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2" r:id="rId4"/>
    <p:sldId id="263" r:id="rId5"/>
    <p:sldId id="270" r:id="rId6"/>
    <p:sldId id="265" r:id="rId7"/>
    <p:sldId id="267" r:id="rId8"/>
    <p:sldId id="268" r:id="rId9"/>
    <p:sldId id="271" r:id="rId10"/>
    <p:sldId id="269" r:id="rId11"/>
    <p:sldId id="273" r:id="rId12"/>
    <p:sldId id="259" r:id="rId13"/>
    <p:sldId id="274" r:id="rId14"/>
    <p:sldId id="275" r:id="rId15"/>
    <p:sldId id="276" r:id="rId16"/>
    <p:sldId id="277" r:id="rId17"/>
    <p:sldId id="278" r:id="rId18"/>
    <p:sldId id="280" r:id="rId19"/>
    <p:sldId id="290" r:id="rId20"/>
    <p:sldId id="291" r:id="rId21"/>
    <p:sldId id="292" r:id="rId22"/>
    <p:sldId id="293" r:id="rId23"/>
    <p:sldId id="257" r:id="rId24"/>
    <p:sldId id="282" r:id="rId25"/>
    <p:sldId id="284" r:id="rId26"/>
    <p:sldId id="283" r:id="rId27"/>
    <p:sldId id="285" r:id="rId28"/>
    <p:sldId id="281" r:id="rId29"/>
    <p:sldId id="258" r:id="rId30"/>
    <p:sldId id="286" r:id="rId31"/>
    <p:sldId id="287" r:id="rId32"/>
    <p:sldId id="28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29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CDACB-4932-4FB8-945D-56270AC118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A68AA-7813-478B-93B4-DCBF0A3A19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DDBB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around the company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Traying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scaling up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Arial" panose="020B0604020202020204" pitchFamily="34" charset="0"/>
              </a:rPr>
              <a:t> the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Arial" panose="020B0604020202020204" pitchFamily="34" charset="0"/>
              </a:rPr>
              <a:t>Platform to all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Arial" panose="020B0604020202020204" pitchFamily="34" charset="0"/>
              </a:rPr>
              <a:t>Surrounds academy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DDBB register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Administrative info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entity requires for its management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organisation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4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 he podido sacar el índice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pq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 empresa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jvn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 3 años +de 300 personas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Filosofía y espíritu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+40 años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Mantener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DELE, DALF, SIELE o TOEFEL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Corregir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company Ecole de Langes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Ammari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environment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7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SIELE y Cambridge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posición geográfica no obstáculo por el cual desechen la idea de la matriculación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mayor interacción social más natural entre la escuela y los alumnos.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Explotar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9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Solventar sus debilidades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conseguir mejorar el rendimiento 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Afrontar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2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6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3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3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6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teachers</a:t>
            </a:r>
            <a:endParaRPr lang="es-ES" dirty="0"/>
          </a:p>
          <a:p>
            <a:r>
              <a:rPr lang="en-US" dirty="0"/>
              <a:t>teaches Spanish</a:t>
            </a:r>
            <a:r>
              <a:rPr lang="es-ES" dirty="0"/>
              <a:t> – </a:t>
            </a:r>
            <a:r>
              <a:rPr lang="es-ES" dirty="0" err="1"/>
              <a:t>Frensh</a:t>
            </a:r>
            <a:endParaRPr lang="es-ES" dirty="0"/>
          </a:p>
          <a:p>
            <a:r>
              <a:rPr lang="es-ES" dirty="0"/>
              <a:t>Project </a:t>
            </a:r>
            <a:r>
              <a:rPr lang="es-ES" dirty="0" err="1"/>
              <a:t>began</a:t>
            </a:r>
            <a:r>
              <a:rPr lang="es-ES" dirty="0"/>
              <a:t> 2018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runs by both of them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But the rest of the family also participates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Miguel de Cervantes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This enterprise under the models learned throughout the training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DAFO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through their competence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 human resources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68AA-7813-478B-93B4-DCBF0A3A19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modeloBBDD.sv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BC2A50-E3B4-BDE6-DE29-0538DE40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23607"/>
            <a:ext cx="23050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692CBE-AF6E-1A60-CCB5-77D02DA45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81" y="1207363"/>
            <a:ext cx="7996841" cy="565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14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s-ES" dirty="0" err="1"/>
              <a:t>overall</a:t>
            </a:r>
            <a:r>
              <a:rPr lang="en-US" dirty="0"/>
              <a:t> idea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35C7294-23B4-C493-7095-FF88C950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67" y="1222810"/>
            <a:ext cx="3806042" cy="548196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18F0FAF-746F-24E8-CE72-94E40546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47" y="1222811"/>
            <a:ext cx="3683498" cy="26159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C357625-3566-9A69-4002-3863012FA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46" y="4088813"/>
            <a:ext cx="3695951" cy="26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3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The DDBB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E166111-F6E9-92D6-F0D4-CC9428BF0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5" y="1082918"/>
            <a:ext cx="11093470" cy="552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59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5BAE6-4E36-8F8A-7755-F647D055C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273160" cy="2015068"/>
          </a:xfrm>
        </p:spPr>
        <p:txBody>
          <a:bodyPr>
            <a:normAutofit/>
          </a:bodyPr>
          <a:lstStyle/>
          <a:p>
            <a:r>
              <a:rPr lang="es-ES" dirty="0"/>
              <a:t>El entorno a través de la competencia</a:t>
            </a:r>
          </a:p>
          <a:p>
            <a:r>
              <a:rPr lang="es-ES" dirty="0"/>
              <a:t>Estructura organizativa de </a:t>
            </a:r>
            <a:r>
              <a:rPr lang="es-ES" dirty="0" err="1"/>
              <a:t>rrhh</a:t>
            </a:r>
            <a:endParaRPr lang="es-ES" dirty="0"/>
          </a:p>
          <a:p>
            <a:r>
              <a:rPr lang="es-ES" dirty="0"/>
              <a:t>Plan de </a:t>
            </a:r>
            <a:r>
              <a:rPr lang="es-ES" dirty="0" err="1"/>
              <a:t>mk</a:t>
            </a:r>
            <a:endParaRPr lang="es-ES" dirty="0"/>
          </a:p>
          <a:p>
            <a:r>
              <a:rPr lang="es-ES" dirty="0"/>
              <a:t>Estados financieros</a:t>
            </a:r>
          </a:p>
          <a:p>
            <a:r>
              <a:rPr lang="en-US" dirty="0" err="1"/>
              <a:t>Dafo</a:t>
            </a:r>
            <a:r>
              <a:rPr lang="en-US" dirty="0"/>
              <a:t>-came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2DC0AA-70D3-4686-6B8A-F2107D21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7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El entorno a través de la competencia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eader_eleven_logo">
            <a:extLst>
              <a:ext uri="{FF2B5EF4-FFF2-40B4-BE49-F238E27FC236}">
                <a16:creationId xmlns:a16="http://schemas.microsoft.com/office/drawing/2014/main" id="{AB14AF04-0383-F159-94E3-2BAE9E777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01" y="1674900"/>
            <a:ext cx="4562798" cy="14782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BF28ED8-492A-C8CA-9304-E759EBC81963}"/>
              </a:ext>
            </a:extLst>
          </p:cNvPr>
          <p:cNvSpPr txBox="1"/>
          <p:nvPr/>
        </p:nvSpPr>
        <p:spPr>
          <a:xfrm>
            <a:off x="1328418" y="3704897"/>
            <a:ext cx="7048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/>
              <a:t>Empresaria de ADE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Dirección eficiente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Falta de </a:t>
            </a:r>
            <a:r>
              <a:rPr lang="es-ES" sz="3600" dirty="0" err="1"/>
              <a:t>exp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091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El entorno a través de la competencia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Puede ser una imagen de gafas de sol, masa de agua y texto que dice &quot;Quest Learning uest Center&quot;">
            <a:extLst>
              <a:ext uri="{FF2B5EF4-FFF2-40B4-BE49-F238E27FC236}">
                <a16:creationId xmlns:a16="http://schemas.microsoft.com/office/drawing/2014/main" id="{01062FB2-0755-AED7-C0EA-30087CD517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00" y="2015490"/>
            <a:ext cx="2217420" cy="221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No hay ninguna descripción de la foto disponible.">
            <a:extLst>
              <a:ext uri="{FF2B5EF4-FFF2-40B4-BE49-F238E27FC236}">
                <a16:creationId xmlns:a16="http://schemas.microsoft.com/office/drawing/2014/main" id="{F170A99F-D9A5-B153-B329-8210EEC6C8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00" y="201549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C52B76-0A5B-7E7A-A8A6-6BF290B4A83D}"/>
              </a:ext>
            </a:extLst>
          </p:cNvPr>
          <p:cNvSpPr txBox="1"/>
          <p:nvPr/>
        </p:nvSpPr>
        <p:spPr>
          <a:xfrm>
            <a:off x="1745107" y="4469777"/>
            <a:ext cx="7048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/>
              <a:t>Trabajadoras de IN - </a:t>
            </a:r>
            <a:r>
              <a:rPr lang="es-ES" sz="3600" dirty="0" err="1"/>
              <a:t>tuition</a:t>
            </a:r>
            <a:endParaRPr lang="es-ES" sz="3600" dirty="0"/>
          </a:p>
          <a:p>
            <a:pPr marL="571500" indent="-571500">
              <a:buFontTx/>
              <a:buChar char="-"/>
            </a:pPr>
            <a:r>
              <a:rPr lang="es-ES" sz="3600" dirty="0"/>
              <a:t>Aprendizaje oral con eventos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Solo programa europeo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Enseñanza no estructurada</a:t>
            </a:r>
          </a:p>
        </p:txBody>
      </p:sp>
    </p:spTree>
    <p:extLst>
      <p:ext uri="{BB962C8B-B14F-4D97-AF65-F5344CB8AC3E}">
        <p14:creationId xmlns:p14="http://schemas.microsoft.com/office/powerpoint/2010/main" val="177755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El entorno a través de la competencia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Mobirise">
            <a:extLst>
              <a:ext uri="{FF2B5EF4-FFF2-40B4-BE49-F238E27FC236}">
                <a16:creationId xmlns:a16="http://schemas.microsoft.com/office/drawing/2014/main" id="{AA1214A6-E3A9-6550-D8B7-D5F67C042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04" y="1710953"/>
            <a:ext cx="2093792" cy="20937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1F4BF5-0C11-0BE0-EC9B-1DCB046D9DBB}"/>
              </a:ext>
            </a:extLst>
          </p:cNvPr>
          <p:cNvSpPr txBox="1"/>
          <p:nvPr/>
        </p:nvSpPr>
        <p:spPr>
          <a:xfrm>
            <a:off x="2081337" y="4203559"/>
            <a:ext cx="7048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/>
              <a:t>25 años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Varios niveles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Evolución escasa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TOEFL (Web)</a:t>
            </a:r>
          </a:p>
        </p:txBody>
      </p:sp>
    </p:spTree>
    <p:extLst>
      <p:ext uri="{BB962C8B-B14F-4D97-AF65-F5344CB8AC3E}">
        <p14:creationId xmlns:p14="http://schemas.microsoft.com/office/powerpoint/2010/main" val="895019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Estructura organizativa de </a:t>
            </a:r>
            <a:r>
              <a:rPr lang="es-ES" dirty="0" err="1"/>
              <a:t>rrhh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D6581C-7545-0816-9D74-67D8946B8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43" y="2102134"/>
            <a:ext cx="8133513" cy="2653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237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Plan de </a:t>
            </a:r>
            <a:r>
              <a:rPr lang="es-ES" dirty="0" err="1"/>
              <a:t>mk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E4C228-6C44-DDF3-A8F9-AC7DB76D4A2C}"/>
              </a:ext>
            </a:extLst>
          </p:cNvPr>
          <p:cNvSpPr txBox="1"/>
          <p:nvPr/>
        </p:nvSpPr>
        <p:spPr>
          <a:xfrm>
            <a:off x="789007" y="2120115"/>
            <a:ext cx="11007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/>
              <a:t>Mercado escasa nociones  uso tecnología</a:t>
            </a:r>
          </a:p>
          <a:p>
            <a:pPr marL="571500" indent="-571500">
              <a:buFontTx/>
              <a:buChar char="-"/>
            </a:pPr>
            <a:r>
              <a:rPr lang="es-ES" sz="3600" dirty="0" err="1"/>
              <a:t>Joint</a:t>
            </a:r>
            <a:r>
              <a:rPr lang="es-ES" sz="3600" dirty="0"/>
              <a:t> Venture</a:t>
            </a:r>
          </a:p>
          <a:p>
            <a:pPr marL="571500" indent="-571500">
              <a:buFontTx/>
              <a:buChar char="-"/>
            </a:pPr>
            <a:r>
              <a:rPr lang="es-ES" sz="3600" dirty="0" err="1"/>
              <a:t>Learn</a:t>
            </a:r>
            <a:r>
              <a:rPr lang="es-ES" sz="3600" dirty="0"/>
              <a:t> </a:t>
            </a:r>
            <a:r>
              <a:rPr lang="es-ES" sz="3600" dirty="0" err="1"/>
              <a:t>StartUp</a:t>
            </a:r>
            <a:endParaRPr lang="es-ES" sz="3600" dirty="0"/>
          </a:p>
          <a:p>
            <a:pPr marL="571500" indent="-571500">
              <a:buFontTx/>
              <a:buChar char="-"/>
            </a:pPr>
            <a:r>
              <a:rPr lang="es-ES" sz="3600" dirty="0"/>
              <a:t>Mensaje -&gt; Empresa capaz de combinar lo tradicional con lo moderno</a:t>
            </a:r>
          </a:p>
          <a:p>
            <a:pPr marL="571500" indent="-571500">
              <a:buFontTx/>
              <a:buChar char="-"/>
            </a:pPr>
            <a:r>
              <a:rPr lang="es-ES" sz="3600" dirty="0"/>
              <a:t>MK digital basado en MK indirecto</a:t>
            </a:r>
          </a:p>
        </p:txBody>
      </p:sp>
    </p:spTree>
    <p:extLst>
      <p:ext uri="{BB962C8B-B14F-4D97-AF65-F5344CB8AC3E}">
        <p14:creationId xmlns:p14="http://schemas.microsoft.com/office/powerpoint/2010/main" val="3372223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Estados financieros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C66C1A-2D11-287F-E8EB-092CB7FCE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9" y="1944741"/>
            <a:ext cx="11579408" cy="37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DAFO - CAME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E4C228-6C44-DDF3-A8F9-AC7DB76D4A2C}"/>
              </a:ext>
            </a:extLst>
          </p:cNvPr>
          <p:cNvSpPr txBox="1"/>
          <p:nvPr/>
        </p:nvSpPr>
        <p:spPr>
          <a:xfrm>
            <a:off x="942283" y="2941135"/>
            <a:ext cx="11007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200" dirty="0"/>
              <a:t>Formación profesores -&gt; Formación entre ellos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Escogidos según experiencia madre -&gt; Escogida por experiencia  hija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Programa híbrido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Alumnos 14 por grupo -&gt; Listados previos para conocer el número de alumnos por grupo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AE0AD0-D753-686A-EFCB-574CE29A1339}"/>
              </a:ext>
            </a:extLst>
          </p:cNvPr>
          <p:cNvSpPr txBox="1">
            <a:spLocks/>
          </p:cNvSpPr>
          <p:nvPr/>
        </p:nvSpPr>
        <p:spPr>
          <a:xfrm>
            <a:off x="2677698" y="1318661"/>
            <a:ext cx="6836604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Fortalezas</a:t>
            </a:r>
          </a:p>
        </p:txBody>
      </p:sp>
    </p:spTree>
    <p:extLst>
      <p:ext uri="{BB962C8B-B14F-4D97-AF65-F5344CB8AC3E}">
        <p14:creationId xmlns:p14="http://schemas.microsoft.com/office/powerpoint/2010/main" val="857332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English summary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5BAE6-4E36-8F8A-7755-F647D055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15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DAFO - CAME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E4C228-6C44-DDF3-A8F9-AC7DB76D4A2C}"/>
              </a:ext>
            </a:extLst>
          </p:cNvPr>
          <p:cNvSpPr txBox="1"/>
          <p:nvPr/>
        </p:nvSpPr>
        <p:spPr>
          <a:xfrm>
            <a:off x="625033" y="2941135"/>
            <a:ext cx="11324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200" dirty="0"/>
              <a:t>Manuales europeos -&gt; Analizar otros programas</a:t>
            </a:r>
          </a:p>
          <a:p>
            <a:pPr marL="1028700" lvl="1" indent="-571500">
              <a:buFontTx/>
              <a:buChar char="-"/>
            </a:pPr>
            <a:r>
              <a:rPr lang="es-ES" sz="3200" dirty="0"/>
              <a:t>aumentan costes</a:t>
            </a:r>
          </a:p>
          <a:p>
            <a:pPr marL="1028700" lvl="1" indent="-571500">
              <a:buFontTx/>
              <a:buChar char="-"/>
            </a:pPr>
            <a:r>
              <a:rPr lang="es-ES" sz="3200" dirty="0"/>
              <a:t>Ruptura stock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No se realizan exámenes oficiales -&gt; Exploración y negociación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Gestión </a:t>
            </a:r>
            <a:r>
              <a:rPr lang="es-ES" sz="3200" dirty="0" err="1"/>
              <a:t>Admin</a:t>
            </a:r>
            <a:r>
              <a:rPr lang="es-ES" sz="3200" dirty="0"/>
              <a:t> anticuada -&gt; Digitalización y automatización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AE0AD0-D753-686A-EFCB-574CE29A1339}"/>
              </a:ext>
            </a:extLst>
          </p:cNvPr>
          <p:cNvSpPr txBox="1">
            <a:spLocks/>
          </p:cNvSpPr>
          <p:nvPr/>
        </p:nvSpPr>
        <p:spPr>
          <a:xfrm>
            <a:off x="2677698" y="1318661"/>
            <a:ext cx="6836604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Debilidades</a:t>
            </a:r>
          </a:p>
        </p:txBody>
      </p:sp>
    </p:spTree>
    <p:extLst>
      <p:ext uri="{BB962C8B-B14F-4D97-AF65-F5344CB8AC3E}">
        <p14:creationId xmlns:p14="http://schemas.microsoft.com/office/powerpoint/2010/main" val="3239210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DAFO - CAME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E4C228-6C44-DDF3-A8F9-AC7DB76D4A2C}"/>
              </a:ext>
            </a:extLst>
          </p:cNvPr>
          <p:cNvSpPr txBox="1"/>
          <p:nvPr/>
        </p:nvSpPr>
        <p:spPr>
          <a:xfrm>
            <a:off x="456147" y="3033732"/>
            <a:ext cx="110075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200" dirty="0"/>
              <a:t>Convenios son centros de exámenes -&gt; Cumplir requisitos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Creación medio transporte -&gt; Analizar y comunicar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Realización de actividades grupales -&gt; Excursiones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Uso nuevas tecnologías para facilitar gestiones -&gt; Hacer BBDD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AE0AD0-D753-686A-EFCB-574CE29A1339}"/>
              </a:ext>
            </a:extLst>
          </p:cNvPr>
          <p:cNvSpPr txBox="1">
            <a:spLocks/>
          </p:cNvSpPr>
          <p:nvPr/>
        </p:nvSpPr>
        <p:spPr>
          <a:xfrm>
            <a:off x="2677698" y="1318661"/>
            <a:ext cx="6836604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Oportunidades</a:t>
            </a:r>
          </a:p>
        </p:txBody>
      </p:sp>
    </p:spTree>
    <p:extLst>
      <p:ext uri="{BB962C8B-B14F-4D97-AF65-F5344CB8AC3E}">
        <p14:creationId xmlns:p14="http://schemas.microsoft.com/office/powerpoint/2010/main" val="3995679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698" y="590530"/>
            <a:ext cx="6836604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DAFO - CAME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E4C228-6C44-DDF3-A8F9-AC7DB76D4A2C}"/>
              </a:ext>
            </a:extLst>
          </p:cNvPr>
          <p:cNvSpPr txBox="1"/>
          <p:nvPr/>
        </p:nvSpPr>
        <p:spPr>
          <a:xfrm>
            <a:off x="418618" y="1993085"/>
            <a:ext cx="11007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200" dirty="0"/>
              <a:t>Que otras empresas copien el modelo de negocio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Centro </a:t>
            </a:r>
            <a:r>
              <a:rPr lang="es-ES" sz="3200" dirty="0" err="1"/>
              <a:t>Sibawaih</a:t>
            </a:r>
            <a:r>
              <a:rPr lang="es-ES" sz="3200" dirty="0"/>
              <a:t> cerca, uso de Benchmarking -&gt; Barreras trabajando:</a:t>
            </a:r>
          </a:p>
          <a:p>
            <a:pPr marL="1028700" lvl="1" indent="-571500">
              <a:buFontTx/>
              <a:buChar char="-"/>
            </a:pPr>
            <a:r>
              <a:rPr lang="es-ES" sz="3200" dirty="0"/>
              <a:t>Branding</a:t>
            </a:r>
          </a:p>
          <a:p>
            <a:pPr marL="1028700" lvl="1" indent="-571500">
              <a:buFontTx/>
              <a:buChar char="-"/>
            </a:pPr>
            <a:r>
              <a:rPr lang="es-ES" sz="3200" dirty="0"/>
              <a:t>Fidelización</a:t>
            </a:r>
          </a:p>
          <a:p>
            <a:pPr marL="1028700" lvl="1" indent="-571500">
              <a:buFontTx/>
              <a:buChar char="-"/>
            </a:pPr>
            <a:r>
              <a:rPr lang="es-ES" sz="3200" dirty="0"/>
              <a:t>Creando y manteniendo convenios para centros exámenes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Periodo exámenes, desisten a volver -&gt; Parar o Centrarse</a:t>
            </a:r>
          </a:p>
          <a:p>
            <a:pPr marL="571500" indent="-571500">
              <a:buFontTx/>
              <a:buChar char="-"/>
            </a:pPr>
            <a:r>
              <a:rPr lang="es-ES" sz="3200" dirty="0"/>
              <a:t>Rumores en esferas políticas de renuncia al programa oficial francés -&gt; Cambiar al inglés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AE0AD0-D753-686A-EFCB-574CE29A1339}"/>
              </a:ext>
            </a:extLst>
          </p:cNvPr>
          <p:cNvSpPr txBox="1">
            <a:spLocks/>
          </p:cNvSpPr>
          <p:nvPr/>
        </p:nvSpPr>
        <p:spPr>
          <a:xfrm>
            <a:off x="2677698" y="1318661"/>
            <a:ext cx="6836604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amenazas</a:t>
            </a:r>
          </a:p>
        </p:txBody>
      </p:sp>
    </p:spTree>
    <p:extLst>
      <p:ext uri="{BB962C8B-B14F-4D97-AF65-F5344CB8AC3E}">
        <p14:creationId xmlns:p14="http://schemas.microsoft.com/office/powerpoint/2010/main" val="129047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Descripción de la idea general del proyecto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EDF95-4733-1A05-B7F1-29DCE8973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11B97BC-9F1F-4A8A-B635-5F50C2CB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273160" cy="2015068"/>
          </a:xfrm>
        </p:spPr>
        <p:txBody>
          <a:bodyPr>
            <a:normAutofit/>
          </a:bodyPr>
          <a:lstStyle/>
          <a:p>
            <a:r>
              <a:rPr lang="es-ES" dirty="0"/>
              <a:t>Anteriormente</a:t>
            </a:r>
          </a:p>
          <a:p>
            <a:r>
              <a:rPr lang="es-ES" dirty="0"/>
              <a:t>Primera versión</a:t>
            </a:r>
          </a:p>
          <a:p>
            <a:r>
              <a:rPr lang="es-ES" dirty="0"/>
              <a:t>Siguientes versiones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 err="1"/>
              <a:t>Anteriormente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EDC442-811A-DDB9-CA6E-B64ECBFB6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45" y="1495633"/>
            <a:ext cx="10983309" cy="51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 err="1"/>
              <a:t>Anteriormente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EA6AF7-DB27-B525-38AE-CE2837FE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23" y="1463138"/>
            <a:ext cx="10006553" cy="49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s-ES" dirty="0"/>
              <a:t>V</a:t>
            </a:r>
            <a:r>
              <a:rPr lang="en-US" dirty="0" err="1"/>
              <a:t>ersiones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ED9E19-836F-41A0-9C04-894B44EA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2" y="1252537"/>
            <a:ext cx="4143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7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BBDD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E166111-F6E9-92D6-F0D4-CC9428BF0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5" y="1082918"/>
            <a:ext cx="11093470" cy="552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3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284" y="204183"/>
            <a:ext cx="6153431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Siguientes versiones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35C7294-23B4-C493-7095-FF88C950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67" y="1222810"/>
            <a:ext cx="3806042" cy="548196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18F0FAF-746F-24E8-CE72-94E40546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47" y="1222811"/>
            <a:ext cx="3683498" cy="26159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C357625-3566-9A69-4002-3863012FA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46" y="4088813"/>
            <a:ext cx="3695951" cy="26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Descripción del proceso de desarrollo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5BAE6-4E36-8F8A-7755-F647D055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Otras plataformas</a:t>
            </a:r>
          </a:p>
          <a:p>
            <a:r>
              <a:rPr lang="es-ES" dirty="0"/>
              <a:t>V1 </a:t>
            </a:r>
            <a:r>
              <a:rPr lang="es-ES" dirty="0" err="1"/>
              <a:t>bbdd</a:t>
            </a:r>
            <a:endParaRPr lang="es-ES" dirty="0"/>
          </a:p>
          <a:p>
            <a:r>
              <a:rPr lang="es-ES" dirty="0"/>
              <a:t>V2 api </a:t>
            </a:r>
            <a:r>
              <a:rPr lang="es-ES" dirty="0" err="1"/>
              <a:t>mvc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CF42F5-FF63-7761-37C4-9D914A08E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679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367" y="153222"/>
            <a:ext cx="6720396" cy="8943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Ghizelene</a:t>
            </a:r>
            <a:r>
              <a:rPr lang="en-US" dirty="0"/>
              <a:t> AND </a:t>
            </a:r>
            <a:r>
              <a:rPr lang="en-US" dirty="0" err="1"/>
              <a:t>Chahrazed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F70BE3-2D7B-0924-48D9-90BC6607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81" y="1047565"/>
            <a:ext cx="4722038" cy="54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2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284" y="204183"/>
            <a:ext cx="6153431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Otras plataformas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03A4218-BEB3-C061-381A-5A5EF328BE5A}"/>
              </a:ext>
            </a:extLst>
          </p:cNvPr>
          <p:cNvSpPr txBox="1">
            <a:spLocks/>
          </p:cNvSpPr>
          <p:nvPr/>
        </p:nvSpPr>
        <p:spPr>
          <a:xfrm>
            <a:off x="3690331" y="1411550"/>
            <a:ext cx="3996371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educativas</a:t>
            </a:r>
            <a:endParaRPr lang="en-US" dirty="0"/>
          </a:p>
        </p:txBody>
      </p:sp>
      <p:pic>
        <p:nvPicPr>
          <p:cNvPr id="10" name="Imagen 9" descr="opemSIS">
            <a:extLst>
              <a:ext uri="{FF2B5EF4-FFF2-40B4-BE49-F238E27FC236}">
                <a16:creationId xmlns:a16="http://schemas.microsoft.com/office/drawing/2014/main" id="{411D5220-7090-4266-4E51-2297B3577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45" y="2634243"/>
            <a:ext cx="2063431" cy="75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32E41C-2BA5-302C-D86A-CF5ED15B1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51" y="3868315"/>
            <a:ext cx="3195496" cy="115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OpenEduCat Inc">
            <a:extLst>
              <a:ext uri="{FF2B5EF4-FFF2-40B4-BE49-F238E27FC236}">
                <a16:creationId xmlns:a16="http://schemas.microsoft.com/office/drawing/2014/main" id="{504BA1BA-0ABB-2857-A884-93804B0C3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83" y="2465997"/>
            <a:ext cx="2393774" cy="115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098E9F-7208-BA71-BE89-61CCA8E1F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08" y="5415938"/>
            <a:ext cx="3171825" cy="80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92A5E2E-C6EB-B0EC-199A-0A7581699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9" y="5290659"/>
            <a:ext cx="3197827" cy="10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48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284" y="204183"/>
            <a:ext cx="6153431" cy="894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Otras plataformas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03A4218-BEB3-C061-381A-5A5EF328BE5A}"/>
              </a:ext>
            </a:extLst>
          </p:cNvPr>
          <p:cNvSpPr txBox="1">
            <a:spLocks/>
          </p:cNvSpPr>
          <p:nvPr/>
        </p:nvSpPr>
        <p:spPr>
          <a:xfrm>
            <a:off x="3690331" y="1411550"/>
            <a:ext cx="3996371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financieras</a:t>
            </a:r>
            <a:endParaRPr lang="en-US" dirty="0"/>
          </a:p>
        </p:txBody>
      </p:sp>
      <p:pic>
        <p:nvPicPr>
          <p:cNvPr id="15" name="Imagen 14" descr="banner">
            <a:extLst>
              <a:ext uri="{FF2B5EF4-FFF2-40B4-BE49-F238E27FC236}">
                <a16:creationId xmlns:a16="http://schemas.microsoft.com/office/drawing/2014/main" id="{C7A5D774-758D-5B6E-E927-FA2BFC6B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35" y="2496730"/>
            <a:ext cx="2816753" cy="53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182E2B-1E8B-01AC-45F9-1A62525D5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61" y="4784550"/>
            <a:ext cx="2777327" cy="155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AB72DE7-0E15-46E8-399D-AD085D699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61" y="2507884"/>
            <a:ext cx="2747622" cy="4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Home">
            <a:extLst>
              <a:ext uri="{FF2B5EF4-FFF2-40B4-BE49-F238E27FC236}">
                <a16:creationId xmlns:a16="http://schemas.microsoft.com/office/drawing/2014/main" id="{474EF1BB-64B9-C29C-7E9F-ADDD05F81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66" y="3489113"/>
            <a:ext cx="980075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775A44C-71D1-B17A-8787-A4F36574D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35" y="4773276"/>
            <a:ext cx="3001963" cy="156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07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BBDD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hlinkClick r:id="rId4" action="ppaction://hlinkfile"/>
            <a:extLst>
              <a:ext uri="{FF2B5EF4-FFF2-40B4-BE49-F238E27FC236}">
                <a16:creationId xmlns:a16="http://schemas.microsoft.com/office/drawing/2014/main" id="{5E166111-F6E9-92D6-F0D4-CC9428BF06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5" y="1082918"/>
            <a:ext cx="11093470" cy="552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923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5BAE6-4E36-8F8A-7755-F647D055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533A98-94E2-36EB-BF9B-F9F1AAC24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524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750640-CE23-F6F2-B544-C4CC3D7AA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47" y="1334867"/>
            <a:ext cx="6716105" cy="5037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79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Main Models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eader_eleven_logo">
            <a:extLst>
              <a:ext uri="{FF2B5EF4-FFF2-40B4-BE49-F238E27FC236}">
                <a16:creationId xmlns:a16="http://schemas.microsoft.com/office/drawing/2014/main" id="{99B8C773-BDFD-B099-098F-DE7C53AFB6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8" y="1706464"/>
            <a:ext cx="3965685" cy="12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Puede ser una imagen de gafas de sol, masa de agua y texto que dice &quot;Quest Learning uest Center&quot;">
            <a:extLst>
              <a:ext uri="{FF2B5EF4-FFF2-40B4-BE49-F238E27FC236}">
                <a16:creationId xmlns:a16="http://schemas.microsoft.com/office/drawing/2014/main" id="{C4936067-BAFB-1F87-1FF3-F0358D386E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3" y="3174912"/>
            <a:ext cx="1284758" cy="12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No hay ninguna descripción de la foto disponible.">
            <a:extLst>
              <a:ext uri="{FF2B5EF4-FFF2-40B4-BE49-F238E27FC236}">
                <a16:creationId xmlns:a16="http://schemas.microsoft.com/office/drawing/2014/main" id="{820C774F-CB1D-CE05-A517-13C1D3A392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52" y="3174912"/>
            <a:ext cx="1284758" cy="12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Mobirise">
            <a:extLst>
              <a:ext uri="{FF2B5EF4-FFF2-40B4-BE49-F238E27FC236}">
                <a16:creationId xmlns:a16="http://schemas.microsoft.com/office/drawing/2014/main" id="{DE342C1C-97D5-B00C-7ED0-7E941F30B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61" y="3174912"/>
            <a:ext cx="1284758" cy="12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8F54C1-0643-91EC-3450-2EE56159C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16" y="4677270"/>
            <a:ext cx="5534341" cy="180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6F6FCB-716C-01A9-3298-4BE26C1CB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3" y="4833008"/>
            <a:ext cx="4650705" cy="1494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A92F24-3C14-D34C-22A0-5342B13A9D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6180" y="952485"/>
            <a:ext cx="3002677" cy="32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8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Main Models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é es el DAFO y cómo aplicarlo al negocio • ElAutónomoDigital">
            <a:extLst>
              <a:ext uri="{FF2B5EF4-FFF2-40B4-BE49-F238E27FC236}">
                <a16:creationId xmlns:a16="http://schemas.microsoft.com/office/drawing/2014/main" id="{A687B3BF-878F-41F5-7899-4399A2BA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" y="2426478"/>
            <a:ext cx="5545585" cy="39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F710A1-6123-3274-3DAE-E9A4A5137406}"/>
              </a:ext>
            </a:extLst>
          </p:cNvPr>
          <p:cNvSpPr txBox="1">
            <a:spLocks/>
          </p:cNvSpPr>
          <p:nvPr/>
        </p:nvSpPr>
        <p:spPr>
          <a:xfrm>
            <a:off x="3179753" y="1289850"/>
            <a:ext cx="5545585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DAFO and came</a:t>
            </a:r>
          </a:p>
        </p:txBody>
      </p:sp>
      <p:pic>
        <p:nvPicPr>
          <p:cNvPr id="1028" name="Picture 4" descr="Análisis DAFO y CAME ¿Qué son y cómo se utilizan?">
            <a:extLst>
              <a:ext uri="{FF2B5EF4-FFF2-40B4-BE49-F238E27FC236}">
                <a16:creationId xmlns:a16="http://schemas.microsoft.com/office/drawing/2014/main" id="{2300B5C2-8B17-306F-E0A7-8BD3D4BD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23" y="2426478"/>
            <a:ext cx="4154357" cy="39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Main Models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eader_eleven_logo">
            <a:extLst>
              <a:ext uri="{FF2B5EF4-FFF2-40B4-BE49-F238E27FC236}">
                <a16:creationId xmlns:a16="http://schemas.microsoft.com/office/drawing/2014/main" id="{99B8C773-BDFD-B099-098F-DE7C53AFB6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97" y="2417380"/>
            <a:ext cx="5661142" cy="180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Puede ser una imagen de gafas de sol, masa de agua y texto que dice &quot;Quest Learning uest Center&quot;">
            <a:extLst>
              <a:ext uri="{FF2B5EF4-FFF2-40B4-BE49-F238E27FC236}">
                <a16:creationId xmlns:a16="http://schemas.microsoft.com/office/drawing/2014/main" id="{C4936067-BAFB-1F87-1FF3-F0358D386E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97" y="4220932"/>
            <a:ext cx="1834033" cy="180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No hay ninguna descripción de la foto disponible.">
            <a:extLst>
              <a:ext uri="{FF2B5EF4-FFF2-40B4-BE49-F238E27FC236}">
                <a16:creationId xmlns:a16="http://schemas.microsoft.com/office/drawing/2014/main" id="{820C774F-CB1D-CE05-A517-13C1D3A392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51" y="4220933"/>
            <a:ext cx="1834033" cy="180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Mobirise">
            <a:extLst>
              <a:ext uri="{FF2B5EF4-FFF2-40B4-BE49-F238E27FC236}">
                <a16:creationId xmlns:a16="http://schemas.microsoft.com/office/drawing/2014/main" id="{DE342C1C-97D5-B00C-7ED0-7E941F30B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05" y="4220933"/>
            <a:ext cx="1834033" cy="18035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19A0E6F-01D1-CDAF-237D-3DE467A66A4E}"/>
              </a:ext>
            </a:extLst>
          </p:cNvPr>
          <p:cNvSpPr txBox="1">
            <a:spLocks/>
          </p:cNvSpPr>
          <p:nvPr/>
        </p:nvSpPr>
        <p:spPr>
          <a:xfrm>
            <a:off x="3179754" y="1234642"/>
            <a:ext cx="5545585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The </a:t>
            </a:r>
            <a:r>
              <a:rPr lang="en-US" dirty="0" err="1"/>
              <a:t>enviorment</a:t>
            </a:r>
            <a:endParaRPr lang="en-U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7E5DAE6-6F91-4168-AED9-3038ED5DA1AD}"/>
              </a:ext>
            </a:extLst>
          </p:cNvPr>
          <p:cNvSpPr txBox="1">
            <a:spLocks/>
          </p:cNvSpPr>
          <p:nvPr/>
        </p:nvSpPr>
        <p:spPr>
          <a:xfrm>
            <a:off x="3179753" y="1289850"/>
            <a:ext cx="5545585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26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Main Models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8F54C1-0643-91EC-3450-2EE56159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24" y="3109850"/>
            <a:ext cx="8275441" cy="27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517C8668-6157-96A8-5F69-CFC51F6749CB}"/>
              </a:ext>
            </a:extLst>
          </p:cNvPr>
          <p:cNvSpPr txBox="1">
            <a:spLocks/>
          </p:cNvSpPr>
          <p:nvPr/>
        </p:nvSpPr>
        <p:spPr>
          <a:xfrm>
            <a:off x="2467491" y="1156150"/>
            <a:ext cx="7257017" cy="12086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err="1"/>
              <a:t>Organisational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31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CFF46-2C3D-892D-8BED-D0392349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55" y="153222"/>
            <a:ext cx="5545585" cy="894343"/>
          </a:xfrm>
        </p:spPr>
        <p:txBody>
          <a:bodyPr/>
          <a:lstStyle/>
          <a:p>
            <a:pPr algn="ctr"/>
            <a:r>
              <a:rPr lang="en-US" dirty="0"/>
              <a:t>other platforms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DE8BE-01A9-718A-F760-C5CA67424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99"/>
            <a:ext cx="1884567" cy="13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324CA25-8D43-D7A4-56EF-B678F14D8302}"/>
              </a:ext>
            </a:extLst>
          </p:cNvPr>
          <p:cNvSpPr txBox="1">
            <a:spLocks/>
          </p:cNvSpPr>
          <p:nvPr/>
        </p:nvSpPr>
        <p:spPr>
          <a:xfrm>
            <a:off x="547738" y="1312592"/>
            <a:ext cx="3996371" cy="8943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err="1"/>
              <a:t>Educational</a:t>
            </a:r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D6F62E6-A441-7B62-14CB-FFF3EBE8F495}"/>
              </a:ext>
            </a:extLst>
          </p:cNvPr>
          <p:cNvSpPr txBox="1">
            <a:spLocks/>
          </p:cNvSpPr>
          <p:nvPr/>
        </p:nvSpPr>
        <p:spPr>
          <a:xfrm>
            <a:off x="6569294" y="996405"/>
            <a:ext cx="4312091" cy="12240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err="1"/>
              <a:t>Financial</a:t>
            </a:r>
            <a:endParaRPr lang="en-US" dirty="0"/>
          </a:p>
        </p:txBody>
      </p:sp>
      <p:pic>
        <p:nvPicPr>
          <p:cNvPr id="15" name="Imagen 14" descr="opemSIS">
            <a:extLst>
              <a:ext uri="{FF2B5EF4-FFF2-40B4-BE49-F238E27FC236}">
                <a16:creationId xmlns:a16="http://schemas.microsoft.com/office/drawing/2014/main" id="{42A80D46-F454-80EC-7BFF-6D17E1103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78" y="2185817"/>
            <a:ext cx="2063431" cy="75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458C1FF-BD99-CAFB-AB17-777EF0518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0" y="3193588"/>
            <a:ext cx="3195496" cy="115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OpenEduCat Inc">
            <a:extLst>
              <a:ext uri="{FF2B5EF4-FFF2-40B4-BE49-F238E27FC236}">
                <a16:creationId xmlns:a16="http://schemas.microsoft.com/office/drawing/2014/main" id="{19C47069-CB9A-1DD5-F28C-B8B5518A6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7" y="2257243"/>
            <a:ext cx="1714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945D3A5-0C04-AAC7-9BB1-F7AF6345E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5" y="4444070"/>
            <a:ext cx="3171825" cy="80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98B8538-02E2-DB75-35FA-033D147FD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5" y="5376836"/>
            <a:ext cx="3197827" cy="105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banner">
            <a:extLst>
              <a:ext uri="{FF2B5EF4-FFF2-40B4-BE49-F238E27FC236}">
                <a16:creationId xmlns:a16="http://schemas.microsoft.com/office/drawing/2014/main" id="{C9210049-2A14-B88F-CBD6-483925D5F5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67" y="2553436"/>
            <a:ext cx="2816753" cy="53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B0878A4-D0CE-8EBA-6E61-D79F6DA06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47" y="4847612"/>
            <a:ext cx="2777327" cy="155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26D5749-77BF-973D-2312-E4923C99ED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47" y="2641096"/>
            <a:ext cx="2747622" cy="4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n 22" descr="Home">
            <a:extLst>
              <a:ext uri="{FF2B5EF4-FFF2-40B4-BE49-F238E27FC236}">
                <a16:creationId xmlns:a16="http://schemas.microsoft.com/office/drawing/2014/main" id="{5B6D1979-6AB6-BCA0-FC11-433257DE52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324" y="3553497"/>
            <a:ext cx="980075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D2C8B96-5AC6-0AA0-720B-AF16FE9072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6" y="4836338"/>
            <a:ext cx="3001963" cy="156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15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1315</TotalTime>
  <Words>526</Words>
  <Application>Microsoft Office PowerPoint</Application>
  <PresentationFormat>Panorámica</PresentationFormat>
  <Paragraphs>169</Paragraphs>
  <Slides>33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Times New Roman</vt:lpstr>
      <vt:lpstr>Celestial</vt:lpstr>
      <vt:lpstr>Presentación de PowerPoint</vt:lpstr>
      <vt:lpstr>English summary</vt:lpstr>
      <vt:lpstr>Ghizelene AND Chahrazed</vt:lpstr>
      <vt:lpstr>Presentación de PowerPoint</vt:lpstr>
      <vt:lpstr>Main Models</vt:lpstr>
      <vt:lpstr>Main Models</vt:lpstr>
      <vt:lpstr>Main Models</vt:lpstr>
      <vt:lpstr>Main Models</vt:lpstr>
      <vt:lpstr>other platforms</vt:lpstr>
      <vt:lpstr>overall idea</vt:lpstr>
      <vt:lpstr>The DDBB</vt:lpstr>
      <vt:lpstr>Análisis de negocio</vt:lpstr>
      <vt:lpstr>El entorno a través de la competencia</vt:lpstr>
      <vt:lpstr>El entorno a través de la competencia</vt:lpstr>
      <vt:lpstr>El entorno a través de la competencia</vt:lpstr>
      <vt:lpstr>Estructura organizativa de rrhh</vt:lpstr>
      <vt:lpstr>Plan de mk</vt:lpstr>
      <vt:lpstr>Estados financieros</vt:lpstr>
      <vt:lpstr>DAFO - CAME</vt:lpstr>
      <vt:lpstr>DAFO - CAME</vt:lpstr>
      <vt:lpstr>DAFO - CAME</vt:lpstr>
      <vt:lpstr>DAFO - CAME</vt:lpstr>
      <vt:lpstr>Descripción de la idea general del proyecto</vt:lpstr>
      <vt:lpstr>Anteriormente</vt:lpstr>
      <vt:lpstr>Anteriormente</vt:lpstr>
      <vt:lpstr>Versiones</vt:lpstr>
      <vt:lpstr>BBDD</vt:lpstr>
      <vt:lpstr>Siguientes versiones</vt:lpstr>
      <vt:lpstr>Descripción del proceso de desarrollo</vt:lpstr>
      <vt:lpstr>Otras plataformas</vt:lpstr>
      <vt:lpstr>Otras plataformas</vt:lpstr>
      <vt:lpstr>BBDD</vt:lpstr>
      <vt:lpstr>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Yev Tyurin</dc:creator>
  <cp:lastModifiedBy>Yev Tyurin</cp:lastModifiedBy>
  <cp:revision>8</cp:revision>
  <dcterms:created xsi:type="dcterms:W3CDTF">2022-06-12T16:13:05Z</dcterms:created>
  <dcterms:modified xsi:type="dcterms:W3CDTF">2022-06-13T14:08:51Z</dcterms:modified>
</cp:coreProperties>
</file>