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354" r:id="rId2"/>
    <p:sldId id="355" r:id="rId3"/>
    <p:sldId id="322" r:id="rId4"/>
    <p:sldId id="314" r:id="rId5"/>
    <p:sldId id="398" r:id="rId6"/>
    <p:sldId id="384" r:id="rId7"/>
    <p:sldId id="385" r:id="rId8"/>
    <p:sldId id="388" r:id="rId9"/>
    <p:sldId id="396" r:id="rId10"/>
    <p:sldId id="386" r:id="rId11"/>
    <p:sldId id="387" r:id="rId12"/>
    <p:sldId id="389" r:id="rId13"/>
    <p:sldId id="397" r:id="rId14"/>
    <p:sldId id="390" r:id="rId15"/>
    <p:sldId id="391" r:id="rId16"/>
    <p:sldId id="392" r:id="rId17"/>
    <p:sldId id="393" r:id="rId18"/>
    <p:sldId id="394" r:id="rId19"/>
    <p:sldId id="278" r:id="rId20"/>
    <p:sldId id="344" r:id="rId21"/>
    <p:sldId id="352" r:id="rId22"/>
    <p:sldId id="38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>
          <p15:clr>
            <a:srgbClr val="A4A3A4"/>
          </p15:clr>
        </p15:guide>
        <p15:guide id="2" pos="51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9230"/>
    <a:srgbClr val="1A92A2"/>
    <a:srgbClr val="152F47"/>
    <a:srgbClr val="FFC000"/>
    <a:srgbClr val="B12725"/>
    <a:srgbClr val="05BAC8"/>
    <a:srgbClr val="21AB82"/>
    <a:srgbClr val="F14124"/>
    <a:srgbClr val="5DCEAF"/>
    <a:srgbClr val="5EC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3895" autoAdjust="0"/>
  </p:normalViewPr>
  <p:slideViewPr>
    <p:cSldViewPr snapToGrid="0">
      <p:cViewPr varScale="1">
        <p:scale>
          <a:sx n="66" d="100"/>
          <a:sy n="66" d="100"/>
        </p:scale>
        <p:origin x="704" y="52"/>
      </p:cViewPr>
      <p:guideLst>
        <p:guide orient="horz" pos="1049"/>
        <p:guide pos="5155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0" d="100"/>
        <a:sy n="60" d="100"/>
      </p:scale>
      <p:origin x="0" y="3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3007C-0BBF-4CAD-B02F-7664B804665F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7DC7C-EA85-41EA-BE8E-3BC04B9579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041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494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265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690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670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456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9309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7472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322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327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8086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4C0D80E6-66AE-4C01-A5AE-702B9D7FF3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D360ED53-1D99-42A5-A4E6-E660A8E8418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F73306ED-1E47-41DF-8845-AE346FF6FC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A761C40-7CF3-40FC-BAAD-24AFE3B896F9}" type="slidenum">
              <a:rPr lang="zh-CN" altLang="en-US">
                <a:latin typeface="Calibri" panose="020F0502020204030204" pitchFamily="34" charset="0"/>
              </a:rPr>
              <a:pPr/>
              <a:t>22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348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259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049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639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047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403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093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10800000">
            <a:off x="6115290" y="0"/>
            <a:ext cx="6076710" cy="68580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2" y="0"/>
            <a:ext cx="6115291" cy="68580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/>
            </a:lvl1pPr>
          </a:lstStyle>
          <a:p>
            <a:fld id="{80F42DC0-2E3F-F440-A3AA-64F0AA1F84F2}" type="datetime1">
              <a:rPr lang="zh-CN" altLang="en-US"/>
              <a:t>2020/11/23</a:t>
            </a:fld>
            <a:endParaRPr lang="zh-CN" altLang="en-US" sz="19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/>
            </a:lvl1pPr>
          </a:lstStyle>
          <a:p>
            <a:fld id="{C5FC99A0-26D8-5E4B-82FB-70809BCEE9F6}" type="slidenum">
              <a:rPr lang="zh-CN" altLang="en-US"/>
              <a:t>‹#›</a:t>
            </a:fld>
            <a:endParaRPr lang="zh-CN" altLang="en-US" sz="19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extLst>
              <a:ext uri="{FF2B5EF4-FFF2-40B4-BE49-F238E27FC236}">
                <a16:creationId xmlns:a16="http://schemas.microsoft.com/office/drawing/2014/main" id="{888094BD-E9D9-4561-B1A9-29E52D1BCB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284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10800000">
            <a:off x="0" y="4457700"/>
            <a:ext cx="6076710" cy="24003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6076709" y="4457700"/>
            <a:ext cx="6115291" cy="24003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" y="0"/>
            <a:ext cx="6115291" cy="68580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绪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51200245"/>
              </p:ext>
            </p:extLst>
          </p:nvPr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技术架构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项目模块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效果分析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任务分工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项目亮点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0" name="组合 9"/>
          <p:cNvGrpSpPr/>
          <p:nvPr userDrawn="1"/>
        </p:nvGrpSpPr>
        <p:grpSpPr>
          <a:xfrm>
            <a:off x="0" y="1272662"/>
            <a:ext cx="1691680" cy="788186"/>
            <a:chOff x="0" y="1272662"/>
            <a:chExt cx="1691680" cy="788186"/>
          </a:xfrm>
        </p:grpSpPr>
        <p:sp>
          <p:nvSpPr>
            <p:cNvPr id="11" name="矩形 10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项目概览</a:t>
              </a:r>
            </a:p>
          </p:txBody>
        </p:sp>
        <p:sp>
          <p:nvSpPr>
            <p:cNvPr id="12" name="等腰三角形 11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2808035" y="1030635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直角三角形 17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9" name="五边形 18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研究方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0" y="2060848"/>
            <a:ext cx="1691680" cy="788186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技术架构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直角三角形 11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8" name="五边形 17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00EC259-C545-405C-B318-29D42DCE5BB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5391448"/>
              </p:ext>
            </p:extLst>
          </p:nvPr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项目概览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项目模块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效果分析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任务分工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项目亮点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1DE501D-7793-4FB1-B514-19533D4A8FB3}"/>
              </a:ext>
            </a:extLst>
          </p:cNvPr>
          <p:cNvCxnSpPr/>
          <p:nvPr userDrawn="1"/>
        </p:nvCxnSpPr>
        <p:spPr>
          <a:xfrm>
            <a:off x="2808035" y="1030635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键技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0" y="2854273"/>
            <a:ext cx="1691680" cy="788186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800" kern="12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项目模块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直角三角形 9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五边形 10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0CB574F-40C9-436F-88C1-5027D3E0CC3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02518592"/>
              </p:ext>
            </p:extLst>
          </p:nvPr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项目概览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技术架构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效果分析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任务分工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项目亮点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F326A7A-F635-4985-8890-434495DD3A79}"/>
              </a:ext>
            </a:extLst>
          </p:cNvPr>
          <p:cNvCxnSpPr/>
          <p:nvPr userDrawn="1"/>
        </p:nvCxnSpPr>
        <p:spPr>
          <a:xfrm>
            <a:off x="2808035" y="1030635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成果与应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0" y="3648260"/>
            <a:ext cx="1691680" cy="788186"/>
            <a:chOff x="0" y="1272662"/>
            <a:chExt cx="1691680" cy="788186"/>
          </a:xfrm>
        </p:grpSpPr>
        <p:sp>
          <p:nvSpPr>
            <p:cNvPr id="11" name="矩形 10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800" kern="12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效果分析</a:t>
              </a:r>
            </a:p>
          </p:txBody>
        </p:sp>
        <p:sp>
          <p:nvSpPr>
            <p:cNvPr id="12" name="等腰三角形 11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直角三角形 13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5" name="五边形 14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F8F238BF-7FDC-4EC3-B017-0DC99937D3E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42528178"/>
              </p:ext>
            </p:extLst>
          </p:nvPr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项目概览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技术架构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项目模块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任务分工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项目亮点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5EC9438-43B0-4D4A-8466-8E877C02C8EB}"/>
              </a:ext>
            </a:extLst>
          </p:cNvPr>
          <p:cNvCxnSpPr/>
          <p:nvPr userDrawn="1"/>
        </p:nvCxnSpPr>
        <p:spPr>
          <a:xfrm>
            <a:off x="2808035" y="1030635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关建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0" y="4439981"/>
            <a:ext cx="1691680" cy="788186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kern="12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任务分工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直角三角形 9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五边形 10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D84C6CCC-9972-4C4B-909F-40996BF354C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67583636"/>
              </p:ext>
            </p:extLst>
          </p:nvPr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项目概览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技术架构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项目模块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效果分析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项目亮点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05917A3-BC1F-475D-AF22-8C764B6C3247}"/>
              </a:ext>
            </a:extLst>
          </p:cNvPr>
          <p:cNvCxnSpPr/>
          <p:nvPr userDrawn="1"/>
        </p:nvCxnSpPr>
        <p:spPr>
          <a:xfrm>
            <a:off x="2808035" y="1030635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论文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0" y="5231615"/>
            <a:ext cx="1691680" cy="788186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kern="12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项目亮点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直角三角形 9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五边形 10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0B4B11A-0C3F-42B7-863A-94524D55CF5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33437849"/>
              </p:ext>
            </p:extLst>
          </p:nvPr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项目概览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技术架构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项目模块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效果分析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任务分工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0EB1B04-2896-4E05-A7F7-C1BB9D2AC8E7}"/>
              </a:ext>
            </a:extLst>
          </p:cNvPr>
          <p:cNvCxnSpPr/>
          <p:nvPr userDrawn="1"/>
        </p:nvCxnSpPr>
        <p:spPr>
          <a:xfrm>
            <a:off x="2808035" y="1030635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jp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054917" y="2718434"/>
            <a:ext cx="607089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spc="3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豆瓣读书大数据分析</a:t>
            </a:r>
            <a:endParaRPr lang="en-US" altLang="zh-CN" sz="4800" b="1" spc="3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800" b="1" spc="3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及图书推荐算法</a:t>
            </a:r>
          </a:p>
        </p:txBody>
      </p:sp>
      <p:sp>
        <p:nvSpPr>
          <p:cNvPr id="8" name="矩形 7"/>
          <p:cNvSpPr/>
          <p:nvPr/>
        </p:nvSpPr>
        <p:spPr>
          <a:xfrm>
            <a:off x="3042363" y="4251489"/>
            <a:ext cx="6096000" cy="56560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 dirty="0">
                <a:solidFill>
                  <a:srgbClr val="FCB8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十三组</a:t>
            </a:r>
            <a:endParaRPr lang="zh-CN" altLang="en-US" sz="2000" b="1" dirty="0">
              <a:solidFill>
                <a:srgbClr val="FCB81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 rot="10800000">
            <a:off x="11472214" y="-594773"/>
            <a:ext cx="719786" cy="7462505"/>
            <a:chOff x="-11273" y="-594773"/>
            <a:chExt cx="719786" cy="7462505"/>
          </a:xfrm>
        </p:grpSpPr>
        <p:sp>
          <p:nvSpPr>
            <p:cNvPr id="26" name="等腰三角形 25"/>
            <p:cNvSpPr/>
            <p:nvPr/>
          </p:nvSpPr>
          <p:spPr>
            <a:xfrm rot="5400000">
              <a:off x="-68856" y="2776017"/>
              <a:ext cx="834952" cy="719786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5400000">
              <a:off x="-68856" y="1958050"/>
              <a:ext cx="834952" cy="71978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-68856" y="1114606"/>
              <a:ext cx="834952" cy="7197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-68856" y="296639"/>
              <a:ext cx="834952" cy="71978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-68856" y="3610969"/>
              <a:ext cx="834952" cy="719786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5400000">
              <a:off x="-68856" y="4443673"/>
              <a:ext cx="834952" cy="719786"/>
            </a:xfrm>
            <a:prstGeom prst="triangle">
              <a:avLst/>
            </a:prstGeom>
            <a:solidFill>
              <a:srgbClr val="94C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等腰三角形 34"/>
            <p:cNvSpPr/>
            <p:nvPr/>
          </p:nvSpPr>
          <p:spPr>
            <a:xfrm rot="5400000">
              <a:off x="-68856" y="5264883"/>
              <a:ext cx="834952" cy="71978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等腰三角形 39"/>
            <p:cNvSpPr/>
            <p:nvPr/>
          </p:nvSpPr>
          <p:spPr>
            <a:xfrm rot="5400000">
              <a:off x="-68856" y="6090363"/>
              <a:ext cx="834952" cy="719786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等腰三角形 40"/>
            <p:cNvSpPr/>
            <p:nvPr/>
          </p:nvSpPr>
          <p:spPr>
            <a:xfrm rot="5400000">
              <a:off x="-68856" y="-537190"/>
              <a:ext cx="834952" cy="71978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-11273" y="-594773"/>
            <a:ext cx="719786" cy="7462505"/>
            <a:chOff x="-11273" y="-594773"/>
            <a:chExt cx="719786" cy="7462505"/>
          </a:xfrm>
        </p:grpSpPr>
        <p:sp>
          <p:nvSpPr>
            <p:cNvPr id="43" name="等腰三角形 42"/>
            <p:cNvSpPr/>
            <p:nvPr/>
          </p:nvSpPr>
          <p:spPr>
            <a:xfrm rot="5400000">
              <a:off x="-68856" y="2776017"/>
              <a:ext cx="834952" cy="719786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等腰三角形 43"/>
            <p:cNvSpPr/>
            <p:nvPr/>
          </p:nvSpPr>
          <p:spPr>
            <a:xfrm rot="5400000">
              <a:off x="-68856" y="1958050"/>
              <a:ext cx="834952" cy="71978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-68856" y="1114606"/>
              <a:ext cx="834952" cy="7197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-68856" y="296639"/>
              <a:ext cx="834952" cy="71978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-68856" y="3610969"/>
              <a:ext cx="834952" cy="719786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等腰三角形 50"/>
            <p:cNvSpPr/>
            <p:nvPr/>
          </p:nvSpPr>
          <p:spPr>
            <a:xfrm rot="5400000">
              <a:off x="-68856" y="4443673"/>
              <a:ext cx="834952" cy="719786"/>
            </a:xfrm>
            <a:prstGeom prst="triangle">
              <a:avLst/>
            </a:prstGeom>
            <a:solidFill>
              <a:srgbClr val="94C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等腰三角形 51"/>
            <p:cNvSpPr/>
            <p:nvPr/>
          </p:nvSpPr>
          <p:spPr>
            <a:xfrm rot="5400000">
              <a:off x="-68856" y="5264883"/>
              <a:ext cx="834952" cy="71978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rot="5400000">
              <a:off x="-68856" y="6090363"/>
              <a:ext cx="834952" cy="719786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-68856" y="-537190"/>
              <a:ext cx="834952" cy="71978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5" name="Freeform 284"/>
          <p:cNvSpPr>
            <a:spLocks noEditPoints="1"/>
          </p:cNvSpPr>
          <p:nvPr/>
        </p:nvSpPr>
        <p:spPr bwMode="auto">
          <a:xfrm>
            <a:off x="5153086" y="882960"/>
            <a:ext cx="1914405" cy="1419137"/>
          </a:xfrm>
          <a:custGeom>
            <a:avLst/>
            <a:gdLst>
              <a:gd name="T0" fmla="*/ 1 w 85"/>
              <a:gd name="T1" fmla="*/ 0 h 63"/>
              <a:gd name="T2" fmla="*/ 0 w 85"/>
              <a:gd name="T3" fmla="*/ 62 h 63"/>
              <a:gd name="T4" fmla="*/ 16 w 85"/>
              <a:gd name="T5" fmla="*/ 63 h 63"/>
              <a:gd name="T6" fmla="*/ 18 w 85"/>
              <a:gd name="T7" fmla="*/ 1 h 63"/>
              <a:gd name="T8" fmla="*/ 2 w 85"/>
              <a:gd name="T9" fmla="*/ 5 h 63"/>
              <a:gd name="T10" fmla="*/ 14 w 85"/>
              <a:gd name="T11" fmla="*/ 4 h 63"/>
              <a:gd name="T12" fmla="*/ 16 w 85"/>
              <a:gd name="T13" fmla="*/ 28 h 63"/>
              <a:gd name="T14" fmla="*/ 3 w 85"/>
              <a:gd name="T15" fmla="*/ 29 h 63"/>
              <a:gd name="T16" fmla="*/ 2 w 85"/>
              <a:gd name="T17" fmla="*/ 5 h 63"/>
              <a:gd name="T18" fmla="*/ 2 w 85"/>
              <a:gd name="T19" fmla="*/ 56 h 63"/>
              <a:gd name="T20" fmla="*/ 2 w 85"/>
              <a:gd name="T21" fmla="*/ 55 h 63"/>
              <a:gd name="T22" fmla="*/ 16 w 85"/>
              <a:gd name="T23" fmla="*/ 56 h 63"/>
              <a:gd name="T24" fmla="*/ 16 w 85"/>
              <a:gd name="T25" fmla="*/ 52 h 63"/>
              <a:gd name="T26" fmla="*/ 2 w 85"/>
              <a:gd name="T27" fmla="*/ 52 h 63"/>
              <a:gd name="T28" fmla="*/ 16 w 85"/>
              <a:gd name="T29" fmla="*/ 51 h 63"/>
              <a:gd name="T30" fmla="*/ 16 w 85"/>
              <a:gd name="T31" fmla="*/ 52 h 63"/>
              <a:gd name="T32" fmla="*/ 21 w 85"/>
              <a:gd name="T33" fmla="*/ 0 h 63"/>
              <a:gd name="T34" fmla="*/ 19 w 85"/>
              <a:gd name="T35" fmla="*/ 62 h 63"/>
              <a:gd name="T36" fmla="*/ 36 w 85"/>
              <a:gd name="T37" fmla="*/ 63 h 63"/>
              <a:gd name="T38" fmla="*/ 38 w 85"/>
              <a:gd name="T39" fmla="*/ 1 h 63"/>
              <a:gd name="T40" fmla="*/ 22 w 85"/>
              <a:gd name="T41" fmla="*/ 5 h 63"/>
              <a:gd name="T42" fmla="*/ 34 w 85"/>
              <a:gd name="T43" fmla="*/ 4 h 63"/>
              <a:gd name="T44" fmla="*/ 35 w 85"/>
              <a:gd name="T45" fmla="*/ 28 h 63"/>
              <a:gd name="T46" fmla="*/ 23 w 85"/>
              <a:gd name="T47" fmla="*/ 29 h 63"/>
              <a:gd name="T48" fmla="*/ 22 w 85"/>
              <a:gd name="T49" fmla="*/ 5 h 63"/>
              <a:gd name="T50" fmla="*/ 22 w 85"/>
              <a:gd name="T51" fmla="*/ 56 h 63"/>
              <a:gd name="T52" fmla="*/ 22 w 85"/>
              <a:gd name="T53" fmla="*/ 55 h 63"/>
              <a:gd name="T54" fmla="*/ 36 w 85"/>
              <a:gd name="T55" fmla="*/ 56 h 63"/>
              <a:gd name="T56" fmla="*/ 35 w 85"/>
              <a:gd name="T57" fmla="*/ 52 h 63"/>
              <a:gd name="T58" fmla="*/ 21 w 85"/>
              <a:gd name="T59" fmla="*/ 52 h 63"/>
              <a:gd name="T60" fmla="*/ 35 w 85"/>
              <a:gd name="T61" fmla="*/ 51 h 63"/>
              <a:gd name="T62" fmla="*/ 35 w 85"/>
              <a:gd name="T63" fmla="*/ 52 h 63"/>
              <a:gd name="T64" fmla="*/ 53 w 85"/>
              <a:gd name="T65" fmla="*/ 1 h 63"/>
              <a:gd name="T66" fmla="*/ 38 w 85"/>
              <a:gd name="T67" fmla="*/ 9 h 63"/>
              <a:gd name="T68" fmla="*/ 69 w 85"/>
              <a:gd name="T69" fmla="*/ 62 h 63"/>
              <a:gd name="T70" fmla="*/ 84 w 85"/>
              <a:gd name="T71" fmla="*/ 55 h 63"/>
              <a:gd name="T72" fmla="*/ 64 w 85"/>
              <a:gd name="T73" fmla="*/ 27 h 63"/>
              <a:gd name="T74" fmla="*/ 53 w 85"/>
              <a:gd name="T75" fmla="*/ 32 h 63"/>
              <a:gd name="T76" fmla="*/ 42 w 85"/>
              <a:gd name="T77" fmla="*/ 11 h 63"/>
              <a:gd name="T78" fmla="*/ 53 w 85"/>
              <a:gd name="T79" fmla="*/ 6 h 63"/>
              <a:gd name="T80" fmla="*/ 64 w 85"/>
              <a:gd name="T81" fmla="*/ 27 h 63"/>
              <a:gd name="T82" fmla="*/ 66 w 85"/>
              <a:gd name="T83" fmla="*/ 52 h 63"/>
              <a:gd name="T84" fmla="*/ 78 w 85"/>
              <a:gd name="T85" fmla="*/ 46 h 63"/>
              <a:gd name="T86" fmla="*/ 66 w 85"/>
              <a:gd name="T87" fmla="*/ 53 h 63"/>
              <a:gd name="T88" fmla="*/ 80 w 85"/>
              <a:gd name="T89" fmla="*/ 49 h 63"/>
              <a:gd name="T90" fmla="*/ 68 w 85"/>
              <a:gd name="T91" fmla="*/ 56 h 63"/>
              <a:gd name="T92" fmla="*/ 79 w 85"/>
              <a:gd name="T93" fmla="*/ 49 h 63"/>
              <a:gd name="T94" fmla="*/ 80 w 85"/>
              <a:gd name="T95" fmla="*/ 4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5" h="63">
                <a:moveTo>
                  <a:pt x="16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1"/>
                  <a:pt x="0" y="1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2"/>
                  <a:pt x="1" y="63"/>
                  <a:pt x="1" y="63"/>
                </a:cubicBezTo>
                <a:cubicBezTo>
                  <a:pt x="16" y="63"/>
                  <a:pt x="16" y="63"/>
                  <a:pt x="16" y="63"/>
                </a:cubicBezTo>
                <a:cubicBezTo>
                  <a:pt x="17" y="63"/>
                  <a:pt x="18" y="62"/>
                  <a:pt x="18" y="62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1"/>
                  <a:pt x="17" y="0"/>
                  <a:pt x="16" y="0"/>
                </a:cubicBezTo>
                <a:close/>
                <a:moveTo>
                  <a:pt x="2" y="5"/>
                </a:moveTo>
                <a:cubicBezTo>
                  <a:pt x="2" y="4"/>
                  <a:pt x="3" y="4"/>
                  <a:pt x="3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5" y="4"/>
                  <a:pt x="16" y="4"/>
                  <a:pt x="16" y="5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5" y="29"/>
                  <a:pt x="14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9"/>
                  <a:pt x="2" y="28"/>
                  <a:pt x="2" y="28"/>
                </a:cubicBezTo>
                <a:lnTo>
                  <a:pt x="2" y="5"/>
                </a:lnTo>
                <a:close/>
                <a:moveTo>
                  <a:pt x="16" y="56"/>
                </a:moveTo>
                <a:cubicBezTo>
                  <a:pt x="2" y="56"/>
                  <a:pt x="2" y="56"/>
                  <a:pt x="2" y="56"/>
                </a:cubicBezTo>
                <a:cubicBezTo>
                  <a:pt x="2" y="56"/>
                  <a:pt x="2" y="56"/>
                  <a:pt x="2" y="56"/>
                </a:cubicBezTo>
                <a:cubicBezTo>
                  <a:pt x="2" y="55"/>
                  <a:pt x="2" y="55"/>
                  <a:pt x="2" y="55"/>
                </a:cubicBezTo>
                <a:cubicBezTo>
                  <a:pt x="16" y="55"/>
                  <a:pt x="16" y="55"/>
                  <a:pt x="16" y="55"/>
                </a:cubicBezTo>
                <a:cubicBezTo>
                  <a:pt x="16" y="55"/>
                  <a:pt x="16" y="55"/>
                  <a:pt x="16" y="56"/>
                </a:cubicBezTo>
                <a:cubicBezTo>
                  <a:pt x="16" y="56"/>
                  <a:pt x="16" y="56"/>
                  <a:pt x="16" y="56"/>
                </a:cubicBezTo>
                <a:close/>
                <a:moveTo>
                  <a:pt x="16" y="52"/>
                </a:moveTo>
                <a:cubicBezTo>
                  <a:pt x="2" y="52"/>
                  <a:pt x="2" y="52"/>
                  <a:pt x="2" y="52"/>
                </a:cubicBezTo>
                <a:cubicBezTo>
                  <a:pt x="2" y="52"/>
                  <a:pt x="2" y="52"/>
                  <a:pt x="2" y="52"/>
                </a:cubicBezTo>
                <a:cubicBezTo>
                  <a:pt x="2" y="52"/>
                  <a:pt x="2" y="51"/>
                  <a:pt x="2" y="51"/>
                </a:cubicBezTo>
                <a:cubicBezTo>
                  <a:pt x="16" y="51"/>
                  <a:pt x="16" y="51"/>
                  <a:pt x="16" y="51"/>
                </a:cubicBezTo>
                <a:cubicBezTo>
                  <a:pt x="16" y="51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lose/>
                <a:moveTo>
                  <a:pt x="36" y="0"/>
                </a:moveTo>
                <a:cubicBezTo>
                  <a:pt x="21" y="0"/>
                  <a:pt x="21" y="0"/>
                  <a:pt x="21" y="0"/>
                </a:cubicBezTo>
                <a:cubicBezTo>
                  <a:pt x="20" y="0"/>
                  <a:pt x="19" y="1"/>
                  <a:pt x="19" y="1"/>
                </a:cubicBezTo>
                <a:cubicBezTo>
                  <a:pt x="19" y="62"/>
                  <a:pt x="19" y="62"/>
                  <a:pt x="19" y="62"/>
                </a:cubicBezTo>
                <a:cubicBezTo>
                  <a:pt x="19" y="62"/>
                  <a:pt x="20" y="63"/>
                  <a:pt x="21" y="63"/>
                </a:cubicBezTo>
                <a:cubicBezTo>
                  <a:pt x="36" y="63"/>
                  <a:pt x="36" y="63"/>
                  <a:pt x="36" y="63"/>
                </a:cubicBezTo>
                <a:cubicBezTo>
                  <a:pt x="37" y="63"/>
                  <a:pt x="38" y="62"/>
                  <a:pt x="38" y="62"/>
                </a:cubicBezTo>
                <a:cubicBezTo>
                  <a:pt x="38" y="1"/>
                  <a:pt x="38" y="1"/>
                  <a:pt x="38" y="1"/>
                </a:cubicBezTo>
                <a:cubicBezTo>
                  <a:pt x="38" y="1"/>
                  <a:pt x="37" y="0"/>
                  <a:pt x="36" y="0"/>
                </a:cubicBezTo>
                <a:close/>
                <a:moveTo>
                  <a:pt x="22" y="5"/>
                </a:moveTo>
                <a:cubicBezTo>
                  <a:pt x="22" y="4"/>
                  <a:pt x="22" y="4"/>
                  <a:pt x="23" y="4"/>
                </a:cubicBezTo>
                <a:cubicBezTo>
                  <a:pt x="34" y="4"/>
                  <a:pt x="34" y="4"/>
                  <a:pt x="34" y="4"/>
                </a:cubicBezTo>
                <a:cubicBezTo>
                  <a:pt x="35" y="4"/>
                  <a:pt x="35" y="4"/>
                  <a:pt x="35" y="5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9"/>
                  <a:pt x="34" y="29"/>
                </a:cubicBezTo>
                <a:cubicBezTo>
                  <a:pt x="23" y="29"/>
                  <a:pt x="23" y="29"/>
                  <a:pt x="23" y="29"/>
                </a:cubicBezTo>
                <a:cubicBezTo>
                  <a:pt x="22" y="29"/>
                  <a:pt x="22" y="28"/>
                  <a:pt x="22" y="28"/>
                </a:cubicBezTo>
                <a:lnTo>
                  <a:pt x="22" y="5"/>
                </a:lnTo>
                <a:close/>
                <a:moveTo>
                  <a:pt x="35" y="56"/>
                </a:moveTo>
                <a:cubicBezTo>
                  <a:pt x="22" y="56"/>
                  <a:pt x="22" y="56"/>
                  <a:pt x="22" y="56"/>
                </a:cubicBezTo>
                <a:cubicBezTo>
                  <a:pt x="22" y="56"/>
                  <a:pt x="21" y="56"/>
                  <a:pt x="21" y="56"/>
                </a:cubicBezTo>
                <a:cubicBezTo>
                  <a:pt x="21" y="55"/>
                  <a:pt x="22" y="55"/>
                  <a:pt x="22" y="55"/>
                </a:cubicBezTo>
                <a:cubicBezTo>
                  <a:pt x="35" y="55"/>
                  <a:pt x="35" y="55"/>
                  <a:pt x="35" y="55"/>
                </a:cubicBezTo>
                <a:cubicBezTo>
                  <a:pt x="35" y="55"/>
                  <a:pt x="36" y="55"/>
                  <a:pt x="36" y="56"/>
                </a:cubicBezTo>
                <a:cubicBezTo>
                  <a:pt x="36" y="56"/>
                  <a:pt x="35" y="56"/>
                  <a:pt x="35" y="56"/>
                </a:cubicBezTo>
                <a:close/>
                <a:moveTo>
                  <a:pt x="35" y="52"/>
                </a:moveTo>
                <a:cubicBezTo>
                  <a:pt x="22" y="52"/>
                  <a:pt x="22" y="52"/>
                  <a:pt x="22" y="52"/>
                </a:cubicBezTo>
                <a:cubicBezTo>
                  <a:pt x="22" y="52"/>
                  <a:pt x="21" y="52"/>
                  <a:pt x="21" y="52"/>
                </a:cubicBezTo>
                <a:cubicBezTo>
                  <a:pt x="21" y="52"/>
                  <a:pt x="22" y="51"/>
                  <a:pt x="22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6" y="52"/>
                  <a:pt x="36" y="52"/>
                </a:cubicBezTo>
                <a:cubicBezTo>
                  <a:pt x="36" y="52"/>
                  <a:pt x="35" y="52"/>
                  <a:pt x="35" y="52"/>
                </a:cubicBezTo>
                <a:close/>
                <a:moveTo>
                  <a:pt x="85" y="53"/>
                </a:moveTo>
                <a:cubicBezTo>
                  <a:pt x="53" y="1"/>
                  <a:pt x="53" y="1"/>
                  <a:pt x="53" y="1"/>
                </a:cubicBezTo>
                <a:cubicBezTo>
                  <a:pt x="53" y="1"/>
                  <a:pt x="52" y="1"/>
                  <a:pt x="51" y="1"/>
                </a:cubicBezTo>
                <a:cubicBezTo>
                  <a:pt x="38" y="9"/>
                  <a:pt x="38" y="9"/>
                  <a:pt x="38" y="9"/>
                </a:cubicBezTo>
                <a:cubicBezTo>
                  <a:pt x="38" y="10"/>
                  <a:pt x="37" y="10"/>
                  <a:pt x="38" y="11"/>
                </a:cubicBezTo>
                <a:cubicBezTo>
                  <a:pt x="69" y="62"/>
                  <a:pt x="69" y="62"/>
                  <a:pt x="69" y="62"/>
                </a:cubicBezTo>
                <a:cubicBezTo>
                  <a:pt x="70" y="63"/>
                  <a:pt x="70" y="63"/>
                  <a:pt x="71" y="62"/>
                </a:cubicBezTo>
                <a:cubicBezTo>
                  <a:pt x="84" y="55"/>
                  <a:pt x="84" y="55"/>
                  <a:pt x="84" y="55"/>
                </a:cubicBezTo>
                <a:cubicBezTo>
                  <a:pt x="85" y="54"/>
                  <a:pt x="85" y="53"/>
                  <a:pt x="85" y="53"/>
                </a:cubicBezTo>
                <a:close/>
                <a:moveTo>
                  <a:pt x="64" y="27"/>
                </a:moveTo>
                <a:cubicBezTo>
                  <a:pt x="55" y="32"/>
                  <a:pt x="55" y="32"/>
                  <a:pt x="55" y="32"/>
                </a:cubicBezTo>
                <a:cubicBezTo>
                  <a:pt x="54" y="33"/>
                  <a:pt x="54" y="33"/>
                  <a:pt x="53" y="32"/>
                </a:cubicBezTo>
                <a:cubicBezTo>
                  <a:pt x="42" y="13"/>
                  <a:pt x="42" y="13"/>
                  <a:pt x="42" y="13"/>
                </a:cubicBezTo>
                <a:cubicBezTo>
                  <a:pt x="41" y="12"/>
                  <a:pt x="41" y="11"/>
                  <a:pt x="42" y="11"/>
                </a:cubicBezTo>
                <a:cubicBezTo>
                  <a:pt x="51" y="5"/>
                  <a:pt x="51" y="5"/>
                  <a:pt x="51" y="5"/>
                </a:cubicBezTo>
                <a:cubicBezTo>
                  <a:pt x="52" y="5"/>
                  <a:pt x="53" y="5"/>
                  <a:pt x="53" y="6"/>
                </a:cubicBezTo>
                <a:cubicBezTo>
                  <a:pt x="65" y="25"/>
                  <a:pt x="65" y="25"/>
                  <a:pt x="65" y="25"/>
                </a:cubicBezTo>
                <a:cubicBezTo>
                  <a:pt x="65" y="26"/>
                  <a:pt x="65" y="26"/>
                  <a:pt x="64" y="27"/>
                </a:cubicBezTo>
                <a:close/>
                <a:moveTo>
                  <a:pt x="66" y="53"/>
                </a:moveTo>
                <a:cubicBezTo>
                  <a:pt x="66" y="53"/>
                  <a:pt x="66" y="53"/>
                  <a:pt x="66" y="52"/>
                </a:cubicBezTo>
                <a:cubicBezTo>
                  <a:pt x="77" y="45"/>
                  <a:pt x="77" y="45"/>
                  <a:pt x="77" y="45"/>
                </a:cubicBezTo>
                <a:cubicBezTo>
                  <a:pt x="78" y="45"/>
                  <a:pt x="78" y="45"/>
                  <a:pt x="78" y="46"/>
                </a:cubicBezTo>
                <a:cubicBezTo>
                  <a:pt x="78" y="46"/>
                  <a:pt x="78" y="46"/>
                  <a:pt x="78" y="46"/>
                </a:cubicBezTo>
                <a:cubicBezTo>
                  <a:pt x="66" y="53"/>
                  <a:pt x="66" y="53"/>
                  <a:pt x="66" y="53"/>
                </a:cubicBezTo>
                <a:cubicBezTo>
                  <a:pt x="66" y="53"/>
                  <a:pt x="66" y="53"/>
                  <a:pt x="66" y="53"/>
                </a:cubicBezTo>
                <a:close/>
                <a:moveTo>
                  <a:pt x="80" y="49"/>
                </a:moveTo>
                <a:cubicBezTo>
                  <a:pt x="68" y="56"/>
                  <a:pt x="68" y="56"/>
                  <a:pt x="68" y="56"/>
                </a:cubicBezTo>
                <a:cubicBezTo>
                  <a:pt x="68" y="56"/>
                  <a:pt x="68" y="56"/>
                  <a:pt x="68" y="56"/>
                </a:cubicBezTo>
                <a:cubicBezTo>
                  <a:pt x="68" y="56"/>
                  <a:pt x="68" y="56"/>
                  <a:pt x="68" y="56"/>
                </a:cubicBezTo>
                <a:cubicBezTo>
                  <a:pt x="79" y="49"/>
                  <a:pt x="79" y="49"/>
                  <a:pt x="79" y="49"/>
                </a:cubicBezTo>
                <a:cubicBezTo>
                  <a:pt x="80" y="48"/>
                  <a:pt x="80" y="49"/>
                  <a:pt x="80" y="49"/>
                </a:cubicBezTo>
                <a:cubicBezTo>
                  <a:pt x="80" y="49"/>
                  <a:pt x="80" y="49"/>
                  <a:pt x="80" y="49"/>
                </a:cubicBezTo>
                <a:close/>
              </a:path>
            </a:pathLst>
          </a:custGeom>
          <a:solidFill>
            <a:srgbClr val="5DCEA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TextBox 25"/>
          <p:cNvSpPr txBox="1"/>
          <p:nvPr/>
        </p:nvSpPr>
        <p:spPr>
          <a:xfrm>
            <a:off x="3849918" y="5616426"/>
            <a:ext cx="4520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/>
              <a:t>小组成员：钟宏典 薛艺瑶 项怡雯</a:t>
            </a:r>
            <a:endParaRPr lang="en-US" altLang="zh-CN" sz="2000" dirty="0"/>
          </a:p>
          <a:p>
            <a:pPr algn="ctr"/>
            <a:r>
              <a:rPr lang="zh-CN" altLang="en-US" sz="2000" dirty="0"/>
              <a:t>指导老师：尚家兴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3"/>
          <p:cNvSpPr>
            <a:spLocks noChangeArrowheads="1"/>
          </p:cNvSpPr>
          <p:nvPr/>
        </p:nvSpPr>
        <p:spPr bwMode="auto">
          <a:xfrm>
            <a:off x="5968277" y="371045"/>
            <a:ext cx="1691471" cy="54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数据分析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5344481" y="425837"/>
            <a:ext cx="263341" cy="395013"/>
            <a:chOff x="5284519" y="1508166"/>
            <a:chExt cx="213756" cy="427512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3">
            <a:extLst>
              <a:ext uri="{FF2B5EF4-FFF2-40B4-BE49-F238E27FC236}">
                <a16:creationId xmlns:a16="http://schemas.microsoft.com/office/drawing/2014/main" id="{515FCD59-E499-4537-A5D7-587EACE64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687" y="1330693"/>
            <a:ext cx="5062910" cy="43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各类热门书籍词云图：根据评分人数</a:t>
            </a:r>
          </a:p>
        </p:txBody>
      </p:sp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27CCB1B7-D858-4A33-9FB3-A9FA69E29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262" y="1947658"/>
            <a:ext cx="2370964" cy="1664417"/>
          </a:xfrm>
          <a:prstGeom prst="rect">
            <a:avLst/>
          </a:prstGeom>
        </p:spPr>
      </p:pic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A02060EE-E159-4A6D-B964-DAF6E96545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755" y="4328097"/>
            <a:ext cx="2272422" cy="1595240"/>
          </a:xfrm>
          <a:prstGeom prst="rect">
            <a:avLst/>
          </a:prstGeom>
        </p:spPr>
      </p:pic>
      <p:pic>
        <p:nvPicPr>
          <p:cNvPr id="7" name="图片 6" descr="图片包含 游戏机, 文字&#10;&#10;描述已自动生成">
            <a:extLst>
              <a:ext uri="{FF2B5EF4-FFF2-40B4-BE49-F238E27FC236}">
                <a16:creationId xmlns:a16="http://schemas.microsoft.com/office/drawing/2014/main" id="{5ACB9D3A-71EF-4A9B-AC7C-4CAAE53383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78" y="4333389"/>
            <a:ext cx="2370964" cy="1664417"/>
          </a:xfrm>
          <a:prstGeom prst="rect">
            <a:avLst/>
          </a:prstGeom>
        </p:spPr>
      </p:pic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F1CE8BBB-F634-4D28-8109-ABBB2B2CE3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262" y="4333389"/>
            <a:ext cx="2370964" cy="1664417"/>
          </a:xfrm>
          <a:prstGeom prst="rect">
            <a:avLst/>
          </a:prstGeom>
        </p:spPr>
      </p:pic>
      <p:pic>
        <p:nvPicPr>
          <p:cNvPr id="13" name="图片 12" descr="文本&#10;&#10;描述已自动生成">
            <a:extLst>
              <a:ext uri="{FF2B5EF4-FFF2-40B4-BE49-F238E27FC236}">
                <a16:creationId xmlns:a16="http://schemas.microsoft.com/office/drawing/2014/main" id="{51FC102A-7217-459A-B5B6-7F4F9F6B2A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78" y="1950573"/>
            <a:ext cx="2370964" cy="1664417"/>
          </a:xfrm>
          <a:prstGeom prst="rect">
            <a:avLst/>
          </a:prstGeom>
        </p:spPr>
      </p:pic>
      <p:pic>
        <p:nvPicPr>
          <p:cNvPr id="15" name="图片 14" descr="一些文字和图案&#10;&#10;描述已自动生成">
            <a:extLst>
              <a:ext uri="{FF2B5EF4-FFF2-40B4-BE49-F238E27FC236}">
                <a16:creationId xmlns:a16="http://schemas.microsoft.com/office/drawing/2014/main" id="{27D52F88-7E6D-423E-9200-B07365B55F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715" y="1947657"/>
            <a:ext cx="2370964" cy="166441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4078E44-02B7-4DF3-8FE8-FC3725415BD5}"/>
              </a:ext>
            </a:extLst>
          </p:cNvPr>
          <p:cNvSpPr txBox="1"/>
          <p:nvPr/>
        </p:nvSpPr>
        <p:spPr>
          <a:xfrm>
            <a:off x="6540162" y="36632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文化类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50FB20B-4500-4977-BB64-028B6E02533A}"/>
              </a:ext>
            </a:extLst>
          </p:cNvPr>
          <p:cNvSpPr txBox="1"/>
          <p:nvPr/>
        </p:nvSpPr>
        <p:spPr>
          <a:xfrm>
            <a:off x="9461614" y="59978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生活类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47A2DB-B97B-4A56-826B-61FBD9595FB8}"/>
              </a:ext>
            </a:extLst>
          </p:cNvPr>
          <p:cNvSpPr txBox="1"/>
          <p:nvPr/>
        </p:nvSpPr>
        <p:spPr>
          <a:xfrm>
            <a:off x="3227078" y="59978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文学类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10486DE-412D-41FA-AAD4-FD870A48AF79}"/>
              </a:ext>
            </a:extLst>
          </p:cNvPr>
          <p:cNvSpPr txBox="1"/>
          <p:nvPr/>
        </p:nvSpPr>
        <p:spPr>
          <a:xfrm>
            <a:off x="6375430" y="59978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流行类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0A82AC5-9F6D-4BA3-9B90-B8D1760415F2}"/>
              </a:ext>
            </a:extLst>
          </p:cNvPr>
          <p:cNvSpPr txBox="1"/>
          <p:nvPr/>
        </p:nvSpPr>
        <p:spPr>
          <a:xfrm>
            <a:off x="3227077" y="36490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经管类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E324EA5-4364-4F9B-B410-2FDD84F038DA}"/>
              </a:ext>
            </a:extLst>
          </p:cNvPr>
          <p:cNvSpPr txBox="1"/>
          <p:nvPr/>
        </p:nvSpPr>
        <p:spPr>
          <a:xfrm>
            <a:off x="9461615" y="36632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科技类</a:t>
            </a:r>
          </a:p>
        </p:txBody>
      </p:sp>
    </p:spTree>
    <p:extLst>
      <p:ext uri="{BB962C8B-B14F-4D97-AF65-F5344CB8AC3E}">
        <p14:creationId xmlns:p14="http://schemas.microsoft.com/office/powerpoint/2010/main" val="695742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3"/>
          <p:cNvSpPr>
            <a:spLocks noChangeArrowheads="1"/>
          </p:cNvSpPr>
          <p:nvPr/>
        </p:nvSpPr>
        <p:spPr bwMode="auto">
          <a:xfrm>
            <a:off x="5968277" y="371045"/>
            <a:ext cx="1691471" cy="54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数据分析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5344481" y="425837"/>
            <a:ext cx="263341" cy="395013"/>
            <a:chOff x="5284519" y="1508166"/>
            <a:chExt cx="213756" cy="427512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3">
            <a:extLst>
              <a:ext uri="{FF2B5EF4-FFF2-40B4-BE49-F238E27FC236}">
                <a16:creationId xmlns:a16="http://schemas.microsoft.com/office/drawing/2014/main" id="{515FCD59-E499-4537-A5D7-587EACE64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687" y="1330693"/>
            <a:ext cx="5062910" cy="43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各类热门书籍词云图：根据评分人数</a:t>
            </a:r>
          </a:p>
        </p:txBody>
      </p:sp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F1CE8BBB-F634-4D28-8109-ABBB2B2CE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597" y="2091858"/>
            <a:ext cx="4427622" cy="3108191"/>
          </a:xfrm>
          <a:prstGeom prst="rect">
            <a:avLst/>
          </a:prstGeom>
        </p:spPr>
      </p:pic>
      <p:pic>
        <p:nvPicPr>
          <p:cNvPr id="4" name="图片 3" descr="图片包含 游戏机, 文字, 收据&#10;&#10;描述已自动生成">
            <a:extLst>
              <a:ext uri="{FF2B5EF4-FFF2-40B4-BE49-F238E27FC236}">
                <a16:creationId xmlns:a16="http://schemas.microsoft.com/office/drawing/2014/main" id="{F3F80219-CCEE-4F7D-831B-2E5114536C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687" y="2091859"/>
            <a:ext cx="4427622" cy="31081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55AB414-E081-46FD-A8C0-B1CDABB9E50A}"/>
              </a:ext>
            </a:extLst>
          </p:cNvPr>
          <p:cNvSpPr txBox="1"/>
          <p:nvPr/>
        </p:nvSpPr>
        <p:spPr>
          <a:xfrm>
            <a:off x="4064445" y="5365721"/>
            <a:ext cx="205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全站书籍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BC6AEF6-9FF5-41C1-B546-FB425378C70D}"/>
              </a:ext>
            </a:extLst>
          </p:cNvPr>
          <p:cNvSpPr txBox="1"/>
          <p:nvPr/>
        </p:nvSpPr>
        <p:spPr>
          <a:xfrm>
            <a:off x="9026893" y="5365721"/>
            <a:ext cx="205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流行类书籍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828739-74F4-467E-B170-A39E3936BB30}"/>
              </a:ext>
            </a:extLst>
          </p:cNvPr>
          <p:cNvSpPr txBox="1"/>
          <p:nvPr/>
        </p:nvSpPr>
        <p:spPr>
          <a:xfrm>
            <a:off x="4911477" y="5915210"/>
            <a:ext cx="5233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u="sng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流行类图书基本反映读者取向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CC0A5A-8038-4C79-857F-E6E97A52AF25}"/>
              </a:ext>
            </a:extLst>
          </p:cNvPr>
          <p:cNvSpPr txBox="1"/>
          <p:nvPr/>
        </p:nvSpPr>
        <p:spPr>
          <a:xfrm>
            <a:off x="2169135" y="3812232"/>
            <a:ext cx="2364363" cy="539014"/>
          </a:xfrm>
          <a:prstGeom prst="rect">
            <a:avLst/>
          </a:prstGeom>
          <a:noFill/>
          <a:ln w="66675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84B4160-3319-4BED-929C-11552C237EFC}"/>
              </a:ext>
            </a:extLst>
          </p:cNvPr>
          <p:cNvSpPr txBox="1"/>
          <p:nvPr/>
        </p:nvSpPr>
        <p:spPr>
          <a:xfrm>
            <a:off x="7325125" y="3877446"/>
            <a:ext cx="2270343" cy="456188"/>
          </a:xfrm>
          <a:prstGeom prst="rect">
            <a:avLst/>
          </a:prstGeom>
          <a:noFill/>
          <a:ln w="66675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03A81B6-D9AF-4D4F-A97D-C5DA1F35ED11}"/>
              </a:ext>
            </a:extLst>
          </p:cNvPr>
          <p:cNvSpPr txBox="1"/>
          <p:nvPr/>
        </p:nvSpPr>
        <p:spPr>
          <a:xfrm>
            <a:off x="4911477" y="4081739"/>
            <a:ext cx="1287136" cy="304486"/>
          </a:xfrm>
          <a:prstGeom prst="rect">
            <a:avLst/>
          </a:prstGeom>
          <a:noFill/>
          <a:ln w="66675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467C60A-58A7-41E7-88C4-F9BF5D0463C7}"/>
              </a:ext>
            </a:extLst>
          </p:cNvPr>
          <p:cNvSpPr txBox="1"/>
          <p:nvPr/>
        </p:nvSpPr>
        <p:spPr>
          <a:xfrm>
            <a:off x="9872313" y="3578087"/>
            <a:ext cx="1240494" cy="372978"/>
          </a:xfrm>
          <a:prstGeom prst="rect">
            <a:avLst/>
          </a:prstGeom>
          <a:noFill/>
          <a:ln w="66675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DEE623D-1997-44AB-BF1A-6DADC342E4C6}"/>
              </a:ext>
            </a:extLst>
          </p:cNvPr>
          <p:cNvSpPr txBox="1"/>
          <p:nvPr/>
        </p:nvSpPr>
        <p:spPr>
          <a:xfrm>
            <a:off x="2445213" y="2279111"/>
            <a:ext cx="2088286" cy="414393"/>
          </a:xfrm>
          <a:prstGeom prst="rect">
            <a:avLst/>
          </a:prstGeom>
          <a:noFill/>
          <a:ln w="66675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530DF3A-227F-4E48-A09C-04EDE6C3A660}"/>
              </a:ext>
            </a:extLst>
          </p:cNvPr>
          <p:cNvSpPr txBox="1"/>
          <p:nvPr/>
        </p:nvSpPr>
        <p:spPr>
          <a:xfrm>
            <a:off x="11251096" y="2353470"/>
            <a:ext cx="417445" cy="2218530"/>
          </a:xfrm>
          <a:prstGeom prst="rect">
            <a:avLst/>
          </a:prstGeom>
          <a:noFill/>
          <a:ln w="66675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15470B7-B59D-42EE-9598-659C9DCF1CF3}"/>
              </a:ext>
            </a:extLst>
          </p:cNvPr>
          <p:cNvSpPr txBox="1"/>
          <p:nvPr/>
        </p:nvSpPr>
        <p:spPr>
          <a:xfrm>
            <a:off x="2518101" y="2613991"/>
            <a:ext cx="394064" cy="815009"/>
          </a:xfrm>
          <a:prstGeom prst="rect">
            <a:avLst/>
          </a:prstGeom>
          <a:noFill/>
          <a:ln w="66675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0959E92-3D39-4309-9F53-8E74AFBA89F7}"/>
              </a:ext>
            </a:extLst>
          </p:cNvPr>
          <p:cNvSpPr txBox="1"/>
          <p:nvPr/>
        </p:nvSpPr>
        <p:spPr>
          <a:xfrm>
            <a:off x="9056710" y="2950509"/>
            <a:ext cx="394064" cy="815009"/>
          </a:xfrm>
          <a:prstGeom prst="rect">
            <a:avLst/>
          </a:prstGeom>
          <a:noFill/>
          <a:ln w="66675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8351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3"/>
          <p:cNvSpPr>
            <a:spLocks noChangeArrowheads="1"/>
          </p:cNvSpPr>
          <p:nvPr/>
        </p:nvSpPr>
        <p:spPr bwMode="auto">
          <a:xfrm>
            <a:off x="5968277" y="371045"/>
            <a:ext cx="1691471" cy="54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数据分析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5344481" y="425837"/>
            <a:ext cx="263341" cy="395013"/>
            <a:chOff x="5284519" y="1508166"/>
            <a:chExt cx="213756" cy="427512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3">
            <a:extLst>
              <a:ext uri="{FF2B5EF4-FFF2-40B4-BE49-F238E27FC236}">
                <a16:creationId xmlns:a16="http://schemas.microsoft.com/office/drawing/2014/main" id="{515FCD59-E499-4537-A5D7-587EACE64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661" y="1105590"/>
            <a:ext cx="2600698" cy="43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打分的国籍偏好：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828739-74F4-467E-B170-A39E3936BB30}"/>
              </a:ext>
            </a:extLst>
          </p:cNvPr>
          <p:cNvSpPr txBox="1"/>
          <p:nvPr/>
        </p:nvSpPr>
        <p:spPr>
          <a:xfrm>
            <a:off x="3088752" y="5375429"/>
            <a:ext cx="77285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0" dirty="0">
                <a:solidFill>
                  <a:srgbClr val="1A92A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评分较高的地区：俄罗斯、德国、阿根廷（拉美国家）等</a:t>
            </a:r>
            <a:endParaRPr lang="en-US" altLang="zh-CN" sz="2000" b="1" i="0" dirty="0">
              <a:solidFill>
                <a:srgbClr val="1A92A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i="0" dirty="0">
                <a:solidFill>
                  <a:srgbClr val="1A92A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主流国家：中国</a:t>
            </a:r>
            <a:r>
              <a:rPr lang="en-US" altLang="zh-CN" sz="2000" b="1" i="0" dirty="0">
                <a:solidFill>
                  <a:srgbClr val="1A92A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8.13</a:t>
            </a:r>
            <a:r>
              <a:rPr lang="zh-CN" altLang="en-US" sz="2000" b="1" i="0" dirty="0">
                <a:solidFill>
                  <a:srgbClr val="1A92A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、美国</a:t>
            </a:r>
            <a:r>
              <a:rPr lang="en-US" altLang="zh-CN" sz="2000" b="1" i="0" dirty="0">
                <a:solidFill>
                  <a:srgbClr val="1A92A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8.21</a:t>
            </a:r>
            <a:r>
              <a:rPr lang="zh-CN" altLang="en-US" sz="2000" b="1" i="0" dirty="0">
                <a:solidFill>
                  <a:srgbClr val="1A92A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、日本</a:t>
            </a:r>
            <a:r>
              <a:rPr lang="en-US" altLang="zh-CN" sz="2000" b="1" i="0" dirty="0">
                <a:solidFill>
                  <a:srgbClr val="1A92A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7.92</a:t>
            </a:r>
            <a:r>
              <a:rPr lang="zh-CN" altLang="en-US" sz="2000" b="1" i="0" dirty="0">
                <a:solidFill>
                  <a:srgbClr val="1A92A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、英国</a:t>
            </a:r>
            <a:r>
              <a:rPr lang="en-US" altLang="zh-CN" sz="2000" b="1" i="0" dirty="0">
                <a:solidFill>
                  <a:srgbClr val="1A92A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8.27</a:t>
            </a:r>
          </a:p>
          <a:p>
            <a:endParaRPr lang="en-US" altLang="zh-CN" sz="2000" b="1" u="sng" dirty="0">
              <a:solidFill>
                <a:srgbClr val="1A92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u="sng" dirty="0">
                <a:solidFill>
                  <a:srgbClr val="1A92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基本符合主流认知</a:t>
            </a:r>
          </a:p>
        </p:txBody>
      </p:sp>
      <p:pic>
        <p:nvPicPr>
          <p:cNvPr id="3" name="图片 2" descr="地图&#10;&#10;描述已自动生成">
            <a:extLst>
              <a:ext uri="{FF2B5EF4-FFF2-40B4-BE49-F238E27FC236}">
                <a16:creationId xmlns:a16="http://schemas.microsoft.com/office/drawing/2014/main" id="{85856782-D692-4224-91A5-0C02DE754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752" y="1648414"/>
            <a:ext cx="7271615" cy="3561172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9569E86C-6E55-4051-8FC9-665A418FB0B6}"/>
              </a:ext>
            </a:extLst>
          </p:cNvPr>
          <p:cNvSpPr/>
          <p:nvPr/>
        </p:nvSpPr>
        <p:spPr>
          <a:xfrm>
            <a:off x="3088752" y="6142383"/>
            <a:ext cx="3908396" cy="9227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26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3"/>
          <p:cNvSpPr>
            <a:spLocks noChangeArrowheads="1"/>
          </p:cNvSpPr>
          <p:nvPr/>
        </p:nvSpPr>
        <p:spPr bwMode="auto">
          <a:xfrm>
            <a:off x="5968277" y="371045"/>
            <a:ext cx="1691471" cy="54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数据分析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5344481" y="425837"/>
            <a:ext cx="263341" cy="395013"/>
            <a:chOff x="5284519" y="1508166"/>
            <a:chExt cx="213756" cy="427512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6B85A701-59F1-4AF4-BA0A-8E2B191FA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890" y="1573830"/>
            <a:ext cx="8953500" cy="4762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11F3D23-EC0F-4B89-BA92-83CC1C0692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40"/>
          <a:stretch/>
        </p:blipFill>
        <p:spPr>
          <a:xfrm>
            <a:off x="2167891" y="2423000"/>
            <a:ext cx="8953500" cy="11102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32D0E52-31EF-4184-8A99-178E8A354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7890" y="3894303"/>
            <a:ext cx="8960926" cy="169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452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3"/>
          <p:cNvSpPr>
            <a:spLocks noChangeArrowheads="1"/>
          </p:cNvSpPr>
          <p:nvPr/>
        </p:nvSpPr>
        <p:spPr bwMode="auto">
          <a:xfrm>
            <a:off x="3613306" y="368575"/>
            <a:ext cx="5892942" cy="54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情感分析：利用</a:t>
            </a:r>
            <a:r>
              <a:rPr lang="en-US" altLang="zh-CN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altLang="zh-CN" sz="2935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snowNLP</a:t>
            </a:r>
            <a:endParaRPr lang="zh-CN" altLang="en-US" sz="2935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989510" y="423367"/>
            <a:ext cx="263341" cy="395013"/>
            <a:chOff x="5284519" y="1508166"/>
            <a:chExt cx="213756" cy="427512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6">
            <a:extLst>
              <a:ext uri="{FF2B5EF4-FFF2-40B4-BE49-F238E27FC236}">
                <a16:creationId xmlns:a16="http://schemas.microsoft.com/office/drawing/2014/main" id="{A8315723-7C7A-4A4F-A5C7-7D79A307A8AC}"/>
              </a:ext>
            </a:extLst>
          </p:cNvPr>
          <p:cNvGrpSpPr/>
          <p:nvPr/>
        </p:nvGrpSpPr>
        <p:grpSpPr bwMode="auto">
          <a:xfrm>
            <a:off x="5575982" y="5923914"/>
            <a:ext cx="692604" cy="225488"/>
            <a:chOff x="0" y="0"/>
            <a:chExt cx="907" cy="295"/>
          </a:xfrm>
        </p:grpSpPr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7ED4DA0-9F31-4E5E-94B1-6BE5DEA73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" y="-1"/>
              <a:ext cx="903" cy="296"/>
            </a:xfrm>
            <a:custGeom>
              <a:avLst/>
              <a:gdLst>
                <a:gd name="T0" fmla="*/ 0 w 4756"/>
                <a:gd name="T1" fmla="*/ 296 h 1576"/>
                <a:gd name="T2" fmla="*/ 9 w 4756"/>
                <a:gd name="T3" fmla="*/ 275 h 1576"/>
                <a:gd name="T4" fmla="*/ 21 w 4756"/>
                <a:gd name="T5" fmla="*/ 254 h 1576"/>
                <a:gd name="T6" fmla="*/ 32 w 4756"/>
                <a:gd name="T7" fmla="*/ 233 h 1576"/>
                <a:gd name="T8" fmla="*/ 45 w 4756"/>
                <a:gd name="T9" fmla="*/ 214 h 1576"/>
                <a:gd name="T10" fmla="*/ 59 w 4756"/>
                <a:gd name="T11" fmla="*/ 195 h 1576"/>
                <a:gd name="T12" fmla="*/ 73 w 4756"/>
                <a:gd name="T13" fmla="*/ 177 h 1576"/>
                <a:gd name="T14" fmla="*/ 89 w 4756"/>
                <a:gd name="T15" fmla="*/ 159 h 1576"/>
                <a:gd name="T16" fmla="*/ 105 w 4756"/>
                <a:gd name="T17" fmla="*/ 142 h 1576"/>
                <a:gd name="T18" fmla="*/ 113 w 4756"/>
                <a:gd name="T19" fmla="*/ 134 h 1576"/>
                <a:gd name="T20" fmla="*/ 131 w 4756"/>
                <a:gd name="T21" fmla="*/ 118 h 1576"/>
                <a:gd name="T22" fmla="*/ 149 w 4756"/>
                <a:gd name="T23" fmla="*/ 103 h 1576"/>
                <a:gd name="T24" fmla="*/ 168 w 4756"/>
                <a:gd name="T25" fmla="*/ 89 h 1576"/>
                <a:gd name="T26" fmla="*/ 187 w 4756"/>
                <a:gd name="T27" fmla="*/ 76 h 1576"/>
                <a:gd name="T28" fmla="*/ 207 w 4756"/>
                <a:gd name="T29" fmla="*/ 64 h 1576"/>
                <a:gd name="T30" fmla="*/ 228 w 4756"/>
                <a:gd name="T31" fmla="*/ 53 h 1576"/>
                <a:gd name="T32" fmla="*/ 250 w 4756"/>
                <a:gd name="T33" fmla="*/ 43 h 1576"/>
                <a:gd name="T34" fmla="*/ 261 w 4756"/>
                <a:gd name="T35" fmla="*/ 38 h 1576"/>
                <a:gd name="T36" fmla="*/ 283 w 4756"/>
                <a:gd name="T37" fmla="*/ 29 h 1576"/>
                <a:gd name="T38" fmla="*/ 306 w 4756"/>
                <a:gd name="T39" fmla="*/ 22 h 1576"/>
                <a:gd name="T40" fmla="*/ 329 w 4756"/>
                <a:gd name="T41" fmla="*/ 15 h 1576"/>
                <a:gd name="T42" fmla="*/ 353 w 4756"/>
                <a:gd name="T43" fmla="*/ 10 h 1576"/>
                <a:gd name="T44" fmla="*/ 377 w 4756"/>
                <a:gd name="T45" fmla="*/ 6 h 1576"/>
                <a:gd name="T46" fmla="*/ 401 w 4756"/>
                <a:gd name="T47" fmla="*/ 2 h 1576"/>
                <a:gd name="T48" fmla="*/ 426 w 4756"/>
                <a:gd name="T49" fmla="*/ 0 h 1576"/>
                <a:gd name="T50" fmla="*/ 451 w 4756"/>
                <a:gd name="T51" fmla="*/ 0 h 1576"/>
                <a:gd name="T52" fmla="*/ 464 w 4756"/>
                <a:gd name="T53" fmla="*/ 0 h 1576"/>
                <a:gd name="T54" fmla="*/ 489 w 4756"/>
                <a:gd name="T55" fmla="*/ 2 h 1576"/>
                <a:gd name="T56" fmla="*/ 514 w 4756"/>
                <a:gd name="T57" fmla="*/ 4 h 1576"/>
                <a:gd name="T58" fmla="*/ 538 w 4756"/>
                <a:gd name="T59" fmla="*/ 8 h 1576"/>
                <a:gd name="T60" fmla="*/ 562 w 4756"/>
                <a:gd name="T61" fmla="*/ 12 h 1576"/>
                <a:gd name="T62" fmla="*/ 586 w 4756"/>
                <a:gd name="T63" fmla="*/ 18 h 1576"/>
                <a:gd name="T64" fmla="*/ 609 w 4756"/>
                <a:gd name="T65" fmla="*/ 26 h 1576"/>
                <a:gd name="T66" fmla="*/ 631 w 4756"/>
                <a:gd name="T67" fmla="*/ 33 h 1576"/>
                <a:gd name="T68" fmla="*/ 642 w 4756"/>
                <a:gd name="T69" fmla="*/ 38 h 1576"/>
                <a:gd name="T70" fmla="*/ 664 w 4756"/>
                <a:gd name="T71" fmla="*/ 48 h 1576"/>
                <a:gd name="T72" fmla="*/ 685 w 4756"/>
                <a:gd name="T73" fmla="*/ 59 h 1576"/>
                <a:gd name="T74" fmla="*/ 706 w 4756"/>
                <a:gd name="T75" fmla="*/ 70 h 1576"/>
                <a:gd name="T76" fmla="*/ 726 w 4756"/>
                <a:gd name="T77" fmla="*/ 83 h 1576"/>
                <a:gd name="T78" fmla="*/ 745 w 4756"/>
                <a:gd name="T79" fmla="*/ 96 h 1576"/>
                <a:gd name="T80" fmla="*/ 763 w 4756"/>
                <a:gd name="T81" fmla="*/ 111 h 1576"/>
                <a:gd name="T82" fmla="*/ 781 w 4756"/>
                <a:gd name="T83" fmla="*/ 126 h 1576"/>
                <a:gd name="T84" fmla="*/ 798 w 4756"/>
                <a:gd name="T85" fmla="*/ 142 h 1576"/>
                <a:gd name="T86" fmla="*/ 806 w 4756"/>
                <a:gd name="T87" fmla="*/ 150 h 1576"/>
                <a:gd name="T88" fmla="*/ 822 w 4756"/>
                <a:gd name="T89" fmla="*/ 168 h 1576"/>
                <a:gd name="T90" fmla="*/ 837 w 4756"/>
                <a:gd name="T91" fmla="*/ 186 h 1576"/>
                <a:gd name="T92" fmla="*/ 851 w 4756"/>
                <a:gd name="T93" fmla="*/ 204 h 1576"/>
                <a:gd name="T94" fmla="*/ 864 w 4756"/>
                <a:gd name="T95" fmla="*/ 224 h 1576"/>
                <a:gd name="T96" fmla="*/ 877 w 4756"/>
                <a:gd name="T97" fmla="*/ 243 h 1576"/>
                <a:gd name="T98" fmla="*/ 888 w 4756"/>
                <a:gd name="T99" fmla="*/ 264 h 1576"/>
                <a:gd name="T100" fmla="*/ 898 w 4756"/>
                <a:gd name="T101" fmla="*/ 285 h 1576"/>
                <a:gd name="T102" fmla="*/ 0 w 4756"/>
                <a:gd name="T103" fmla="*/ 296 h 157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756"/>
                <a:gd name="T157" fmla="*/ 0 h 1576"/>
                <a:gd name="T158" fmla="*/ 4756 w 4756"/>
                <a:gd name="T159" fmla="*/ 1576 h 157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756" h="1576">
                  <a:moveTo>
                    <a:pt x="0" y="1576"/>
                  </a:moveTo>
                  <a:lnTo>
                    <a:pt x="0" y="1576"/>
                  </a:lnTo>
                  <a:lnTo>
                    <a:pt x="24" y="1518"/>
                  </a:lnTo>
                  <a:lnTo>
                    <a:pt x="50" y="1462"/>
                  </a:lnTo>
                  <a:lnTo>
                    <a:pt x="78" y="1406"/>
                  </a:lnTo>
                  <a:lnTo>
                    <a:pt x="108" y="1350"/>
                  </a:lnTo>
                  <a:lnTo>
                    <a:pt x="138" y="1296"/>
                  </a:lnTo>
                  <a:lnTo>
                    <a:pt x="170" y="1242"/>
                  </a:lnTo>
                  <a:lnTo>
                    <a:pt x="204" y="1190"/>
                  </a:lnTo>
                  <a:lnTo>
                    <a:pt x="238" y="1138"/>
                  </a:lnTo>
                  <a:lnTo>
                    <a:pt x="272" y="1086"/>
                  </a:lnTo>
                  <a:lnTo>
                    <a:pt x="310" y="1036"/>
                  </a:lnTo>
                  <a:lnTo>
                    <a:pt x="348" y="988"/>
                  </a:lnTo>
                  <a:lnTo>
                    <a:pt x="386" y="940"/>
                  </a:lnTo>
                  <a:lnTo>
                    <a:pt x="426" y="892"/>
                  </a:lnTo>
                  <a:lnTo>
                    <a:pt x="468" y="846"/>
                  </a:lnTo>
                  <a:lnTo>
                    <a:pt x="510" y="800"/>
                  </a:lnTo>
                  <a:lnTo>
                    <a:pt x="552" y="756"/>
                  </a:lnTo>
                  <a:lnTo>
                    <a:pt x="596" y="712"/>
                  </a:lnTo>
                  <a:lnTo>
                    <a:pt x="642" y="670"/>
                  </a:lnTo>
                  <a:lnTo>
                    <a:pt x="688" y="630"/>
                  </a:lnTo>
                  <a:lnTo>
                    <a:pt x="736" y="590"/>
                  </a:lnTo>
                  <a:lnTo>
                    <a:pt x="784" y="550"/>
                  </a:lnTo>
                  <a:lnTo>
                    <a:pt x="834" y="512"/>
                  </a:lnTo>
                  <a:lnTo>
                    <a:pt x="884" y="476"/>
                  </a:lnTo>
                  <a:lnTo>
                    <a:pt x="934" y="440"/>
                  </a:lnTo>
                  <a:lnTo>
                    <a:pt x="986" y="406"/>
                  </a:lnTo>
                  <a:lnTo>
                    <a:pt x="1040" y="374"/>
                  </a:lnTo>
                  <a:lnTo>
                    <a:pt x="1092" y="342"/>
                  </a:lnTo>
                  <a:lnTo>
                    <a:pt x="1148" y="312"/>
                  </a:lnTo>
                  <a:lnTo>
                    <a:pt x="1202" y="282"/>
                  </a:lnTo>
                  <a:lnTo>
                    <a:pt x="1258" y="254"/>
                  </a:lnTo>
                  <a:lnTo>
                    <a:pt x="1316" y="228"/>
                  </a:lnTo>
                  <a:lnTo>
                    <a:pt x="1374" y="202"/>
                  </a:lnTo>
                  <a:lnTo>
                    <a:pt x="1432" y="178"/>
                  </a:lnTo>
                  <a:lnTo>
                    <a:pt x="1490" y="156"/>
                  </a:lnTo>
                  <a:lnTo>
                    <a:pt x="1550" y="136"/>
                  </a:lnTo>
                  <a:lnTo>
                    <a:pt x="1610" y="116"/>
                  </a:lnTo>
                  <a:lnTo>
                    <a:pt x="1672" y="98"/>
                  </a:lnTo>
                  <a:lnTo>
                    <a:pt x="1732" y="80"/>
                  </a:lnTo>
                  <a:lnTo>
                    <a:pt x="1794" y="66"/>
                  </a:lnTo>
                  <a:lnTo>
                    <a:pt x="1858" y="52"/>
                  </a:lnTo>
                  <a:lnTo>
                    <a:pt x="1922" y="40"/>
                  </a:lnTo>
                  <a:lnTo>
                    <a:pt x="1984" y="30"/>
                  </a:lnTo>
                  <a:lnTo>
                    <a:pt x="2050" y="20"/>
                  </a:lnTo>
                  <a:lnTo>
                    <a:pt x="2114" y="12"/>
                  </a:lnTo>
                  <a:lnTo>
                    <a:pt x="2180" y="8"/>
                  </a:lnTo>
                  <a:lnTo>
                    <a:pt x="2246" y="2"/>
                  </a:lnTo>
                  <a:lnTo>
                    <a:pt x="2312" y="0"/>
                  </a:lnTo>
                  <a:lnTo>
                    <a:pt x="2378" y="0"/>
                  </a:lnTo>
                  <a:lnTo>
                    <a:pt x="2444" y="0"/>
                  </a:lnTo>
                  <a:lnTo>
                    <a:pt x="2510" y="2"/>
                  </a:lnTo>
                  <a:lnTo>
                    <a:pt x="2576" y="8"/>
                  </a:lnTo>
                  <a:lnTo>
                    <a:pt x="2642" y="12"/>
                  </a:lnTo>
                  <a:lnTo>
                    <a:pt x="2706" y="20"/>
                  </a:lnTo>
                  <a:lnTo>
                    <a:pt x="2772" y="30"/>
                  </a:lnTo>
                  <a:lnTo>
                    <a:pt x="2834" y="40"/>
                  </a:lnTo>
                  <a:lnTo>
                    <a:pt x="2898" y="52"/>
                  </a:lnTo>
                  <a:lnTo>
                    <a:pt x="2962" y="66"/>
                  </a:lnTo>
                  <a:lnTo>
                    <a:pt x="3024" y="80"/>
                  </a:lnTo>
                  <a:lnTo>
                    <a:pt x="3084" y="98"/>
                  </a:lnTo>
                  <a:lnTo>
                    <a:pt x="3146" y="116"/>
                  </a:lnTo>
                  <a:lnTo>
                    <a:pt x="3206" y="136"/>
                  </a:lnTo>
                  <a:lnTo>
                    <a:pt x="3266" y="156"/>
                  </a:lnTo>
                  <a:lnTo>
                    <a:pt x="3324" y="178"/>
                  </a:lnTo>
                  <a:lnTo>
                    <a:pt x="3382" y="202"/>
                  </a:lnTo>
                  <a:lnTo>
                    <a:pt x="3440" y="228"/>
                  </a:lnTo>
                  <a:lnTo>
                    <a:pt x="3498" y="254"/>
                  </a:lnTo>
                  <a:lnTo>
                    <a:pt x="3554" y="282"/>
                  </a:lnTo>
                  <a:lnTo>
                    <a:pt x="3608" y="312"/>
                  </a:lnTo>
                  <a:lnTo>
                    <a:pt x="3664" y="342"/>
                  </a:lnTo>
                  <a:lnTo>
                    <a:pt x="3716" y="374"/>
                  </a:lnTo>
                  <a:lnTo>
                    <a:pt x="3770" y="406"/>
                  </a:lnTo>
                  <a:lnTo>
                    <a:pt x="3822" y="440"/>
                  </a:lnTo>
                  <a:lnTo>
                    <a:pt x="3872" y="476"/>
                  </a:lnTo>
                  <a:lnTo>
                    <a:pt x="3922" y="512"/>
                  </a:lnTo>
                  <a:lnTo>
                    <a:pt x="3972" y="550"/>
                  </a:lnTo>
                  <a:lnTo>
                    <a:pt x="4020" y="590"/>
                  </a:lnTo>
                  <a:lnTo>
                    <a:pt x="4068" y="630"/>
                  </a:lnTo>
                  <a:lnTo>
                    <a:pt x="4114" y="670"/>
                  </a:lnTo>
                  <a:lnTo>
                    <a:pt x="4160" y="712"/>
                  </a:lnTo>
                  <a:lnTo>
                    <a:pt x="4204" y="756"/>
                  </a:lnTo>
                  <a:lnTo>
                    <a:pt x="4246" y="800"/>
                  </a:lnTo>
                  <a:lnTo>
                    <a:pt x="4288" y="846"/>
                  </a:lnTo>
                  <a:lnTo>
                    <a:pt x="4330" y="892"/>
                  </a:lnTo>
                  <a:lnTo>
                    <a:pt x="4370" y="940"/>
                  </a:lnTo>
                  <a:lnTo>
                    <a:pt x="4410" y="988"/>
                  </a:lnTo>
                  <a:lnTo>
                    <a:pt x="4446" y="1036"/>
                  </a:lnTo>
                  <a:lnTo>
                    <a:pt x="4484" y="1086"/>
                  </a:lnTo>
                  <a:lnTo>
                    <a:pt x="4518" y="1138"/>
                  </a:lnTo>
                  <a:lnTo>
                    <a:pt x="4552" y="1190"/>
                  </a:lnTo>
                  <a:lnTo>
                    <a:pt x="4586" y="1242"/>
                  </a:lnTo>
                  <a:lnTo>
                    <a:pt x="4618" y="1296"/>
                  </a:lnTo>
                  <a:lnTo>
                    <a:pt x="4648" y="1350"/>
                  </a:lnTo>
                  <a:lnTo>
                    <a:pt x="4678" y="1406"/>
                  </a:lnTo>
                  <a:lnTo>
                    <a:pt x="4706" y="1462"/>
                  </a:lnTo>
                  <a:lnTo>
                    <a:pt x="4732" y="1518"/>
                  </a:lnTo>
                  <a:lnTo>
                    <a:pt x="4756" y="1576"/>
                  </a:lnTo>
                  <a:lnTo>
                    <a:pt x="0" y="1576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86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3025"/>
            </a:p>
          </p:txBody>
        </p:sp>
        <p:sp>
          <p:nvSpPr>
            <p:cNvPr id="24" name="Oval 13">
              <a:extLst>
                <a:ext uri="{FF2B5EF4-FFF2-40B4-BE49-F238E27FC236}">
                  <a16:creationId xmlns:a16="http://schemas.microsoft.com/office/drawing/2014/main" id="{2ED53CCE-8EC3-4F28-B742-47F9EF529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0"/>
              <a:ext cx="227" cy="204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bg1">
                    <a:alpha val="2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3025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25" name="AutoShape 66">
            <a:extLst>
              <a:ext uri="{FF2B5EF4-FFF2-40B4-BE49-F238E27FC236}">
                <a16:creationId xmlns:a16="http://schemas.microsoft.com/office/drawing/2014/main" id="{5A267A7D-AE49-4496-A2D0-2A3CDDFDB716}"/>
              </a:ext>
            </a:extLst>
          </p:cNvPr>
          <p:cNvSpPr>
            <a:spLocks noChangeArrowheads="1"/>
          </p:cNvSpPr>
          <p:nvPr/>
        </p:nvSpPr>
        <p:spPr bwMode="auto">
          <a:xfrm rot="20883400">
            <a:off x="4080903" y="2133427"/>
            <a:ext cx="1360036" cy="1360036"/>
          </a:xfrm>
          <a:custGeom>
            <a:avLst/>
            <a:gdLst>
              <a:gd name="T0" fmla="*/ 600 w 21600"/>
              <a:gd name="T1" fmla="*/ 0 h 21600"/>
              <a:gd name="T2" fmla="*/ 250 w 21600"/>
              <a:gd name="T3" fmla="*/ 200 h 21600"/>
              <a:gd name="T4" fmla="*/ 550 w 21600"/>
              <a:gd name="T5" fmla="*/ 250 h 21600"/>
              <a:gd name="T6" fmla="*/ 1099 w 21600"/>
              <a:gd name="T7" fmla="*/ 150 h 21600"/>
              <a:gd name="T8" fmla="*/ 1000 w 21600"/>
              <a:gd name="T9" fmla="*/ 500 h 21600"/>
              <a:gd name="T10" fmla="*/ 650 w 21600"/>
              <a:gd name="T11" fmla="*/ 45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600"/>
              <a:gd name="T19" fmla="*/ 0 h 21600"/>
              <a:gd name="T20" fmla="*/ 21600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0" y="7584"/>
                </a:moveTo>
                <a:cubicBezTo>
                  <a:pt x="14367" y="6072"/>
                  <a:pt x="12642" y="5171"/>
                  <a:pt x="10800" y="5171"/>
                </a:cubicBezTo>
                <a:cubicBezTo>
                  <a:pt x="9480" y="5170"/>
                  <a:pt x="8203" y="5634"/>
                  <a:pt x="7191" y="6479"/>
                </a:cubicBezTo>
                <a:lnTo>
                  <a:pt x="3876" y="2511"/>
                </a:lnTo>
                <a:cubicBezTo>
                  <a:pt x="5818" y="888"/>
                  <a:pt x="8269" y="-1"/>
                  <a:pt x="10800" y="0"/>
                </a:cubicBezTo>
                <a:cubicBezTo>
                  <a:pt x="14334" y="0"/>
                  <a:pt x="17645" y="1729"/>
                  <a:pt x="19664" y="4630"/>
                </a:cubicBezTo>
                <a:lnTo>
                  <a:pt x="21880" y="3088"/>
                </a:lnTo>
                <a:lnTo>
                  <a:pt x="20561" y="10445"/>
                </a:lnTo>
                <a:lnTo>
                  <a:pt x="13204" y="9126"/>
                </a:lnTo>
                <a:lnTo>
                  <a:pt x="15420" y="7584"/>
                </a:lnTo>
                <a:close/>
              </a:path>
            </a:pathLst>
          </a:custGeom>
          <a:solidFill>
            <a:srgbClr val="0000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5196" tIns="57598" rIns="115196" bIns="57598" anchor="ctr"/>
          <a:lstStyle/>
          <a:p>
            <a:endParaRPr lang="zh-CN" altLang="en-US" sz="3025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34D7714-B41E-4D0E-BEFD-702A3C9F3EC7}"/>
              </a:ext>
            </a:extLst>
          </p:cNvPr>
          <p:cNvGrpSpPr/>
          <p:nvPr/>
        </p:nvGrpSpPr>
        <p:grpSpPr>
          <a:xfrm>
            <a:off x="2354802" y="2494437"/>
            <a:ext cx="2312064" cy="3646530"/>
            <a:chOff x="1081088" y="980798"/>
            <a:chExt cx="2368550" cy="3822977"/>
          </a:xfrm>
        </p:grpSpPr>
        <p:sp>
          <p:nvSpPr>
            <p:cNvPr id="45" name="Oval 5">
              <a:extLst>
                <a:ext uri="{FF2B5EF4-FFF2-40B4-BE49-F238E27FC236}">
                  <a16:creationId xmlns:a16="http://schemas.microsoft.com/office/drawing/2014/main" id="{D55C6439-B00F-44CC-9275-B620D93C0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476" y="3990975"/>
              <a:ext cx="1981200" cy="812800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87000"/>
                  </a:srgbClr>
                </a:gs>
                <a:gs pos="30000">
                  <a:srgbClr val="000000">
                    <a:alpha val="67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3025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grpSp>
          <p:nvGrpSpPr>
            <p:cNvPr id="46" name="Group 32">
              <a:extLst>
                <a:ext uri="{FF2B5EF4-FFF2-40B4-BE49-F238E27FC236}">
                  <a16:creationId xmlns:a16="http://schemas.microsoft.com/office/drawing/2014/main" id="{E3796C29-CB45-477A-AFB4-B5F6CE470CA1}"/>
                </a:ext>
              </a:extLst>
            </p:cNvPr>
            <p:cNvGrpSpPr/>
            <p:nvPr/>
          </p:nvGrpSpPr>
          <p:grpSpPr bwMode="auto">
            <a:xfrm>
              <a:off x="1081088" y="1296988"/>
              <a:ext cx="2368550" cy="3257550"/>
              <a:chOff x="0" y="0"/>
              <a:chExt cx="1492" cy="2052"/>
            </a:xfrm>
          </p:grpSpPr>
          <p:sp>
            <p:nvSpPr>
              <p:cNvPr id="75" name="Freeform 20">
                <a:extLst>
                  <a:ext uri="{FF2B5EF4-FFF2-40B4-BE49-F238E27FC236}">
                    <a16:creationId xmlns:a16="http://schemas.microsoft.com/office/drawing/2014/main" id="{B26AC16F-8C7D-42B2-93CE-82E8387C7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492" cy="2052"/>
              </a:xfrm>
              <a:custGeom>
                <a:avLst/>
                <a:gdLst>
                  <a:gd name="T0" fmla="*/ 1492 w 1492"/>
                  <a:gd name="T1" fmla="*/ 373 h 2052"/>
                  <a:gd name="T2" fmla="*/ 1488 w 1492"/>
                  <a:gd name="T3" fmla="*/ 336 h 2052"/>
                  <a:gd name="T4" fmla="*/ 1476 w 1492"/>
                  <a:gd name="T5" fmla="*/ 298 h 2052"/>
                  <a:gd name="T6" fmla="*/ 1458 w 1492"/>
                  <a:gd name="T7" fmla="*/ 262 h 2052"/>
                  <a:gd name="T8" fmla="*/ 1434 w 1492"/>
                  <a:gd name="T9" fmla="*/ 228 h 2052"/>
                  <a:gd name="T10" fmla="*/ 1401 w 1492"/>
                  <a:gd name="T11" fmla="*/ 196 h 2052"/>
                  <a:gd name="T12" fmla="*/ 1365 w 1492"/>
                  <a:gd name="T13" fmla="*/ 165 h 2052"/>
                  <a:gd name="T14" fmla="*/ 1321 w 1492"/>
                  <a:gd name="T15" fmla="*/ 136 h 2052"/>
                  <a:gd name="T16" fmla="*/ 1273 w 1492"/>
                  <a:gd name="T17" fmla="*/ 109 h 2052"/>
                  <a:gd name="T18" fmla="*/ 1220 w 1492"/>
                  <a:gd name="T19" fmla="*/ 86 h 2052"/>
                  <a:gd name="T20" fmla="*/ 1163 w 1492"/>
                  <a:gd name="T21" fmla="*/ 63 h 2052"/>
                  <a:gd name="T22" fmla="*/ 1102 w 1492"/>
                  <a:gd name="T23" fmla="*/ 45 h 2052"/>
                  <a:gd name="T24" fmla="*/ 1036 w 1492"/>
                  <a:gd name="T25" fmla="*/ 30 h 2052"/>
                  <a:gd name="T26" fmla="*/ 967 w 1492"/>
                  <a:gd name="T27" fmla="*/ 17 h 2052"/>
                  <a:gd name="T28" fmla="*/ 896 w 1492"/>
                  <a:gd name="T29" fmla="*/ 8 h 2052"/>
                  <a:gd name="T30" fmla="*/ 822 w 1492"/>
                  <a:gd name="T31" fmla="*/ 1 h 2052"/>
                  <a:gd name="T32" fmla="*/ 746 w 1492"/>
                  <a:gd name="T33" fmla="*/ 0 h 2052"/>
                  <a:gd name="T34" fmla="*/ 707 w 1492"/>
                  <a:gd name="T35" fmla="*/ 0 h 2052"/>
                  <a:gd name="T36" fmla="*/ 632 w 1492"/>
                  <a:gd name="T37" fmla="*/ 4 h 2052"/>
                  <a:gd name="T38" fmla="*/ 560 w 1492"/>
                  <a:gd name="T39" fmla="*/ 12 h 2052"/>
                  <a:gd name="T40" fmla="*/ 490 w 1492"/>
                  <a:gd name="T41" fmla="*/ 22 h 2052"/>
                  <a:gd name="T42" fmla="*/ 422 w 1492"/>
                  <a:gd name="T43" fmla="*/ 36 h 2052"/>
                  <a:gd name="T44" fmla="*/ 359 w 1492"/>
                  <a:gd name="T45" fmla="*/ 54 h 2052"/>
                  <a:gd name="T46" fmla="*/ 299 w 1492"/>
                  <a:gd name="T47" fmla="*/ 74 h 2052"/>
                  <a:gd name="T48" fmla="*/ 245 w 1492"/>
                  <a:gd name="T49" fmla="*/ 97 h 2052"/>
                  <a:gd name="T50" fmla="*/ 194 w 1492"/>
                  <a:gd name="T51" fmla="*/ 122 h 2052"/>
                  <a:gd name="T52" fmla="*/ 148 w 1492"/>
                  <a:gd name="T53" fmla="*/ 150 h 2052"/>
                  <a:gd name="T54" fmla="*/ 107 w 1492"/>
                  <a:gd name="T55" fmla="*/ 180 h 2052"/>
                  <a:gd name="T56" fmla="*/ 74 w 1492"/>
                  <a:gd name="T57" fmla="*/ 211 h 2052"/>
                  <a:gd name="T58" fmla="*/ 45 w 1492"/>
                  <a:gd name="T59" fmla="*/ 245 h 2052"/>
                  <a:gd name="T60" fmla="*/ 23 w 1492"/>
                  <a:gd name="T61" fmla="*/ 280 h 2052"/>
                  <a:gd name="T62" fmla="*/ 9 w 1492"/>
                  <a:gd name="T63" fmla="*/ 316 h 2052"/>
                  <a:gd name="T64" fmla="*/ 1 w 1492"/>
                  <a:gd name="T65" fmla="*/ 354 h 2052"/>
                  <a:gd name="T66" fmla="*/ 0 w 1492"/>
                  <a:gd name="T67" fmla="*/ 373 h 2052"/>
                  <a:gd name="T68" fmla="*/ 6 w 1492"/>
                  <a:gd name="T69" fmla="*/ 420 h 2052"/>
                  <a:gd name="T70" fmla="*/ 376 w 1492"/>
                  <a:gd name="T71" fmla="*/ 1889 h 2052"/>
                  <a:gd name="T72" fmla="*/ 376 w 1492"/>
                  <a:gd name="T73" fmla="*/ 1889 h 2052"/>
                  <a:gd name="T74" fmla="*/ 391 w 1492"/>
                  <a:gd name="T75" fmla="*/ 1922 h 2052"/>
                  <a:gd name="T76" fmla="*/ 417 w 1492"/>
                  <a:gd name="T77" fmla="*/ 1954 h 2052"/>
                  <a:gd name="T78" fmla="*/ 453 w 1492"/>
                  <a:gd name="T79" fmla="*/ 1981 h 2052"/>
                  <a:gd name="T80" fmla="*/ 499 w 1492"/>
                  <a:gd name="T81" fmla="*/ 2005 h 2052"/>
                  <a:gd name="T82" fmla="*/ 552 w 1492"/>
                  <a:gd name="T83" fmla="*/ 2025 h 2052"/>
                  <a:gd name="T84" fmla="*/ 611 w 1492"/>
                  <a:gd name="T85" fmla="*/ 2039 h 2052"/>
                  <a:gd name="T86" fmla="*/ 676 w 1492"/>
                  <a:gd name="T87" fmla="*/ 2048 h 2052"/>
                  <a:gd name="T88" fmla="*/ 746 w 1492"/>
                  <a:gd name="T89" fmla="*/ 2052 h 2052"/>
                  <a:gd name="T90" fmla="*/ 781 w 1492"/>
                  <a:gd name="T91" fmla="*/ 2051 h 2052"/>
                  <a:gd name="T92" fmla="*/ 848 w 1492"/>
                  <a:gd name="T93" fmla="*/ 2044 h 2052"/>
                  <a:gd name="T94" fmla="*/ 912 w 1492"/>
                  <a:gd name="T95" fmla="*/ 2033 h 2052"/>
                  <a:gd name="T96" fmla="*/ 967 w 1492"/>
                  <a:gd name="T97" fmla="*/ 2016 h 2052"/>
                  <a:gd name="T98" fmla="*/ 1018 w 1492"/>
                  <a:gd name="T99" fmla="*/ 1994 h 2052"/>
                  <a:gd name="T100" fmla="*/ 1058 w 1492"/>
                  <a:gd name="T101" fmla="*/ 1968 h 2052"/>
                  <a:gd name="T102" fmla="*/ 1089 w 1492"/>
                  <a:gd name="T103" fmla="*/ 1938 h 2052"/>
                  <a:gd name="T104" fmla="*/ 1110 w 1492"/>
                  <a:gd name="T105" fmla="*/ 1906 h 2052"/>
                  <a:gd name="T106" fmla="*/ 1116 w 1492"/>
                  <a:gd name="T107" fmla="*/ 1889 h 2052"/>
                  <a:gd name="T108" fmla="*/ 1486 w 1492"/>
                  <a:gd name="T109" fmla="*/ 420 h 2052"/>
                  <a:gd name="T110" fmla="*/ 1491 w 1492"/>
                  <a:gd name="T111" fmla="*/ 396 h 2052"/>
                  <a:gd name="T112" fmla="*/ 1492 w 1492"/>
                  <a:gd name="T113" fmla="*/ 373 h 205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492"/>
                  <a:gd name="T172" fmla="*/ 0 h 2052"/>
                  <a:gd name="T173" fmla="*/ 1492 w 1492"/>
                  <a:gd name="T174" fmla="*/ 2052 h 2052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492" h="2052">
                    <a:moveTo>
                      <a:pt x="1492" y="373"/>
                    </a:moveTo>
                    <a:lnTo>
                      <a:pt x="1492" y="373"/>
                    </a:lnTo>
                    <a:lnTo>
                      <a:pt x="1491" y="354"/>
                    </a:lnTo>
                    <a:lnTo>
                      <a:pt x="1488" y="336"/>
                    </a:lnTo>
                    <a:lnTo>
                      <a:pt x="1483" y="316"/>
                    </a:lnTo>
                    <a:lnTo>
                      <a:pt x="1476" y="298"/>
                    </a:lnTo>
                    <a:lnTo>
                      <a:pt x="1469" y="280"/>
                    </a:lnTo>
                    <a:lnTo>
                      <a:pt x="1458" y="262"/>
                    </a:lnTo>
                    <a:lnTo>
                      <a:pt x="1447" y="245"/>
                    </a:lnTo>
                    <a:lnTo>
                      <a:pt x="1434" y="228"/>
                    </a:lnTo>
                    <a:lnTo>
                      <a:pt x="1418" y="211"/>
                    </a:lnTo>
                    <a:lnTo>
                      <a:pt x="1401" y="196"/>
                    </a:lnTo>
                    <a:lnTo>
                      <a:pt x="1385" y="180"/>
                    </a:lnTo>
                    <a:lnTo>
                      <a:pt x="1365" y="165"/>
                    </a:lnTo>
                    <a:lnTo>
                      <a:pt x="1344" y="150"/>
                    </a:lnTo>
                    <a:lnTo>
                      <a:pt x="1321" y="136"/>
                    </a:lnTo>
                    <a:lnTo>
                      <a:pt x="1298" y="122"/>
                    </a:lnTo>
                    <a:lnTo>
                      <a:pt x="1273" y="109"/>
                    </a:lnTo>
                    <a:lnTo>
                      <a:pt x="1247" y="97"/>
                    </a:lnTo>
                    <a:lnTo>
                      <a:pt x="1220" y="86"/>
                    </a:lnTo>
                    <a:lnTo>
                      <a:pt x="1193" y="74"/>
                    </a:lnTo>
                    <a:lnTo>
                      <a:pt x="1163" y="63"/>
                    </a:lnTo>
                    <a:lnTo>
                      <a:pt x="1133" y="54"/>
                    </a:lnTo>
                    <a:lnTo>
                      <a:pt x="1102" y="45"/>
                    </a:lnTo>
                    <a:lnTo>
                      <a:pt x="1070" y="36"/>
                    </a:lnTo>
                    <a:lnTo>
                      <a:pt x="1036" y="30"/>
                    </a:lnTo>
                    <a:lnTo>
                      <a:pt x="1002" y="22"/>
                    </a:lnTo>
                    <a:lnTo>
                      <a:pt x="967" y="17"/>
                    </a:lnTo>
                    <a:lnTo>
                      <a:pt x="933" y="12"/>
                    </a:lnTo>
                    <a:lnTo>
                      <a:pt x="896" y="8"/>
                    </a:lnTo>
                    <a:lnTo>
                      <a:pt x="860" y="4"/>
                    </a:lnTo>
                    <a:lnTo>
                      <a:pt x="822" y="1"/>
                    </a:lnTo>
                    <a:lnTo>
                      <a:pt x="785" y="0"/>
                    </a:lnTo>
                    <a:lnTo>
                      <a:pt x="746" y="0"/>
                    </a:lnTo>
                    <a:lnTo>
                      <a:pt x="707" y="0"/>
                    </a:lnTo>
                    <a:lnTo>
                      <a:pt x="670" y="1"/>
                    </a:lnTo>
                    <a:lnTo>
                      <a:pt x="632" y="4"/>
                    </a:lnTo>
                    <a:lnTo>
                      <a:pt x="596" y="8"/>
                    </a:lnTo>
                    <a:lnTo>
                      <a:pt x="560" y="12"/>
                    </a:lnTo>
                    <a:lnTo>
                      <a:pt x="525" y="17"/>
                    </a:lnTo>
                    <a:lnTo>
                      <a:pt x="490" y="22"/>
                    </a:lnTo>
                    <a:lnTo>
                      <a:pt x="456" y="30"/>
                    </a:lnTo>
                    <a:lnTo>
                      <a:pt x="422" y="36"/>
                    </a:lnTo>
                    <a:lnTo>
                      <a:pt x="390" y="45"/>
                    </a:lnTo>
                    <a:lnTo>
                      <a:pt x="359" y="54"/>
                    </a:lnTo>
                    <a:lnTo>
                      <a:pt x="329" y="63"/>
                    </a:lnTo>
                    <a:lnTo>
                      <a:pt x="299" y="74"/>
                    </a:lnTo>
                    <a:lnTo>
                      <a:pt x="272" y="86"/>
                    </a:lnTo>
                    <a:lnTo>
                      <a:pt x="245" y="97"/>
                    </a:lnTo>
                    <a:lnTo>
                      <a:pt x="219" y="109"/>
                    </a:lnTo>
                    <a:lnTo>
                      <a:pt x="194" y="122"/>
                    </a:lnTo>
                    <a:lnTo>
                      <a:pt x="171" y="136"/>
                    </a:lnTo>
                    <a:lnTo>
                      <a:pt x="148" y="150"/>
                    </a:lnTo>
                    <a:lnTo>
                      <a:pt x="127" y="165"/>
                    </a:lnTo>
                    <a:lnTo>
                      <a:pt x="107" y="180"/>
                    </a:lnTo>
                    <a:lnTo>
                      <a:pt x="91" y="196"/>
                    </a:lnTo>
                    <a:lnTo>
                      <a:pt x="74" y="211"/>
                    </a:lnTo>
                    <a:lnTo>
                      <a:pt x="58" y="228"/>
                    </a:lnTo>
                    <a:lnTo>
                      <a:pt x="45" y="245"/>
                    </a:lnTo>
                    <a:lnTo>
                      <a:pt x="34" y="262"/>
                    </a:lnTo>
                    <a:lnTo>
                      <a:pt x="23" y="280"/>
                    </a:lnTo>
                    <a:lnTo>
                      <a:pt x="16" y="298"/>
                    </a:lnTo>
                    <a:lnTo>
                      <a:pt x="9" y="316"/>
                    </a:lnTo>
                    <a:lnTo>
                      <a:pt x="4" y="336"/>
                    </a:lnTo>
                    <a:lnTo>
                      <a:pt x="1" y="354"/>
                    </a:lnTo>
                    <a:lnTo>
                      <a:pt x="0" y="373"/>
                    </a:lnTo>
                    <a:lnTo>
                      <a:pt x="1" y="396"/>
                    </a:lnTo>
                    <a:lnTo>
                      <a:pt x="6" y="420"/>
                    </a:lnTo>
                    <a:lnTo>
                      <a:pt x="5" y="420"/>
                    </a:lnTo>
                    <a:lnTo>
                      <a:pt x="376" y="1889"/>
                    </a:lnTo>
                    <a:lnTo>
                      <a:pt x="382" y="1906"/>
                    </a:lnTo>
                    <a:lnTo>
                      <a:pt x="391" y="1922"/>
                    </a:lnTo>
                    <a:lnTo>
                      <a:pt x="403" y="1938"/>
                    </a:lnTo>
                    <a:lnTo>
                      <a:pt x="417" y="1954"/>
                    </a:lnTo>
                    <a:lnTo>
                      <a:pt x="434" y="1968"/>
                    </a:lnTo>
                    <a:lnTo>
                      <a:pt x="453" y="1981"/>
                    </a:lnTo>
                    <a:lnTo>
                      <a:pt x="474" y="1994"/>
                    </a:lnTo>
                    <a:lnTo>
                      <a:pt x="499" y="2005"/>
                    </a:lnTo>
                    <a:lnTo>
                      <a:pt x="525" y="2016"/>
                    </a:lnTo>
                    <a:lnTo>
                      <a:pt x="552" y="2025"/>
                    </a:lnTo>
                    <a:lnTo>
                      <a:pt x="580" y="2033"/>
                    </a:lnTo>
                    <a:lnTo>
                      <a:pt x="611" y="2039"/>
                    </a:lnTo>
                    <a:lnTo>
                      <a:pt x="644" y="2044"/>
                    </a:lnTo>
                    <a:lnTo>
                      <a:pt x="676" y="2048"/>
                    </a:lnTo>
                    <a:lnTo>
                      <a:pt x="711" y="2051"/>
                    </a:lnTo>
                    <a:lnTo>
                      <a:pt x="746" y="2052"/>
                    </a:lnTo>
                    <a:lnTo>
                      <a:pt x="781" y="2051"/>
                    </a:lnTo>
                    <a:lnTo>
                      <a:pt x="816" y="2048"/>
                    </a:lnTo>
                    <a:lnTo>
                      <a:pt x="848" y="2044"/>
                    </a:lnTo>
                    <a:lnTo>
                      <a:pt x="881" y="2039"/>
                    </a:lnTo>
                    <a:lnTo>
                      <a:pt x="912" y="2033"/>
                    </a:lnTo>
                    <a:lnTo>
                      <a:pt x="940" y="2025"/>
                    </a:lnTo>
                    <a:lnTo>
                      <a:pt x="967" y="2016"/>
                    </a:lnTo>
                    <a:lnTo>
                      <a:pt x="993" y="2005"/>
                    </a:lnTo>
                    <a:lnTo>
                      <a:pt x="1018" y="1994"/>
                    </a:lnTo>
                    <a:lnTo>
                      <a:pt x="1039" y="1981"/>
                    </a:lnTo>
                    <a:lnTo>
                      <a:pt x="1058" y="1968"/>
                    </a:lnTo>
                    <a:lnTo>
                      <a:pt x="1075" y="1954"/>
                    </a:lnTo>
                    <a:lnTo>
                      <a:pt x="1089" y="1938"/>
                    </a:lnTo>
                    <a:lnTo>
                      <a:pt x="1101" y="1922"/>
                    </a:lnTo>
                    <a:lnTo>
                      <a:pt x="1110" y="1906"/>
                    </a:lnTo>
                    <a:lnTo>
                      <a:pt x="1116" y="1889"/>
                    </a:lnTo>
                    <a:lnTo>
                      <a:pt x="1487" y="420"/>
                    </a:lnTo>
                    <a:lnTo>
                      <a:pt x="1486" y="420"/>
                    </a:lnTo>
                    <a:lnTo>
                      <a:pt x="1491" y="396"/>
                    </a:lnTo>
                    <a:lnTo>
                      <a:pt x="1492" y="37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5B5B5B"/>
                  </a:gs>
                  <a:gs pos="50000">
                    <a:srgbClr val="B2B2B2"/>
                  </a:gs>
                  <a:gs pos="100000">
                    <a:srgbClr val="5B5B5B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3025"/>
              </a:p>
            </p:txBody>
          </p:sp>
          <p:sp>
            <p:nvSpPr>
              <p:cNvPr id="76" name="Freeform 21">
                <a:extLst>
                  <a:ext uri="{FF2B5EF4-FFF2-40B4-BE49-F238E27FC236}">
                    <a16:creationId xmlns:a16="http://schemas.microsoft.com/office/drawing/2014/main" id="{B607EE58-811D-430F-88CB-65F1BD304800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1492" cy="746"/>
              </a:xfrm>
              <a:custGeom>
                <a:avLst/>
                <a:gdLst>
                  <a:gd name="T0" fmla="*/ 632 w 1492"/>
                  <a:gd name="T1" fmla="*/ 4 h 746"/>
                  <a:gd name="T2" fmla="*/ 456 w 1492"/>
                  <a:gd name="T3" fmla="*/ 30 h 746"/>
                  <a:gd name="T4" fmla="*/ 299 w 1492"/>
                  <a:gd name="T5" fmla="*/ 74 h 746"/>
                  <a:gd name="T6" fmla="*/ 171 w 1492"/>
                  <a:gd name="T7" fmla="*/ 136 h 746"/>
                  <a:gd name="T8" fmla="*/ 74 w 1492"/>
                  <a:gd name="T9" fmla="*/ 211 h 746"/>
                  <a:gd name="T10" fmla="*/ 16 w 1492"/>
                  <a:gd name="T11" fmla="*/ 298 h 746"/>
                  <a:gd name="T12" fmla="*/ 0 w 1492"/>
                  <a:gd name="T13" fmla="*/ 373 h 746"/>
                  <a:gd name="T14" fmla="*/ 23 w 1492"/>
                  <a:gd name="T15" fmla="*/ 466 h 746"/>
                  <a:gd name="T16" fmla="*/ 91 w 1492"/>
                  <a:gd name="T17" fmla="*/ 551 h 746"/>
                  <a:gd name="T18" fmla="*/ 194 w 1492"/>
                  <a:gd name="T19" fmla="*/ 624 h 746"/>
                  <a:gd name="T20" fmla="*/ 329 w 1492"/>
                  <a:gd name="T21" fmla="*/ 683 h 746"/>
                  <a:gd name="T22" fmla="*/ 490 w 1492"/>
                  <a:gd name="T23" fmla="*/ 724 h 746"/>
                  <a:gd name="T24" fmla="*/ 670 w 1492"/>
                  <a:gd name="T25" fmla="*/ 745 h 746"/>
                  <a:gd name="T26" fmla="*/ 822 w 1492"/>
                  <a:gd name="T27" fmla="*/ 745 h 746"/>
                  <a:gd name="T28" fmla="*/ 1002 w 1492"/>
                  <a:gd name="T29" fmla="*/ 724 h 746"/>
                  <a:gd name="T30" fmla="*/ 1163 w 1492"/>
                  <a:gd name="T31" fmla="*/ 683 h 746"/>
                  <a:gd name="T32" fmla="*/ 1298 w 1492"/>
                  <a:gd name="T33" fmla="*/ 624 h 746"/>
                  <a:gd name="T34" fmla="*/ 1401 w 1492"/>
                  <a:gd name="T35" fmla="*/ 551 h 746"/>
                  <a:gd name="T36" fmla="*/ 1469 w 1492"/>
                  <a:gd name="T37" fmla="*/ 466 h 746"/>
                  <a:gd name="T38" fmla="*/ 1492 w 1492"/>
                  <a:gd name="T39" fmla="*/ 373 h 746"/>
                  <a:gd name="T40" fmla="*/ 1476 w 1492"/>
                  <a:gd name="T41" fmla="*/ 298 h 746"/>
                  <a:gd name="T42" fmla="*/ 1418 w 1492"/>
                  <a:gd name="T43" fmla="*/ 211 h 746"/>
                  <a:gd name="T44" fmla="*/ 1321 w 1492"/>
                  <a:gd name="T45" fmla="*/ 136 h 746"/>
                  <a:gd name="T46" fmla="*/ 1193 w 1492"/>
                  <a:gd name="T47" fmla="*/ 74 h 746"/>
                  <a:gd name="T48" fmla="*/ 1036 w 1492"/>
                  <a:gd name="T49" fmla="*/ 30 h 746"/>
                  <a:gd name="T50" fmla="*/ 860 w 1492"/>
                  <a:gd name="T51" fmla="*/ 4 h 746"/>
                  <a:gd name="T52" fmla="*/ 746 w 1492"/>
                  <a:gd name="T53" fmla="*/ 723 h 746"/>
                  <a:gd name="T54" fmla="*/ 605 w 1492"/>
                  <a:gd name="T55" fmla="*/ 716 h 746"/>
                  <a:gd name="T56" fmla="*/ 443 w 1492"/>
                  <a:gd name="T57" fmla="*/ 689 h 746"/>
                  <a:gd name="T58" fmla="*/ 302 w 1492"/>
                  <a:gd name="T59" fmla="*/ 644 h 746"/>
                  <a:gd name="T60" fmla="*/ 185 w 1492"/>
                  <a:gd name="T61" fmla="*/ 583 h 746"/>
                  <a:gd name="T62" fmla="*/ 101 w 1492"/>
                  <a:gd name="T63" fmla="*/ 509 h 746"/>
                  <a:gd name="T64" fmla="*/ 54 w 1492"/>
                  <a:gd name="T65" fmla="*/ 426 h 746"/>
                  <a:gd name="T66" fmla="*/ 48 w 1492"/>
                  <a:gd name="T67" fmla="*/ 355 h 746"/>
                  <a:gd name="T68" fmla="*/ 78 w 1492"/>
                  <a:gd name="T69" fmla="*/ 269 h 746"/>
                  <a:gd name="T70" fmla="*/ 148 w 1492"/>
                  <a:gd name="T71" fmla="*/ 192 h 746"/>
                  <a:gd name="T72" fmla="*/ 251 w 1492"/>
                  <a:gd name="T73" fmla="*/ 126 h 746"/>
                  <a:gd name="T74" fmla="*/ 383 w 1492"/>
                  <a:gd name="T75" fmla="*/ 74 h 746"/>
                  <a:gd name="T76" fmla="*/ 537 w 1492"/>
                  <a:gd name="T77" fmla="*/ 39 h 746"/>
                  <a:gd name="T78" fmla="*/ 710 w 1492"/>
                  <a:gd name="T79" fmla="*/ 23 h 746"/>
                  <a:gd name="T80" fmla="*/ 852 w 1492"/>
                  <a:gd name="T81" fmla="*/ 27 h 746"/>
                  <a:gd name="T82" fmla="*/ 1018 w 1492"/>
                  <a:gd name="T83" fmla="*/ 51 h 746"/>
                  <a:gd name="T84" fmla="*/ 1164 w 1492"/>
                  <a:gd name="T85" fmla="*/ 92 h 746"/>
                  <a:gd name="T86" fmla="*/ 1286 w 1492"/>
                  <a:gd name="T87" fmla="*/ 150 h 746"/>
                  <a:gd name="T88" fmla="*/ 1377 w 1492"/>
                  <a:gd name="T89" fmla="*/ 222 h 746"/>
                  <a:gd name="T90" fmla="*/ 1431 w 1492"/>
                  <a:gd name="T91" fmla="*/ 302 h 746"/>
                  <a:gd name="T92" fmla="*/ 1445 w 1492"/>
                  <a:gd name="T93" fmla="*/ 373 h 746"/>
                  <a:gd name="T94" fmla="*/ 1423 w 1492"/>
                  <a:gd name="T95" fmla="*/ 461 h 746"/>
                  <a:gd name="T96" fmla="*/ 1361 w 1492"/>
                  <a:gd name="T97" fmla="*/ 540 h 746"/>
                  <a:gd name="T98" fmla="*/ 1264 w 1492"/>
                  <a:gd name="T99" fmla="*/ 609 h 746"/>
                  <a:gd name="T100" fmla="*/ 1137 w 1492"/>
                  <a:gd name="T101" fmla="*/ 663 h 746"/>
                  <a:gd name="T102" fmla="*/ 987 w 1492"/>
                  <a:gd name="T103" fmla="*/ 702 h 746"/>
                  <a:gd name="T104" fmla="*/ 817 w 1492"/>
                  <a:gd name="T105" fmla="*/ 722 h 74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492"/>
                  <a:gd name="T160" fmla="*/ 0 h 746"/>
                  <a:gd name="T161" fmla="*/ 1492 w 1492"/>
                  <a:gd name="T162" fmla="*/ 746 h 74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492" h="746">
                    <a:moveTo>
                      <a:pt x="746" y="0"/>
                    </a:moveTo>
                    <a:lnTo>
                      <a:pt x="746" y="0"/>
                    </a:lnTo>
                    <a:lnTo>
                      <a:pt x="707" y="0"/>
                    </a:lnTo>
                    <a:lnTo>
                      <a:pt x="670" y="1"/>
                    </a:lnTo>
                    <a:lnTo>
                      <a:pt x="632" y="4"/>
                    </a:lnTo>
                    <a:lnTo>
                      <a:pt x="596" y="8"/>
                    </a:lnTo>
                    <a:lnTo>
                      <a:pt x="560" y="12"/>
                    </a:lnTo>
                    <a:lnTo>
                      <a:pt x="525" y="17"/>
                    </a:lnTo>
                    <a:lnTo>
                      <a:pt x="490" y="22"/>
                    </a:lnTo>
                    <a:lnTo>
                      <a:pt x="456" y="30"/>
                    </a:lnTo>
                    <a:lnTo>
                      <a:pt x="422" y="36"/>
                    </a:lnTo>
                    <a:lnTo>
                      <a:pt x="390" y="45"/>
                    </a:lnTo>
                    <a:lnTo>
                      <a:pt x="359" y="54"/>
                    </a:lnTo>
                    <a:lnTo>
                      <a:pt x="329" y="63"/>
                    </a:lnTo>
                    <a:lnTo>
                      <a:pt x="299" y="74"/>
                    </a:lnTo>
                    <a:lnTo>
                      <a:pt x="272" y="86"/>
                    </a:lnTo>
                    <a:lnTo>
                      <a:pt x="245" y="97"/>
                    </a:lnTo>
                    <a:lnTo>
                      <a:pt x="219" y="109"/>
                    </a:lnTo>
                    <a:lnTo>
                      <a:pt x="194" y="122"/>
                    </a:lnTo>
                    <a:lnTo>
                      <a:pt x="171" y="136"/>
                    </a:lnTo>
                    <a:lnTo>
                      <a:pt x="148" y="150"/>
                    </a:lnTo>
                    <a:lnTo>
                      <a:pt x="127" y="165"/>
                    </a:lnTo>
                    <a:lnTo>
                      <a:pt x="107" y="180"/>
                    </a:lnTo>
                    <a:lnTo>
                      <a:pt x="91" y="196"/>
                    </a:lnTo>
                    <a:lnTo>
                      <a:pt x="74" y="211"/>
                    </a:lnTo>
                    <a:lnTo>
                      <a:pt x="58" y="228"/>
                    </a:lnTo>
                    <a:lnTo>
                      <a:pt x="45" y="245"/>
                    </a:lnTo>
                    <a:lnTo>
                      <a:pt x="34" y="262"/>
                    </a:lnTo>
                    <a:lnTo>
                      <a:pt x="23" y="280"/>
                    </a:lnTo>
                    <a:lnTo>
                      <a:pt x="16" y="298"/>
                    </a:lnTo>
                    <a:lnTo>
                      <a:pt x="9" y="316"/>
                    </a:lnTo>
                    <a:lnTo>
                      <a:pt x="4" y="336"/>
                    </a:lnTo>
                    <a:lnTo>
                      <a:pt x="1" y="354"/>
                    </a:lnTo>
                    <a:lnTo>
                      <a:pt x="0" y="373"/>
                    </a:lnTo>
                    <a:lnTo>
                      <a:pt x="1" y="393"/>
                    </a:lnTo>
                    <a:lnTo>
                      <a:pt x="4" y="411"/>
                    </a:lnTo>
                    <a:lnTo>
                      <a:pt x="9" y="430"/>
                    </a:lnTo>
                    <a:lnTo>
                      <a:pt x="16" y="448"/>
                    </a:lnTo>
                    <a:lnTo>
                      <a:pt x="23" y="466"/>
                    </a:lnTo>
                    <a:lnTo>
                      <a:pt x="34" y="485"/>
                    </a:lnTo>
                    <a:lnTo>
                      <a:pt x="45" y="501"/>
                    </a:lnTo>
                    <a:lnTo>
                      <a:pt x="58" y="518"/>
                    </a:lnTo>
                    <a:lnTo>
                      <a:pt x="74" y="535"/>
                    </a:lnTo>
                    <a:lnTo>
                      <a:pt x="91" y="551"/>
                    </a:lnTo>
                    <a:lnTo>
                      <a:pt x="107" y="566"/>
                    </a:lnTo>
                    <a:lnTo>
                      <a:pt x="127" y="582"/>
                    </a:lnTo>
                    <a:lnTo>
                      <a:pt x="148" y="596"/>
                    </a:lnTo>
                    <a:lnTo>
                      <a:pt x="171" y="610"/>
                    </a:lnTo>
                    <a:lnTo>
                      <a:pt x="194" y="624"/>
                    </a:lnTo>
                    <a:lnTo>
                      <a:pt x="219" y="637"/>
                    </a:lnTo>
                    <a:lnTo>
                      <a:pt x="245" y="649"/>
                    </a:lnTo>
                    <a:lnTo>
                      <a:pt x="272" y="661"/>
                    </a:lnTo>
                    <a:lnTo>
                      <a:pt x="299" y="672"/>
                    </a:lnTo>
                    <a:lnTo>
                      <a:pt x="329" y="683"/>
                    </a:lnTo>
                    <a:lnTo>
                      <a:pt x="359" y="692"/>
                    </a:lnTo>
                    <a:lnTo>
                      <a:pt x="390" y="701"/>
                    </a:lnTo>
                    <a:lnTo>
                      <a:pt x="422" y="710"/>
                    </a:lnTo>
                    <a:lnTo>
                      <a:pt x="456" y="716"/>
                    </a:lnTo>
                    <a:lnTo>
                      <a:pt x="490" y="724"/>
                    </a:lnTo>
                    <a:lnTo>
                      <a:pt x="525" y="729"/>
                    </a:lnTo>
                    <a:lnTo>
                      <a:pt x="560" y="735"/>
                    </a:lnTo>
                    <a:lnTo>
                      <a:pt x="596" y="738"/>
                    </a:lnTo>
                    <a:lnTo>
                      <a:pt x="632" y="742"/>
                    </a:lnTo>
                    <a:lnTo>
                      <a:pt x="670" y="745"/>
                    </a:lnTo>
                    <a:lnTo>
                      <a:pt x="707" y="746"/>
                    </a:lnTo>
                    <a:lnTo>
                      <a:pt x="746" y="746"/>
                    </a:lnTo>
                    <a:lnTo>
                      <a:pt x="785" y="746"/>
                    </a:lnTo>
                    <a:lnTo>
                      <a:pt x="822" y="745"/>
                    </a:lnTo>
                    <a:lnTo>
                      <a:pt x="860" y="742"/>
                    </a:lnTo>
                    <a:lnTo>
                      <a:pt x="896" y="738"/>
                    </a:lnTo>
                    <a:lnTo>
                      <a:pt x="933" y="735"/>
                    </a:lnTo>
                    <a:lnTo>
                      <a:pt x="967" y="729"/>
                    </a:lnTo>
                    <a:lnTo>
                      <a:pt x="1002" y="724"/>
                    </a:lnTo>
                    <a:lnTo>
                      <a:pt x="1036" y="716"/>
                    </a:lnTo>
                    <a:lnTo>
                      <a:pt x="1070" y="710"/>
                    </a:lnTo>
                    <a:lnTo>
                      <a:pt x="1102" y="701"/>
                    </a:lnTo>
                    <a:lnTo>
                      <a:pt x="1133" y="692"/>
                    </a:lnTo>
                    <a:lnTo>
                      <a:pt x="1163" y="683"/>
                    </a:lnTo>
                    <a:lnTo>
                      <a:pt x="1193" y="672"/>
                    </a:lnTo>
                    <a:lnTo>
                      <a:pt x="1220" y="661"/>
                    </a:lnTo>
                    <a:lnTo>
                      <a:pt x="1247" y="649"/>
                    </a:lnTo>
                    <a:lnTo>
                      <a:pt x="1273" y="637"/>
                    </a:lnTo>
                    <a:lnTo>
                      <a:pt x="1298" y="624"/>
                    </a:lnTo>
                    <a:lnTo>
                      <a:pt x="1321" y="610"/>
                    </a:lnTo>
                    <a:lnTo>
                      <a:pt x="1344" y="596"/>
                    </a:lnTo>
                    <a:lnTo>
                      <a:pt x="1365" y="582"/>
                    </a:lnTo>
                    <a:lnTo>
                      <a:pt x="1385" y="566"/>
                    </a:lnTo>
                    <a:lnTo>
                      <a:pt x="1401" y="551"/>
                    </a:lnTo>
                    <a:lnTo>
                      <a:pt x="1418" y="535"/>
                    </a:lnTo>
                    <a:lnTo>
                      <a:pt x="1434" y="518"/>
                    </a:lnTo>
                    <a:lnTo>
                      <a:pt x="1447" y="501"/>
                    </a:lnTo>
                    <a:lnTo>
                      <a:pt x="1458" y="485"/>
                    </a:lnTo>
                    <a:lnTo>
                      <a:pt x="1469" y="466"/>
                    </a:lnTo>
                    <a:lnTo>
                      <a:pt x="1476" y="448"/>
                    </a:lnTo>
                    <a:lnTo>
                      <a:pt x="1483" y="430"/>
                    </a:lnTo>
                    <a:lnTo>
                      <a:pt x="1488" y="411"/>
                    </a:lnTo>
                    <a:lnTo>
                      <a:pt x="1491" y="393"/>
                    </a:lnTo>
                    <a:lnTo>
                      <a:pt x="1492" y="373"/>
                    </a:lnTo>
                    <a:lnTo>
                      <a:pt x="1491" y="354"/>
                    </a:lnTo>
                    <a:lnTo>
                      <a:pt x="1488" y="336"/>
                    </a:lnTo>
                    <a:lnTo>
                      <a:pt x="1483" y="316"/>
                    </a:lnTo>
                    <a:lnTo>
                      <a:pt x="1476" y="298"/>
                    </a:lnTo>
                    <a:lnTo>
                      <a:pt x="1469" y="280"/>
                    </a:lnTo>
                    <a:lnTo>
                      <a:pt x="1458" y="262"/>
                    </a:lnTo>
                    <a:lnTo>
                      <a:pt x="1447" y="245"/>
                    </a:lnTo>
                    <a:lnTo>
                      <a:pt x="1434" y="228"/>
                    </a:lnTo>
                    <a:lnTo>
                      <a:pt x="1418" y="211"/>
                    </a:lnTo>
                    <a:lnTo>
                      <a:pt x="1401" y="196"/>
                    </a:lnTo>
                    <a:lnTo>
                      <a:pt x="1385" y="180"/>
                    </a:lnTo>
                    <a:lnTo>
                      <a:pt x="1365" y="165"/>
                    </a:lnTo>
                    <a:lnTo>
                      <a:pt x="1344" y="150"/>
                    </a:lnTo>
                    <a:lnTo>
                      <a:pt x="1321" y="136"/>
                    </a:lnTo>
                    <a:lnTo>
                      <a:pt x="1298" y="122"/>
                    </a:lnTo>
                    <a:lnTo>
                      <a:pt x="1273" y="109"/>
                    </a:lnTo>
                    <a:lnTo>
                      <a:pt x="1247" y="97"/>
                    </a:lnTo>
                    <a:lnTo>
                      <a:pt x="1220" y="86"/>
                    </a:lnTo>
                    <a:lnTo>
                      <a:pt x="1193" y="74"/>
                    </a:lnTo>
                    <a:lnTo>
                      <a:pt x="1163" y="63"/>
                    </a:lnTo>
                    <a:lnTo>
                      <a:pt x="1133" y="54"/>
                    </a:lnTo>
                    <a:lnTo>
                      <a:pt x="1102" y="45"/>
                    </a:lnTo>
                    <a:lnTo>
                      <a:pt x="1070" y="36"/>
                    </a:lnTo>
                    <a:lnTo>
                      <a:pt x="1036" y="30"/>
                    </a:lnTo>
                    <a:lnTo>
                      <a:pt x="1002" y="22"/>
                    </a:lnTo>
                    <a:lnTo>
                      <a:pt x="967" y="17"/>
                    </a:lnTo>
                    <a:lnTo>
                      <a:pt x="933" y="12"/>
                    </a:lnTo>
                    <a:lnTo>
                      <a:pt x="896" y="8"/>
                    </a:lnTo>
                    <a:lnTo>
                      <a:pt x="860" y="4"/>
                    </a:lnTo>
                    <a:lnTo>
                      <a:pt x="822" y="1"/>
                    </a:lnTo>
                    <a:lnTo>
                      <a:pt x="785" y="0"/>
                    </a:lnTo>
                    <a:lnTo>
                      <a:pt x="746" y="0"/>
                    </a:lnTo>
                    <a:close/>
                    <a:moveTo>
                      <a:pt x="746" y="723"/>
                    </a:moveTo>
                    <a:lnTo>
                      <a:pt x="746" y="723"/>
                    </a:lnTo>
                    <a:lnTo>
                      <a:pt x="710" y="723"/>
                    </a:lnTo>
                    <a:lnTo>
                      <a:pt x="675" y="722"/>
                    </a:lnTo>
                    <a:lnTo>
                      <a:pt x="640" y="719"/>
                    </a:lnTo>
                    <a:lnTo>
                      <a:pt x="605" y="716"/>
                    </a:lnTo>
                    <a:lnTo>
                      <a:pt x="571" y="713"/>
                    </a:lnTo>
                    <a:lnTo>
                      <a:pt x="537" y="707"/>
                    </a:lnTo>
                    <a:lnTo>
                      <a:pt x="505" y="702"/>
                    </a:lnTo>
                    <a:lnTo>
                      <a:pt x="474" y="696"/>
                    </a:lnTo>
                    <a:lnTo>
                      <a:pt x="443" y="689"/>
                    </a:lnTo>
                    <a:lnTo>
                      <a:pt x="413" y="681"/>
                    </a:lnTo>
                    <a:lnTo>
                      <a:pt x="383" y="672"/>
                    </a:lnTo>
                    <a:lnTo>
                      <a:pt x="355" y="663"/>
                    </a:lnTo>
                    <a:lnTo>
                      <a:pt x="328" y="654"/>
                    </a:lnTo>
                    <a:lnTo>
                      <a:pt x="302" y="644"/>
                    </a:lnTo>
                    <a:lnTo>
                      <a:pt x="276" y="632"/>
                    </a:lnTo>
                    <a:lnTo>
                      <a:pt x="251" y="621"/>
                    </a:lnTo>
                    <a:lnTo>
                      <a:pt x="228" y="609"/>
                    </a:lnTo>
                    <a:lnTo>
                      <a:pt x="206" y="596"/>
                    </a:lnTo>
                    <a:lnTo>
                      <a:pt x="185" y="583"/>
                    </a:lnTo>
                    <a:lnTo>
                      <a:pt x="166" y="569"/>
                    </a:lnTo>
                    <a:lnTo>
                      <a:pt x="148" y="554"/>
                    </a:lnTo>
                    <a:lnTo>
                      <a:pt x="131" y="540"/>
                    </a:lnTo>
                    <a:lnTo>
                      <a:pt x="115" y="525"/>
                    </a:lnTo>
                    <a:lnTo>
                      <a:pt x="101" y="509"/>
                    </a:lnTo>
                    <a:lnTo>
                      <a:pt x="89" y="494"/>
                    </a:lnTo>
                    <a:lnTo>
                      <a:pt x="78" y="477"/>
                    </a:lnTo>
                    <a:lnTo>
                      <a:pt x="69" y="461"/>
                    </a:lnTo>
                    <a:lnTo>
                      <a:pt x="61" y="444"/>
                    </a:lnTo>
                    <a:lnTo>
                      <a:pt x="54" y="426"/>
                    </a:lnTo>
                    <a:lnTo>
                      <a:pt x="51" y="409"/>
                    </a:lnTo>
                    <a:lnTo>
                      <a:pt x="48" y="391"/>
                    </a:lnTo>
                    <a:lnTo>
                      <a:pt x="47" y="373"/>
                    </a:lnTo>
                    <a:lnTo>
                      <a:pt x="48" y="355"/>
                    </a:lnTo>
                    <a:lnTo>
                      <a:pt x="51" y="337"/>
                    </a:lnTo>
                    <a:lnTo>
                      <a:pt x="54" y="320"/>
                    </a:lnTo>
                    <a:lnTo>
                      <a:pt x="61" y="302"/>
                    </a:lnTo>
                    <a:lnTo>
                      <a:pt x="69" y="285"/>
                    </a:lnTo>
                    <a:lnTo>
                      <a:pt x="78" y="269"/>
                    </a:lnTo>
                    <a:lnTo>
                      <a:pt x="89" y="253"/>
                    </a:lnTo>
                    <a:lnTo>
                      <a:pt x="101" y="237"/>
                    </a:lnTo>
                    <a:lnTo>
                      <a:pt x="115" y="222"/>
                    </a:lnTo>
                    <a:lnTo>
                      <a:pt x="131" y="206"/>
                    </a:lnTo>
                    <a:lnTo>
                      <a:pt x="148" y="192"/>
                    </a:lnTo>
                    <a:lnTo>
                      <a:pt x="166" y="177"/>
                    </a:lnTo>
                    <a:lnTo>
                      <a:pt x="185" y="163"/>
                    </a:lnTo>
                    <a:lnTo>
                      <a:pt x="206" y="150"/>
                    </a:lnTo>
                    <a:lnTo>
                      <a:pt x="228" y="137"/>
                    </a:lnTo>
                    <a:lnTo>
                      <a:pt x="251" y="126"/>
                    </a:lnTo>
                    <a:lnTo>
                      <a:pt x="276" y="114"/>
                    </a:lnTo>
                    <a:lnTo>
                      <a:pt x="302" y="102"/>
                    </a:lnTo>
                    <a:lnTo>
                      <a:pt x="328" y="92"/>
                    </a:lnTo>
                    <a:lnTo>
                      <a:pt x="355" y="83"/>
                    </a:lnTo>
                    <a:lnTo>
                      <a:pt x="383" y="74"/>
                    </a:lnTo>
                    <a:lnTo>
                      <a:pt x="413" y="65"/>
                    </a:lnTo>
                    <a:lnTo>
                      <a:pt x="443" y="57"/>
                    </a:lnTo>
                    <a:lnTo>
                      <a:pt x="474" y="51"/>
                    </a:lnTo>
                    <a:lnTo>
                      <a:pt x="505" y="44"/>
                    </a:lnTo>
                    <a:lnTo>
                      <a:pt x="537" y="39"/>
                    </a:lnTo>
                    <a:lnTo>
                      <a:pt x="571" y="34"/>
                    </a:lnTo>
                    <a:lnTo>
                      <a:pt x="605" y="30"/>
                    </a:lnTo>
                    <a:lnTo>
                      <a:pt x="640" y="27"/>
                    </a:lnTo>
                    <a:lnTo>
                      <a:pt x="675" y="25"/>
                    </a:lnTo>
                    <a:lnTo>
                      <a:pt x="710" y="23"/>
                    </a:lnTo>
                    <a:lnTo>
                      <a:pt x="746" y="23"/>
                    </a:lnTo>
                    <a:lnTo>
                      <a:pt x="782" y="23"/>
                    </a:lnTo>
                    <a:lnTo>
                      <a:pt x="817" y="25"/>
                    </a:lnTo>
                    <a:lnTo>
                      <a:pt x="852" y="27"/>
                    </a:lnTo>
                    <a:lnTo>
                      <a:pt x="887" y="30"/>
                    </a:lnTo>
                    <a:lnTo>
                      <a:pt x="921" y="34"/>
                    </a:lnTo>
                    <a:lnTo>
                      <a:pt x="955" y="39"/>
                    </a:lnTo>
                    <a:lnTo>
                      <a:pt x="987" y="44"/>
                    </a:lnTo>
                    <a:lnTo>
                      <a:pt x="1018" y="51"/>
                    </a:lnTo>
                    <a:lnTo>
                      <a:pt x="1049" y="57"/>
                    </a:lnTo>
                    <a:lnTo>
                      <a:pt x="1079" y="65"/>
                    </a:lnTo>
                    <a:lnTo>
                      <a:pt x="1109" y="74"/>
                    </a:lnTo>
                    <a:lnTo>
                      <a:pt x="1137" y="83"/>
                    </a:lnTo>
                    <a:lnTo>
                      <a:pt x="1164" y="92"/>
                    </a:lnTo>
                    <a:lnTo>
                      <a:pt x="1190" y="102"/>
                    </a:lnTo>
                    <a:lnTo>
                      <a:pt x="1216" y="114"/>
                    </a:lnTo>
                    <a:lnTo>
                      <a:pt x="1241" y="126"/>
                    </a:lnTo>
                    <a:lnTo>
                      <a:pt x="1264" y="137"/>
                    </a:lnTo>
                    <a:lnTo>
                      <a:pt x="1286" y="150"/>
                    </a:lnTo>
                    <a:lnTo>
                      <a:pt x="1307" y="163"/>
                    </a:lnTo>
                    <a:lnTo>
                      <a:pt x="1326" y="177"/>
                    </a:lnTo>
                    <a:lnTo>
                      <a:pt x="1344" y="192"/>
                    </a:lnTo>
                    <a:lnTo>
                      <a:pt x="1361" y="206"/>
                    </a:lnTo>
                    <a:lnTo>
                      <a:pt x="1377" y="222"/>
                    </a:lnTo>
                    <a:lnTo>
                      <a:pt x="1391" y="237"/>
                    </a:lnTo>
                    <a:lnTo>
                      <a:pt x="1403" y="253"/>
                    </a:lnTo>
                    <a:lnTo>
                      <a:pt x="1414" y="269"/>
                    </a:lnTo>
                    <a:lnTo>
                      <a:pt x="1423" y="285"/>
                    </a:lnTo>
                    <a:lnTo>
                      <a:pt x="1431" y="302"/>
                    </a:lnTo>
                    <a:lnTo>
                      <a:pt x="1438" y="320"/>
                    </a:lnTo>
                    <a:lnTo>
                      <a:pt x="1441" y="337"/>
                    </a:lnTo>
                    <a:lnTo>
                      <a:pt x="1444" y="355"/>
                    </a:lnTo>
                    <a:lnTo>
                      <a:pt x="1445" y="373"/>
                    </a:lnTo>
                    <a:lnTo>
                      <a:pt x="1444" y="391"/>
                    </a:lnTo>
                    <a:lnTo>
                      <a:pt x="1441" y="409"/>
                    </a:lnTo>
                    <a:lnTo>
                      <a:pt x="1438" y="426"/>
                    </a:lnTo>
                    <a:lnTo>
                      <a:pt x="1431" y="444"/>
                    </a:lnTo>
                    <a:lnTo>
                      <a:pt x="1423" y="461"/>
                    </a:lnTo>
                    <a:lnTo>
                      <a:pt x="1414" y="477"/>
                    </a:lnTo>
                    <a:lnTo>
                      <a:pt x="1403" y="494"/>
                    </a:lnTo>
                    <a:lnTo>
                      <a:pt x="1391" y="509"/>
                    </a:lnTo>
                    <a:lnTo>
                      <a:pt x="1377" y="525"/>
                    </a:lnTo>
                    <a:lnTo>
                      <a:pt x="1361" y="540"/>
                    </a:lnTo>
                    <a:lnTo>
                      <a:pt x="1344" y="554"/>
                    </a:lnTo>
                    <a:lnTo>
                      <a:pt x="1326" y="569"/>
                    </a:lnTo>
                    <a:lnTo>
                      <a:pt x="1307" y="583"/>
                    </a:lnTo>
                    <a:lnTo>
                      <a:pt x="1286" y="596"/>
                    </a:lnTo>
                    <a:lnTo>
                      <a:pt x="1264" y="609"/>
                    </a:lnTo>
                    <a:lnTo>
                      <a:pt x="1241" y="621"/>
                    </a:lnTo>
                    <a:lnTo>
                      <a:pt x="1216" y="632"/>
                    </a:lnTo>
                    <a:lnTo>
                      <a:pt x="1190" y="644"/>
                    </a:lnTo>
                    <a:lnTo>
                      <a:pt x="1164" y="654"/>
                    </a:lnTo>
                    <a:lnTo>
                      <a:pt x="1137" y="663"/>
                    </a:lnTo>
                    <a:lnTo>
                      <a:pt x="1109" y="672"/>
                    </a:lnTo>
                    <a:lnTo>
                      <a:pt x="1079" y="681"/>
                    </a:lnTo>
                    <a:lnTo>
                      <a:pt x="1049" y="689"/>
                    </a:lnTo>
                    <a:lnTo>
                      <a:pt x="1018" y="696"/>
                    </a:lnTo>
                    <a:lnTo>
                      <a:pt x="987" y="702"/>
                    </a:lnTo>
                    <a:lnTo>
                      <a:pt x="955" y="707"/>
                    </a:lnTo>
                    <a:lnTo>
                      <a:pt x="921" y="713"/>
                    </a:lnTo>
                    <a:lnTo>
                      <a:pt x="887" y="716"/>
                    </a:lnTo>
                    <a:lnTo>
                      <a:pt x="852" y="719"/>
                    </a:lnTo>
                    <a:lnTo>
                      <a:pt x="817" y="722"/>
                    </a:lnTo>
                    <a:lnTo>
                      <a:pt x="782" y="723"/>
                    </a:lnTo>
                    <a:lnTo>
                      <a:pt x="746" y="723"/>
                    </a:ln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3025"/>
              </a:p>
            </p:txBody>
          </p:sp>
          <p:sp>
            <p:nvSpPr>
              <p:cNvPr id="77" name="Freeform 22">
                <a:extLst>
                  <a:ext uri="{FF2B5EF4-FFF2-40B4-BE49-F238E27FC236}">
                    <a16:creationId xmlns:a16="http://schemas.microsoft.com/office/drawing/2014/main" id="{8EFB7794-89C3-480C-A014-306C1D8077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" y="23"/>
                <a:ext cx="1398" cy="700"/>
              </a:xfrm>
              <a:custGeom>
                <a:avLst/>
                <a:gdLst>
                  <a:gd name="T0" fmla="*/ 1397 w 1398"/>
                  <a:gd name="T1" fmla="*/ 368 h 700"/>
                  <a:gd name="T2" fmla="*/ 1384 w 1398"/>
                  <a:gd name="T3" fmla="*/ 421 h 700"/>
                  <a:gd name="T4" fmla="*/ 1356 w 1398"/>
                  <a:gd name="T5" fmla="*/ 471 h 700"/>
                  <a:gd name="T6" fmla="*/ 1314 w 1398"/>
                  <a:gd name="T7" fmla="*/ 517 h 700"/>
                  <a:gd name="T8" fmla="*/ 1260 w 1398"/>
                  <a:gd name="T9" fmla="*/ 560 h 700"/>
                  <a:gd name="T10" fmla="*/ 1194 w 1398"/>
                  <a:gd name="T11" fmla="*/ 598 h 700"/>
                  <a:gd name="T12" fmla="*/ 1117 w 1398"/>
                  <a:gd name="T13" fmla="*/ 631 h 700"/>
                  <a:gd name="T14" fmla="*/ 1032 w 1398"/>
                  <a:gd name="T15" fmla="*/ 658 h 700"/>
                  <a:gd name="T16" fmla="*/ 940 w 1398"/>
                  <a:gd name="T17" fmla="*/ 679 h 700"/>
                  <a:gd name="T18" fmla="*/ 840 w 1398"/>
                  <a:gd name="T19" fmla="*/ 693 h 700"/>
                  <a:gd name="T20" fmla="*/ 735 w 1398"/>
                  <a:gd name="T21" fmla="*/ 700 h 700"/>
                  <a:gd name="T22" fmla="*/ 663 w 1398"/>
                  <a:gd name="T23" fmla="*/ 700 h 700"/>
                  <a:gd name="T24" fmla="*/ 558 w 1398"/>
                  <a:gd name="T25" fmla="*/ 693 h 700"/>
                  <a:gd name="T26" fmla="*/ 458 w 1398"/>
                  <a:gd name="T27" fmla="*/ 679 h 700"/>
                  <a:gd name="T28" fmla="*/ 366 w 1398"/>
                  <a:gd name="T29" fmla="*/ 658 h 700"/>
                  <a:gd name="T30" fmla="*/ 281 w 1398"/>
                  <a:gd name="T31" fmla="*/ 631 h 700"/>
                  <a:gd name="T32" fmla="*/ 204 w 1398"/>
                  <a:gd name="T33" fmla="*/ 598 h 700"/>
                  <a:gd name="T34" fmla="*/ 138 w 1398"/>
                  <a:gd name="T35" fmla="*/ 560 h 700"/>
                  <a:gd name="T36" fmla="*/ 84 w 1398"/>
                  <a:gd name="T37" fmla="*/ 517 h 700"/>
                  <a:gd name="T38" fmla="*/ 42 w 1398"/>
                  <a:gd name="T39" fmla="*/ 471 h 700"/>
                  <a:gd name="T40" fmla="*/ 14 w 1398"/>
                  <a:gd name="T41" fmla="*/ 421 h 700"/>
                  <a:gd name="T42" fmla="*/ 1 w 1398"/>
                  <a:gd name="T43" fmla="*/ 368 h 700"/>
                  <a:gd name="T44" fmla="*/ 1 w 1398"/>
                  <a:gd name="T45" fmla="*/ 332 h 700"/>
                  <a:gd name="T46" fmla="*/ 14 w 1398"/>
                  <a:gd name="T47" fmla="*/ 279 h 700"/>
                  <a:gd name="T48" fmla="*/ 42 w 1398"/>
                  <a:gd name="T49" fmla="*/ 230 h 700"/>
                  <a:gd name="T50" fmla="*/ 84 w 1398"/>
                  <a:gd name="T51" fmla="*/ 183 h 700"/>
                  <a:gd name="T52" fmla="*/ 138 w 1398"/>
                  <a:gd name="T53" fmla="*/ 140 h 700"/>
                  <a:gd name="T54" fmla="*/ 204 w 1398"/>
                  <a:gd name="T55" fmla="*/ 103 h 700"/>
                  <a:gd name="T56" fmla="*/ 281 w 1398"/>
                  <a:gd name="T57" fmla="*/ 69 h 700"/>
                  <a:gd name="T58" fmla="*/ 366 w 1398"/>
                  <a:gd name="T59" fmla="*/ 42 h 700"/>
                  <a:gd name="T60" fmla="*/ 458 w 1398"/>
                  <a:gd name="T61" fmla="*/ 21 h 700"/>
                  <a:gd name="T62" fmla="*/ 558 w 1398"/>
                  <a:gd name="T63" fmla="*/ 7 h 700"/>
                  <a:gd name="T64" fmla="*/ 663 w 1398"/>
                  <a:gd name="T65" fmla="*/ 0 h 700"/>
                  <a:gd name="T66" fmla="*/ 735 w 1398"/>
                  <a:gd name="T67" fmla="*/ 0 h 700"/>
                  <a:gd name="T68" fmla="*/ 840 w 1398"/>
                  <a:gd name="T69" fmla="*/ 7 h 700"/>
                  <a:gd name="T70" fmla="*/ 940 w 1398"/>
                  <a:gd name="T71" fmla="*/ 21 h 700"/>
                  <a:gd name="T72" fmla="*/ 1032 w 1398"/>
                  <a:gd name="T73" fmla="*/ 42 h 700"/>
                  <a:gd name="T74" fmla="*/ 1117 w 1398"/>
                  <a:gd name="T75" fmla="*/ 69 h 700"/>
                  <a:gd name="T76" fmla="*/ 1194 w 1398"/>
                  <a:gd name="T77" fmla="*/ 103 h 700"/>
                  <a:gd name="T78" fmla="*/ 1260 w 1398"/>
                  <a:gd name="T79" fmla="*/ 140 h 700"/>
                  <a:gd name="T80" fmla="*/ 1314 w 1398"/>
                  <a:gd name="T81" fmla="*/ 183 h 700"/>
                  <a:gd name="T82" fmla="*/ 1356 w 1398"/>
                  <a:gd name="T83" fmla="*/ 230 h 700"/>
                  <a:gd name="T84" fmla="*/ 1384 w 1398"/>
                  <a:gd name="T85" fmla="*/ 279 h 700"/>
                  <a:gd name="T86" fmla="*/ 1397 w 1398"/>
                  <a:gd name="T87" fmla="*/ 332 h 70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398"/>
                  <a:gd name="T133" fmla="*/ 0 h 700"/>
                  <a:gd name="T134" fmla="*/ 1398 w 1398"/>
                  <a:gd name="T135" fmla="*/ 700 h 70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398" h="700">
                    <a:moveTo>
                      <a:pt x="1398" y="350"/>
                    </a:moveTo>
                    <a:lnTo>
                      <a:pt x="1398" y="350"/>
                    </a:lnTo>
                    <a:lnTo>
                      <a:pt x="1397" y="368"/>
                    </a:lnTo>
                    <a:lnTo>
                      <a:pt x="1394" y="386"/>
                    </a:lnTo>
                    <a:lnTo>
                      <a:pt x="1391" y="403"/>
                    </a:lnTo>
                    <a:lnTo>
                      <a:pt x="1384" y="421"/>
                    </a:lnTo>
                    <a:lnTo>
                      <a:pt x="1376" y="438"/>
                    </a:lnTo>
                    <a:lnTo>
                      <a:pt x="1367" y="454"/>
                    </a:lnTo>
                    <a:lnTo>
                      <a:pt x="1356" y="471"/>
                    </a:lnTo>
                    <a:lnTo>
                      <a:pt x="1344" y="486"/>
                    </a:lnTo>
                    <a:lnTo>
                      <a:pt x="1330" y="502"/>
                    </a:lnTo>
                    <a:lnTo>
                      <a:pt x="1314" y="517"/>
                    </a:lnTo>
                    <a:lnTo>
                      <a:pt x="1297" y="531"/>
                    </a:lnTo>
                    <a:lnTo>
                      <a:pt x="1279" y="546"/>
                    </a:lnTo>
                    <a:lnTo>
                      <a:pt x="1260" y="560"/>
                    </a:lnTo>
                    <a:lnTo>
                      <a:pt x="1239" y="573"/>
                    </a:lnTo>
                    <a:lnTo>
                      <a:pt x="1217" y="586"/>
                    </a:lnTo>
                    <a:lnTo>
                      <a:pt x="1194" y="598"/>
                    </a:lnTo>
                    <a:lnTo>
                      <a:pt x="1169" y="609"/>
                    </a:lnTo>
                    <a:lnTo>
                      <a:pt x="1143" y="621"/>
                    </a:lnTo>
                    <a:lnTo>
                      <a:pt x="1117" y="631"/>
                    </a:lnTo>
                    <a:lnTo>
                      <a:pt x="1090" y="640"/>
                    </a:lnTo>
                    <a:lnTo>
                      <a:pt x="1062" y="649"/>
                    </a:lnTo>
                    <a:lnTo>
                      <a:pt x="1032" y="658"/>
                    </a:lnTo>
                    <a:lnTo>
                      <a:pt x="1002" y="666"/>
                    </a:lnTo>
                    <a:lnTo>
                      <a:pt x="971" y="673"/>
                    </a:lnTo>
                    <a:lnTo>
                      <a:pt x="940" y="679"/>
                    </a:lnTo>
                    <a:lnTo>
                      <a:pt x="908" y="684"/>
                    </a:lnTo>
                    <a:lnTo>
                      <a:pt x="874" y="690"/>
                    </a:lnTo>
                    <a:lnTo>
                      <a:pt x="840" y="693"/>
                    </a:lnTo>
                    <a:lnTo>
                      <a:pt x="805" y="696"/>
                    </a:lnTo>
                    <a:lnTo>
                      <a:pt x="770" y="699"/>
                    </a:lnTo>
                    <a:lnTo>
                      <a:pt x="735" y="700"/>
                    </a:lnTo>
                    <a:lnTo>
                      <a:pt x="699" y="700"/>
                    </a:lnTo>
                    <a:lnTo>
                      <a:pt x="663" y="700"/>
                    </a:lnTo>
                    <a:lnTo>
                      <a:pt x="628" y="699"/>
                    </a:lnTo>
                    <a:lnTo>
                      <a:pt x="593" y="696"/>
                    </a:lnTo>
                    <a:lnTo>
                      <a:pt x="558" y="693"/>
                    </a:lnTo>
                    <a:lnTo>
                      <a:pt x="524" y="690"/>
                    </a:lnTo>
                    <a:lnTo>
                      <a:pt x="490" y="684"/>
                    </a:lnTo>
                    <a:lnTo>
                      <a:pt x="458" y="679"/>
                    </a:lnTo>
                    <a:lnTo>
                      <a:pt x="427" y="673"/>
                    </a:lnTo>
                    <a:lnTo>
                      <a:pt x="396" y="666"/>
                    </a:lnTo>
                    <a:lnTo>
                      <a:pt x="366" y="658"/>
                    </a:lnTo>
                    <a:lnTo>
                      <a:pt x="336" y="649"/>
                    </a:lnTo>
                    <a:lnTo>
                      <a:pt x="308" y="640"/>
                    </a:lnTo>
                    <a:lnTo>
                      <a:pt x="281" y="631"/>
                    </a:lnTo>
                    <a:lnTo>
                      <a:pt x="255" y="621"/>
                    </a:lnTo>
                    <a:lnTo>
                      <a:pt x="229" y="609"/>
                    </a:lnTo>
                    <a:lnTo>
                      <a:pt x="204" y="598"/>
                    </a:lnTo>
                    <a:lnTo>
                      <a:pt x="181" y="586"/>
                    </a:lnTo>
                    <a:lnTo>
                      <a:pt x="159" y="573"/>
                    </a:lnTo>
                    <a:lnTo>
                      <a:pt x="138" y="560"/>
                    </a:lnTo>
                    <a:lnTo>
                      <a:pt x="119" y="546"/>
                    </a:lnTo>
                    <a:lnTo>
                      <a:pt x="101" y="531"/>
                    </a:lnTo>
                    <a:lnTo>
                      <a:pt x="84" y="517"/>
                    </a:lnTo>
                    <a:lnTo>
                      <a:pt x="68" y="502"/>
                    </a:lnTo>
                    <a:lnTo>
                      <a:pt x="54" y="486"/>
                    </a:lnTo>
                    <a:lnTo>
                      <a:pt x="42" y="471"/>
                    </a:lnTo>
                    <a:lnTo>
                      <a:pt x="31" y="454"/>
                    </a:lnTo>
                    <a:lnTo>
                      <a:pt x="22" y="438"/>
                    </a:lnTo>
                    <a:lnTo>
                      <a:pt x="14" y="421"/>
                    </a:lnTo>
                    <a:lnTo>
                      <a:pt x="7" y="403"/>
                    </a:lnTo>
                    <a:lnTo>
                      <a:pt x="4" y="386"/>
                    </a:lnTo>
                    <a:lnTo>
                      <a:pt x="1" y="368"/>
                    </a:lnTo>
                    <a:lnTo>
                      <a:pt x="0" y="350"/>
                    </a:lnTo>
                    <a:lnTo>
                      <a:pt x="1" y="332"/>
                    </a:lnTo>
                    <a:lnTo>
                      <a:pt x="4" y="314"/>
                    </a:lnTo>
                    <a:lnTo>
                      <a:pt x="7" y="297"/>
                    </a:lnTo>
                    <a:lnTo>
                      <a:pt x="14" y="279"/>
                    </a:lnTo>
                    <a:lnTo>
                      <a:pt x="22" y="262"/>
                    </a:lnTo>
                    <a:lnTo>
                      <a:pt x="31" y="246"/>
                    </a:lnTo>
                    <a:lnTo>
                      <a:pt x="42" y="230"/>
                    </a:lnTo>
                    <a:lnTo>
                      <a:pt x="54" y="214"/>
                    </a:lnTo>
                    <a:lnTo>
                      <a:pt x="68" y="199"/>
                    </a:lnTo>
                    <a:lnTo>
                      <a:pt x="84" y="183"/>
                    </a:lnTo>
                    <a:lnTo>
                      <a:pt x="101" y="169"/>
                    </a:lnTo>
                    <a:lnTo>
                      <a:pt x="119" y="154"/>
                    </a:lnTo>
                    <a:lnTo>
                      <a:pt x="138" y="140"/>
                    </a:lnTo>
                    <a:lnTo>
                      <a:pt x="159" y="127"/>
                    </a:lnTo>
                    <a:lnTo>
                      <a:pt x="181" y="114"/>
                    </a:lnTo>
                    <a:lnTo>
                      <a:pt x="204" y="103"/>
                    </a:lnTo>
                    <a:lnTo>
                      <a:pt x="229" y="91"/>
                    </a:lnTo>
                    <a:lnTo>
                      <a:pt x="255" y="79"/>
                    </a:lnTo>
                    <a:lnTo>
                      <a:pt x="281" y="69"/>
                    </a:lnTo>
                    <a:lnTo>
                      <a:pt x="308" y="60"/>
                    </a:lnTo>
                    <a:lnTo>
                      <a:pt x="336" y="51"/>
                    </a:lnTo>
                    <a:lnTo>
                      <a:pt x="366" y="42"/>
                    </a:lnTo>
                    <a:lnTo>
                      <a:pt x="396" y="34"/>
                    </a:lnTo>
                    <a:lnTo>
                      <a:pt x="427" y="28"/>
                    </a:lnTo>
                    <a:lnTo>
                      <a:pt x="458" y="21"/>
                    </a:lnTo>
                    <a:lnTo>
                      <a:pt x="490" y="16"/>
                    </a:lnTo>
                    <a:lnTo>
                      <a:pt x="524" y="11"/>
                    </a:lnTo>
                    <a:lnTo>
                      <a:pt x="558" y="7"/>
                    </a:lnTo>
                    <a:lnTo>
                      <a:pt x="593" y="4"/>
                    </a:lnTo>
                    <a:lnTo>
                      <a:pt x="628" y="2"/>
                    </a:lnTo>
                    <a:lnTo>
                      <a:pt x="663" y="0"/>
                    </a:lnTo>
                    <a:lnTo>
                      <a:pt x="699" y="0"/>
                    </a:lnTo>
                    <a:lnTo>
                      <a:pt x="735" y="0"/>
                    </a:lnTo>
                    <a:lnTo>
                      <a:pt x="770" y="2"/>
                    </a:lnTo>
                    <a:lnTo>
                      <a:pt x="805" y="4"/>
                    </a:lnTo>
                    <a:lnTo>
                      <a:pt x="840" y="7"/>
                    </a:lnTo>
                    <a:lnTo>
                      <a:pt x="874" y="11"/>
                    </a:lnTo>
                    <a:lnTo>
                      <a:pt x="908" y="16"/>
                    </a:lnTo>
                    <a:lnTo>
                      <a:pt x="940" y="21"/>
                    </a:lnTo>
                    <a:lnTo>
                      <a:pt x="971" y="28"/>
                    </a:lnTo>
                    <a:lnTo>
                      <a:pt x="1002" y="34"/>
                    </a:lnTo>
                    <a:lnTo>
                      <a:pt x="1032" y="42"/>
                    </a:lnTo>
                    <a:lnTo>
                      <a:pt x="1062" y="51"/>
                    </a:lnTo>
                    <a:lnTo>
                      <a:pt x="1090" y="60"/>
                    </a:lnTo>
                    <a:lnTo>
                      <a:pt x="1117" y="69"/>
                    </a:lnTo>
                    <a:lnTo>
                      <a:pt x="1143" y="79"/>
                    </a:lnTo>
                    <a:lnTo>
                      <a:pt x="1169" y="91"/>
                    </a:lnTo>
                    <a:lnTo>
                      <a:pt x="1194" y="103"/>
                    </a:lnTo>
                    <a:lnTo>
                      <a:pt x="1217" y="114"/>
                    </a:lnTo>
                    <a:lnTo>
                      <a:pt x="1239" y="127"/>
                    </a:lnTo>
                    <a:lnTo>
                      <a:pt x="1260" y="140"/>
                    </a:lnTo>
                    <a:lnTo>
                      <a:pt x="1279" y="154"/>
                    </a:lnTo>
                    <a:lnTo>
                      <a:pt x="1297" y="169"/>
                    </a:lnTo>
                    <a:lnTo>
                      <a:pt x="1314" y="183"/>
                    </a:lnTo>
                    <a:lnTo>
                      <a:pt x="1330" y="199"/>
                    </a:lnTo>
                    <a:lnTo>
                      <a:pt x="1344" y="214"/>
                    </a:lnTo>
                    <a:lnTo>
                      <a:pt x="1356" y="230"/>
                    </a:lnTo>
                    <a:lnTo>
                      <a:pt x="1367" y="246"/>
                    </a:lnTo>
                    <a:lnTo>
                      <a:pt x="1376" y="262"/>
                    </a:lnTo>
                    <a:lnTo>
                      <a:pt x="1384" y="279"/>
                    </a:lnTo>
                    <a:lnTo>
                      <a:pt x="1391" y="297"/>
                    </a:lnTo>
                    <a:lnTo>
                      <a:pt x="1394" y="314"/>
                    </a:lnTo>
                    <a:lnTo>
                      <a:pt x="1397" y="332"/>
                    </a:lnTo>
                    <a:lnTo>
                      <a:pt x="1398" y="3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3025"/>
              </a:p>
            </p:txBody>
          </p: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9749AAC3-ECB6-4969-801C-FD3541E4D8EC}"/>
                </a:ext>
              </a:extLst>
            </p:cNvPr>
            <p:cNvGrpSpPr/>
            <p:nvPr/>
          </p:nvGrpSpPr>
          <p:grpSpPr>
            <a:xfrm>
              <a:off x="2306530" y="980798"/>
              <a:ext cx="1005165" cy="1005165"/>
              <a:chOff x="5003908" y="1229805"/>
              <a:chExt cx="897741" cy="897741"/>
            </a:xfrm>
          </p:grpSpPr>
          <p:sp>
            <p:nvSpPr>
              <p:cNvPr id="72" name="Freeform 36">
                <a:extLst>
                  <a:ext uri="{FF2B5EF4-FFF2-40B4-BE49-F238E27FC236}">
                    <a16:creationId xmlns:a16="http://schemas.microsoft.com/office/drawing/2014/main" id="{18709EA1-A0DB-47C8-B655-738D9AB5EF43}"/>
                  </a:ext>
                </a:extLst>
              </p:cNvPr>
              <p:cNvSpPr/>
              <p:nvPr/>
            </p:nvSpPr>
            <p:spPr bwMode="auto">
              <a:xfrm>
                <a:off x="5003908" y="1229805"/>
                <a:ext cx="897741" cy="897741"/>
              </a:xfrm>
              <a:prstGeom prst="ellipse">
                <a:avLst/>
              </a:prstGeom>
              <a:gradFill flip="none" rotWithShape="1">
                <a:gsLst>
                  <a:gs pos="0">
                    <a:srgbClr val="21AB82">
                      <a:shade val="30000"/>
                      <a:satMod val="115000"/>
                    </a:srgbClr>
                  </a:gs>
                  <a:gs pos="50000">
                    <a:srgbClr val="21AB82">
                      <a:shade val="67500"/>
                      <a:satMod val="115000"/>
                    </a:srgbClr>
                  </a:gs>
                  <a:gs pos="100000">
                    <a:srgbClr val="21AB82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z="3025">
                  <a:solidFill>
                    <a:srgbClr val="000000"/>
                  </a:solidFill>
                  <a:latin typeface="Gulim" panose="020B0600000101010101" charset="-127"/>
                  <a:ea typeface="Gulim" panose="020B0600000101010101" charset="-127"/>
                </a:endParaRPr>
              </a:p>
            </p:txBody>
          </p:sp>
          <p:sp>
            <p:nvSpPr>
              <p:cNvPr id="73" name="Freeform 38">
                <a:extLst>
                  <a:ext uri="{FF2B5EF4-FFF2-40B4-BE49-F238E27FC236}">
                    <a16:creationId xmlns:a16="http://schemas.microsoft.com/office/drawing/2014/main" id="{87F155D3-F565-4045-AE8F-1F84B6798157}"/>
                  </a:ext>
                </a:extLst>
              </p:cNvPr>
              <p:cNvSpPr/>
              <p:nvPr/>
            </p:nvSpPr>
            <p:spPr bwMode="auto">
              <a:xfrm>
                <a:off x="5060897" y="1255263"/>
                <a:ext cx="783764" cy="256483"/>
              </a:xfrm>
              <a:custGeom>
                <a:avLst/>
                <a:gdLst>
                  <a:gd name="T0" fmla="*/ 0 w 4756"/>
                  <a:gd name="T1" fmla="*/ 1576 h 1576"/>
                  <a:gd name="T2" fmla="*/ 50 w 4756"/>
                  <a:gd name="T3" fmla="*/ 1462 h 1576"/>
                  <a:gd name="T4" fmla="*/ 108 w 4756"/>
                  <a:gd name="T5" fmla="*/ 1350 h 1576"/>
                  <a:gd name="T6" fmla="*/ 170 w 4756"/>
                  <a:gd name="T7" fmla="*/ 1242 h 1576"/>
                  <a:gd name="T8" fmla="*/ 238 w 4756"/>
                  <a:gd name="T9" fmla="*/ 1138 h 1576"/>
                  <a:gd name="T10" fmla="*/ 310 w 4756"/>
                  <a:gd name="T11" fmla="*/ 1036 h 1576"/>
                  <a:gd name="T12" fmla="*/ 386 w 4756"/>
                  <a:gd name="T13" fmla="*/ 940 h 1576"/>
                  <a:gd name="T14" fmla="*/ 468 w 4756"/>
                  <a:gd name="T15" fmla="*/ 846 h 1576"/>
                  <a:gd name="T16" fmla="*/ 552 w 4756"/>
                  <a:gd name="T17" fmla="*/ 756 h 1576"/>
                  <a:gd name="T18" fmla="*/ 596 w 4756"/>
                  <a:gd name="T19" fmla="*/ 712 h 1576"/>
                  <a:gd name="T20" fmla="*/ 688 w 4756"/>
                  <a:gd name="T21" fmla="*/ 630 h 1576"/>
                  <a:gd name="T22" fmla="*/ 784 w 4756"/>
                  <a:gd name="T23" fmla="*/ 550 h 1576"/>
                  <a:gd name="T24" fmla="*/ 884 w 4756"/>
                  <a:gd name="T25" fmla="*/ 476 h 1576"/>
                  <a:gd name="T26" fmla="*/ 986 w 4756"/>
                  <a:gd name="T27" fmla="*/ 406 h 1576"/>
                  <a:gd name="T28" fmla="*/ 1092 w 4756"/>
                  <a:gd name="T29" fmla="*/ 342 h 1576"/>
                  <a:gd name="T30" fmla="*/ 1202 w 4756"/>
                  <a:gd name="T31" fmla="*/ 282 h 1576"/>
                  <a:gd name="T32" fmla="*/ 1316 w 4756"/>
                  <a:gd name="T33" fmla="*/ 228 h 1576"/>
                  <a:gd name="T34" fmla="*/ 1374 w 4756"/>
                  <a:gd name="T35" fmla="*/ 202 h 1576"/>
                  <a:gd name="T36" fmla="*/ 1490 w 4756"/>
                  <a:gd name="T37" fmla="*/ 156 h 1576"/>
                  <a:gd name="T38" fmla="*/ 1610 w 4756"/>
                  <a:gd name="T39" fmla="*/ 116 h 1576"/>
                  <a:gd name="T40" fmla="*/ 1732 w 4756"/>
                  <a:gd name="T41" fmla="*/ 80 h 1576"/>
                  <a:gd name="T42" fmla="*/ 1858 w 4756"/>
                  <a:gd name="T43" fmla="*/ 52 h 1576"/>
                  <a:gd name="T44" fmla="*/ 1984 w 4756"/>
                  <a:gd name="T45" fmla="*/ 30 h 1576"/>
                  <a:gd name="T46" fmla="*/ 2114 w 4756"/>
                  <a:gd name="T47" fmla="*/ 12 h 1576"/>
                  <a:gd name="T48" fmla="*/ 2246 w 4756"/>
                  <a:gd name="T49" fmla="*/ 2 h 1576"/>
                  <a:gd name="T50" fmla="*/ 2378 w 4756"/>
                  <a:gd name="T51" fmla="*/ 0 h 1576"/>
                  <a:gd name="T52" fmla="*/ 2444 w 4756"/>
                  <a:gd name="T53" fmla="*/ 0 h 1576"/>
                  <a:gd name="T54" fmla="*/ 2576 w 4756"/>
                  <a:gd name="T55" fmla="*/ 8 h 1576"/>
                  <a:gd name="T56" fmla="*/ 2706 w 4756"/>
                  <a:gd name="T57" fmla="*/ 20 h 1576"/>
                  <a:gd name="T58" fmla="*/ 2834 w 4756"/>
                  <a:gd name="T59" fmla="*/ 40 h 1576"/>
                  <a:gd name="T60" fmla="*/ 2962 w 4756"/>
                  <a:gd name="T61" fmla="*/ 66 h 1576"/>
                  <a:gd name="T62" fmla="*/ 3084 w 4756"/>
                  <a:gd name="T63" fmla="*/ 98 h 1576"/>
                  <a:gd name="T64" fmla="*/ 3206 w 4756"/>
                  <a:gd name="T65" fmla="*/ 136 h 1576"/>
                  <a:gd name="T66" fmla="*/ 3324 w 4756"/>
                  <a:gd name="T67" fmla="*/ 178 h 1576"/>
                  <a:gd name="T68" fmla="*/ 3382 w 4756"/>
                  <a:gd name="T69" fmla="*/ 202 h 1576"/>
                  <a:gd name="T70" fmla="*/ 3498 w 4756"/>
                  <a:gd name="T71" fmla="*/ 254 h 1576"/>
                  <a:gd name="T72" fmla="*/ 3608 w 4756"/>
                  <a:gd name="T73" fmla="*/ 312 h 1576"/>
                  <a:gd name="T74" fmla="*/ 3716 w 4756"/>
                  <a:gd name="T75" fmla="*/ 374 h 1576"/>
                  <a:gd name="T76" fmla="*/ 3822 w 4756"/>
                  <a:gd name="T77" fmla="*/ 440 h 1576"/>
                  <a:gd name="T78" fmla="*/ 3922 w 4756"/>
                  <a:gd name="T79" fmla="*/ 512 h 1576"/>
                  <a:gd name="T80" fmla="*/ 4020 w 4756"/>
                  <a:gd name="T81" fmla="*/ 590 h 1576"/>
                  <a:gd name="T82" fmla="*/ 4114 w 4756"/>
                  <a:gd name="T83" fmla="*/ 670 h 1576"/>
                  <a:gd name="T84" fmla="*/ 4204 w 4756"/>
                  <a:gd name="T85" fmla="*/ 756 h 1576"/>
                  <a:gd name="T86" fmla="*/ 4246 w 4756"/>
                  <a:gd name="T87" fmla="*/ 800 h 1576"/>
                  <a:gd name="T88" fmla="*/ 4330 w 4756"/>
                  <a:gd name="T89" fmla="*/ 892 h 1576"/>
                  <a:gd name="T90" fmla="*/ 4410 w 4756"/>
                  <a:gd name="T91" fmla="*/ 988 h 1576"/>
                  <a:gd name="T92" fmla="*/ 4484 w 4756"/>
                  <a:gd name="T93" fmla="*/ 1086 h 1576"/>
                  <a:gd name="T94" fmla="*/ 4552 w 4756"/>
                  <a:gd name="T95" fmla="*/ 1190 h 1576"/>
                  <a:gd name="T96" fmla="*/ 4618 w 4756"/>
                  <a:gd name="T97" fmla="*/ 1296 h 1576"/>
                  <a:gd name="T98" fmla="*/ 4678 w 4756"/>
                  <a:gd name="T99" fmla="*/ 1406 h 1576"/>
                  <a:gd name="T100" fmla="*/ 4732 w 4756"/>
                  <a:gd name="T101" fmla="*/ 1518 h 1576"/>
                  <a:gd name="T102" fmla="*/ 0 w 4756"/>
                  <a:gd name="T103" fmla="*/ 1576 h 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756" h="1576">
                    <a:moveTo>
                      <a:pt x="0" y="1576"/>
                    </a:moveTo>
                    <a:lnTo>
                      <a:pt x="0" y="1576"/>
                    </a:lnTo>
                    <a:lnTo>
                      <a:pt x="24" y="1518"/>
                    </a:lnTo>
                    <a:lnTo>
                      <a:pt x="50" y="1462"/>
                    </a:lnTo>
                    <a:lnTo>
                      <a:pt x="78" y="1406"/>
                    </a:lnTo>
                    <a:lnTo>
                      <a:pt x="108" y="1350"/>
                    </a:lnTo>
                    <a:lnTo>
                      <a:pt x="138" y="1296"/>
                    </a:lnTo>
                    <a:lnTo>
                      <a:pt x="170" y="1242"/>
                    </a:lnTo>
                    <a:lnTo>
                      <a:pt x="204" y="1190"/>
                    </a:lnTo>
                    <a:lnTo>
                      <a:pt x="238" y="1138"/>
                    </a:lnTo>
                    <a:lnTo>
                      <a:pt x="272" y="1086"/>
                    </a:lnTo>
                    <a:lnTo>
                      <a:pt x="310" y="1036"/>
                    </a:lnTo>
                    <a:lnTo>
                      <a:pt x="348" y="988"/>
                    </a:lnTo>
                    <a:lnTo>
                      <a:pt x="386" y="940"/>
                    </a:lnTo>
                    <a:lnTo>
                      <a:pt x="426" y="892"/>
                    </a:lnTo>
                    <a:lnTo>
                      <a:pt x="468" y="846"/>
                    </a:lnTo>
                    <a:lnTo>
                      <a:pt x="510" y="800"/>
                    </a:lnTo>
                    <a:lnTo>
                      <a:pt x="552" y="756"/>
                    </a:lnTo>
                    <a:lnTo>
                      <a:pt x="552" y="756"/>
                    </a:lnTo>
                    <a:lnTo>
                      <a:pt x="596" y="712"/>
                    </a:lnTo>
                    <a:lnTo>
                      <a:pt x="642" y="670"/>
                    </a:lnTo>
                    <a:lnTo>
                      <a:pt x="688" y="630"/>
                    </a:lnTo>
                    <a:lnTo>
                      <a:pt x="736" y="590"/>
                    </a:lnTo>
                    <a:lnTo>
                      <a:pt x="784" y="550"/>
                    </a:lnTo>
                    <a:lnTo>
                      <a:pt x="834" y="512"/>
                    </a:lnTo>
                    <a:lnTo>
                      <a:pt x="884" y="476"/>
                    </a:lnTo>
                    <a:lnTo>
                      <a:pt x="934" y="440"/>
                    </a:lnTo>
                    <a:lnTo>
                      <a:pt x="986" y="406"/>
                    </a:lnTo>
                    <a:lnTo>
                      <a:pt x="1040" y="374"/>
                    </a:lnTo>
                    <a:lnTo>
                      <a:pt x="1092" y="342"/>
                    </a:lnTo>
                    <a:lnTo>
                      <a:pt x="1148" y="312"/>
                    </a:lnTo>
                    <a:lnTo>
                      <a:pt x="1202" y="282"/>
                    </a:lnTo>
                    <a:lnTo>
                      <a:pt x="1258" y="254"/>
                    </a:lnTo>
                    <a:lnTo>
                      <a:pt x="1316" y="228"/>
                    </a:lnTo>
                    <a:lnTo>
                      <a:pt x="1374" y="202"/>
                    </a:lnTo>
                    <a:lnTo>
                      <a:pt x="1374" y="202"/>
                    </a:lnTo>
                    <a:lnTo>
                      <a:pt x="1432" y="178"/>
                    </a:lnTo>
                    <a:lnTo>
                      <a:pt x="1490" y="156"/>
                    </a:lnTo>
                    <a:lnTo>
                      <a:pt x="1550" y="136"/>
                    </a:lnTo>
                    <a:lnTo>
                      <a:pt x="1610" y="116"/>
                    </a:lnTo>
                    <a:lnTo>
                      <a:pt x="1672" y="98"/>
                    </a:lnTo>
                    <a:lnTo>
                      <a:pt x="1732" y="80"/>
                    </a:lnTo>
                    <a:lnTo>
                      <a:pt x="1794" y="66"/>
                    </a:lnTo>
                    <a:lnTo>
                      <a:pt x="1858" y="52"/>
                    </a:lnTo>
                    <a:lnTo>
                      <a:pt x="1922" y="40"/>
                    </a:lnTo>
                    <a:lnTo>
                      <a:pt x="1984" y="30"/>
                    </a:lnTo>
                    <a:lnTo>
                      <a:pt x="2050" y="20"/>
                    </a:lnTo>
                    <a:lnTo>
                      <a:pt x="2114" y="12"/>
                    </a:lnTo>
                    <a:lnTo>
                      <a:pt x="2180" y="8"/>
                    </a:lnTo>
                    <a:lnTo>
                      <a:pt x="2246" y="2"/>
                    </a:lnTo>
                    <a:lnTo>
                      <a:pt x="2312" y="0"/>
                    </a:lnTo>
                    <a:lnTo>
                      <a:pt x="2378" y="0"/>
                    </a:lnTo>
                    <a:lnTo>
                      <a:pt x="2378" y="0"/>
                    </a:lnTo>
                    <a:lnTo>
                      <a:pt x="2444" y="0"/>
                    </a:lnTo>
                    <a:lnTo>
                      <a:pt x="2510" y="2"/>
                    </a:lnTo>
                    <a:lnTo>
                      <a:pt x="2576" y="8"/>
                    </a:lnTo>
                    <a:lnTo>
                      <a:pt x="2642" y="12"/>
                    </a:lnTo>
                    <a:lnTo>
                      <a:pt x="2706" y="20"/>
                    </a:lnTo>
                    <a:lnTo>
                      <a:pt x="2772" y="30"/>
                    </a:lnTo>
                    <a:lnTo>
                      <a:pt x="2834" y="40"/>
                    </a:lnTo>
                    <a:lnTo>
                      <a:pt x="2898" y="52"/>
                    </a:lnTo>
                    <a:lnTo>
                      <a:pt x="2962" y="66"/>
                    </a:lnTo>
                    <a:lnTo>
                      <a:pt x="3024" y="80"/>
                    </a:lnTo>
                    <a:lnTo>
                      <a:pt x="3084" y="98"/>
                    </a:lnTo>
                    <a:lnTo>
                      <a:pt x="3146" y="116"/>
                    </a:lnTo>
                    <a:lnTo>
                      <a:pt x="3206" y="136"/>
                    </a:lnTo>
                    <a:lnTo>
                      <a:pt x="3266" y="156"/>
                    </a:lnTo>
                    <a:lnTo>
                      <a:pt x="3324" y="178"/>
                    </a:lnTo>
                    <a:lnTo>
                      <a:pt x="3382" y="202"/>
                    </a:lnTo>
                    <a:lnTo>
                      <a:pt x="3382" y="202"/>
                    </a:lnTo>
                    <a:lnTo>
                      <a:pt x="3440" y="228"/>
                    </a:lnTo>
                    <a:lnTo>
                      <a:pt x="3498" y="254"/>
                    </a:lnTo>
                    <a:lnTo>
                      <a:pt x="3554" y="282"/>
                    </a:lnTo>
                    <a:lnTo>
                      <a:pt x="3608" y="312"/>
                    </a:lnTo>
                    <a:lnTo>
                      <a:pt x="3664" y="342"/>
                    </a:lnTo>
                    <a:lnTo>
                      <a:pt x="3716" y="374"/>
                    </a:lnTo>
                    <a:lnTo>
                      <a:pt x="3770" y="406"/>
                    </a:lnTo>
                    <a:lnTo>
                      <a:pt x="3822" y="440"/>
                    </a:lnTo>
                    <a:lnTo>
                      <a:pt x="3872" y="476"/>
                    </a:lnTo>
                    <a:lnTo>
                      <a:pt x="3922" y="512"/>
                    </a:lnTo>
                    <a:lnTo>
                      <a:pt x="3972" y="550"/>
                    </a:lnTo>
                    <a:lnTo>
                      <a:pt x="4020" y="590"/>
                    </a:lnTo>
                    <a:lnTo>
                      <a:pt x="4068" y="630"/>
                    </a:lnTo>
                    <a:lnTo>
                      <a:pt x="4114" y="670"/>
                    </a:lnTo>
                    <a:lnTo>
                      <a:pt x="4160" y="712"/>
                    </a:lnTo>
                    <a:lnTo>
                      <a:pt x="4204" y="756"/>
                    </a:lnTo>
                    <a:lnTo>
                      <a:pt x="4204" y="756"/>
                    </a:lnTo>
                    <a:lnTo>
                      <a:pt x="4246" y="800"/>
                    </a:lnTo>
                    <a:lnTo>
                      <a:pt x="4288" y="846"/>
                    </a:lnTo>
                    <a:lnTo>
                      <a:pt x="4330" y="892"/>
                    </a:lnTo>
                    <a:lnTo>
                      <a:pt x="4370" y="940"/>
                    </a:lnTo>
                    <a:lnTo>
                      <a:pt x="4410" y="988"/>
                    </a:lnTo>
                    <a:lnTo>
                      <a:pt x="4446" y="1036"/>
                    </a:lnTo>
                    <a:lnTo>
                      <a:pt x="4484" y="1086"/>
                    </a:lnTo>
                    <a:lnTo>
                      <a:pt x="4518" y="1138"/>
                    </a:lnTo>
                    <a:lnTo>
                      <a:pt x="4552" y="1190"/>
                    </a:lnTo>
                    <a:lnTo>
                      <a:pt x="4586" y="1242"/>
                    </a:lnTo>
                    <a:lnTo>
                      <a:pt x="4618" y="1296"/>
                    </a:lnTo>
                    <a:lnTo>
                      <a:pt x="4648" y="1350"/>
                    </a:lnTo>
                    <a:lnTo>
                      <a:pt x="4678" y="1406"/>
                    </a:lnTo>
                    <a:lnTo>
                      <a:pt x="4706" y="1462"/>
                    </a:lnTo>
                    <a:lnTo>
                      <a:pt x="4732" y="1518"/>
                    </a:lnTo>
                    <a:lnTo>
                      <a:pt x="4756" y="1576"/>
                    </a:lnTo>
                    <a:lnTo>
                      <a:pt x="0" y="157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75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z="3025">
                  <a:solidFill>
                    <a:srgbClr val="000000"/>
                  </a:solidFill>
                  <a:latin typeface="Gulim" panose="020B0600000101010101" charset="-127"/>
                  <a:ea typeface="Gulim" panose="020B0600000101010101" charset="-127"/>
                </a:endParaRPr>
              </a:p>
            </p:txBody>
          </p:sp>
          <p:sp>
            <p:nvSpPr>
              <p:cNvPr id="74" name="Oval 39">
                <a:extLst>
                  <a:ext uri="{FF2B5EF4-FFF2-40B4-BE49-F238E27FC236}">
                    <a16:creationId xmlns:a16="http://schemas.microsoft.com/office/drawing/2014/main" id="{3E571E31-F6FD-4C0C-BC0D-920CD4F3C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5810" y="1275260"/>
                <a:ext cx="180773" cy="163454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67AB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z="3025">
                  <a:solidFill>
                    <a:srgbClr val="000000"/>
                  </a:solidFill>
                  <a:latin typeface="Gulim" panose="020B0600000101010101" charset="-127"/>
                  <a:ea typeface="Gulim" panose="020B0600000101010101" charset="-127"/>
                </a:endParaRPr>
              </a:p>
            </p:txBody>
          </p:sp>
        </p:grpSp>
        <p:grpSp>
          <p:nvGrpSpPr>
            <p:cNvPr id="48" name="Group 41">
              <a:extLst>
                <a:ext uri="{FF2B5EF4-FFF2-40B4-BE49-F238E27FC236}">
                  <a16:creationId xmlns:a16="http://schemas.microsoft.com/office/drawing/2014/main" id="{07E03ED5-DB60-4B35-B31E-5E27B4CD0A7B}"/>
                </a:ext>
              </a:extLst>
            </p:cNvPr>
            <p:cNvGrpSpPr/>
            <p:nvPr/>
          </p:nvGrpSpPr>
          <p:grpSpPr bwMode="auto">
            <a:xfrm>
              <a:off x="1189038" y="1373188"/>
              <a:ext cx="755650" cy="755650"/>
              <a:chOff x="0" y="0"/>
              <a:chExt cx="1089" cy="1089"/>
            </a:xfrm>
          </p:grpSpPr>
          <p:sp>
            <p:nvSpPr>
              <p:cNvPr id="70" name="Oval 29">
                <a:extLst>
                  <a:ext uri="{FF2B5EF4-FFF2-40B4-BE49-F238E27FC236}">
                    <a16:creationId xmlns:a16="http://schemas.microsoft.com/office/drawing/2014/main" id="{FEAAA71B-35A2-49C2-85FD-C20B8A07F4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lumMod val="95000"/>
                    </a:schemeClr>
                  </a:gs>
                  <a:gs pos="27000">
                    <a:schemeClr val="bg1">
                      <a:lumMod val="65000"/>
                    </a:schemeClr>
                  </a:gs>
                  <a:gs pos="100000">
                    <a:srgbClr val="5B5B5B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3025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1" name="Oval 32">
                <a:extLst>
                  <a:ext uri="{FF2B5EF4-FFF2-40B4-BE49-F238E27FC236}">
                    <a16:creationId xmlns:a16="http://schemas.microsoft.com/office/drawing/2014/main" id="{07BF31CB-6E4A-4DDC-BCE3-E56159D7E6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" y="30"/>
                <a:ext cx="227" cy="205"/>
              </a:xfrm>
              <a:prstGeom prst="ellipse">
                <a:avLst/>
              </a:prstGeom>
              <a:gradFill rotWithShape="1">
                <a:gsLst>
                  <a:gs pos="32000">
                    <a:srgbClr val="FFFFFF">
                      <a:alpha val="89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3025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49" name="Group 46">
              <a:extLst>
                <a:ext uri="{FF2B5EF4-FFF2-40B4-BE49-F238E27FC236}">
                  <a16:creationId xmlns:a16="http://schemas.microsoft.com/office/drawing/2014/main" id="{8AF01347-EFCB-4F6F-9AE6-6164A51B0865}"/>
                </a:ext>
              </a:extLst>
            </p:cNvPr>
            <p:cNvGrpSpPr/>
            <p:nvPr/>
          </p:nvGrpSpPr>
          <p:grpSpPr bwMode="auto">
            <a:xfrm>
              <a:off x="1838326" y="1230313"/>
              <a:ext cx="755650" cy="755650"/>
              <a:chOff x="0" y="0"/>
              <a:chExt cx="1089" cy="1089"/>
            </a:xfrm>
          </p:grpSpPr>
          <p:sp>
            <p:nvSpPr>
              <p:cNvPr id="68" name="Oval 34">
                <a:extLst>
                  <a:ext uri="{FF2B5EF4-FFF2-40B4-BE49-F238E27FC236}">
                    <a16:creationId xmlns:a16="http://schemas.microsoft.com/office/drawing/2014/main" id="{089B9398-50E4-4BC5-A7A9-2C1AC1A68A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lumMod val="95000"/>
                    </a:schemeClr>
                  </a:gs>
                  <a:gs pos="27000">
                    <a:schemeClr val="bg1">
                      <a:lumMod val="65000"/>
                    </a:schemeClr>
                  </a:gs>
                  <a:gs pos="100000">
                    <a:srgbClr val="5B5B5B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3025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9" name="Oval 37">
                <a:extLst>
                  <a:ext uri="{FF2B5EF4-FFF2-40B4-BE49-F238E27FC236}">
                    <a16:creationId xmlns:a16="http://schemas.microsoft.com/office/drawing/2014/main" id="{DDE583C8-EA14-4CDA-B925-34AAD84A9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" y="30"/>
                <a:ext cx="227" cy="205"/>
              </a:xfrm>
              <a:prstGeom prst="ellipse">
                <a:avLst/>
              </a:prstGeom>
              <a:gradFill rotWithShape="1">
                <a:gsLst>
                  <a:gs pos="32000">
                    <a:srgbClr val="FFFFFF">
                      <a:alpha val="89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3025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0" name="Group 51">
              <a:extLst>
                <a:ext uri="{FF2B5EF4-FFF2-40B4-BE49-F238E27FC236}">
                  <a16:creationId xmlns:a16="http://schemas.microsoft.com/office/drawing/2014/main" id="{AE2F82D7-C017-402D-8CA8-240B62ABDCE2}"/>
                </a:ext>
              </a:extLst>
            </p:cNvPr>
            <p:cNvGrpSpPr/>
            <p:nvPr/>
          </p:nvGrpSpPr>
          <p:grpSpPr bwMode="auto">
            <a:xfrm>
              <a:off x="1730376" y="1554163"/>
              <a:ext cx="755650" cy="755650"/>
              <a:chOff x="0" y="0"/>
              <a:chExt cx="1089" cy="1089"/>
            </a:xfrm>
          </p:grpSpPr>
          <p:sp>
            <p:nvSpPr>
              <p:cNvPr id="66" name="Oval 39">
                <a:extLst>
                  <a:ext uri="{FF2B5EF4-FFF2-40B4-BE49-F238E27FC236}">
                    <a16:creationId xmlns:a16="http://schemas.microsoft.com/office/drawing/2014/main" id="{D0DA882E-4D9F-4318-A8B0-962F7201D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lumMod val="95000"/>
                    </a:schemeClr>
                  </a:gs>
                  <a:gs pos="27000">
                    <a:schemeClr val="bg1">
                      <a:lumMod val="65000"/>
                    </a:schemeClr>
                  </a:gs>
                  <a:gs pos="100000">
                    <a:srgbClr val="5B5B5B"/>
                  </a:gs>
                </a:gsLst>
                <a:lin ang="5400000" scaled="1"/>
              </a:gradFill>
              <a:ln w="9525">
                <a:solidFill>
                  <a:schemeClr val="bg1">
                    <a:lumMod val="50000"/>
                  </a:schemeClr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3025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7" name="Oval 42">
                <a:extLst>
                  <a:ext uri="{FF2B5EF4-FFF2-40B4-BE49-F238E27FC236}">
                    <a16:creationId xmlns:a16="http://schemas.microsoft.com/office/drawing/2014/main" id="{E995E4DE-6333-4BD8-8B53-82A3E03327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" y="30"/>
                <a:ext cx="227" cy="205"/>
              </a:xfrm>
              <a:prstGeom prst="ellipse">
                <a:avLst/>
              </a:prstGeom>
              <a:gradFill rotWithShape="1">
                <a:gsLst>
                  <a:gs pos="32000">
                    <a:srgbClr val="FFFFFF">
                      <a:alpha val="89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3025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1" name="Group 56">
              <a:extLst>
                <a:ext uri="{FF2B5EF4-FFF2-40B4-BE49-F238E27FC236}">
                  <a16:creationId xmlns:a16="http://schemas.microsoft.com/office/drawing/2014/main" id="{4C184C28-010C-4EC9-8783-BD96A278E267}"/>
                </a:ext>
              </a:extLst>
            </p:cNvPr>
            <p:cNvGrpSpPr/>
            <p:nvPr/>
          </p:nvGrpSpPr>
          <p:grpSpPr bwMode="auto">
            <a:xfrm>
              <a:off x="1262063" y="1697038"/>
              <a:ext cx="755650" cy="755650"/>
              <a:chOff x="0" y="0"/>
              <a:chExt cx="1089" cy="1089"/>
            </a:xfrm>
          </p:grpSpPr>
          <p:sp>
            <p:nvSpPr>
              <p:cNvPr id="64" name="Oval 44">
                <a:extLst>
                  <a:ext uri="{FF2B5EF4-FFF2-40B4-BE49-F238E27FC236}">
                    <a16:creationId xmlns:a16="http://schemas.microsoft.com/office/drawing/2014/main" id="{350CC670-2C9C-4B48-8095-A243678F4A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lumMod val="95000"/>
                    </a:schemeClr>
                  </a:gs>
                  <a:gs pos="27000">
                    <a:schemeClr val="bg1">
                      <a:lumMod val="65000"/>
                    </a:schemeClr>
                  </a:gs>
                  <a:gs pos="100000">
                    <a:srgbClr val="5B5B5B"/>
                  </a:gs>
                </a:gsLst>
                <a:lin ang="5400000" scaled="1"/>
              </a:gradFill>
              <a:ln w="9525">
                <a:solidFill>
                  <a:schemeClr val="bg1">
                    <a:lumMod val="50000"/>
                  </a:schemeClr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3025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65" name="Oval 47">
                <a:extLst>
                  <a:ext uri="{FF2B5EF4-FFF2-40B4-BE49-F238E27FC236}">
                    <a16:creationId xmlns:a16="http://schemas.microsoft.com/office/drawing/2014/main" id="{C56559D2-3B04-4091-82EB-3A0C8FEBEE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" y="30"/>
                <a:ext cx="227" cy="205"/>
              </a:xfrm>
              <a:prstGeom prst="ellipse">
                <a:avLst/>
              </a:prstGeom>
              <a:gradFill rotWithShape="1">
                <a:gsLst>
                  <a:gs pos="32000">
                    <a:srgbClr val="FFFFFF">
                      <a:alpha val="89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3025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2" name="Group 61">
              <a:extLst>
                <a:ext uri="{FF2B5EF4-FFF2-40B4-BE49-F238E27FC236}">
                  <a16:creationId xmlns:a16="http://schemas.microsoft.com/office/drawing/2014/main" id="{5DE6F9D8-9389-4637-9844-43E48430FDBA}"/>
                </a:ext>
              </a:extLst>
            </p:cNvPr>
            <p:cNvGrpSpPr/>
            <p:nvPr/>
          </p:nvGrpSpPr>
          <p:grpSpPr bwMode="auto">
            <a:xfrm>
              <a:off x="1765301" y="1985963"/>
              <a:ext cx="755650" cy="755650"/>
              <a:chOff x="0" y="0"/>
              <a:chExt cx="1089" cy="1089"/>
            </a:xfrm>
          </p:grpSpPr>
          <p:sp>
            <p:nvSpPr>
              <p:cNvPr id="62" name="Oval 49">
                <a:extLst>
                  <a:ext uri="{FF2B5EF4-FFF2-40B4-BE49-F238E27FC236}">
                    <a16:creationId xmlns:a16="http://schemas.microsoft.com/office/drawing/2014/main" id="{3D55B279-CF48-482B-9798-D80588000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lumMod val="95000"/>
                    </a:schemeClr>
                  </a:gs>
                  <a:gs pos="27000">
                    <a:schemeClr val="bg1">
                      <a:lumMod val="65000"/>
                    </a:schemeClr>
                  </a:gs>
                  <a:gs pos="100000">
                    <a:srgbClr val="5B5B5B"/>
                  </a:gs>
                </a:gsLst>
                <a:lin ang="5400000" scaled="1"/>
              </a:gradFill>
              <a:ln w="9525">
                <a:solidFill>
                  <a:schemeClr val="bg1">
                    <a:lumMod val="50000"/>
                  </a:schemeClr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3025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3" name="Oval 52">
                <a:extLst>
                  <a:ext uri="{FF2B5EF4-FFF2-40B4-BE49-F238E27FC236}">
                    <a16:creationId xmlns:a16="http://schemas.microsoft.com/office/drawing/2014/main" id="{0A94D350-CE09-40DC-A019-ECFE24F595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" y="30"/>
                <a:ext cx="227" cy="205"/>
              </a:xfrm>
              <a:prstGeom prst="ellipse">
                <a:avLst/>
              </a:prstGeom>
              <a:gradFill rotWithShape="1">
                <a:gsLst>
                  <a:gs pos="32000">
                    <a:srgbClr val="FFFFFF">
                      <a:alpha val="89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3025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3" name="Group 66">
              <a:extLst>
                <a:ext uri="{FF2B5EF4-FFF2-40B4-BE49-F238E27FC236}">
                  <a16:creationId xmlns:a16="http://schemas.microsoft.com/office/drawing/2014/main" id="{06F2B791-B982-4CB5-970A-B727874CCCB6}"/>
                </a:ext>
              </a:extLst>
            </p:cNvPr>
            <p:cNvGrpSpPr/>
            <p:nvPr/>
          </p:nvGrpSpPr>
          <p:grpSpPr bwMode="auto">
            <a:xfrm>
              <a:off x="2270126" y="1770063"/>
              <a:ext cx="755650" cy="755650"/>
              <a:chOff x="0" y="0"/>
              <a:chExt cx="1089" cy="1089"/>
            </a:xfrm>
          </p:grpSpPr>
          <p:sp>
            <p:nvSpPr>
              <p:cNvPr id="60" name="Oval 54">
                <a:extLst>
                  <a:ext uri="{FF2B5EF4-FFF2-40B4-BE49-F238E27FC236}">
                    <a16:creationId xmlns:a16="http://schemas.microsoft.com/office/drawing/2014/main" id="{33E2C10F-A46E-4563-B1CB-E33788656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lumMod val="95000"/>
                    </a:schemeClr>
                  </a:gs>
                  <a:gs pos="27000">
                    <a:schemeClr val="bg1">
                      <a:lumMod val="65000"/>
                    </a:schemeClr>
                  </a:gs>
                  <a:gs pos="100000">
                    <a:srgbClr val="5B5B5B"/>
                  </a:gs>
                </a:gsLst>
                <a:lin ang="5400000" scaled="1"/>
              </a:gradFill>
              <a:ln w="9525">
                <a:solidFill>
                  <a:schemeClr val="bg1">
                    <a:lumMod val="50000"/>
                  </a:schemeClr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3025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1" name="Oval 57">
                <a:extLst>
                  <a:ext uri="{FF2B5EF4-FFF2-40B4-BE49-F238E27FC236}">
                    <a16:creationId xmlns:a16="http://schemas.microsoft.com/office/drawing/2014/main" id="{0C83984E-5BE8-4816-9242-C074D1DB33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" y="30"/>
                <a:ext cx="227" cy="205"/>
              </a:xfrm>
              <a:prstGeom prst="ellipse">
                <a:avLst/>
              </a:prstGeom>
              <a:gradFill rotWithShape="1">
                <a:gsLst>
                  <a:gs pos="32000">
                    <a:srgbClr val="FFFFFF">
                      <a:alpha val="89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3025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4" name="Group 71">
              <a:extLst>
                <a:ext uri="{FF2B5EF4-FFF2-40B4-BE49-F238E27FC236}">
                  <a16:creationId xmlns:a16="http://schemas.microsoft.com/office/drawing/2014/main" id="{FB451F08-D679-400A-823A-1F21E65C7343}"/>
                </a:ext>
              </a:extLst>
            </p:cNvPr>
            <p:cNvGrpSpPr/>
            <p:nvPr/>
          </p:nvGrpSpPr>
          <p:grpSpPr bwMode="auto">
            <a:xfrm>
              <a:off x="2630488" y="1697038"/>
              <a:ext cx="755650" cy="755648"/>
              <a:chOff x="0" y="0"/>
              <a:chExt cx="1089" cy="1089"/>
            </a:xfrm>
          </p:grpSpPr>
          <p:sp>
            <p:nvSpPr>
              <p:cNvPr id="58" name="Oval 59">
                <a:extLst>
                  <a:ext uri="{FF2B5EF4-FFF2-40B4-BE49-F238E27FC236}">
                    <a16:creationId xmlns:a16="http://schemas.microsoft.com/office/drawing/2014/main" id="{E8DCB4DC-8D05-4AAF-81D6-97B7E1194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lumMod val="95000"/>
                    </a:schemeClr>
                  </a:gs>
                  <a:gs pos="27000">
                    <a:schemeClr val="bg1">
                      <a:lumMod val="65000"/>
                    </a:schemeClr>
                  </a:gs>
                  <a:gs pos="100000">
                    <a:srgbClr val="5B5B5B"/>
                  </a:gs>
                </a:gsLst>
                <a:lin ang="5400000" scaled="1"/>
              </a:gradFill>
              <a:ln w="9525">
                <a:solidFill>
                  <a:schemeClr val="bg1">
                    <a:lumMod val="50000"/>
                  </a:schemeClr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3025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9" name="Oval 62">
                <a:extLst>
                  <a:ext uri="{FF2B5EF4-FFF2-40B4-BE49-F238E27FC236}">
                    <a16:creationId xmlns:a16="http://schemas.microsoft.com/office/drawing/2014/main" id="{9912C9CE-7BE4-44A1-A1E7-5F95AAB39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" y="30"/>
                <a:ext cx="227" cy="205"/>
              </a:xfrm>
              <a:prstGeom prst="ellipse">
                <a:avLst/>
              </a:prstGeom>
              <a:gradFill rotWithShape="1">
                <a:gsLst>
                  <a:gs pos="32000">
                    <a:srgbClr val="FFFFFF">
                      <a:alpha val="89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3025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55" name="Group 76">
              <a:extLst>
                <a:ext uri="{FF2B5EF4-FFF2-40B4-BE49-F238E27FC236}">
                  <a16:creationId xmlns:a16="http://schemas.microsoft.com/office/drawing/2014/main" id="{C304D48B-AC88-40EC-8A7F-2AC63A04B480}"/>
                </a:ext>
              </a:extLst>
            </p:cNvPr>
            <p:cNvGrpSpPr/>
            <p:nvPr/>
          </p:nvGrpSpPr>
          <p:grpSpPr bwMode="auto">
            <a:xfrm>
              <a:off x="1081088" y="1889125"/>
              <a:ext cx="2368550" cy="2665412"/>
              <a:chOff x="0" y="0"/>
              <a:chExt cx="1492" cy="1679"/>
            </a:xfrm>
          </p:grpSpPr>
          <p:sp>
            <p:nvSpPr>
              <p:cNvPr id="56" name="Freeform 64">
                <a:extLst>
                  <a:ext uri="{FF2B5EF4-FFF2-40B4-BE49-F238E27FC236}">
                    <a16:creationId xmlns:a16="http://schemas.microsoft.com/office/drawing/2014/main" id="{7A345A59-31FC-4121-B89E-81B18CF12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492" cy="373"/>
              </a:xfrm>
              <a:custGeom>
                <a:avLst/>
                <a:gdLst>
                  <a:gd name="T0" fmla="*/ 710 w 1492"/>
                  <a:gd name="T1" fmla="*/ 350 h 373"/>
                  <a:gd name="T2" fmla="*/ 605 w 1492"/>
                  <a:gd name="T3" fmla="*/ 343 h 373"/>
                  <a:gd name="T4" fmla="*/ 505 w 1492"/>
                  <a:gd name="T5" fmla="*/ 329 h 373"/>
                  <a:gd name="T6" fmla="*/ 413 w 1492"/>
                  <a:gd name="T7" fmla="*/ 308 h 373"/>
                  <a:gd name="T8" fmla="*/ 328 w 1492"/>
                  <a:gd name="T9" fmla="*/ 281 h 373"/>
                  <a:gd name="T10" fmla="*/ 251 w 1492"/>
                  <a:gd name="T11" fmla="*/ 248 h 373"/>
                  <a:gd name="T12" fmla="*/ 185 w 1492"/>
                  <a:gd name="T13" fmla="*/ 210 h 373"/>
                  <a:gd name="T14" fmla="*/ 131 w 1492"/>
                  <a:gd name="T15" fmla="*/ 167 h 373"/>
                  <a:gd name="T16" fmla="*/ 89 w 1492"/>
                  <a:gd name="T17" fmla="*/ 121 h 373"/>
                  <a:gd name="T18" fmla="*/ 61 w 1492"/>
                  <a:gd name="T19" fmla="*/ 71 h 373"/>
                  <a:gd name="T20" fmla="*/ 48 w 1492"/>
                  <a:gd name="T21" fmla="*/ 18 h 373"/>
                  <a:gd name="T22" fmla="*/ 0 w 1492"/>
                  <a:gd name="T23" fmla="*/ 0 h 373"/>
                  <a:gd name="T24" fmla="*/ 9 w 1492"/>
                  <a:gd name="T25" fmla="*/ 57 h 373"/>
                  <a:gd name="T26" fmla="*/ 34 w 1492"/>
                  <a:gd name="T27" fmla="*/ 112 h 373"/>
                  <a:gd name="T28" fmla="*/ 74 w 1492"/>
                  <a:gd name="T29" fmla="*/ 162 h 373"/>
                  <a:gd name="T30" fmla="*/ 127 w 1492"/>
                  <a:gd name="T31" fmla="*/ 209 h 373"/>
                  <a:gd name="T32" fmla="*/ 194 w 1492"/>
                  <a:gd name="T33" fmla="*/ 251 h 373"/>
                  <a:gd name="T34" fmla="*/ 272 w 1492"/>
                  <a:gd name="T35" fmla="*/ 288 h 373"/>
                  <a:gd name="T36" fmla="*/ 359 w 1492"/>
                  <a:gd name="T37" fmla="*/ 319 h 373"/>
                  <a:gd name="T38" fmla="*/ 456 w 1492"/>
                  <a:gd name="T39" fmla="*/ 343 h 373"/>
                  <a:gd name="T40" fmla="*/ 560 w 1492"/>
                  <a:gd name="T41" fmla="*/ 362 h 373"/>
                  <a:gd name="T42" fmla="*/ 670 w 1492"/>
                  <a:gd name="T43" fmla="*/ 372 h 373"/>
                  <a:gd name="T44" fmla="*/ 746 w 1492"/>
                  <a:gd name="T45" fmla="*/ 373 h 373"/>
                  <a:gd name="T46" fmla="*/ 860 w 1492"/>
                  <a:gd name="T47" fmla="*/ 369 h 373"/>
                  <a:gd name="T48" fmla="*/ 967 w 1492"/>
                  <a:gd name="T49" fmla="*/ 356 h 373"/>
                  <a:gd name="T50" fmla="*/ 1070 w 1492"/>
                  <a:gd name="T51" fmla="*/ 337 h 373"/>
                  <a:gd name="T52" fmla="*/ 1163 w 1492"/>
                  <a:gd name="T53" fmla="*/ 310 h 373"/>
                  <a:gd name="T54" fmla="*/ 1247 w 1492"/>
                  <a:gd name="T55" fmla="*/ 276 h 373"/>
                  <a:gd name="T56" fmla="*/ 1321 w 1492"/>
                  <a:gd name="T57" fmla="*/ 237 h 373"/>
                  <a:gd name="T58" fmla="*/ 1385 w 1492"/>
                  <a:gd name="T59" fmla="*/ 193 h 373"/>
                  <a:gd name="T60" fmla="*/ 1434 w 1492"/>
                  <a:gd name="T61" fmla="*/ 145 h 373"/>
                  <a:gd name="T62" fmla="*/ 1469 w 1492"/>
                  <a:gd name="T63" fmla="*/ 93 h 373"/>
                  <a:gd name="T64" fmla="*/ 1488 w 1492"/>
                  <a:gd name="T65" fmla="*/ 38 h 373"/>
                  <a:gd name="T66" fmla="*/ 1445 w 1492"/>
                  <a:gd name="T67" fmla="*/ 0 h 373"/>
                  <a:gd name="T68" fmla="*/ 1441 w 1492"/>
                  <a:gd name="T69" fmla="*/ 36 h 373"/>
                  <a:gd name="T70" fmla="*/ 1423 w 1492"/>
                  <a:gd name="T71" fmla="*/ 88 h 373"/>
                  <a:gd name="T72" fmla="*/ 1391 w 1492"/>
                  <a:gd name="T73" fmla="*/ 136 h 373"/>
                  <a:gd name="T74" fmla="*/ 1344 w 1492"/>
                  <a:gd name="T75" fmla="*/ 181 h 373"/>
                  <a:gd name="T76" fmla="*/ 1286 w 1492"/>
                  <a:gd name="T77" fmla="*/ 223 h 373"/>
                  <a:gd name="T78" fmla="*/ 1216 w 1492"/>
                  <a:gd name="T79" fmla="*/ 259 h 373"/>
                  <a:gd name="T80" fmla="*/ 1137 w 1492"/>
                  <a:gd name="T81" fmla="*/ 290 h 373"/>
                  <a:gd name="T82" fmla="*/ 1049 w 1492"/>
                  <a:gd name="T83" fmla="*/ 316 h 373"/>
                  <a:gd name="T84" fmla="*/ 955 w 1492"/>
                  <a:gd name="T85" fmla="*/ 334 h 373"/>
                  <a:gd name="T86" fmla="*/ 852 w 1492"/>
                  <a:gd name="T87" fmla="*/ 346 h 373"/>
                  <a:gd name="T88" fmla="*/ 746 w 1492"/>
                  <a:gd name="T89" fmla="*/ 350 h 373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492"/>
                  <a:gd name="T136" fmla="*/ 0 h 373"/>
                  <a:gd name="T137" fmla="*/ 1492 w 1492"/>
                  <a:gd name="T138" fmla="*/ 373 h 373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492" h="373">
                    <a:moveTo>
                      <a:pt x="746" y="350"/>
                    </a:moveTo>
                    <a:lnTo>
                      <a:pt x="746" y="350"/>
                    </a:lnTo>
                    <a:lnTo>
                      <a:pt x="710" y="350"/>
                    </a:lnTo>
                    <a:lnTo>
                      <a:pt x="675" y="349"/>
                    </a:lnTo>
                    <a:lnTo>
                      <a:pt x="640" y="346"/>
                    </a:lnTo>
                    <a:lnTo>
                      <a:pt x="605" y="343"/>
                    </a:lnTo>
                    <a:lnTo>
                      <a:pt x="571" y="340"/>
                    </a:lnTo>
                    <a:lnTo>
                      <a:pt x="537" y="334"/>
                    </a:lnTo>
                    <a:lnTo>
                      <a:pt x="505" y="329"/>
                    </a:lnTo>
                    <a:lnTo>
                      <a:pt x="474" y="323"/>
                    </a:lnTo>
                    <a:lnTo>
                      <a:pt x="443" y="316"/>
                    </a:lnTo>
                    <a:lnTo>
                      <a:pt x="413" y="308"/>
                    </a:lnTo>
                    <a:lnTo>
                      <a:pt x="383" y="299"/>
                    </a:lnTo>
                    <a:lnTo>
                      <a:pt x="355" y="290"/>
                    </a:lnTo>
                    <a:lnTo>
                      <a:pt x="328" y="281"/>
                    </a:lnTo>
                    <a:lnTo>
                      <a:pt x="302" y="271"/>
                    </a:lnTo>
                    <a:lnTo>
                      <a:pt x="276" y="259"/>
                    </a:lnTo>
                    <a:lnTo>
                      <a:pt x="251" y="248"/>
                    </a:lnTo>
                    <a:lnTo>
                      <a:pt x="228" y="236"/>
                    </a:lnTo>
                    <a:lnTo>
                      <a:pt x="206" y="223"/>
                    </a:lnTo>
                    <a:lnTo>
                      <a:pt x="185" y="210"/>
                    </a:lnTo>
                    <a:lnTo>
                      <a:pt x="166" y="196"/>
                    </a:lnTo>
                    <a:lnTo>
                      <a:pt x="148" y="181"/>
                    </a:lnTo>
                    <a:lnTo>
                      <a:pt x="131" y="167"/>
                    </a:lnTo>
                    <a:lnTo>
                      <a:pt x="115" y="152"/>
                    </a:lnTo>
                    <a:lnTo>
                      <a:pt x="101" y="136"/>
                    </a:lnTo>
                    <a:lnTo>
                      <a:pt x="89" y="121"/>
                    </a:lnTo>
                    <a:lnTo>
                      <a:pt x="78" y="104"/>
                    </a:lnTo>
                    <a:lnTo>
                      <a:pt x="69" y="88"/>
                    </a:lnTo>
                    <a:lnTo>
                      <a:pt x="61" y="71"/>
                    </a:lnTo>
                    <a:lnTo>
                      <a:pt x="54" y="53"/>
                    </a:lnTo>
                    <a:lnTo>
                      <a:pt x="51" y="36"/>
                    </a:lnTo>
                    <a:lnTo>
                      <a:pt x="48" y="18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1" y="20"/>
                    </a:lnTo>
                    <a:lnTo>
                      <a:pt x="4" y="38"/>
                    </a:lnTo>
                    <a:lnTo>
                      <a:pt x="9" y="57"/>
                    </a:lnTo>
                    <a:lnTo>
                      <a:pt x="16" y="75"/>
                    </a:lnTo>
                    <a:lnTo>
                      <a:pt x="23" y="93"/>
                    </a:lnTo>
                    <a:lnTo>
                      <a:pt x="34" y="112"/>
                    </a:lnTo>
                    <a:lnTo>
                      <a:pt x="45" y="128"/>
                    </a:lnTo>
                    <a:lnTo>
                      <a:pt x="58" y="145"/>
                    </a:lnTo>
                    <a:lnTo>
                      <a:pt x="74" y="162"/>
                    </a:lnTo>
                    <a:lnTo>
                      <a:pt x="91" y="178"/>
                    </a:lnTo>
                    <a:lnTo>
                      <a:pt x="107" y="193"/>
                    </a:lnTo>
                    <a:lnTo>
                      <a:pt x="127" y="209"/>
                    </a:lnTo>
                    <a:lnTo>
                      <a:pt x="148" y="223"/>
                    </a:lnTo>
                    <a:lnTo>
                      <a:pt x="171" y="237"/>
                    </a:lnTo>
                    <a:lnTo>
                      <a:pt x="194" y="251"/>
                    </a:lnTo>
                    <a:lnTo>
                      <a:pt x="219" y="264"/>
                    </a:lnTo>
                    <a:lnTo>
                      <a:pt x="245" y="276"/>
                    </a:lnTo>
                    <a:lnTo>
                      <a:pt x="272" y="288"/>
                    </a:lnTo>
                    <a:lnTo>
                      <a:pt x="299" y="299"/>
                    </a:lnTo>
                    <a:lnTo>
                      <a:pt x="329" y="310"/>
                    </a:lnTo>
                    <a:lnTo>
                      <a:pt x="359" y="319"/>
                    </a:lnTo>
                    <a:lnTo>
                      <a:pt x="390" y="328"/>
                    </a:lnTo>
                    <a:lnTo>
                      <a:pt x="422" y="337"/>
                    </a:lnTo>
                    <a:lnTo>
                      <a:pt x="456" y="343"/>
                    </a:lnTo>
                    <a:lnTo>
                      <a:pt x="490" y="351"/>
                    </a:lnTo>
                    <a:lnTo>
                      <a:pt x="525" y="356"/>
                    </a:lnTo>
                    <a:lnTo>
                      <a:pt x="560" y="362"/>
                    </a:lnTo>
                    <a:lnTo>
                      <a:pt x="596" y="365"/>
                    </a:lnTo>
                    <a:lnTo>
                      <a:pt x="632" y="369"/>
                    </a:lnTo>
                    <a:lnTo>
                      <a:pt x="670" y="372"/>
                    </a:lnTo>
                    <a:lnTo>
                      <a:pt x="707" y="373"/>
                    </a:lnTo>
                    <a:lnTo>
                      <a:pt x="746" y="373"/>
                    </a:lnTo>
                    <a:lnTo>
                      <a:pt x="785" y="373"/>
                    </a:lnTo>
                    <a:lnTo>
                      <a:pt x="822" y="372"/>
                    </a:lnTo>
                    <a:lnTo>
                      <a:pt x="860" y="369"/>
                    </a:lnTo>
                    <a:lnTo>
                      <a:pt x="896" y="365"/>
                    </a:lnTo>
                    <a:lnTo>
                      <a:pt x="933" y="362"/>
                    </a:lnTo>
                    <a:lnTo>
                      <a:pt x="967" y="356"/>
                    </a:lnTo>
                    <a:lnTo>
                      <a:pt x="1002" y="351"/>
                    </a:lnTo>
                    <a:lnTo>
                      <a:pt x="1036" y="343"/>
                    </a:lnTo>
                    <a:lnTo>
                      <a:pt x="1070" y="337"/>
                    </a:lnTo>
                    <a:lnTo>
                      <a:pt x="1102" y="328"/>
                    </a:lnTo>
                    <a:lnTo>
                      <a:pt x="1133" y="319"/>
                    </a:lnTo>
                    <a:lnTo>
                      <a:pt x="1163" y="310"/>
                    </a:lnTo>
                    <a:lnTo>
                      <a:pt x="1193" y="299"/>
                    </a:lnTo>
                    <a:lnTo>
                      <a:pt x="1220" y="288"/>
                    </a:lnTo>
                    <a:lnTo>
                      <a:pt x="1247" y="276"/>
                    </a:lnTo>
                    <a:lnTo>
                      <a:pt x="1273" y="264"/>
                    </a:lnTo>
                    <a:lnTo>
                      <a:pt x="1298" y="251"/>
                    </a:lnTo>
                    <a:lnTo>
                      <a:pt x="1321" y="237"/>
                    </a:lnTo>
                    <a:lnTo>
                      <a:pt x="1344" y="223"/>
                    </a:lnTo>
                    <a:lnTo>
                      <a:pt x="1365" y="209"/>
                    </a:lnTo>
                    <a:lnTo>
                      <a:pt x="1385" y="193"/>
                    </a:lnTo>
                    <a:lnTo>
                      <a:pt x="1401" y="178"/>
                    </a:lnTo>
                    <a:lnTo>
                      <a:pt x="1418" y="162"/>
                    </a:lnTo>
                    <a:lnTo>
                      <a:pt x="1434" y="145"/>
                    </a:lnTo>
                    <a:lnTo>
                      <a:pt x="1447" y="128"/>
                    </a:lnTo>
                    <a:lnTo>
                      <a:pt x="1458" y="112"/>
                    </a:lnTo>
                    <a:lnTo>
                      <a:pt x="1469" y="93"/>
                    </a:lnTo>
                    <a:lnTo>
                      <a:pt x="1476" y="75"/>
                    </a:lnTo>
                    <a:lnTo>
                      <a:pt x="1483" y="57"/>
                    </a:lnTo>
                    <a:lnTo>
                      <a:pt x="1488" y="38"/>
                    </a:lnTo>
                    <a:lnTo>
                      <a:pt x="1491" y="20"/>
                    </a:lnTo>
                    <a:lnTo>
                      <a:pt x="1492" y="0"/>
                    </a:lnTo>
                    <a:lnTo>
                      <a:pt x="1445" y="0"/>
                    </a:lnTo>
                    <a:lnTo>
                      <a:pt x="1444" y="18"/>
                    </a:lnTo>
                    <a:lnTo>
                      <a:pt x="1441" y="36"/>
                    </a:lnTo>
                    <a:lnTo>
                      <a:pt x="1438" y="53"/>
                    </a:lnTo>
                    <a:lnTo>
                      <a:pt x="1431" y="71"/>
                    </a:lnTo>
                    <a:lnTo>
                      <a:pt x="1423" y="88"/>
                    </a:lnTo>
                    <a:lnTo>
                      <a:pt x="1414" y="104"/>
                    </a:lnTo>
                    <a:lnTo>
                      <a:pt x="1403" y="121"/>
                    </a:lnTo>
                    <a:lnTo>
                      <a:pt x="1391" y="136"/>
                    </a:lnTo>
                    <a:lnTo>
                      <a:pt x="1377" y="152"/>
                    </a:lnTo>
                    <a:lnTo>
                      <a:pt x="1361" y="167"/>
                    </a:lnTo>
                    <a:lnTo>
                      <a:pt x="1344" y="181"/>
                    </a:lnTo>
                    <a:lnTo>
                      <a:pt x="1326" y="196"/>
                    </a:lnTo>
                    <a:lnTo>
                      <a:pt x="1307" y="210"/>
                    </a:lnTo>
                    <a:lnTo>
                      <a:pt x="1286" y="223"/>
                    </a:lnTo>
                    <a:lnTo>
                      <a:pt x="1264" y="236"/>
                    </a:lnTo>
                    <a:lnTo>
                      <a:pt x="1241" y="248"/>
                    </a:lnTo>
                    <a:lnTo>
                      <a:pt x="1216" y="259"/>
                    </a:lnTo>
                    <a:lnTo>
                      <a:pt x="1190" y="271"/>
                    </a:lnTo>
                    <a:lnTo>
                      <a:pt x="1164" y="281"/>
                    </a:lnTo>
                    <a:lnTo>
                      <a:pt x="1137" y="290"/>
                    </a:lnTo>
                    <a:lnTo>
                      <a:pt x="1109" y="299"/>
                    </a:lnTo>
                    <a:lnTo>
                      <a:pt x="1079" y="308"/>
                    </a:lnTo>
                    <a:lnTo>
                      <a:pt x="1049" y="316"/>
                    </a:lnTo>
                    <a:lnTo>
                      <a:pt x="1018" y="323"/>
                    </a:lnTo>
                    <a:lnTo>
                      <a:pt x="987" y="329"/>
                    </a:lnTo>
                    <a:lnTo>
                      <a:pt x="955" y="334"/>
                    </a:lnTo>
                    <a:lnTo>
                      <a:pt x="921" y="340"/>
                    </a:lnTo>
                    <a:lnTo>
                      <a:pt x="887" y="343"/>
                    </a:lnTo>
                    <a:lnTo>
                      <a:pt x="852" y="346"/>
                    </a:lnTo>
                    <a:lnTo>
                      <a:pt x="817" y="349"/>
                    </a:lnTo>
                    <a:lnTo>
                      <a:pt x="782" y="350"/>
                    </a:lnTo>
                    <a:lnTo>
                      <a:pt x="746" y="350"/>
                    </a:ln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3025"/>
              </a:p>
            </p:txBody>
          </p:sp>
          <p:sp>
            <p:nvSpPr>
              <p:cNvPr id="57" name="Freeform 65">
                <a:extLst>
                  <a:ext uri="{FF2B5EF4-FFF2-40B4-BE49-F238E27FC236}">
                    <a16:creationId xmlns:a16="http://schemas.microsoft.com/office/drawing/2014/main" id="{D9F0F698-01F0-4698-87AF-41DFC6ED23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" y="47"/>
                <a:ext cx="1482" cy="1632"/>
              </a:xfrm>
              <a:custGeom>
                <a:avLst/>
                <a:gdLst>
                  <a:gd name="T0" fmla="*/ 1481 w 1482"/>
                  <a:gd name="T1" fmla="*/ 0 h 1632"/>
                  <a:gd name="T2" fmla="*/ 1469 w 1482"/>
                  <a:gd name="T3" fmla="*/ 35 h 1632"/>
                  <a:gd name="T4" fmla="*/ 1452 w 1482"/>
                  <a:gd name="T5" fmla="*/ 67 h 1632"/>
                  <a:gd name="T6" fmla="*/ 1429 w 1482"/>
                  <a:gd name="T7" fmla="*/ 98 h 1632"/>
                  <a:gd name="T8" fmla="*/ 1399 w 1482"/>
                  <a:gd name="T9" fmla="*/ 129 h 1632"/>
                  <a:gd name="T10" fmla="*/ 1365 w 1482"/>
                  <a:gd name="T11" fmla="*/ 158 h 1632"/>
                  <a:gd name="T12" fmla="*/ 1326 w 1482"/>
                  <a:gd name="T13" fmla="*/ 184 h 1632"/>
                  <a:gd name="T14" fmla="*/ 1284 w 1482"/>
                  <a:gd name="T15" fmla="*/ 210 h 1632"/>
                  <a:gd name="T16" fmla="*/ 1236 w 1482"/>
                  <a:gd name="T17" fmla="*/ 232 h 1632"/>
                  <a:gd name="T18" fmla="*/ 1185 w 1482"/>
                  <a:gd name="T19" fmla="*/ 252 h 1632"/>
                  <a:gd name="T20" fmla="*/ 1130 w 1482"/>
                  <a:gd name="T21" fmla="*/ 272 h 1632"/>
                  <a:gd name="T22" fmla="*/ 1071 w 1482"/>
                  <a:gd name="T23" fmla="*/ 287 h 1632"/>
                  <a:gd name="T24" fmla="*/ 1010 w 1482"/>
                  <a:gd name="T25" fmla="*/ 302 h 1632"/>
                  <a:gd name="T26" fmla="*/ 947 w 1482"/>
                  <a:gd name="T27" fmla="*/ 312 h 1632"/>
                  <a:gd name="T28" fmla="*/ 880 w 1482"/>
                  <a:gd name="T29" fmla="*/ 320 h 1632"/>
                  <a:gd name="T30" fmla="*/ 811 w 1482"/>
                  <a:gd name="T31" fmla="*/ 325 h 1632"/>
                  <a:gd name="T32" fmla="*/ 741 w 1482"/>
                  <a:gd name="T33" fmla="*/ 326 h 1632"/>
                  <a:gd name="T34" fmla="*/ 706 w 1482"/>
                  <a:gd name="T35" fmla="*/ 326 h 1632"/>
                  <a:gd name="T36" fmla="*/ 636 w 1482"/>
                  <a:gd name="T37" fmla="*/ 322 h 1632"/>
                  <a:gd name="T38" fmla="*/ 569 w 1482"/>
                  <a:gd name="T39" fmla="*/ 316 h 1632"/>
                  <a:gd name="T40" fmla="*/ 503 w 1482"/>
                  <a:gd name="T41" fmla="*/ 307 h 1632"/>
                  <a:gd name="T42" fmla="*/ 441 w 1482"/>
                  <a:gd name="T43" fmla="*/ 295 h 1632"/>
                  <a:gd name="T44" fmla="*/ 381 w 1482"/>
                  <a:gd name="T45" fmla="*/ 280 h 1632"/>
                  <a:gd name="T46" fmla="*/ 324 w 1482"/>
                  <a:gd name="T47" fmla="*/ 263 h 1632"/>
                  <a:gd name="T48" fmla="*/ 271 w 1482"/>
                  <a:gd name="T49" fmla="*/ 243 h 1632"/>
                  <a:gd name="T50" fmla="*/ 222 w 1482"/>
                  <a:gd name="T51" fmla="*/ 221 h 1632"/>
                  <a:gd name="T52" fmla="*/ 176 w 1482"/>
                  <a:gd name="T53" fmla="*/ 197 h 1632"/>
                  <a:gd name="T54" fmla="*/ 135 w 1482"/>
                  <a:gd name="T55" fmla="*/ 171 h 1632"/>
                  <a:gd name="T56" fmla="*/ 99 w 1482"/>
                  <a:gd name="T57" fmla="*/ 144 h 1632"/>
                  <a:gd name="T58" fmla="*/ 68 w 1482"/>
                  <a:gd name="T59" fmla="*/ 114 h 1632"/>
                  <a:gd name="T60" fmla="*/ 42 w 1482"/>
                  <a:gd name="T61" fmla="*/ 83 h 1632"/>
                  <a:gd name="T62" fmla="*/ 21 w 1482"/>
                  <a:gd name="T63" fmla="*/ 50 h 1632"/>
                  <a:gd name="T64" fmla="*/ 5 w 1482"/>
                  <a:gd name="T65" fmla="*/ 18 h 1632"/>
                  <a:gd name="T66" fmla="*/ 1 w 1482"/>
                  <a:gd name="T67" fmla="*/ 0 h 1632"/>
                  <a:gd name="T68" fmla="*/ 0 w 1482"/>
                  <a:gd name="T69" fmla="*/ 0 h 1632"/>
                  <a:gd name="T70" fmla="*/ 371 w 1482"/>
                  <a:gd name="T71" fmla="*/ 1469 h 1632"/>
                  <a:gd name="T72" fmla="*/ 377 w 1482"/>
                  <a:gd name="T73" fmla="*/ 1486 h 1632"/>
                  <a:gd name="T74" fmla="*/ 398 w 1482"/>
                  <a:gd name="T75" fmla="*/ 1518 h 1632"/>
                  <a:gd name="T76" fmla="*/ 429 w 1482"/>
                  <a:gd name="T77" fmla="*/ 1548 h 1632"/>
                  <a:gd name="T78" fmla="*/ 469 w 1482"/>
                  <a:gd name="T79" fmla="*/ 1574 h 1632"/>
                  <a:gd name="T80" fmla="*/ 520 w 1482"/>
                  <a:gd name="T81" fmla="*/ 1596 h 1632"/>
                  <a:gd name="T82" fmla="*/ 575 w 1482"/>
                  <a:gd name="T83" fmla="*/ 1613 h 1632"/>
                  <a:gd name="T84" fmla="*/ 639 w 1482"/>
                  <a:gd name="T85" fmla="*/ 1624 h 1632"/>
                  <a:gd name="T86" fmla="*/ 706 w 1482"/>
                  <a:gd name="T87" fmla="*/ 1631 h 1632"/>
                  <a:gd name="T88" fmla="*/ 741 w 1482"/>
                  <a:gd name="T89" fmla="*/ 1632 h 1632"/>
                  <a:gd name="T90" fmla="*/ 811 w 1482"/>
                  <a:gd name="T91" fmla="*/ 1628 h 1632"/>
                  <a:gd name="T92" fmla="*/ 876 w 1482"/>
                  <a:gd name="T93" fmla="*/ 1619 h 1632"/>
                  <a:gd name="T94" fmla="*/ 935 w 1482"/>
                  <a:gd name="T95" fmla="*/ 1605 h 1632"/>
                  <a:gd name="T96" fmla="*/ 988 w 1482"/>
                  <a:gd name="T97" fmla="*/ 1585 h 1632"/>
                  <a:gd name="T98" fmla="*/ 1034 w 1482"/>
                  <a:gd name="T99" fmla="*/ 1561 h 1632"/>
                  <a:gd name="T100" fmla="*/ 1070 w 1482"/>
                  <a:gd name="T101" fmla="*/ 1534 h 1632"/>
                  <a:gd name="T102" fmla="*/ 1096 w 1482"/>
                  <a:gd name="T103" fmla="*/ 1502 h 1632"/>
                  <a:gd name="T104" fmla="*/ 1111 w 1482"/>
                  <a:gd name="T105" fmla="*/ 1469 h 1632"/>
                  <a:gd name="T106" fmla="*/ 1482 w 1482"/>
                  <a:gd name="T107" fmla="*/ 0 h 1632"/>
                  <a:gd name="T108" fmla="*/ 1481 w 1482"/>
                  <a:gd name="T109" fmla="*/ 0 h 1632"/>
                  <a:gd name="T110" fmla="*/ 1481 w 1482"/>
                  <a:gd name="T111" fmla="*/ 0 h 163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482"/>
                  <a:gd name="T169" fmla="*/ 0 h 1632"/>
                  <a:gd name="T170" fmla="*/ 1482 w 1482"/>
                  <a:gd name="T171" fmla="*/ 1632 h 1632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482" h="1632">
                    <a:moveTo>
                      <a:pt x="1481" y="0"/>
                    </a:moveTo>
                    <a:lnTo>
                      <a:pt x="1481" y="0"/>
                    </a:lnTo>
                    <a:lnTo>
                      <a:pt x="1477" y="18"/>
                    </a:lnTo>
                    <a:lnTo>
                      <a:pt x="1469" y="35"/>
                    </a:lnTo>
                    <a:lnTo>
                      <a:pt x="1461" y="50"/>
                    </a:lnTo>
                    <a:lnTo>
                      <a:pt x="1452" y="67"/>
                    </a:lnTo>
                    <a:lnTo>
                      <a:pt x="1440" y="83"/>
                    </a:lnTo>
                    <a:lnTo>
                      <a:pt x="1429" y="98"/>
                    </a:lnTo>
                    <a:lnTo>
                      <a:pt x="1414" y="114"/>
                    </a:lnTo>
                    <a:lnTo>
                      <a:pt x="1399" y="129"/>
                    </a:lnTo>
                    <a:lnTo>
                      <a:pt x="1383" y="144"/>
                    </a:lnTo>
                    <a:lnTo>
                      <a:pt x="1365" y="158"/>
                    </a:lnTo>
                    <a:lnTo>
                      <a:pt x="1347" y="171"/>
                    </a:lnTo>
                    <a:lnTo>
                      <a:pt x="1326" y="184"/>
                    </a:lnTo>
                    <a:lnTo>
                      <a:pt x="1306" y="197"/>
                    </a:lnTo>
                    <a:lnTo>
                      <a:pt x="1284" y="210"/>
                    </a:lnTo>
                    <a:lnTo>
                      <a:pt x="1260" y="221"/>
                    </a:lnTo>
                    <a:lnTo>
                      <a:pt x="1236" y="232"/>
                    </a:lnTo>
                    <a:lnTo>
                      <a:pt x="1211" y="243"/>
                    </a:lnTo>
                    <a:lnTo>
                      <a:pt x="1185" y="252"/>
                    </a:lnTo>
                    <a:lnTo>
                      <a:pt x="1158" y="263"/>
                    </a:lnTo>
                    <a:lnTo>
                      <a:pt x="1130" y="272"/>
                    </a:lnTo>
                    <a:lnTo>
                      <a:pt x="1101" y="280"/>
                    </a:lnTo>
                    <a:lnTo>
                      <a:pt x="1071" y="287"/>
                    </a:lnTo>
                    <a:lnTo>
                      <a:pt x="1041" y="295"/>
                    </a:lnTo>
                    <a:lnTo>
                      <a:pt x="1010" y="302"/>
                    </a:lnTo>
                    <a:lnTo>
                      <a:pt x="979" y="307"/>
                    </a:lnTo>
                    <a:lnTo>
                      <a:pt x="947" y="312"/>
                    </a:lnTo>
                    <a:lnTo>
                      <a:pt x="913" y="316"/>
                    </a:lnTo>
                    <a:lnTo>
                      <a:pt x="880" y="320"/>
                    </a:lnTo>
                    <a:lnTo>
                      <a:pt x="846" y="322"/>
                    </a:lnTo>
                    <a:lnTo>
                      <a:pt x="811" y="325"/>
                    </a:lnTo>
                    <a:lnTo>
                      <a:pt x="776" y="326"/>
                    </a:lnTo>
                    <a:lnTo>
                      <a:pt x="741" y="326"/>
                    </a:lnTo>
                    <a:lnTo>
                      <a:pt x="706" y="326"/>
                    </a:lnTo>
                    <a:lnTo>
                      <a:pt x="671" y="325"/>
                    </a:lnTo>
                    <a:lnTo>
                      <a:pt x="636" y="322"/>
                    </a:lnTo>
                    <a:lnTo>
                      <a:pt x="602" y="320"/>
                    </a:lnTo>
                    <a:lnTo>
                      <a:pt x="569" y="316"/>
                    </a:lnTo>
                    <a:lnTo>
                      <a:pt x="535" y="312"/>
                    </a:lnTo>
                    <a:lnTo>
                      <a:pt x="503" y="307"/>
                    </a:lnTo>
                    <a:lnTo>
                      <a:pt x="472" y="302"/>
                    </a:lnTo>
                    <a:lnTo>
                      <a:pt x="441" y="295"/>
                    </a:lnTo>
                    <a:lnTo>
                      <a:pt x="411" y="287"/>
                    </a:lnTo>
                    <a:lnTo>
                      <a:pt x="381" y="280"/>
                    </a:lnTo>
                    <a:lnTo>
                      <a:pt x="352" y="272"/>
                    </a:lnTo>
                    <a:lnTo>
                      <a:pt x="324" y="263"/>
                    </a:lnTo>
                    <a:lnTo>
                      <a:pt x="297" y="252"/>
                    </a:lnTo>
                    <a:lnTo>
                      <a:pt x="271" y="243"/>
                    </a:lnTo>
                    <a:lnTo>
                      <a:pt x="246" y="232"/>
                    </a:lnTo>
                    <a:lnTo>
                      <a:pt x="222" y="221"/>
                    </a:lnTo>
                    <a:lnTo>
                      <a:pt x="198" y="210"/>
                    </a:lnTo>
                    <a:lnTo>
                      <a:pt x="176" y="197"/>
                    </a:lnTo>
                    <a:lnTo>
                      <a:pt x="156" y="184"/>
                    </a:lnTo>
                    <a:lnTo>
                      <a:pt x="135" y="171"/>
                    </a:lnTo>
                    <a:lnTo>
                      <a:pt x="117" y="158"/>
                    </a:lnTo>
                    <a:lnTo>
                      <a:pt x="99" y="144"/>
                    </a:lnTo>
                    <a:lnTo>
                      <a:pt x="83" y="129"/>
                    </a:lnTo>
                    <a:lnTo>
                      <a:pt x="68" y="114"/>
                    </a:lnTo>
                    <a:lnTo>
                      <a:pt x="53" y="98"/>
                    </a:lnTo>
                    <a:lnTo>
                      <a:pt x="42" y="83"/>
                    </a:lnTo>
                    <a:lnTo>
                      <a:pt x="30" y="67"/>
                    </a:lnTo>
                    <a:lnTo>
                      <a:pt x="21" y="50"/>
                    </a:lnTo>
                    <a:lnTo>
                      <a:pt x="13" y="35"/>
                    </a:lnTo>
                    <a:lnTo>
                      <a:pt x="5" y="18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371" y="1469"/>
                    </a:lnTo>
                    <a:lnTo>
                      <a:pt x="377" y="1486"/>
                    </a:lnTo>
                    <a:lnTo>
                      <a:pt x="386" y="1502"/>
                    </a:lnTo>
                    <a:lnTo>
                      <a:pt x="398" y="1518"/>
                    </a:lnTo>
                    <a:lnTo>
                      <a:pt x="412" y="1534"/>
                    </a:lnTo>
                    <a:lnTo>
                      <a:pt x="429" y="1548"/>
                    </a:lnTo>
                    <a:lnTo>
                      <a:pt x="448" y="1561"/>
                    </a:lnTo>
                    <a:lnTo>
                      <a:pt x="469" y="1574"/>
                    </a:lnTo>
                    <a:lnTo>
                      <a:pt x="494" y="1585"/>
                    </a:lnTo>
                    <a:lnTo>
                      <a:pt x="520" y="1596"/>
                    </a:lnTo>
                    <a:lnTo>
                      <a:pt x="547" y="1605"/>
                    </a:lnTo>
                    <a:lnTo>
                      <a:pt x="575" y="1613"/>
                    </a:lnTo>
                    <a:lnTo>
                      <a:pt x="606" y="1619"/>
                    </a:lnTo>
                    <a:lnTo>
                      <a:pt x="639" y="1624"/>
                    </a:lnTo>
                    <a:lnTo>
                      <a:pt x="671" y="1628"/>
                    </a:lnTo>
                    <a:lnTo>
                      <a:pt x="706" y="1631"/>
                    </a:lnTo>
                    <a:lnTo>
                      <a:pt x="741" y="1632"/>
                    </a:lnTo>
                    <a:lnTo>
                      <a:pt x="776" y="1631"/>
                    </a:lnTo>
                    <a:lnTo>
                      <a:pt x="811" y="1628"/>
                    </a:lnTo>
                    <a:lnTo>
                      <a:pt x="843" y="1624"/>
                    </a:lnTo>
                    <a:lnTo>
                      <a:pt x="876" y="1619"/>
                    </a:lnTo>
                    <a:lnTo>
                      <a:pt x="907" y="1613"/>
                    </a:lnTo>
                    <a:lnTo>
                      <a:pt x="935" y="1605"/>
                    </a:lnTo>
                    <a:lnTo>
                      <a:pt x="962" y="1596"/>
                    </a:lnTo>
                    <a:lnTo>
                      <a:pt x="988" y="1585"/>
                    </a:lnTo>
                    <a:lnTo>
                      <a:pt x="1013" y="1574"/>
                    </a:lnTo>
                    <a:lnTo>
                      <a:pt x="1034" y="1561"/>
                    </a:lnTo>
                    <a:lnTo>
                      <a:pt x="1053" y="1548"/>
                    </a:lnTo>
                    <a:lnTo>
                      <a:pt x="1070" y="1534"/>
                    </a:lnTo>
                    <a:lnTo>
                      <a:pt x="1084" y="1518"/>
                    </a:lnTo>
                    <a:lnTo>
                      <a:pt x="1096" y="1502"/>
                    </a:lnTo>
                    <a:lnTo>
                      <a:pt x="1105" y="1486"/>
                    </a:lnTo>
                    <a:lnTo>
                      <a:pt x="1111" y="1469"/>
                    </a:lnTo>
                    <a:lnTo>
                      <a:pt x="1482" y="0"/>
                    </a:lnTo>
                    <a:lnTo>
                      <a:pt x="148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50000">
                    <a:srgbClr val="FFFFFF"/>
                  </a:gs>
                  <a:gs pos="100000">
                    <a:srgbClr val="96969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3025"/>
              </a:p>
            </p:txBody>
          </p:sp>
        </p:grpSp>
      </p:grpSp>
      <p:sp>
        <p:nvSpPr>
          <p:cNvPr id="84" name="Text Box 81">
            <a:extLst>
              <a:ext uri="{FF2B5EF4-FFF2-40B4-BE49-F238E27FC236}">
                <a16:creationId xmlns:a16="http://schemas.microsoft.com/office/drawing/2014/main" id="{A4D5BB2C-59C6-4063-926C-75B0120B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2698" y="4396709"/>
            <a:ext cx="995027" cy="854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5196" tIns="57598" rIns="115196" bIns="5759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读者评论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5" name="Text Box 82">
            <a:extLst>
              <a:ext uri="{FF2B5EF4-FFF2-40B4-BE49-F238E27FC236}">
                <a16:creationId xmlns:a16="http://schemas.microsoft.com/office/drawing/2014/main" id="{F1CC5261-D076-48D5-9FEF-FA0A679BA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1634" y="2647049"/>
            <a:ext cx="1274551" cy="60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5196" tIns="57598" rIns="115196" bIns="5759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高频词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词云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5EBD53B9-9643-4F6F-B737-361F35385F25}"/>
              </a:ext>
            </a:extLst>
          </p:cNvPr>
          <p:cNvGrpSpPr/>
          <p:nvPr/>
        </p:nvGrpSpPr>
        <p:grpSpPr>
          <a:xfrm>
            <a:off x="5244774" y="2638461"/>
            <a:ext cx="995528" cy="958772"/>
            <a:chOff x="3896974" y="1004807"/>
            <a:chExt cx="1231816" cy="1231816"/>
          </a:xfrm>
        </p:grpSpPr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AC1F01A4-38C7-4C1A-B7F7-AC4DE2819487}"/>
                </a:ext>
              </a:extLst>
            </p:cNvPr>
            <p:cNvSpPr/>
            <p:nvPr/>
          </p:nvSpPr>
          <p:spPr>
            <a:xfrm>
              <a:off x="3896974" y="1004807"/>
              <a:ext cx="1231816" cy="1231816"/>
            </a:xfrm>
            <a:prstGeom prst="ellipse">
              <a:avLst/>
            </a:prstGeom>
            <a:gradFill flip="none" rotWithShape="1">
              <a:gsLst>
                <a:gs pos="0">
                  <a:srgbClr val="F14124">
                    <a:shade val="30000"/>
                    <a:satMod val="115000"/>
                  </a:srgbClr>
                </a:gs>
                <a:gs pos="50000">
                  <a:srgbClr val="F14124">
                    <a:shade val="67500"/>
                    <a:satMod val="115000"/>
                  </a:srgbClr>
                </a:gs>
                <a:gs pos="100000">
                  <a:srgbClr val="F14124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 sz="3025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FE43D836-5E81-4C6D-BEDC-25DB27EA0BF8}"/>
                </a:ext>
              </a:extLst>
            </p:cNvPr>
            <p:cNvGrpSpPr/>
            <p:nvPr/>
          </p:nvGrpSpPr>
          <p:grpSpPr>
            <a:xfrm>
              <a:off x="3975695" y="1021609"/>
              <a:ext cx="1074373" cy="351584"/>
              <a:chOff x="4042072" y="2366383"/>
              <a:chExt cx="635886" cy="208091"/>
            </a:xfrm>
          </p:grpSpPr>
          <p:sp>
            <p:nvSpPr>
              <p:cNvPr id="95" name="Freeform 43">
                <a:extLst>
                  <a:ext uri="{FF2B5EF4-FFF2-40B4-BE49-F238E27FC236}">
                    <a16:creationId xmlns:a16="http://schemas.microsoft.com/office/drawing/2014/main" id="{2057C2D6-7915-4278-8377-D57311216BDB}"/>
                  </a:ext>
                </a:extLst>
              </p:cNvPr>
              <p:cNvSpPr/>
              <p:nvPr/>
            </p:nvSpPr>
            <p:spPr bwMode="auto">
              <a:xfrm>
                <a:off x="4042072" y="2366383"/>
                <a:ext cx="635886" cy="208091"/>
              </a:xfrm>
              <a:custGeom>
                <a:avLst/>
                <a:gdLst>
                  <a:gd name="T0" fmla="*/ 0 w 4756"/>
                  <a:gd name="T1" fmla="*/ 1576 h 1576"/>
                  <a:gd name="T2" fmla="*/ 50 w 4756"/>
                  <a:gd name="T3" fmla="*/ 1462 h 1576"/>
                  <a:gd name="T4" fmla="*/ 108 w 4756"/>
                  <a:gd name="T5" fmla="*/ 1350 h 1576"/>
                  <a:gd name="T6" fmla="*/ 170 w 4756"/>
                  <a:gd name="T7" fmla="*/ 1242 h 1576"/>
                  <a:gd name="T8" fmla="*/ 238 w 4756"/>
                  <a:gd name="T9" fmla="*/ 1138 h 1576"/>
                  <a:gd name="T10" fmla="*/ 310 w 4756"/>
                  <a:gd name="T11" fmla="*/ 1036 h 1576"/>
                  <a:gd name="T12" fmla="*/ 386 w 4756"/>
                  <a:gd name="T13" fmla="*/ 940 h 1576"/>
                  <a:gd name="T14" fmla="*/ 468 w 4756"/>
                  <a:gd name="T15" fmla="*/ 846 h 1576"/>
                  <a:gd name="T16" fmla="*/ 552 w 4756"/>
                  <a:gd name="T17" fmla="*/ 756 h 1576"/>
                  <a:gd name="T18" fmla="*/ 596 w 4756"/>
                  <a:gd name="T19" fmla="*/ 712 h 1576"/>
                  <a:gd name="T20" fmla="*/ 688 w 4756"/>
                  <a:gd name="T21" fmla="*/ 630 h 1576"/>
                  <a:gd name="T22" fmla="*/ 784 w 4756"/>
                  <a:gd name="T23" fmla="*/ 550 h 1576"/>
                  <a:gd name="T24" fmla="*/ 884 w 4756"/>
                  <a:gd name="T25" fmla="*/ 476 h 1576"/>
                  <a:gd name="T26" fmla="*/ 986 w 4756"/>
                  <a:gd name="T27" fmla="*/ 406 h 1576"/>
                  <a:gd name="T28" fmla="*/ 1092 w 4756"/>
                  <a:gd name="T29" fmla="*/ 342 h 1576"/>
                  <a:gd name="T30" fmla="*/ 1202 w 4756"/>
                  <a:gd name="T31" fmla="*/ 282 h 1576"/>
                  <a:gd name="T32" fmla="*/ 1316 w 4756"/>
                  <a:gd name="T33" fmla="*/ 228 h 1576"/>
                  <a:gd name="T34" fmla="*/ 1374 w 4756"/>
                  <a:gd name="T35" fmla="*/ 202 h 1576"/>
                  <a:gd name="T36" fmla="*/ 1490 w 4756"/>
                  <a:gd name="T37" fmla="*/ 156 h 1576"/>
                  <a:gd name="T38" fmla="*/ 1610 w 4756"/>
                  <a:gd name="T39" fmla="*/ 116 h 1576"/>
                  <a:gd name="T40" fmla="*/ 1732 w 4756"/>
                  <a:gd name="T41" fmla="*/ 80 h 1576"/>
                  <a:gd name="T42" fmla="*/ 1858 w 4756"/>
                  <a:gd name="T43" fmla="*/ 52 h 1576"/>
                  <a:gd name="T44" fmla="*/ 1984 w 4756"/>
                  <a:gd name="T45" fmla="*/ 30 h 1576"/>
                  <a:gd name="T46" fmla="*/ 2114 w 4756"/>
                  <a:gd name="T47" fmla="*/ 12 h 1576"/>
                  <a:gd name="T48" fmla="*/ 2246 w 4756"/>
                  <a:gd name="T49" fmla="*/ 2 h 1576"/>
                  <a:gd name="T50" fmla="*/ 2378 w 4756"/>
                  <a:gd name="T51" fmla="*/ 0 h 1576"/>
                  <a:gd name="T52" fmla="*/ 2444 w 4756"/>
                  <a:gd name="T53" fmla="*/ 0 h 1576"/>
                  <a:gd name="T54" fmla="*/ 2576 w 4756"/>
                  <a:gd name="T55" fmla="*/ 8 h 1576"/>
                  <a:gd name="T56" fmla="*/ 2706 w 4756"/>
                  <a:gd name="T57" fmla="*/ 20 h 1576"/>
                  <a:gd name="T58" fmla="*/ 2834 w 4756"/>
                  <a:gd name="T59" fmla="*/ 40 h 1576"/>
                  <a:gd name="T60" fmla="*/ 2962 w 4756"/>
                  <a:gd name="T61" fmla="*/ 66 h 1576"/>
                  <a:gd name="T62" fmla="*/ 3084 w 4756"/>
                  <a:gd name="T63" fmla="*/ 98 h 1576"/>
                  <a:gd name="T64" fmla="*/ 3206 w 4756"/>
                  <a:gd name="T65" fmla="*/ 136 h 1576"/>
                  <a:gd name="T66" fmla="*/ 3324 w 4756"/>
                  <a:gd name="T67" fmla="*/ 178 h 1576"/>
                  <a:gd name="T68" fmla="*/ 3382 w 4756"/>
                  <a:gd name="T69" fmla="*/ 202 h 1576"/>
                  <a:gd name="T70" fmla="*/ 3498 w 4756"/>
                  <a:gd name="T71" fmla="*/ 254 h 1576"/>
                  <a:gd name="T72" fmla="*/ 3608 w 4756"/>
                  <a:gd name="T73" fmla="*/ 312 h 1576"/>
                  <a:gd name="T74" fmla="*/ 3716 w 4756"/>
                  <a:gd name="T75" fmla="*/ 374 h 1576"/>
                  <a:gd name="T76" fmla="*/ 3822 w 4756"/>
                  <a:gd name="T77" fmla="*/ 440 h 1576"/>
                  <a:gd name="T78" fmla="*/ 3922 w 4756"/>
                  <a:gd name="T79" fmla="*/ 512 h 1576"/>
                  <a:gd name="T80" fmla="*/ 4020 w 4756"/>
                  <a:gd name="T81" fmla="*/ 590 h 1576"/>
                  <a:gd name="T82" fmla="*/ 4114 w 4756"/>
                  <a:gd name="T83" fmla="*/ 670 h 1576"/>
                  <a:gd name="T84" fmla="*/ 4204 w 4756"/>
                  <a:gd name="T85" fmla="*/ 756 h 1576"/>
                  <a:gd name="T86" fmla="*/ 4246 w 4756"/>
                  <a:gd name="T87" fmla="*/ 800 h 1576"/>
                  <a:gd name="T88" fmla="*/ 4330 w 4756"/>
                  <a:gd name="T89" fmla="*/ 892 h 1576"/>
                  <a:gd name="T90" fmla="*/ 4410 w 4756"/>
                  <a:gd name="T91" fmla="*/ 988 h 1576"/>
                  <a:gd name="T92" fmla="*/ 4484 w 4756"/>
                  <a:gd name="T93" fmla="*/ 1086 h 1576"/>
                  <a:gd name="T94" fmla="*/ 4552 w 4756"/>
                  <a:gd name="T95" fmla="*/ 1190 h 1576"/>
                  <a:gd name="T96" fmla="*/ 4618 w 4756"/>
                  <a:gd name="T97" fmla="*/ 1296 h 1576"/>
                  <a:gd name="T98" fmla="*/ 4678 w 4756"/>
                  <a:gd name="T99" fmla="*/ 1406 h 1576"/>
                  <a:gd name="T100" fmla="*/ 4732 w 4756"/>
                  <a:gd name="T101" fmla="*/ 1518 h 1576"/>
                  <a:gd name="T102" fmla="*/ 0 w 4756"/>
                  <a:gd name="T103" fmla="*/ 1576 h 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756" h="1576">
                    <a:moveTo>
                      <a:pt x="0" y="1576"/>
                    </a:moveTo>
                    <a:lnTo>
                      <a:pt x="0" y="1576"/>
                    </a:lnTo>
                    <a:lnTo>
                      <a:pt x="24" y="1518"/>
                    </a:lnTo>
                    <a:lnTo>
                      <a:pt x="50" y="1462"/>
                    </a:lnTo>
                    <a:lnTo>
                      <a:pt x="78" y="1406"/>
                    </a:lnTo>
                    <a:lnTo>
                      <a:pt x="108" y="1350"/>
                    </a:lnTo>
                    <a:lnTo>
                      <a:pt x="138" y="1296"/>
                    </a:lnTo>
                    <a:lnTo>
                      <a:pt x="170" y="1242"/>
                    </a:lnTo>
                    <a:lnTo>
                      <a:pt x="204" y="1190"/>
                    </a:lnTo>
                    <a:lnTo>
                      <a:pt x="238" y="1138"/>
                    </a:lnTo>
                    <a:lnTo>
                      <a:pt x="272" y="1086"/>
                    </a:lnTo>
                    <a:lnTo>
                      <a:pt x="310" y="1036"/>
                    </a:lnTo>
                    <a:lnTo>
                      <a:pt x="348" y="988"/>
                    </a:lnTo>
                    <a:lnTo>
                      <a:pt x="386" y="940"/>
                    </a:lnTo>
                    <a:lnTo>
                      <a:pt x="426" y="892"/>
                    </a:lnTo>
                    <a:lnTo>
                      <a:pt x="468" y="846"/>
                    </a:lnTo>
                    <a:lnTo>
                      <a:pt x="510" y="800"/>
                    </a:lnTo>
                    <a:lnTo>
                      <a:pt x="552" y="756"/>
                    </a:lnTo>
                    <a:lnTo>
                      <a:pt x="552" y="756"/>
                    </a:lnTo>
                    <a:lnTo>
                      <a:pt x="596" y="712"/>
                    </a:lnTo>
                    <a:lnTo>
                      <a:pt x="642" y="670"/>
                    </a:lnTo>
                    <a:lnTo>
                      <a:pt x="688" y="630"/>
                    </a:lnTo>
                    <a:lnTo>
                      <a:pt x="736" y="590"/>
                    </a:lnTo>
                    <a:lnTo>
                      <a:pt x="784" y="550"/>
                    </a:lnTo>
                    <a:lnTo>
                      <a:pt x="834" y="512"/>
                    </a:lnTo>
                    <a:lnTo>
                      <a:pt x="884" y="476"/>
                    </a:lnTo>
                    <a:lnTo>
                      <a:pt x="934" y="440"/>
                    </a:lnTo>
                    <a:lnTo>
                      <a:pt x="986" y="406"/>
                    </a:lnTo>
                    <a:lnTo>
                      <a:pt x="1040" y="374"/>
                    </a:lnTo>
                    <a:lnTo>
                      <a:pt x="1092" y="342"/>
                    </a:lnTo>
                    <a:lnTo>
                      <a:pt x="1148" y="312"/>
                    </a:lnTo>
                    <a:lnTo>
                      <a:pt x="1202" y="282"/>
                    </a:lnTo>
                    <a:lnTo>
                      <a:pt x="1258" y="254"/>
                    </a:lnTo>
                    <a:lnTo>
                      <a:pt x="1316" y="228"/>
                    </a:lnTo>
                    <a:lnTo>
                      <a:pt x="1374" y="202"/>
                    </a:lnTo>
                    <a:lnTo>
                      <a:pt x="1374" y="202"/>
                    </a:lnTo>
                    <a:lnTo>
                      <a:pt x="1432" y="178"/>
                    </a:lnTo>
                    <a:lnTo>
                      <a:pt x="1490" y="156"/>
                    </a:lnTo>
                    <a:lnTo>
                      <a:pt x="1550" y="136"/>
                    </a:lnTo>
                    <a:lnTo>
                      <a:pt x="1610" y="116"/>
                    </a:lnTo>
                    <a:lnTo>
                      <a:pt x="1672" y="98"/>
                    </a:lnTo>
                    <a:lnTo>
                      <a:pt x="1732" y="80"/>
                    </a:lnTo>
                    <a:lnTo>
                      <a:pt x="1794" y="66"/>
                    </a:lnTo>
                    <a:lnTo>
                      <a:pt x="1858" y="52"/>
                    </a:lnTo>
                    <a:lnTo>
                      <a:pt x="1922" y="40"/>
                    </a:lnTo>
                    <a:lnTo>
                      <a:pt x="1984" y="30"/>
                    </a:lnTo>
                    <a:lnTo>
                      <a:pt x="2050" y="20"/>
                    </a:lnTo>
                    <a:lnTo>
                      <a:pt x="2114" y="12"/>
                    </a:lnTo>
                    <a:lnTo>
                      <a:pt x="2180" y="8"/>
                    </a:lnTo>
                    <a:lnTo>
                      <a:pt x="2246" y="2"/>
                    </a:lnTo>
                    <a:lnTo>
                      <a:pt x="2312" y="0"/>
                    </a:lnTo>
                    <a:lnTo>
                      <a:pt x="2378" y="0"/>
                    </a:lnTo>
                    <a:lnTo>
                      <a:pt x="2378" y="0"/>
                    </a:lnTo>
                    <a:lnTo>
                      <a:pt x="2444" y="0"/>
                    </a:lnTo>
                    <a:lnTo>
                      <a:pt x="2510" y="2"/>
                    </a:lnTo>
                    <a:lnTo>
                      <a:pt x="2576" y="8"/>
                    </a:lnTo>
                    <a:lnTo>
                      <a:pt x="2642" y="12"/>
                    </a:lnTo>
                    <a:lnTo>
                      <a:pt x="2706" y="20"/>
                    </a:lnTo>
                    <a:lnTo>
                      <a:pt x="2772" y="30"/>
                    </a:lnTo>
                    <a:lnTo>
                      <a:pt x="2834" y="40"/>
                    </a:lnTo>
                    <a:lnTo>
                      <a:pt x="2898" y="52"/>
                    </a:lnTo>
                    <a:lnTo>
                      <a:pt x="2962" y="66"/>
                    </a:lnTo>
                    <a:lnTo>
                      <a:pt x="3024" y="80"/>
                    </a:lnTo>
                    <a:lnTo>
                      <a:pt x="3084" y="98"/>
                    </a:lnTo>
                    <a:lnTo>
                      <a:pt x="3146" y="116"/>
                    </a:lnTo>
                    <a:lnTo>
                      <a:pt x="3206" y="136"/>
                    </a:lnTo>
                    <a:lnTo>
                      <a:pt x="3266" y="156"/>
                    </a:lnTo>
                    <a:lnTo>
                      <a:pt x="3324" y="178"/>
                    </a:lnTo>
                    <a:lnTo>
                      <a:pt x="3382" y="202"/>
                    </a:lnTo>
                    <a:lnTo>
                      <a:pt x="3382" y="202"/>
                    </a:lnTo>
                    <a:lnTo>
                      <a:pt x="3440" y="228"/>
                    </a:lnTo>
                    <a:lnTo>
                      <a:pt x="3498" y="254"/>
                    </a:lnTo>
                    <a:lnTo>
                      <a:pt x="3554" y="282"/>
                    </a:lnTo>
                    <a:lnTo>
                      <a:pt x="3608" y="312"/>
                    </a:lnTo>
                    <a:lnTo>
                      <a:pt x="3664" y="342"/>
                    </a:lnTo>
                    <a:lnTo>
                      <a:pt x="3716" y="374"/>
                    </a:lnTo>
                    <a:lnTo>
                      <a:pt x="3770" y="406"/>
                    </a:lnTo>
                    <a:lnTo>
                      <a:pt x="3822" y="440"/>
                    </a:lnTo>
                    <a:lnTo>
                      <a:pt x="3872" y="476"/>
                    </a:lnTo>
                    <a:lnTo>
                      <a:pt x="3922" y="512"/>
                    </a:lnTo>
                    <a:lnTo>
                      <a:pt x="3972" y="550"/>
                    </a:lnTo>
                    <a:lnTo>
                      <a:pt x="4020" y="590"/>
                    </a:lnTo>
                    <a:lnTo>
                      <a:pt x="4068" y="630"/>
                    </a:lnTo>
                    <a:lnTo>
                      <a:pt x="4114" y="670"/>
                    </a:lnTo>
                    <a:lnTo>
                      <a:pt x="4160" y="712"/>
                    </a:lnTo>
                    <a:lnTo>
                      <a:pt x="4204" y="756"/>
                    </a:lnTo>
                    <a:lnTo>
                      <a:pt x="4204" y="756"/>
                    </a:lnTo>
                    <a:lnTo>
                      <a:pt x="4246" y="800"/>
                    </a:lnTo>
                    <a:lnTo>
                      <a:pt x="4288" y="846"/>
                    </a:lnTo>
                    <a:lnTo>
                      <a:pt x="4330" y="892"/>
                    </a:lnTo>
                    <a:lnTo>
                      <a:pt x="4370" y="940"/>
                    </a:lnTo>
                    <a:lnTo>
                      <a:pt x="4410" y="988"/>
                    </a:lnTo>
                    <a:lnTo>
                      <a:pt x="4446" y="1036"/>
                    </a:lnTo>
                    <a:lnTo>
                      <a:pt x="4484" y="1086"/>
                    </a:lnTo>
                    <a:lnTo>
                      <a:pt x="4518" y="1138"/>
                    </a:lnTo>
                    <a:lnTo>
                      <a:pt x="4552" y="1190"/>
                    </a:lnTo>
                    <a:lnTo>
                      <a:pt x="4586" y="1242"/>
                    </a:lnTo>
                    <a:lnTo>
                      <a:pt x="4618" y="1296"/>
                    </a:lnTo>
                    <a:lnTo>
                      <a:pt x="4648" y="1350"/>
                    </a:lnTo>
                    <a:lnTo>
                      <a:pt x="4678" y="1406"/>
                    </a:lnTo>
                    <a:lnTo>
                      <a:pt x="4706" y="1462"/>
                    </a:lnTo>
                    <a:lnTo>
                      <a:pt x="4732" y="1518"/>
                    </a:lnTo>
                    <a:lnTo>
                      <a:pt x="4756" y="1576"/>
                    </a:lnTo>
                    <a:lnTo>
                      <a:pt x="0" y="157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75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z="3025">
                  <a:solidFill>
                    <a:srgbClr val="000000"/>
                  </a:solidFill>
                  <a:latin typeface="Gulim" panose="020B0600000101010101" charset="-127"/>
                  <a:ea typeface="Gulim" panose="020B0600000101010101" charset="-127"/>
                </a:endParaRPr>
              </a:p>
            </p:txBody>
          </p:sp>
          <p:sp>
            <p:nvSpPr>
              <p:cNvPr id="96" name="Oval 44">
                <a:extLst>
                  <a:ext uri="{FF2B5EF4-FFF2-40B4-BE49-F238E27FC236}">
                    <a16:creationId xmlns:a16="http://schemas.microsoft.com/office/drawing/2014/main" id="{B86FEAC5-8CE6-4FC0-825A-D4BD8389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9285" y="2391656"/>
                <a:ext cx="147570" cy="133432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z="3025">
                  <a:solidFill>
                    <a:srgbClr val="000000"/>
                  </a:solidFill>
                  <a:latin typeface="Gulim" panose="020B0600000101010101" charset="-127"/>
                  <a:ea typeface="Gulim" panose="020B0600000101010101" charset="-127"/>
                </a:endParaRPr>
              </a:p>
            </p:txBody>
          </p:sp>
        </p:grpSp>
      </p:grpSp>
      <p:sp>
        <p:nvSpPr>
          <p:cNvPr id="97" name="Text Box 82">
            <a:extLst>
              <a:ext uri="{FF2B5EF4-FFF2-40B4-BE49-F238E27FC236}">
                <a16:creationId xmlns:a16="http://schemas.microsoft.com/office/drawing/2014/main" id="{98663123-A356-43A2-980E-A9F4150B0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813" y="2830860"/>
            <a:ext cx="1274551" cy="670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5196" tIns="57598" rIns="115196" bIns="5759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情感倾向打分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8" name="矩形 47">
            <a:extLst>
              <a:ext uri="{FF2B5EF4-FFF2-40B4-BE49-F238E27FC236}">
                <a16:creationId xmlns:a16="http://schemas.microsoft.com/office/drawing/2014/main" id="{ABE8B582-5E61-40E7-BD87-200720E90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615" y="1753874"/>
            <a:ext cx="3935094" cy="82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5191" tIns="57595" rIns="115191" bIns="57595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342900" indent="-3429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333333"/>
                </a:solidFill>
                <a:sym typeface="微软雅黑" panose="020B0503020204020204" pitchFamily="34" charset="-122"/>
              </a:rPr>
              <a:t>选取一本书爬取所有评论内容</a:t>
            </a:r>
            <a:endParaRPr lang="en-US" altLang="zh-CN" sz="2000" dirty="0">
              <a:solidFill>
                <a:srgbClr val="333333"/>
              </a:solidFill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000" dirty="0">
              <a:solidFill>
                <a:srgbClr val="333333"/>
              </a:solidFill>
              <a:sym typeface="微软雅黑" panose="020B0503020204020204" pitchFamily="34" charset="-122"/>
            </a:endParaRPr>
          </a:p>
        </p:txBody>
      </p:sp>
      <p:sp>
        <p:nvSpPr>
          <p:cNvPr id="99" name="TextBox 59">
            <a:extLst>
              <a:ext uri="{FF2B5EF4-FFF2-40B4-BE49-F238E27FC236}">
                <a16:creationId xmlns:a16="http://schemas.microsoft.com/office/drawing/2014/main" id="{C6AB4D02-FFF5-4CF9-B20B-C4F69E971D77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894220" y="1390454"/>
            <a:ext cx="2630914" cy="424098"/>
          </a:xfrm>
          <a:prstGeom prst="rect">
            <a:avLst/>
          </a:prstGeom>
          <a:noFill/>
          <a:ln>
            <a:noFill/>
          </a:ln>
        </p:spPr>
        <p:txBody>
          <a:bodyPr wrap="square" lIns="115196" tIns="57598" rIns="115196" bIns="5759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爬取评论</a:t>
            </a:r>
            <a:endParaRPr lang="en-US" altLang="ko-KR" sz="20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Freeform 497">
            <a:extLst>
              <a:ext uri="{FF2B5EF4-FFF2-40B4-BE49-F238E27FC236}">
                <a16:creationId xmlns:a16="http://schemas.microsoft.com/office/drawing/2014/main" id="{2C2B1A5D-3886-40E7-9C84-E7206EE4BDB3}"/>
              </a:ext>
            </a:extLst>
          </p:cNvPr>
          <p:cNvSpPr>
            <a:spLocks noEditPoints="1"/>
          </p:cNvSpPr>
          <p:nvPr/>
        </p:nvSpPr>
        <p:spPr bwMode="auto">
          <a:xfrm>
            <a:off x="6433258" y="1339385"/>
            <a:ext cx="402520" cy="592355"/>
          </a:xfrm>
          <a:custGeom>
            <a:avLst/>
            <a:gdLst>
              <a:gd name="T0" fmla="*/ 125 w 128"/>
              <a:gd name="T1" fmla="*/ 83 h 177"/>
              <a:gd name="T2" fmla="*/ 64 w 128"/>
              <a:gd name="T3" fmla="*/ 177 h 177"/>
              <a:gd name="T4" fmla="*/ 0 w 128"/>
              <a:gd name="T5" fmla="*/ 71 h 177"/>
              <a:gd name="T6" fmla="*/ 0 w 128"/>
              <a:gd name="T7" fmla="*/ 70 h 177"/>
              <a:gd name="T8" fmla="*/ 0 w 128"/>
              <a:gd name="T9" fmla="*/ 64 h 177"/>
              <a:gd name="T10" fmla="*/ 64 w 128"/>
              <a:gd name="T11" fmla="*/ 0 h 177"/>
              <a:gd name="T12" fmla="*/ 128 w 128"/>
              <a:gd name="T13" fmla="*/ 64 h 177"/>
              <a:gd name="T14" fmla="*/ 127 w 128"/>
              <a:gd name="T15" fmla="*/ 68 h 177"/>
              <a:gd name="T16" fmla="*/ 125 w 128"/>
              <a:gd name="T17" fmla="*/ 83 h 177"/>
              <a:gd name="T18" fmla="*/ 64 w 128"/>
              <a:gd name="T19" fmla="*/ 20 h 177"/>
              <a:gd name="T20" fmla="*/ 22 w 128"/>
              <a:gd name="T21" fmla="*/ 62 h 177"/>
              <a:gd name="T22" fmla="*/ 64 w 128"/>
              <a:gd name="T23" fmla="*/ 104 h 177"/>
              <a:gd name="T24" fmla="*/ 106 w 128"/>
              <a:gd name="T25" fmla="*/ 62 h 177"/>
              <a:gd name="T26" fmla="*/ 64 w 128"/>
              <a:gd name="T27" fmla="*/ 20 h 177"/>
              <a:gd name="T28" fmla="*/ 64 w 128"/>
              <a:gd name="T29" fmla="*/ 40 h 177"/>
              <a:gd name="T30" fmla="*/ 44 w 128"/>
              <a:gd name="T31" fmla="*/ 60 h 177"/>
              <a:gd name="T32" fmla="*/ 64 w 128"/>
              <a:gd name="T33" fmla="*/ 80 h 177"/>
              <a:gd name="T34" fmla="*/ 84 w 128"/>
              <a:gd name="T35" fmla="*/ 60 h 177"/>
              <a:gd name="T36" fmla="*/ 64 w 128"/>
              <a:gd name="T37" fmla="*/ 4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" h="177">
                <a:moveTo>
                  <a:pt x="125" y="83"/>
                </a:moveTo>
                <a:cubicBezTo>
                  <a:pt x="120" y="104"/>
                  <a:pt x="105" y="138"/>
                  <a:pt x="64" y="177"/>
                </a:cubicBezTo>
                <a:cubicBezTo>
                  <a:pt x="64" y="177"/>
                  <a:pt x="5" y="122"/>
                  <a:pt x="0" y="71"/>
                </a:cubicBezTo>
                <a:cubicBezTo>
                  <a:pt x="0" y="71"/>
                  <a:pt x="0" y="70"/>
                  <a:pt x="0" y="70"/>
                </a:cubicBezTo>
                <a:cubicBezTo>
                  <a:pt x="0" y="68"/>
                  <a:pt x="0" y="66"/>
                  <a:pt x="0" y="64"/>
                </a:cubicBezTo>
                <a:cubicBezTo>
                  <a:pt x="0" y="29"/>
                  <a:pt x="28" y="0"/>
                  <a:pt x="64" y="0"/>
                </a:cubicBezTo>
                <a:cubicBezTo>
                  <a:pt x="99" y="0"/>
                  <a:pt x="128" y="29"/>
                  <a:pt x="128" y="64"/>
                </a:cubicBezTo>
                <a:cubicBezTo>
                  <a:pt x="128" y="64"/>
                  <a:pt x="128" y="65"/>
                  <a:pt x="127" y="68"/>
                </a:cubicBezTo>
                <a:cubicBezTo>
                  <a:pt x="127" y="73"/>
                  <a:pt x="126" y="78"/>
                  <a:pt x="125" y="83"/>
                </a:cubicBezTo>
                <a:close/>
                <a:moveTo>
                  <a:pt x="64" y="20"/>
                </a:moveTo>
                <a:cubicBezTo>
                  <a:pt x="40" y="20"/>
                  <a:pt x="22" y="39"/>
                  <a:pt x="22" y="62"/>
                </a:cubicBezTo>
                <a:cubicBezTo>
                  <a:pt x="22" y="85"/>
                  <a:pt x="40" y="104"/>
                  <a:pt x="64" y="104"/>
                </a:cubicBezTo>
                <a:cubicBezTo>
                  <a:pt x="87" y="104"/>
                  <a:pt x="106" y="85"/>
                  <a:pt x="106" y="62"/>
                </a:cubicBezTo>
                <a:cubicBezTo>
                  <a:pt x="106" y="39"/>
                  <a:pt x="87" y="20"/>
                  <a:pt x="64" y="20"/>
                </a:cubicBezTo>
                <a:close/>
                <a:moveTo>
                  <a:pt x="64" y="40"/>
                </a:moveTo>
                <a:cubicBezTo>
                  <a:pt x="53" y="40"/>
                  <a:pt x="44" y="49"/>
                  <a:pt x="44" y="60"/>
                </a:cubicBezTo>
                <a:cubicBezTo>
                  <a:pt x="44" y="71"/>
                  <a:pt x="53" y="80"/>
                  <a:pt x="64" y="80"/>
                </a:cubicBezTo>
                <a:cubicBezTo>
                  <a:pt x="75" y="80"/>
                  <a:pt x="84" y="71"/>
                  <a:pt x="84" y="60"/>
                </a:cubicBezTo>
                <a:cubicBezTo>
                  <a:pt x="84" y="49"/>
                  <a:pt x="75" y="40"/>
                  <a:pt x="64" y="40"/>
                </a:cubicBezTo>
                <a:close/>
              </a:path>
            </a:pathLst>
          </a:custGeom>
          <a:solidFill>
            <a:srgbClr val="21AB8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" name="矩形 47">
            <a:extLst>
              <a:ext uri="{FF2B5EF4-FFF2-40B4-BE49-F238E27FC236}">
                <a16:creationId xmlns:a16="http://schemas.microsoft.com/office/drawing/2014/main" id="{56DC9CE2-85A4-45A6-91BA-C0DE63D82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614" y="2848292"/>
            <a:ext cx="4571199" cy="230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5191" tIns="57595" rIns="115191" bIns="57595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342900" indent="-3429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333333"/>
                </a:solidFill>
                <a:sym typeface="微软雅黑" panose="020B0503020204020204" pitchFamily="34" charset="-122"/>
              </a:rPr>
              <a:t>利用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sym typeface="微软雅黑" panose="020B0503020204020204" pitchFamily="34" charset="-122"/>
              </a:rPr>
              <a:t>map-reduce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sym typeface="微软雅黑" panose="020B0503020204020204" pitchFamily="34" charset="-122"/>
              </a:rPr>
              <a:t>算例</a:t>
            </a:r>
            <a:r>
              <a:rPr lang="zh-CN" altLang="en-US" sz="2000" dirty="0">
                <a:solidFill>
                  <a:srgbClr val="333333"/>
                </a:solidFill>
                <a:sym typeface="微软雅黑" panose="020B0503020204020204" pitchFamily="34" charset="-122"/>
              </a:rPr>
              <a:t>确定高频词并作出评论词云图</a:t>
            </a:r>
            <a:endParaRPr lang="en-US" altLang="zh-CN" sz="2000" dirty="0">
              <a:solidFill>
                <a:srgbClr val="333333"/>
              </a:solidFill>
              <a:sym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333333"/>
                </a:solidFill>
                <a:sym typeface="微软雅黑" panose="020B0503020204020204" pitchFamily="34" charset="-122"/>
              </a:rPr>
              <a:t>利用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sym typeface="微软雅黑" panose="020B0503020204020204" pitchFamily="34" charset="-122"/>
              </a:rPr>
              <a:t>map-reduce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sym typeface="微软雅黑" panose="020B0503020204020204" pitchFamily="34" charset="-122"/>
              </a:rPr>
              <a:t>算例</a:t>
            </a:r>
            <a:r>
              <a:rPr lang="zh-CN" altLang="en-US" sz="2000" dirty="0">
                <a:solidFill>
                  <a:srgbClr val="333333"/>
                </a:solidFill>
                <a:sym typeface="微软雅黑" panose="020B0503020204020204" pitchFamily="34" charset="-122"/>
              </a:rPr>
              <a:t>分析书本原文确定高频词作出词云图</a:t>
            </a:r>
            <a:endParaRPr lang="en-US" altLang="zh-CN" sz="2000" dirty="0">
              <a:solidFill>
                <a:srgbClr val="333333"/>
              </a:solidFill>
              <a:sym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333333"/>
                </a:solidFill>
                <a:sym typeface="微软雅黑" panose="020B0503020204020204" pitchFamily="34" charset="-122"/>
              </a:rPr>
              <a:t>对比评论词云图与原文词云图</a:t>
            </a:r>
            <a:endParaRPr lang="en-US" altLang="zh-CN" sz="2000" dirty="0">
              <a:solidFill>
                <a:srgbClr val="333333"/>
              </a:solidFill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000" dirty="0">
              <a:solidFill>
                <a:srgbClr val="333333"/>
              </a:solidFill>
              <a:sym typeface="微软雅黑" panose="020B0503020204020204" pitchFamily="34" charset="-122"/>
            </a:endParaRPr>
          </a:p>
        </p:txBody>
      </p:sp>
      <p:sp>
        <p:nvSpPr>
          <p:cNvPr id="106" name="TextBox 59">
            <a:extLst>
              <a:ext uri="{FF2B5EF4-FFF2-40B4-BE49-F238E27FC236}">
                <a16:creationId xmlns:a16="http://schemas.microsoft.com/office/drawing/2014/main" id="{4BA5EC69-5021-49C4-916A-0251CBE4478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894220" y="2484872"/>
            <a:ext cx="2630914" cy="424098"/>
          </a:xfrm>
          <a:prstGeom prst="rect">
            <a:avLst/>
          </a:prstGeom>
          <a:noFill/>
          <a:ln>
            <a:noFill/>
          </a:ln>
        </p:spPr>
        <p:txBody>
          <a:bodyPr wrap="square" lIns="115196" tIns="57598" rIns="115196" bIns="5759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高频词词云</a:t>
            </a:r>
            <a:endParaRPr lang="en-US" altLang="ko-KR" sz="20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47">
            <a:extLst>
              <a:ext uri="{FF2B5EF4-FFF2-40B4-BE49-F238E27FC236}">
                <a16:creationId xmlns:a16="http://schemas.microsoft.com/office/drawing/2014/main" id="{C9C65EB8-7D1F-4B94-B705-68D8636EF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6866" y="5317279"/>
            <a:ext cx="4571199" cy="1193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5191" tIns="57595" rIns="115191" bIns="57595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342900" indent="-3429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333333"/>
                </a:solidFill>
                <a:sym typeface="微软雅黑" panose="020B0503020204020204" pitchFamily="34" charset="-122"/>
              </a:rPr>
              <a:t>利用算法分析情感，给出</a:t>
            </a:r>
            <a:r>
              <a:rPr lang="en-US" altLang="zh-CN" sz="2000" dirty="0">
                <a:solidFill>
                  <a:srgbClr val="333333"/>
                </a:solidFill>
                <a:sym typeface="微软雅黑" panose="020B0503020204020204" pitchFamily="34" charset="-122"/>
              </a:rPr>
              <a:t>0-1</a:t>
            </a:r>
            <a:r>
              <a:rPr lang="zh-CN" altLang="en-US" sz="2000" dirty="0">
                <a:solidFill>
                  <a:srgbClr val="333333"/>
                </a:solidFill>
                <a:sym typeface="微软雅黑" panose="020B0503020204020204" pitchFamily="34" charset="-122"/>
              </a:rPr>
              <a:t>的分数，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sym typeface="微软雅黑" panose="020B0503020204020204" pitchFamily="34" charset="-122"/>
              </a:rPr>
              <a:t>分数越高，情感越正向</a:t>
            </a:r>
            <a:endParaRPr lang="en-US" altLang="zh-CN" sz="2000" b="1" dirty="0">
              <a:solidFill>
                <a:schemeClr val="accent4">
                  <a:lumMod val="50000"/>
                </a:schemeClr>
              </a:solidFill>
              <a:sym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333333"/>
                </a:solidFill>
                <a:sym typeface="微软雅黑" panose="020B0503020204020204" pitchFamily="34" charset="-122"/>
              </a:rPr>
              <a:t>与作品豆瓣得分对比</a:t>
            </a:r>
          </a:p>
        </p:txBody>
      </p:sp>
      <p:sp>
        <p:nvSpPr>
          <p:cNvPr id="109" name="TextBox 59">
            <a:extLst>
              <a:ext uri="{FF2B5EF4-FFF2-40B4-BE49-F238E27FC236}">
                <a16:creationId xmlns:a16="http://schemas.microsoft.com/office/drawing/2014/main" id="{CF1E11C7-7C1B-405F-B6E9-1DDD92C7B53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879118" y="4908947"/>
            <a:ext cx="2630914" cy="424098"/>
          </a:xfrm>
          <a:prstGeom prst="rect">
            <a:avLst/>
          </a:prstGeom>
          <a:noFill/>
          <a:ln>
            <a:noFill/>
          </a:ln>
        </p:spPr>
        <p:txBody>
          <a:bodyPr wrap="square" lIns="115196" tIns="57598" rIns="115196" bIns="5759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情感倾向打分</a:t>
            </a:r>
            <a:endParaRPr lang="en-US" altLang="ko-KR" sz="20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5444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3"/>
          <p:cNvSpPr>
            <a:spLocks noChangeArrowheads="1"/>
          </p:cNvSpPr>
          <p:nvPr/>
        </p:nvSpPr>
        <p:spPr bwMode="auto">
          <a:xfrm>
            <a:off x="4463864" y="401094"/>
            <a:ext cx="5835234" cy="54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情感分析：以</a:t>
            </a:r>
            <a:r>
              <a:rPr lang="en-US" altLang="zh-CN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《</a:t>
            </a: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万历十五年</a:t>
            </a:r>
            <a:r>
              <a:rPr lang="en-US" altLang="zh-CN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》</a:t>
            </a: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为例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3840068" y="455886"/>
            <a:ext cx="263341" cy="395013"/>
            <a:chOff x="5284519" y="1508166"/>
            <a:chExt cx="213756" cy="427512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59">
            <a:extLst>
              <a:ext uri="{FF2B5EF4-FFF2-40B4-BE49-F238E27FC236}">
                <a16:creationId xmlns:a16="http://schemas.microsoft.com/office/drawing/2014/main" id="{C6AB4D02-FFF5-4CF9-B20B-C4F69E971D77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640272" y="1200067"/>
            <a:ext cx="2630914" cy="424098"/>
          </a:xfrm>
          <a:prstGeom prst="rect">
            <a:avLst/>
          </a:prstGeom>
          <a:noFill/>
          <a:ln>
            <a:noFill/>
          </a:ln>
        </p:spPr>
        <p:txBody>
          <a:bodyPr wrap="square" lIns="115196" tIns="57598" rIns="115196" bIns="5759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爬取评论</a:t>
            </a:r>
            <a:endParaRPr lang="en-US" altLang="ko-KR" sz="20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Freeform 497">
            <a:extLst>
              <a:ext uri="{FF2B5EF4-FFF2-40B4-BE49-F238E27FC236}">
                <a16:creationId xmlns:a16="http://schemas.microsoft.com/office/drawing/2014/main" id="{2C2B1A5D-3886-40E7-9C84-E7206EE4BDB3}"/>
              </a:ext>
            </a:extLst>
          </p:cNvPr>
          <p:cNvSpPr>
            <a:spLocks noEditPoints="1"/>
          </p:cNvSpPr>
          <p:nvPr/>
        </p:nvSpPr>
        <p:spPr bwMode="auto">
          <a:xfrm>
            <a:off x="2179310" y="1148998"/>
            <a:ext cx="402520" cy="592355"/>
          </a:xfrm>
          <a:custGeom>
            <a:avLst/>
            <a:gdLst>
              <a:gd name="T0" fmla="*/ 125 w 128"/>
              <a:gd name="T1" fmla="*/ 83 h 177"/>
              <a:gd name="T2" fmla="*/ 64 w 128"/>
              <a:gd name="T3" fmla="*/ 177 h 177"/>
              <a:gd name="T4" fmla="*/ 0 w 128"/>
              <a:gd name="T5" fmla="*/ 71 h 177"/>
              <a:gd name="T6" fmla="*/ 0 w 128"/>
              <a:gd name="T7" fmla="*/ 70 h 177"/>
              <a:gd name="T8" fmla="*/ 0 w 128"/>
              <a:gd name="T9" fmla="*/ 64 h 177"/>
              <a:gd name="T10" fmla="*/ 64 w 128"/>
              <a:gd name="T11" fmla="*/ 0 h 177"/>
              <a:gd name="T12" fmla="*/ 128 w 128"/>
              <a:gd name="T13" fmla="*/ 64 h 177"/>
              <a:gd name="T14" fmla="*/ 127 w 128"/>
              <a:gd name="T15" fmla="*/ 68 h 177"/>
              <a:gd name="T16" fmla="*/ 125 w 128"/>
              <a:gd name="T17" fmla="*/ 83 h 177"/>
              <a:gd name="T18" fmla="*/ 64 w 128"/>
              <a:gd name="T19" fmla="*/ 20 h 177"/>
              <a:gd name="T20" fmla="*/ 22 w 128"/>
              <a:gd name="T21" fmla="*/ 62 h 177"/>
              <a:gd name="T22" fmla="*/ 64 w 128"/>
              <a:gd name="T23" fmla="*/ 104 h 177"/>
              <a:gd name="T24" fmla="*/ 106 w 128"/>
              <a:gd name="T25" fmla="*/ 62 h 177"/>
              <a:gd name="T26" fmla="*/ 64 w 128"/>
              <a:gd name="T27" fmla="*/ 20 h 177"/>
              <a:gd name="T28" fmla="*/ 64 w 128"/>
              <a:gd name="T29" fmla="*/ 40 h 177"/>
              <a:gd name="T30" fmla="*/ 44 w 128"/>
              <a:gd name="T31" fmla="*/ 60 h 177"/>
              <a:gd name="T32" fmla="*/ 64 w 128"/>
              <a:gd name="T33" fmla="*/ 80 h 177"/>
              <a:gd name="T34" fmla="*/ 84 w 128"/>
              <a:gd name="T35" fmla="*/ 60 h 177"/>
              <a:gd name="T36" fmla="*/ 64 w 128"/>
              <a:gd name="T37" fmla="*/ 4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" h="177">
                <a:moveTo>
                  <a:pt x="125" y="83"/>
                </a:moveTo>
                <a:cubicBezTo>
                  <a:pt x="120" y="104"/>
                  <a:pt x="105" y="138"/>
                  <a:pt x="64" y="177"/>
                </a:cubicBezTo>
                <a:cubicBezTo>
                  <a:pt x="64" y="177"/>
                  <a:pt x="5" y="122"/>
                  <a:pt x="0" y="71"/>
                </a:cubicBezTo>
                <a:cubicBezTo>
                  <a:pt x="0" y="71"/>
                  <a:pt x="0" y="70"/>
                  <a:pt x="0" y="70"/>
                </a:cubicBezTo>
                <a:cubicBezTo>
                  <a:pt x="0" y="68"/>
                  <a:pt x="0" y="66"/>
                  <a:pt x="0" y="64"/>
                </a:cubicBezTo>
                <a:cubicBezTo>
                  <a:pt x="0" y="29"/>
                  <a:pt x="28" y="0"/>
                  <a:pt x="64" y="0"/>
                </a:cubicBezTo>
                <a:cubicBezTo>
                  <a:pt x="99" y="0"/>
                  <a:pt x="128" y="29"/>
                  <a:pt x="128" y="64"/>
                </a:cubicBezTo>
                <a:cubicBezTo>
                  <a:pt x="128" y="64"/>
                  <a:pt x="128" y="65"/>
                  <a:pt x="127" y="68"/>
                </a:cubicBezTo>
                <a:cubicBezTo>
                  <a:pt x="127" y="73"/>
                  <a:pt x="126" y="78"/>
                  <a:pt x="125" y="83"/>
                </a:cubicBezTo>
                <a:close/>
                <a:moveTo>
                  <a:pt x="64" y="20"/>
                </a:moveTo>
                <a:cubicBezTo>
                  <a:pt x="40" y="20"/>
                  <a:pt x="22" y="39"/>
                  <a:pt x="22" y="62"/>
                </a:cubicBezTo>
                <a:cubicBezTo>
                  <a:pt x="22" y="85"/>
                  <a:pt x="40" y="104"/>
                  <a:pt x="64" y="104"/>
                </a:cubicBezTo>
                <a:cubicBezTo>
                  <a:pt x="87" y="104"/>
                  <a:pt x="106" y="85"/>
                  <a:pt x="106" y="62"/>
                </a:cubicBezTo>
                <a:cubicBezTo>
                  <a:pt x="106" y="39"/>
                  <a:pt x="87" y="20"/>
                  <a:pt x="64" y="20"/>
                </a:cubicBezTo>
                <a:close/>
                <a:moveTo>
                  <a:pt x="64" y="40"/>
                </a:moveTo>
                <a:cubicBezTo>
                  <a:pt x="53" y="40"/>
                  <a:pt x="44" y="49"/>
                  <a:pt x="44" y="60"/>
                </a:cubicBezTo>
                <a:cubicBezTo>
                  <a:pt x="44" y="71"/>
                  <a:pt x="53" y="80"/>
                  <a:pt x="64" y="80"/>
                </a:cubicBezTo>
                <a:cubicBezTo>
                  <a:pt x="75" y="80"/>
                  <a:pt x="84" y="71"/>
                  <a:pt x="84" y="60"/>
                </a:cubicBezTo>
                <a:cubicBezTo>
                  <a:pt x="84" y="49"/>
                  <a:pt x="75" y="40"/>
                  <a:pt x="64" y="40"/>
                </a:cubicBezTo>
                <a:close/>
              </a:path>
            </a:pathLst>
          </a:custGeom>
          <a:solidFill>
            <a:srgbClr val="21AB8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" name="TextBox 59">
            <a:extLst>
              <a:ext uri="{FF2B5EF4-FFF2-40B4-BE49-F238E27FC236}">
                <a16:creationId xmlns:a16="http://schemas.microsoft.com/office/drawing/2014/main" id="{4BA5EC69-5021-49C4-916A-0251CBE4478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451442" y="1246155"/>
            <a:ext cx="2630914" cy="424098"/>
          </a:xfrm>
          <a:prstGeom prst="rect">
            <a:avLst/>
          </a:prstGeom>
          <a:noFill/>
          <a:ln>
            <a:noFill/>
          </a:ln>
        </p:spPr>
        <p:txBody>
          <a:bodyPr wrap="square" lIns="115196" tIns="57598" rIns="115196" bIns="5759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评论高频词词云</a:t>
            </a:r>
            <a:endParaRPr lang="en-US" altLang="ko-KR" sz="20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TextBox 59">
            <a:extLst>
              <a:ext uri="{FF2B5EF4-FFF2-40B4-BE49-F238E27FC236}">
                <a16:creationId xmlns:a16="http://schemas.microsoft.com/office/drawing/2014/main" id="{CF1E11C7-7C1B-405F-B6E9-1DDD92C7B53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524611" y="3041999"/>
            <a:ext cx="2630914" cy="424098"/>
          </a:xfrm>
          <a:prstGeom prst="rect">
            <a:avLst/>
          </a:prstGeom>
          <a:noFill/>
          <a:ln>
            <a:noFill/>
          </a:ln>
        </p:spPr>
        <p:txBody>
          <a:bodyPr wrap="square" lIns="115196" tIns="57598" rIns="115196" bIns="5759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原文高频词</a:t>
            </a:r>
            <a:endParaRPr lang="en-US" altLang="ko-KR" sz="20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382D7F35-E66A-43B2-8013-C996618C2BB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788" b="46708"/>
          <a:stretch/>
        </p:blipFill>
        <p:spPr>
          <a:xfrm>
            <a:off x="2541774" y="1768311"/>
            <a:ext cx="4077688" cy="1012143"/>
          </a:xfrm>
          <a:prstGeom prst="rect">
            <a:avLst/>
          </a:prstGeom>
        </p:spPr>
      </p:pic>
      <p:sp>
        <p:nvSpPr>
          <p:cNvPr id="78" name="Freeform 497">
            <a:extLst>
              <a:ext uri="{FF2B5EF4-FFF2-40B4-BE49-F238E27FC236}">
                <a16:creationId xmlns:a16="http://schemas.microsoft.com/office/drawing/2014/main" id="{CF2FAFD7-F1A6-444A-8FCD-436F22D20663}"/>
              </a:ext>
            </a:extLst>
          </p:cNvPr>
          <p:cNvSpPr>
            <a:spLocks noEditPoints="1"/>
          </p:cNvSpPr>
          <p:nvPr/>
        </p:nvSpPr>
        <p:spPr bwMode="auto">
          <a:xfrm>
            <a:off x="7046278" y="1129599"/>
            <a:ext cx="402520" cy="592355"/>
          </a:xfrm>
          <a:custGeom>
            <a:avLst/>
            <a:gdLst>
              <a:gd name="T0" fmla="*/ 125 w 128"/>
              <a:gd name="T1" fmla="*/ 83 h 177"/>
              <a:gd name="T2" fmla="*/ 64 w 128"/>
              <a:gd name="T3" fmla="*/ 177 h 177"/>
              <a:gd name="T4" fmla="*/ 0 w 128"/>
              <a:gd name="T5" fmla="*/ 71 h 177"/>
              <a:gd name="T6" fmla="*/ 0 w 128"/>
              <a:gd name="T7" fmla="*/ 70 h 177"/>
              <a:gd name="T8" fmla="*/ 0 w 128"/>
              <a:gd name="T9" fmla="*/ 64 h 177"/>
              <a:gd name="T10" fmla="*/ 64 w 128"/>
              <a:gd name="T11" fmla="*/ 0 h 177"/>
              <a:gd name="T12" fmla="*/ 128 w 128"/>
              <a:gd name="T13" fmla="*/ 64 h 177"/>
              <a:gd name="T14" fmla="*/ 127 w 128"/>
              <a:gd name="T15" fmla="*/ 68 h 177"/>
              <a:gd name="T16" fmla="*/ 125 w 128"/>
              <a:gd name="T17" fmla="*/ 83 h 177"/>
              <a:gd name="T18" fmla="*/ 64 w 128"/>
              <a:gd name="T19" fmla="*/ 20 h 177"/>
              <a:gd name="T20" fmla="*/ 22 w 128"/>
              <a:gd name="T21" fmla="*/ 62 h 177"/>
              <a:gd name="T22" fmla="*/ 64 w 128"/>
              <a:gd name="T23" fmla="*/ 104 h 177"/>
              <a:gd name="T24" fmla="*/ 106 w 128"/>
              <a:gd name="T25" fmla="*/ 62 h 177"/>
              <a:gd name="T26" fmla="*/ 64 w 128"/>
              <a:gd name="T27" fmla="*/ 20 h 177"/>
              <a:gd name="T28" fmla="*/ 64 w 128"/>
              <a:gd name="T29" fmla="*/ 40 h 177"/>
              <a:gd name="T30" fmla="*/ 44 w 128"/>
              <a:gd name="T31" fmla="*/ 60 h 177"/>
              <a:gd name="T32" fmla="*/ 64 w 128"/>
              <a:gd name="T33" fmla="*/ 80 h 177"/>
              <a:gd name="T34" fmla="*/ 84 w 128"/>
              <a:gd name="T35" fmla="*/ 60 h 177"/>
              <a:gd name="T36" fmla="*/ 64 w 128"/>
              <a:gd name="T37" fmla="*/ 4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" h="177">
                <a:moveTo>
                  <a:pt x="125" y="83"/>
                </a:moveTo>
                <a:cubicBezTo>
                  <a:pt x="120" y="104"/>
                  <a:pt x="105" y="138"/>
                  <a:pt x="64" y="177"/>
                </a:cubicBezTo>
                <a:cubicBezTo>
                  <a:pt x="64" y="177"/>
                  <a:pt x="5" y="122"/>
                  <a:pt x="0" y="71"/>
                </a:cubicBezTo>
                <a:cubicBezTo>
                  <a:pt x="0" y="71"/>
                  <a:pt x="0" y="70"/>
                  <a:pt x="0" y="70"/>
                </a:cubicBezTo>
                <a:cubicBezTo>
                  <a:pt x="0" y="68"/>
                  <a:pt x="0" y="66"/>
                  <a:pt x="0" y="64"/>
                </a:cubicBezTo>
                <a:cubicBezTo>
                  <a:pt x="0" y="29"/>
                  <a:pt x="28" y="0"/>
                  <a:pt x="64" y="0"/>
                </a:cubicBezTo>
                <a:cubicBezTo>
                  <a:pt x="99" y="0"/>
                  <a:pt x="128" y="29"/>
                  <a:pt x="128" y="64"/>
                </a:cubicBezTo>
                <a:cubicBezTo>
                  <a:pt x="128" y="64"/>
                  <a:pt x="128" y="65"/>
                  <a:pt x="127" y="68"/>
                </a:cubicBezTo>
                <a:cubicBezTo>
                  <a:pt x="127" y="73"/>
                  <a:pt x="126" y="78"/>
                  <a:pt x="125" y="83"/>
                </a:cubicBezTo>
                <a:close/>
                <a:moveTo>
                  <a:pt x="64" y="20"/>
                </a:moveTo>
                <a:cubicBezTo>
                  <a:pt x="40" y="20"/>
                  <a:pt x="22" y="39"/>
                  <a:pt x="22" y="62"/>
                </a:cubicBezTo>
                <a:cubicBezTo>
                  <a:pt x="22" y="85"/>
                  <a:pt x="40" y="104"/>
                  <a:pt x="64" y="104"/>
                </a:cubicBezTo>
                <a:cubicBezTo>
                  <a:pt x="87" y="104"/>
                  <a:pt x="106" y="85"/>
                  <a:pt x="106" y="62"/>
                </a:cubicBezTo>
                <a:cubicBezTo>
                  <a:pt x="106" y="39"/>
                  <a:pt x="87" y="20"/>
                  <a:pt x="64" y="20"/>
                </a:cubicBezTo>
                <a:close/>
                <a:moveTo>
                  <a:pt x="64" y="40"/>
                </a:moveTo>
                <a:cubicBezTo>
                  <a:pt x="53" y="40"/>
                  <a:pt x="44" y="49"/>
                  <a:pt x="44" y="60"/>
                </a:cubicBezTo>
                <a:cubicBezTo>
                  <a:pt x="44" y="71"/>
                  <a:pt x="53" y="80"/>
                  <a:pt x="64" y="80"/>
                </a:cubicBezTo>
                <a:cubicBezTo>
                  <a:pt x="75" y="80"/>
                  <a:pt x="84" y="71"/>
                  <a:pt x="84" y="60"/>
                </a:cubicBezTo>
                <a:cubicBezTo>
                  <a:pt x="84" y="49"/>
                  <a:pt x="75" y="40"/>
                  <a:pt x="64" y="40"/>
                </a:cubicBezTo>
                <a:close/>
              </a:path>
            </a:pathLst>
          </a:custGeom>
          <a:solidFill>
            <a:srgbClr val="21AB8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319565B3-5BB1-4D31-8F05-1550C33903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538" y="1768311"/>
            <a:ext cx="4045792" cy="1794569"/>
          </a:xfrm>
          <a:prstGeom prst="rect">
            <a:avLst/>
          </a:prstGeom>
        </p:spPr>
      </p:pic>
      <p:pic>
        <p:nvPicPr>
          <p:cNvPr id="7" name="图片 6" descr="文本, 白板&#10;&#10;描述已自动生成">
            <a:extLst>
              <a:ext uri="{FF2B5EF4-FFF2-40B4-BE49-F238E27FC236}">
                <a16:creationId xmlns:a16="http://schemas.microsoft.com/office/drawing/2014/main" id="{52BF5C15-4EDB-45E7-802B-A4BE340AC9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538" y="4164592"/>
            <a:ext cx="4106656" cy="2053328"/>
          </a:xfrm>
          <a:prstGeom prst="rect">
            <a:avLst/>
          </a:prstGeom>
        </p:spPr>
      </p:pic>
      <p:sp>
        <p:nvSpPr>
          <p:cNvPr id="79" name="Freeform 497">
            <a:extLst>
              <a:ext uri="{FF2B5EF4-FFF2-40B4-BE49-F238E27FC236}">
                <a16:creationId xmlns:a16="http://schemas.microsoft.com/office/drawing/2014/main" id="{EECF38BB-A685-4407-9079-C4961376D30D}"/>
              </a:ext>
            </a:extLst>
          </p:cNvPr>
          <p:cNvSpPr>
            <a:spLocks noEditPoints="1"/>
          </p:cNvSpPr>
          <p:nvPr/>
        </p:nvSpPr>
        <p:spPr bwMode="auto">
          <a:xfrm>
            <a:off x="2139253" y="2904318"/>
            <a:ext cx="402520" cy="592355"/>
          </a:xfrm>
          <a:custGeom>
            <a:avLst/>
            <a:gdLst>
              <a:gd name="T0" fmla="*/ 125 w 128"/>
              <a:gd name="T1" fmla="*/ 83 h 177"/>
              <a:gd name="T2" fmla="*/ 64 w 128"/>
              <a:gd name="T3" fmla="*/ 177 h 177"/>
              <a:gd name="T4" fmla="*/ 0 w 128"/>
              <a:gd name="T5" fmla="*/ 71 h 177"/>
              <a:gd name="T6" fmla="*/ 0 w 128"/>
              <a:gd name="T7" fmla="*/ 70 h 177"/>
              <a:gd name="T8" fmla="*/ 0 w 128"/>
              <a:gd name="T9" fmla="*/ 64 h 177"/>
              <a:gd name="T10" fmla="*/ 64 w 128"/>
              <a:gd name="T11" fmla="*/ 0 h 177"/>
              <a:gd name="T12" fmla="*/ 128 w 128"/>
              <a:gd name="T13" fmla="*/ 64 h 177"/>
              <a:gd name="T14" fmla="*/ 127 w 128"/>
              <a:gd name="T15" fmla="*/ 68 h 177"/>
              <a:gd name="T16" fmla="*/ 125 w 128"/>
              <a:gd name="T17" fmla="*/ 83 h 177"/>
              <a:gd name="T18" fmla="*/ 64 w 128"/>
              <a:gd name="T19" fmla="*/ 20 h 177"/>
              <a:gd name="T20" fmla="*/ 22 w 128"/>
              <a:gd name="T21" fmla="*/ 62 h 177"/>
              <a:gd name="T22" fmla="*/ 64 w 128"/>
              <a:gd name="T23" fmla="*/ 104 h 177"/>
              <a:gd name="T24" fmla="*/ 106 w 128"/>
              <a:gd name="T25" fmla="*/ 62 h 177"/>
              <a:gd name="T26" fmla="*/ 64 w 128"/>
              <a:gd name="T27" fmla="*/ 20 h 177"/>
              <a:gd name="T28" fmla="*/ 64 w 128"/>
              <a:gd name="T29" fmla="*/ 40 h 177"/>
              <a:gd name="T30" fmla="*/ 44 w 128"/>
              <a:gd name="T31" fmla="*/ 60 h 177"/>
              <a:gd name="T32" fmla="*/ 64 w 128"/>
              <a:gd name="T33" fmla="*/ 80 h 177"/>
              <a:gd name="T34" fmla="*/ 84 w 128"/>
              <a:gd name="T35" fmla="*/ 60 h 177"/>
              <a:gd name="T36" fmla="*/ 64 w 128"/>
              <a:gd name="T37" fmla="*/ 4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" h="177">
                <a:moveTo>
                  <a:pt x="125" y="83"/>
                </a:moveTo>
                <a:cubicBezTo>
                  <a:pt x="120" y="104"/>
                  <a:pt x="105" y="138"/>
                  <a:pt x="64" y="177"/>
                </a:cubicBezTo>
                <a:cubicBezTo>
                  <a:pt x="64" y="177"/>
                  <a:pt x="5" y="122"/>
                  <a:pt x="0" y="71"/>
                </a:cubicBezTo>
                <a:cubicBezTo>
                  <a:pt x="0" y="71"/>
                  <a:pt x="0" y="70"/>
                  <a:pt x="0" y="70"/>
                </a:cubicBezTo>
                <a:cubicBezTo>
                  <a:pt x="0" y="68"/>
                  <a:pt x="0" y="66"/>
                  <a:pt x="0" y="64"/>
                </a:cubicBezTo>
                <a:cubicBezTo>
                  <a:pt x="0" y="29"/>
                  <a:pt x="28" y="0"/>
                  <a:pt x="64" y="0"/>
                </a:cubicBezTo>
                <a:cubicBezTo>
                  <a:pt x="99" y="0"/>
                  <a:pt x="128" y="29"/>
                  <a:pt x="128" y="64"/>
                </a:cubicBezTo>
                <a:cubicBezTo>
                  <a:pt x="128" y="64"/>
                  <a:pt x="128" y="65"/>
                  <a:pt x="127" y="68"/>
                </a:cubicBezTo>
                <a:cubicBezTo>
                  <a:pt x="127" y="73"/>
                  <a:pt x="126" y="78"/>
                  <a:pt x="125" y="83"/>
                </a:cubicBezTo>
                <a:close/>
                <a:moveTo>
                  <a:pt x="64" y="20"/>
                </a:moveTo>
                <a:cubicBezTo>
                  <a:pt x="40" y="20"/>
                  <a:pt x="22" y="39"/>
                  <a:pt x="22" y="62"/>
                </a:cubicBezTo>
                <a:cubicBezTo>
                  <a:pt x="22" y="85"/>
                  <a:pt x="40" y="104"/>
                  <a:pt x="64" y="104"/>
                </a:cubicBezTo>
                <a:cubicBezTo>
                  <a:pt x="87" y="104"/>
                  <a:pt x="106" y="85"/>
                  <a:pt x="106" y="62"/>
                </a:cubicBezTo>
                <a:cubicBezTo>
                  <a:pt x="106" y="39"/>
                  <a:pt x="87" y="20"/>
                  <a:pt x="64" y="20"/>
                </a:cubicBezTo>
                <a:close/>
                <a:moveTo>
                  <a:pt x="64" y="40"/>
                </a:moveTo>
                <a:cubicBezTo>
                  <a:pt x="53" y="40"/>
                  <a:pt x="44" y="49"/>
                  <a:pt x="44" y="60"/>
                </a:cubicBezTo>
                <a:cubicBezTo>
                  <a:pt x="44" y="71"/>
                  <a:pt x="53" y="80"/>
                  <a:pt x="64" y="80"/>
                </a:cubicBezTo>
                <a:cubicBezTo>
                  <a:pt x="75" y="80"/>
                  <a:pt x="84" y="71"/>
                  <a:pt x="84" y="60"/>
                </a:cubicBezTo>
                <a:cubicBezTo>
                  <a:pt x="84" y="49"/>
                  <a:pt x="75" y="40"/>
                  <a:pt x="64" y="40"/>
                </a:cubicBezTo>
                <a:close/>
              </a:path>
            </a:pathLst>
          </a:custGeom>
          <a:solidFill>
            <a:srgbClr val="21AB8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03D4297-E14E-42B1-AB95-8CEA4C34F0AD}"/>
              </a:ext>
            </a:extLst>
          </p:cNvPr>
          <p:cNvCxnSpPr/>
          <p:nvPr/>
        </p:nvCxnSpPr>
        <p:spPr>
          <a:xfrm>
            <a:off x="6929120" y="1533084"/>
            <a:ext cx="0" cy="4684836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图表, 饼图&#10;&#10;描述已自动生成">
            <a:extLst>
              <a:ext uri="{FF2B5EF4-FFF2-40B4-BE49-F238E27FC236}">
                <a16:creationId xmlns:a16="http://schemas.microsoft.com/office/drawing/2014/main" id="{A7D40FDD-5C79-435E-B8A0-C8C668CF1EB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6" t="6556" r="35536"/>
          <a:stretch/>
        </p:blipFill>
        <p:spPr>
          <a:xfrm>
            <a:off x="2640272" y="3907617"/>
            <a:ext cx="3793812" cy="32372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30C82AA-A48C-428F-9A86-75358B1A92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2158" y="3496673"/>
            <a:ext cx="4599805" cy="49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99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3"/>
          <p:cNvSpPr>
            <a:spLocks noChangeArrowheads="1"/>
          </p:cNvSpPr>
          <p:nvPr/>
        </p:nvSpPr>
        <p:spPr bwMode="auto">
          <a:xfrm>
            <a:off x="4463864" y="401094"/>
            <a:ext cx="5835234" cy="54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情感分析：以</a:t>
            </a:r>
            <a:r>
              <a:rPr lang="en-US" altLang="zh-CN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《</a:t>
            </a: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万历十五年</a:t>
            </a:r>
            <a:r>
              <a:rPr lang="en-US" altLang="zh-CN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》</a:t>
            </a: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为例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3840068" y="455886"/>
            <a:ext cx="263341" cy="395013"/>
            <a:chOff x="5284519" y="1508166"/>
            <a:chExt cx="213756" cy="427512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59">
            <a:extLst>
              <a:ext uri="{FF2B5EF4-FFF2-40B4-BE49-F238E27FC236}">
                <a16:creationId xmlns:a16="http://schemas.microsoft.com/office/drawing/2014/main" id="{C6AB4D02-FFF5-4CF9-B20B-C4F69E971D77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640272" y="1200067"/>
            <a:ext cx="3849978" cy="424098"/>
          </a:xfrm>
          <a:prstGeom prst="rect">
            <a:avLst/>
          </a:prstGeom>
          <a:noFill/>
          <a:ln>
            <a:noFill/>
          </a:ln>
        </p:spPr>
        <p:txBody>
          <a:bodyPr wrap="square" lIns="115196" tIns="57598" rIns="115196" bIns="5759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情感倾向分析：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0.86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0-1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ko-KR" sz="20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Freeform 497">
            <a:extLst>
              <a:ext uri="{FF2B5EF4-FFF2-40B4-BE49-F238E27FC236}">
                <a16:creationId xmlns:a16="http://schemas.microsoft.com/office/drawing/2014/main" id="{2C2B1A5D-3886-40E7-9C84-E7206EE4BDB3}"/>
              </a:ext>
            </a:extLst>
          </p:cNvPr>
          <p:cNvSpPr>
            <a:spLocks noEditPoints="1"/>
          </p:cNvSpPr>
          <p:nvPr/>
        </p:nvSpPr>
        <p:spPr bwMode="auto">
          <a:xfrm>
            <a:off x="2179310" y="1148998"/>
            <a:ext cx="402520" cy="592355"/>
          </a:xfrm>
          <a:custGeom>
            <a:avLst/>
            <a:gdLst>
              <a:gd name="T0" fmla="*/ 125 w 128"/>
              <a:gd name="T1" fmla="*/ 83 h 177"/>
              <a:gd name="T2" fmla="*/ 64 w 128"/>
              <a:gd name="T3" fmla="*/ 177 h 177"/>
              <a:gd name="T4" fmla="*/ 0 w 128"/>
              <a:gd name="T5" fmla="*/ 71 h 177"/>
              <a:gd name="T6" fmla="*/ 0 w 128"/>
              <a:gd name="T7" fmla="*/ 70 h 177"/>
              <a:gd name="T8" fmla="*/ 0 w 128"/>
              <a:gd name="T9" fmla="*/ 64 h 177"/>
              <a:gd name="T10" fmla="*/ 64 w 128"/>
              <a:gd name="T11" fmla="*/ 0 h 177"/>
              <a:gd name="T12" fmla="*/ 128 w 128"/>
              <a:gd name="T13" fmla="*/ 64 h 177"/>
              <a:gd name="T14" fmla="*/ 127 w 128"/>
              <a:gd name="T15" fmla="*/ 68 h 177"/>
              <a:gd name="T16" fmla="*/ 125 w 128"/>
              <a:gd name="T17" fmla="*/ 83 h 177"/>
              <a:gd name="T18" fmla="*/ 64 w 128"/>
              <a:gd name="T19" fmla="*/ 20 h 177"/>
              <a:gd name="T20" fmla="*/ 22 w 128"/>
              <a:gd name="T21" fmla="*/ 62 h 177"/>
              <a:gd name="T22" fmla="*/ 64 w 128"/>
              <a:gd name="T23" fmla="*/ 104 h 177"/>
              <a:gd name="T24" fmla="*/ 106 w 128"/>
              <a:gd name="T25" fmla="*/ 62 h 177"/>
              <a:gd name="T26" fmla="*/ 64 w 128"/>
              <a:gd name="T27" fmla="*/ 20 h 177"/>
              <a:gd name="T28" fmla="*/ 64 w 128"/>
              <a:gd name="T29" fmla="*/ 40 h 177"/>
              <a:gd name="T30" fmla="*/ 44 w 128"/>
              <a:gd name="T31" fmla="*/ 60 h 177"/>
              <a:gd name="T32" fmla="*/ 64 w 128"/>
              <a:gd name="T33" fmla="*/ 80 h 177"/>
              <a:gd name="T34" fmla="*/ 84 w 128"/>
              <a:gd name="T35" fmla="*/ 60 h 177"/>
              <a:gd name="T36" fmla="*/ 64 w 128"/>
              <a:gd name="T37" fmla="*/ 4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" h="177">
                <a:moveTo>
                  <a:pt x="125" y="83"/>
                </a:moveTo>
                <a:cubicBezTo>
                  <a:pt x="120" y="104"/>
                  <a:pt x="105" y="138"/>
                  <a:pt x="64" y="177"/>
                </a:cubicBezTo>
                <a:cubicBezTo>
                  <a:pt x="64" y="177"/>
                  <a:pt x="5" y="122"/>
                  <a:pt x="0" y="71"/>
                </a:cubicBezTo>
                <a:cubicBezTo>
                  <a:pt x="0" y="71"/>
                  <a:pt x="0" y="70"/>
                  <a:pt x="0" y="70"/>
                </a:cubicBezTo>
                <a:cubicBezTo>
                  <a:pt x="0" y="68"/>
                  <a:pt x="0" y="66"/>
                  <a:pt x="0" y="64"/>
                </a:cubicBezTo>
                <a:cubicBezTo>
                  <a:pt x="0" y="29"/>
                  <a:pt x="28" y="0"/>
                  <a:pt x="64" y="0"/>
                </a:cubicBezTo>
                <a:cubicBezTo>
                  <a:pt x="99" y="0"/>
                  <a:pt x="128" y="29"/>
                  <a:pt x="128" y="64"/>
                </a:cubicBezTo>
                <a:cubicBezTo>
                  <a:pt x="128" y="64"/>
                  <a:pt x="128" y="65"/>
                  <a:pt x="127" y="68"/>
                </a:cubicBezTo>
                <a:cubicBezTo>
                  <a:pt x="127" y="73"/>
                  <a:pt x="126" y="78"/>
                  <a:pt x="125" y="83"/>
                </a:cubicBezTo>
                <a:close/>
                <a:moveTo>
                  <a:pt x="64" y="20"/>
                </a:moveTo>
                <a:cubicBezTo>
                  <a:pt x="40" y="20"/>
                  <a:pt x="22" y="39"/>
                  <a:pt x="22" y="62"/>
                </a:cubicBezTo>
                <a:cubicBezTo>
                  <a:pt x="22" y="85"/>
                  <a:pt x="40" y="104"/>
                  <a:pt x="64" y="104"/>
                </a:cubicBezTo>
                <a:cubicBezTo>
                  <a:pt x="87" y="104"/>
                  <a:pt x="106" y="85"/>
                  <a:pt x="106" y="62"/>
                </a:cubicBezTo>
                <a:cubicBezTo>
                  <a:pt x="106" y="39"/>
                  <a:pt x="87" y="20"/>
                  <a:pt x="64" y="20"/>
                </a:cubicBezTo>
                <a:close/>
                <a:moveTo>
                  <a:pt x="64" y="40"/>
                </a:moveTo>
                <a:cubicBezTo>
                  <a:pt x="53" y="40"/>
                  <a:pt x="44" y="49"/>
                  <a:pt x="44" y="60"/>
                </a:cubicBezTo>
                <a:cubicBezTo>
                  <a:pt x="44" y="71"/>
                  <a:pt x="53" y="80"/>
                  <a:pt x="64" y="80"/>
                </a:cubicBezTo>
                <a:cubicBezTo>
                  <a:pt x="75" y="80"/>
                  <a:pt x="84" y="71"/>
                  <a:pt x="84" y="60"/>
                </a:cubicBezTo>
                <a:cubicBezTo>
                  <a:pt x="84" y="49"/>
                  <a:pt x="75" y="40"/>
                  <a:pt x="64" y="40"/>
                </a:cubicBezTo>
                <a:close/>
              </a:path>
            </a:pathLst>
          </a:custGeom>
          <a:solidFill>
            <a:srgbClr val="21AB8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" name="TextBox 59">
            <a:extLst>
              <a:ext uri="{FF2B5EF4-FFF2-40B4-BE49-F238E27FC236}">
                <a16:creationId xmlns:a16="http://schemas.microsoft.com/office/drawing/2014/main" id="{4BA5EC69-5021-49C4-916A-0251CBE4478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451442" y="1246155"/>
            <a:ext cx="3632546" cy="424098"/>
          </a:xfrm>
          <a:prstGeom prst="rect">
            <a:avLst/>
          </a:prstGeom>
          <a:noFill/>
          <a:ln>
            <a:noFill/>
          </a:ln>
        </p:spPr>
        <p:txBody>
          <a:bodyPr wrap="square" lIns="115196" tIns="57598" rIns="115196" bIns="5759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豆瓣得分：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8.9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0-10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ko-KR" sz="20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Freeform 497">
            <a:extLst>
              <a:ext uri="{FF2B5EF4-FFF2-40B4-BE49-F238E27FC236}">
                <a16:creationId xmlns:a16="http://schemas.microsoft.com/office/drawing/2014/main" id="{CF2FAFD7-F1A6-444A-8FCD-436F22D20663}"/>
              </a:ext>
            </a:extLst>
          </p:cNvPr>
          <p:cNvSpPr>
            <a:spLocks noEditPoints="1"/>
          </p:cNvSpPr>
          <p:nvPr/>
        </p:nvSpPr>
        <p:spPr bwMode="auto">
          <a:xfrm>
            <a:off x="7046278" y="1129599"/>
            <a:ext cx="402520" cy="592355"/>
          </a:xfrm>
          <a:custGeom>
            <a:avLst/>
            <a:gdLst>
              <a:gd name="T0" fmla="*/ 125 w 128"/>
              <a:gd name="T1" fmla="*/ 83 h 177"/>
              <a:gd name="T2" fmla="*/ 64 w 128"/>
              <a:gd name="T3" fmla="*/ 177 h 177"/>
              <a:gd name="T4" fmla="*/ 0 w 128"/>
              <a:gd name="T5" fmla="*/ 71 h 177"/>
              <a:gd name="T6" fmla="*/ 0 w 128"/>
              <a:gd name="T7" fmla="*/ 70 h 177"/>
              <a:gd name="T8" fmla="*/ 0 w 128"/>
              <a:gd name="T9" fmla="*/ 64 h 177"/>
              <a:gd name="T10" fmla="*/ 64 w 128"/>
              <a:gd name="T11" fmla="*/ 0 h 177"/>
              <a:gd name="T12" fmla="*/ 128 w 128"/>
              <a:gd name="T13" fmla="*/ 64 h 177"/>
              <a:gd name="T14" fmla="*/ 127 w 128"/>
              <a:gd name="T15" fmla="*/ 68 h 177"/>
              <a:gd name="T16" fmla="*/ 125 w 128"/>
              <a:gd name="T17" fmla="*/ 83 h 177"/>
              <a:gd name="T18" fmla="*/ 64 w 128"/>
              <a:gd name="T19" fmla="*/ 20 h 177"/>
              <a:gd name="T20" fmla="*/ 22 w 128"/>
              <a:gd name="T21" fmla="*/ 62 h 177"/>
              <a:gd name="T22" fmla="*/ 64 w 128"/>
              <a:gd name="T23" fmla="*/ 104 h 177"/>
              <a:gd name="T24" fmla="*/ 106 w 128"/>
              <a:gd name="T25" fmla="*/ 62 h 177"/>
              <a:gd name="T26" fmla="*/ 64 w 128"/>
              <a:gd name="T27" fmla="*/ 20 h 177"/>
              <a:gd name="T28" fmla="*/ 64 w 128"/>
              <a:gd name="T29" fmla="*/ 40 h 177"/>
              <a:gd name="T30" fmla="*/ 44 w 128"/>
              <a:gd name="T31" fmla="*/ 60 h 177"/>
              <a:gd name="T32" fmla="*/ 64 w 128"/>
              <a:gd name="T33" fmla="*/ 80 h 177"/>
              <a:gd name="T34" fmla="*/ 84 w 128"/>
              <a:gd name="T35" fmla="*/ 60 h 177"/>
              <a:gd name="T36" fmla="*/ 64 w 128"/>
              <a:gd name="T37" fmla="*/ 4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" h="177">
                <a:moveTo>
                  <a:pt x="125" y="83"/>
                </a:moveTo>
                <a:cubicBezTo>
                  <a:pt x="120" y="104"/>
                  <a:pt x="105" y="138"/>
                  <a:pt x="64" y="177"/>
                </a:cubicBezTo>
                <a:cubicBezTo>
                  <a:pt x="64" y="177"/>
                  <a:pt x="5" y="122"/>
                  <a:pt x="0" y="71"/>
                </a:cubicBezTo>
                <a:cubicBezTo>
                  <a:pt x="0" y="71"/>
                  <a:pt x="0" y="70"/>
                  <a:pt x="0" y="70"/>
                </a:cubicBezTo>
                <a:cubicBezTo>
                  <a:pt x="0" y="68"/>
                  <a:pt x="0" y="66"/>
                  <a:pt x="0" y="64"/>
                </a:cubicBezTo>
                <a:cubicBezTo>
                  <a:pt x="0" y="29"/>
                  <a:pt x="28" y="0"/>
                  <a:pt x="64" y="0"/>
                </a:cubicBezTo>
                <a:cubicBezTo>
                  <a:pt x="99" y="0"/>
                  <a:pt x="128" y="29"/>
                  <a:pt x="128" y="64"/>
                </a:cubicBezTo>
                <a:cubicBezTo>
                  <a:pt x="128" y="64"/>
                  <a:pt x="128" y="65"/>
                  <a:pt x="127" y="68"/>
                </a:cubicBezTo>
                <a:cubicBezTo>
                  <a:pt x="127" y="73"/>
                  <a:pt x="126" y="78"/>
                  <a:pt x="125" y="83"/>
                </a:cubicBezTo>
                <a:close/>
                <a:moveTo>
                  <a:pt x="64" y="20"/>
                </a:moveTo>
                <a:cubicBezTo>
                  <a:pt x="40" y="20"/>
                  <a:pt x="22" y="39"/>
                  <a:pt x="22" y="62"/>
                </a:cubicBezTo>
                <a:cubicBezTo>
                  <a:pt x="22" y="85"/>
                  <a:pt x="40" y="104"/>
                  <a:pt x="64" y="104"/>
                </a:cubicBezTo>
                <a:cubicBezTo>
                  <a:pt x="87" y="104"/>
                  <a:pt x="106" y="85"/>
                  <a:pt x="106" y="62"/>
                </a:cubicBezTo>
                <a:cubicBezTo>
                  <a:pt x="106" y="39"/>
                  <a:pt x="87" y="20"/>
                  <a:pt x="64" y="20"/>
                </a:cubicBezTo>
                <a:close/>
                <a:moveTo>
                  <a:pt x="64" y="40"/>
                </a:moveTo>
                <a:cubicBezTo>
                  <a:pt x="53" y="40"/>
                  <a:pt x="44" y="49"/>
                  <a:pt x="44" y="60"/>
                </a:cubicBezTo>
                <a:cubicBezTo>
                  <a:pt x="44" y="71"/>
                  <a:pt x="53" y="80"/>
                  <a:pt x="64" y="80"/>
                </a:cubicBezTo>
                <a:cubicBezTo>
                  <a:pt x="75" y="80"/>
                  <a:pt x="84" y="71"/>
                  <a:pt x="84" y="60"/>
                </a:cubicBezTo>
                <a:cubicBezTo>
                  <a:pt x="84" y="49"/>
                  <a:pt x="75" y="40"/>
                  <a:pt x="64" y="40"/>
                </a:cubicBezTo>
                <a:close/>
              </a:path>
            </a:pathLst>
          </a:custGeom>
          <a:solidFill>
            <a:srgbClr val="21AB8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13AB363B-CFD3-49A1-B0A3-4584C68458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90" r="64980"/>
          <a:stretch/>
        </p:blipFill>
        <p:spPr>
          <a:xfrm>
            <a:off x="2581830" y="1741353"/>
            <a:ext cx="3632546" cy="2092162"/>
          </a:xfrm>
          <a:prstGeom prst="rect">
            <a:avLst/>
          </a:prstGeom>
        </p:spPr>
      </p:pic>
      <p:pic>
        <p:nvPicPr>
          <p:cNvPr id="8" name="图片 7" descr="图片包含 文本&#10;&#10;描述已自动生成">
            <a:extLst>
              <a:ext uri="{FF2B5EF4-FFF2-40B4-BE49-F238E27FC236}">
                <a16:creationId xmlns:a16="http://schemas.microsoft.com/office/drawing/2014/main" id="{624CE3C9-FECF-4CF4-9CE7-5C809064D5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471" y="2233545"/>
            <a:ext cx="5167289" cy="1107777"/>
          </a:xfrm>
          <a:prstGeom prst="rect">
            <a:avLst/>
          </a:prstGeom>
        </p:spPr>
      </p:pic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6914599-C4A7-41C6-9CFD-820908646C99}"/>
              </a:ext>
            </a:extLst>
          </p:cNvPr>
          <p:cNvCxnSpPr>
            <a:cxnSpLocks/>
          </p:cNvCxnSpPr>
          <p:nvPr/>
        </p:nvCxnSpPr>
        <p:spPr>
          <a:xfrm flipH="1">
            <a:off x="2446572" y="4180399"/>
            <a:ext cx="8695193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59">
            <a:extLst>
              <a:ext uri="{FF2B5EF4-FFF2-40B4-BE49-F238E27FC236}">
                <a16:creationId xmlns:a16="http://schemas.microsoft.com/office/drawing/2014/main" id="{4C99A706-6C95-4682-B9C6-378BA6D45797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581830" y="4413289"/>
            <a:ext cx="4866968" cy="2578533"/>
          </a:xfrm>
          <a:prstGeom prst="rect">
            <a:avLst/>
          </a:prstGeom>
          <a:noFill/>
          <a:ln>
            <a:noFill/>
          </a:ln>
        </p:spPr>
        <p:txBody>
          <a:bodyPr wrap="square" lIns="115196" tIns="57598" rIns="115196" bIns="5759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万历十五年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朱自清散文集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评论情感倾向</a:t>
            </a:r>
            <a:r>
              <a:rPr lang="zh-CN" altLang="en-US" sz="2000" b="1" kern="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基本反映</a:t>
            </a:r>
            <a:r>
              <a:rPr lang="zh-CN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了图书最终得分情况</a:t>
            </a:r>
            <a:endParaRPr lang="en-US" altLang="zh-CN" sz="20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评论情感倾向在一定程度上</a:t>
            </a:r>
            <a:r>
              <a:rPr lang="zh-CN" altLang="en-US" sz="2000" b="1" kern="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受到文章基调影响</a:t>
            </a:r>
            <a:endParaRPr lang="en-US" altLang="zh-CN" sz="2000" b="1" kern="0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20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文本&#10;&#10;描述已自动生成">
            <a:extLst>
              <a:ext uri="{FF2B5EF4-FFF2-40B4-BE49-F238E27FC236}">
                <a16:creationId xmlns:a16="http://schemas.microsoft.com/office/drawing/2014/main" id="{EFABA0C6-D754-4D78-9538-2535818D6D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07" y="4355691"/>
            <a:ext cx="3491407" cy="1099760"/>
          </a:xfrm>
          <a:prstGeom prst="rect">
            <a:avLst/>
          </a:prstGeom>
        </p:spPr>
      </p:pic>
      <p:pic>
        <p:nvPicPr>
          <p:cNvPr id="15" name="图片 14" descr="图片包含 文本&#10;&#10;描述已自动生成">
            <a:extLst>
              <a:ext uri="{FF2B5EF4-FFF2-40B4-BE49-F238E27FC236}">
                <a16:creationId xmlns:a16="http://schemas.microsoft.com/office/drawing/2014/main" id="{B8714833-BF1B-4ECA-A35D-06906E03BF4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02" r="50639" b="1260"/>
          <a:stretch/>
        </p:blipFill>
        <p:spPr>
          <a:xfrm>
            <a:off x="8162223" y="5510254"/>
            <a:ext cx="3147462" cy="1109192"/>
          </a:xfrm>
          <a:prstGeom prst="rect">
            <a:avLst/>
          </a:prstGeom>
        </p:spPr>
      </p:pic>
      <p:sp>
        <p:nvSpPr>
          <p:cNvPr id="32" name="Freeform 497">
            <a:extLst>
              <a:ext uri="{FF2B5EF4-FFF2-40B4-BE49-F238E27FC236}">
                <a16:creationId xmlns:a16="http://schemas.microsoft.com/office/drawing/2014/main" id="{DD813182-6D8B-4148-A981-BF8B494692F0}"/>
              </a:ext>
            </a:extLst>
          </p:cNvPr>
          <p:cNvSpPr>
            <a:spLocks noEditPoints="1"/>
          </p:cNvSpPr>
          <p:nvPr/>
        </p:nvSpPr>
        <p:spPr bwMode="auto">
          <a:xfrm>
            <a:off x="4262604" y="4180399"/>
            <a:ext cx="402520" cy="592355"/>
          </a:xfrm>
          <a:custGeom>
            <a:avLst/>
            <a:gdLst>
              <a:gd name="T0" fmla="*/ 125 w 128"/>
              <a:gd name="T1" fmla="*/ 83 h 177"/>
              <a:gd name="T2" fmla="*/ 64 w 128"/>
              <a:gd name="T3" fmla="*/ 177 h 177"/>
              <a:gd name="T4" fmla="*/ 0 w 128"/>
              <a:gd name="T5" fmla="*/ 71 h 177"/>
              <a:gd name="T6" fmla="*/ 0 w 128"/>
              <a:gd name="T7" fmla="*/ 70 h 177"/>
              <a:gd name="T8" fmla="*/ 0 w 128"/>
              <a:gd name="T9" fmla="*/ 64 h 177"/>
              <a:gd name="T10" fmla="*/ 64 w 128"/>
              <a:gd name="T11" fmla="*/ 0 h 177"/>
              <a:gd name="T12" fmla="*/ 128 w 128"/>
              <a:gd name="T13" fmla="*/ 64 h 177"/>
              <a:gd name="T14" fmla="*/ 127 w 128"/>
              <a:gd name="T15" fmla="*/ 68 h 177"/>
              <a:gd name="T16" fmla="*/ 125 w 128"/>
              <a:gd name="T17" fmla="*/ 83 h 177"/>
              <a:gd name="T18" fmla="*/ 64 w 128"/>
              <a:gd name="T19" fmla="*/ 20 h 177"/>
              <a:gd name="T20" fmla="*/ 22 w 128"/>
              <a:gd name="T21" fmla="*/ 62 h 177"/>
              <a:gd name="T22" fmla="*/ 64 w 128"/>
              <a:gd name="T23" fmla="*/ 104 h 177"/>
              <a:gd name="T24" fmla="*/ 106 w 128"/>
              <a:gd name="T25" fmla="*/ 62 h 177"/>
              <a:gd name="T26" fmla="*/ 64 w 128"/>
              <a:gd name="T27" fmla="*/ 20 h 177"/>
              <a:gd name="T28" fmla="*/ 64 w 128"/>
              <a:gd name="T29" fmla="*/ 40 h 177"/>
              <a:gd name="T30" fmla="*/ 44 w 128"/>
              <a:gd name="T31" fmla="*/ 60 h 177"/>
              <a:gd name="T32" fmla="*/ 64 w 128"/>
              <a:gd name="T33" fmla="*/ 80 h 177"/>
              <a:gd name="T34" fmla="*/ 84 w 128"/>
              <a:gd name="T35" fmla="*/ 60 h 177"/>
              <a:gd name="T36" fmla="*/ 64 w 128"/>
              <a:gd name="T37" fmla="*/ 4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" h="177">
                <a:moveTo>
                  <a:pt x="125" y="83"/>
                </a:moveTo>
                <a:cubicBezTo>
                  <a:pt x="120" y="104"/>
                  <a:pt x="105" y="138"/>
                  <a:pt x="64" y="177"/>
                </a:cubicBezTo>
                <a:cubicBezTo>
                  <a:pt x="64" y="177"/>
                  <a:pt x="5" y="122"/>
                  <a:pt x="0" y="71"/>
                </a:cubicBezTo>
                <a:cubicBezTo>
                  <a:pt x="0" y="71"/>
                  <a:pt x="0" y="70"/>
                  <a:pt x="0" y="70"/>
                </a:cubicBezTo>
                <a:cubicBezTo>
                  <a:pt x="0" y="68"/>
                  <a:pt x="0" y="66"/>
                  <a:pt x="0" y="64"/>
                </a:cubicBezTo>
                <a:cubicBezTo>
                  <a:pt x="0" y="29"/>
                  <a:pt x="28" y="0"/>
                  <a:pt x="64" y="0"/>
                </a:cubicBezTo>
                <a:cubicBezTo>
                  <a:pt x="99" y="0"/>
                  <a:pt x="128" y="29"/>
                  <a:pt x="128" y="64"/>
                </a:cubicBezTo>
                <a:cubicBezTo>
                  <a:pt x="128" y="64"/>
                  <a:pt x="128" y="65"/>
                  <a:pt x="127" y="68"/>
                </a:cubicBezTo>
                <a:cubicBezTo>
                  <a:pt x="127" y="73"/>
                  <a:pt x="126" y="78"/>
                  <a:pt x="125" y="83"/>
                </a:cubicBezTo>
                <a:close/>
                <a:moveTo>
                  <a:pt x="64" y="20"/>
                </a:moveTo>
                <a:cubicBezTo>
                  <a:pt x="40" y="20"/>
                  <a:pt x="22" y="39"/>
                  <a:pt x="22" y="62"/>
                </a:cubicBezTo>
                <a:cubicBezTo>
                  <a:pt x="22" y="85"/>
                  <a:pt x="40" y="104"/>
                  <a:pt x="64" y="104"/>
                </a:cubicBezTo>
                <a:cubicBezTo>
                  <a:pt x="87" y="104"/>
                  <a:pt x="106" y="85"/>
                  <a:pt x="106" y="62"/>
                </a:cubicBezTo>
                <a:cubicBezTo>
                  <a:pt x="106" y="39"/>
                  <a:pt x="87" y="20"/>
                  <a:pt x="64" y="20"/>
                </a:cubicBezTo>
                <a:close/>
                <a:moveTo>
                  <a:pt x="64" y="40"/>
                </a:moveTo>
                <a:cubicBezTo>
                  <a:pt x="53" y="40"/>
                  <a:pt x="44" y="49"/>
                  <a:pt x="44" y="60"/>
                </a:cubicBezTo>
                <a:cubicBezTo>
                  <a:pt x="44" y="71"/>
                  <a:pt x="53" y="80"/>
                  <a:pt x="64" y="80"/>
                </a:cubicBezTo>
                <a:cubicBezTo>
                  <a:pt x="75" y="80"/>
                  <a:pt x="84" y="71"/>
                  <a:pt x="84" y="60"/>
                </a:cubicBezTo>
                <a:cubicBezTo>
                  <a:pt x="84" y="49"/>
                  <a:pt x="75" y="40"/>
                  <a:pt x="64" y="40"/>
                </a:cubicBezTo>
                <a:close/>
              </a:path>
            </a:pathLst>
          </a:custGeom>
          <a:solidFill>
            <a:srgbClr val="21AB8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138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3"/>
          <p:cNvSpPr>
            <a:spLocks noChangeArrowheads="1"/>
          </p:cNvSpPr>
          <p:nvPr/>
        </p:nvSpPr>
        <p:spPr bwMode="auto">
          <a:xfrm>
            <a:off x="4059603" y="376863"/>
            <a:ext cx="6316134" cy="54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图书推荐： 基于用户的协同过滤算法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3435807" y="431655"/>
            <a:ext cx="263341" cy="395013"/>
            <a:chOff x="5284519" y="1508166"/>
            <a:chExt cx="213756" cy="427512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61C78E7-1644-44EE-A6C9-587FFE4F8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160" y="4198996"/>
            <a:ext cx="6583665" cy="2419497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0AE932E0-944C-4EED-8892-F0AFEEB7D4C3}"/>
              </a:ext>
            </a:extLst>
          </p:cNvPr>
          <p:cNvSpPr txBox="1"/>
          <p:nvPr/>
        </p:nvSpPr>
        <p:spPr>
          <a:xfrm>
            <a:off x="2812984" y="1024176"/>
            <a:ext cx="857370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用户喜爱矩阵</a:t>
            </a:r>
            <a:endParaRPr lang="en-US" altLang="zh-CN" sz="2000" b="1" i="0" dirty="0">
              <a:solidFill>
                <a:srgbClr val="40404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行代表用户，列代表图书。每格代表用户对图书的评分。</a:t>
            </a:r>
            <a:r>
              <a:rPr lang="zh-CN" altLang="en-US" b="1" i="0" dirty="0">
                <a:solidFill>
                  <a:schemeClr val="accent2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分数越高喜欢程度最高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0" i="0" dirty="0">
              <a:solidFill>
                <a:srgbClr val="40404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矩阵因子分解</a:t>
            </a:r>
            <a:endParaRPr lang="en-US" altLang="zh-CN" sz="2000" b="1" i="0" dirty="0">
              <a:solidFill>
                <a:srgbClr val="40404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将项和用户都转化成了相同的潜在空间，它所代表了</a:t>
            </a:r>
            <a:r>
              <a:rPr lang="zh-CN" altLang="en-US" b="1" i="0" dirty="0">
                <a:solidFill>
                  <a:schemeClr val="accent2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用户和项之间的潜相互作用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0" i="0" dirty="0">
              <a:solidFill>
                <a:srgbClr val="40404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0" i="0" dirty="0">
              <a:solidFill>
                <a:srgbClr val="40404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en-US" altLang="zh-CN" sz="2000" b="1" i="0" dirty="0">
              <a:solidFill>
                <a:srgbClr val="40404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潜在特征代表了用户如何给项进行评分。给定用户和项的潜在描述，我们可以预测用户</a:t>
            </a:r>
            <a:r>
              <a: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还未评价的项的评分情况。</a:t>
            </a:r>
            <a:endParaRPr lang="en-US" altLang="zh-CN" b="0" i="0" dirty="0">
              <a:solidFill>
                <a:srgbClr val="40404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7956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2BF4D65-FC2B-4260-8B40-920E4391A659}"/>
              </a:ext>
            </a:extLst>
          </p:cNvPr>
          <p:cNvSpPr txBox="1"/>
          <p:nvPr/>
        </p:nvSpPr>
        <p:spPr>
          <a:xfrm>
            <a:off x="2027824" y="1142588"/>
            <a:ext cx="8492589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为读者和图书编号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将读者编号、图书编号、对应评分匹配，形成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打分矩阵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利用协同过滤得到为其推荐的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所有相关书籍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和匹配程度评分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（以编号为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的用户为例）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选择其中得分最高的三本书籍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根据序号得到对应书籍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序号：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1444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号读者：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嫌疑人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的献身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东方列车谋杀案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恶意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8030AB-C6C4-440C-82C8-F560A7DEC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870" y="4916817"/>
            <a:ext cx="7999306" cy="473332"/>
          </a:xfrm>
          <a:prstGeom prst="rect">
            <a:avLst/>
          </a:prstGeom>
        </p:spPr>
      </p:pic>
      <p:pic>
        <p:nvPicPr>
          <p:cNvPr id="7" name="图片 6" descr="图片包含 水, 人们, 站&#10;&#10;描述已自动生成">
            <a:extLst>
              <a:ext uri="{FF2B5EF4-FFF2-40B4-BE49-F238E27FC236}">
                <a16:creationId xmlns:a16="http://schemas.microsoft.com/office/drawing/2014/main" id="{51778A5D-EA8C-462C-9170-63193AE81E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057" y="2394062"/>
            <a:ext cx="8110555" cy="1910614"/>
          </a:xfrm>
          <a:prstGeom prst="rect">
            <a:avLst/>
          </a:prstGeom>
        </p:spPr>
      </p:pic>
      <p:sp>
        <p:nvSpPr>
          <p:cNvPr id="9" name="矩形 3">
            <a:extLst>
              <a:ext uri="{FF2B5EF4-FFF2-40B4-BE49-F238E27FC236}">
                <a16:creationId xmlns:a16="http://schemas.microsoft.com/office/drawing/2014/main" id="{2B76EB6F-B666-49AB-A5D4-2C43701BD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9603" y="376863"/>
            <a:ext cx="6316134" cy="54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图书推荐： 基于用户的协同过滤算法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BCCD5AE-1E1D-4220-A5C1-E1C7C662FC38}"/>
              </a:ext>
            </a:extLst>
          </p:cNvPr>
          <p:cNvGrpSpPr/>
          <p:nvPr/>
        </p:nvGrpSpPr>
        <p:grpSpPr>
          <a:xfrm>
            <a:off x="3435807" y="431655"/>
            <a:ext cx="263341" cy="395013"/>
            <a:chOff x="5284519" y="1508166"/>
            <a:chExt cx="213756" cy="427512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7D79AA01-C17F-4E58-B3D5-DDCE3F0CD304}"/>
                </a:ext>
              </a:extLst>
            </p:cNvPr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6C121510-C7B2-4515-8F7C-CF3CA94FCC73}"/>
                </a:ext>
              </a:extLst>
            </p:cNvPr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6761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3"/>
          <p:cNvSpPr>
            <a:spLocks noChangeArrowheads="1"/>
          </p:cNvSpPr>
          <p:nvPr/>
        </p:nvSpPr>
        <p:spPr bwMode="auto">
          <a:xfrm>
            <a:off x="5927614" y="367909"/>
            <a:ext cx="1691471" cy="54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效果分析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5303818" y="422701"/>
            <a:ext cx="263341" cy="395013"/>
            <a:chOff x="5284519" y="1508166"/>
            <a:chExt cx="213756" cy="427512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3675296" y="2182489"/>
            <a:ext cx="1868593" cy="1866715"/>
            <a:chOff x="5305425" y="2638424"/>
            <a:chExt cx="1579563" cy="1577975"/>
          </a:xfrm>
          <a:solidFill>
            <a:srgbClr val="000000">
              <a:alpha val="60000"/>
            </a:srgbClr>
          </a:solidFill>
        </p:grpSpPr>
        <p:sp>
          <p:nvSpPr>
            <p:cNvPr id="31" name="Freeform 6"/>
            <p:cNvSpPr>
              <a:spLocks noEditPoints="1"/>
            </p:cNvSpPr>
            <p:nvPr/>
          </p:nvSpPr>
          <p:spPr bwMode="auto">
            <a:xfrm>
              <a:off x="5305425" y="2638424"/>
              <a:ext cx="1579563" cy="1577975"/>
            </a:xfrm>
            <a:custGeom>
              <a:avLst/>
              <a:gdLst>
                <a:gd name="T0" fmla="*/ 421 w 421"/>
                <a:gd name="T1" fmla="*/ 229 h 421"/>
                <a:gd name="T2" fmla="*/ 398 w 421"/>
                <a:gd name="T3" fmla="*/ 188 h 421"/>
                <a:gd name="T4" fmla="*/ 367 w 421"/>
                <a:gd name="T5" fmla="*/ 146 h 421"/>
                <a:gd name="T6" fmla="*/ 402 w 421"/>
                <a:gd name="T7" fmla="*/ 122 h 421"/>
                <a:gd name="T8" fmla="*/ 361 w 421"/>
                <a:gd name="T9" fmla="*/ 97 h 421"/>
                <a:gd name="T10" fmla="*/ 314 w 421"/>
                <a:gd name="T11" fmla="*/ 77 h 421"/>
                <a:gd name="T12" fmla="*/ 332 w 421"/>
                <a:gd name="T13" fmla="*/ 38 h 421"/>
                <a:gd name="T14" fmla="*/ 285 w 421"/>
                <a:gd name="T15" fmla="*/ 37 h 421"/>
                <a:gd name="T16" fmla="*/ 233 w 421"/>
                <a:gd name="T17" fmla="*/ 43 h 421"/>
                <a:gd name="T18" fmla="*/ 229 w 421"/>
                <a:gd name="T19" fmla="*/ 0 h 421"/>
                <a:gd name="T20" fmla="*/ 188 w 421"/>
                <a:gd name="T21" fmla="*/ 23 h 421"/>
                <a:gd name="T22" fmla="*/ 146 w 421"/>
                <a:gd name="T23" fmla="*/ 54 h 421"/>
                <a:gd name="T24" fmla="*/ 122 w 421"/>
                <a:gd name="T25" fmla="*/ 19 h 421"/>
                <a:gd name="T26" fmla="*/ 98 w 421"/>
                <a:gd name="T27" fmla="*/ 60 h 421"/>
                <a:gd name="T28" fmla="*/ 77 w 421"/>
                <a:gd name="T29" fmla="*/ 107 h 421"/>
                <a:gd name="T30" fmla="*/ 38 w 421"/>
                <a:gd name="T31" fmla="*/ 89 h 421"/>
                <a:gd name="T32" fmla="*/ 37 w 421"/>
                <a:gd name="T33" fmla="*/ 136 h 421"/>
                <a:gd name="T34" fmla="*/ 43 w 421"/>
                <a:gd name="T35" fmla="*/ 188 h 421"/>
                <a:gd name="T36" fmla="*/ 0 w 421"/>
                <a:gd name="T37" fmla="*/ 192 h 421"/>
                <a:gd name="T38" fmla="*/ 24 w 421"/>
                <a:gd name="T39" fmla="*/ 233 h 421"/>
                <a:gd name="T40" fmla="*/ 54 w 421"/>
                <a:gd name="T41" fmla="*/ 274 h 421"/>
                <a:gd name="T42" fmla="*/ 19 w 421"/>
                <a:gd name="T43" fmla="*/ 299 h 421"/>
                <a:gd name="T44" fmla="*/ 60 w 421"/>
                <a:gd name="T45" fmla="*/ 323 h 421"/>
                <a:gd name="T46" fmla="*/ 107 w 421"/>
                <a:gd name="T47" fmla="*/ 344 h 421"/>
                <a:gd name="T48" fmla="*/ 89 w 421"/>
                <a:gd name="T49" fmla="*/ 383 h 421"/>
                <a:gd name="T50" fmla="*/ 137 w 421"/>
                <a:gd name="T51" fmla="*/ 384 h 421"/>
                <a:gd name="T52" fmla="*/ 188 w 421"/>
                <a:gd name="T53" fmla="*/ 378 h 421"/>
                <a:gd name="T54" fmla="*/ 192 w 421"/>
                <a:gd name="T55" fmla="*/ 421 h 421"/>
                <a:gd name="T56" fmla="*/ 233 w 421"/>
                <a:gd name="T57" fmla="*/ 397 h 421"/>
                <a:gd name="T58" fmla="*/ 275 w 421"/>
                <a:gd name="T59" fmla="*/ 367 h 421"/>
                <a:gd name="T60" fmla="*/ 299 w 421"/>
                <a:gd name="T61" fmla="*/ 402 h 421"/>
                <a:gd name="T62" fmla="*/ 324 w 421"/>
                <a:gd name="T63" fmla="*/ 361 h 421"/>
                <a:gd name="T64" fmla="*/ 344 w 421"/>
                <a:gd name="T65" fmla="*/ 314 h 421"/>
                <a:gd name="T66" fmla="*/ 383 w 421"/>
                <a:gd name="T67" fmla="*/ 332 h 421"/>
                <a:gd name="T68" fmla="*/ 384 w 421"/>
                <a:gd name="T69" fmla="*/ 284 h 421"/>
                <a:gd name="T70" fmla="*/ 378 w 421"/>
                <a:gd name="T71" fmla="*/ 233 h 421"/>
                <a:gd name="T72" fmla="*/ 211 w 421"/>
                <a:gd name="T73" fmla="*/ 236 h 421"/>
                <a:gd name="T74" fmla="*/ 211 w 421"/>
                <a:gd name="T75" fmla="*/ 185 h 421"/>
                <a:gd name="T76" fmla="*/ 211 w 421"/>
                <a:gd name="T77" fmla="*/ 236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421">
                  <a:moveTo>
                    <a:pt x="398" y="233"/>
                  </a:moveTo>
                  <a:cubicBezTo>
                    <a:pt x="421" y="229"/>
                    <a:pt x="421" y="229"/>
                    <a:pt x="421" y="229"/>
                  </a:cubicBezTo>
                  <a:cubicBezTo>
                    <a:pt x="421" y="192"/>
                    <a:pt x="421" y="192"/>
                    <a:pt x="421" y="192"/>
                  </a:cubicBezTo>
                  <a:cubicBezTo>
                    <a:pt x="398" y="188"/>
                    <a:pt x="398" y="188"/>
                    <a:pt x="398" y="188"/>
                  </a:cubicBezTo>
                  <a:cubicBezTo>
                    <a:pt x="378" y="188"/>
                    <a:pt x="378" y="188"/>
                    <a:pt x="378" y="188"/>
                  </a:cubicBezTo>
                  <a:cubicBezTo>
                    <a:pt x="376" y="173"/>
                    <a:pt x="372" y="159"/>
                    <a:pt x="367" y="146"/>
                  </a:cubicBezTo>
                  <a:cubicBezTo>
                    <a:pt x="384" y="136"/>
                    <a:pt x="384" y="136"/>
                    <a:pt x="384" y="136"/>
                  </a:cubicBezTo>
                  <a:cubicBezTo>
                    <a:pt x="402" y="122"/>
                    <a:pt x="402" y="122"/>
                    <a:pt x="402" y="122"/>
                  </a:cubicBezTo>
                  <a:cubicBezTo>
                    <a:pt x="383" y="89"/>
                    <a:pt x="383" y="89"/>
                    <a:pt x="383" y="89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44" y="107"/>
                    <a:pt x="344" y="107"/>
                    <a:pt x="344" y="107"/>
                  </a:cubicBezTo>
                  <a:cubicBezTo>
                    <a:pt x="336" y="96"/>
                    <a:pt x="325" y="85"/>
                    <a:pt x="314" y="77"/>
                  </a:cubicBezTo>
                  <a:cubicBezTo>
                    <a:pt x="324" y="60"/>
                    <a:pt x="324" y="60"/>
                    <a:pt x="324" y="60"/>
                  </a:cubicBezTo>
                  <a:cubicBezTo>
                    <a:pt x="332" y="38"/>
                    <a:pt x="332" y="38"/>
                    <a:pt x="332" y="38"/>
                  </a:cubicBezTo>
                  <a:cubicBezTo>
                    <a:pt x="299" y="19"/>
                    <a:pt x="299" y="19"/>
                    <a:pt x="299" y="1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75" y="54"/>
                    <a:pt x="275" y="54"/>
                    <a:pt x="275" y="54"/>
                  </a:cubicBezTo>
                  <a:cubicBezTo>
                    <a:pt x="262" y="49"/>
                    <a:pt x="248" y="45"/>
                    <a:pt x="233" y="43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73" y="45"/>
                    <a:pt x="160" y="49"/>
                    <a:pt x="146" y="54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96" y="85"/>
                    <a:pt x="86" y="96"/>
                    <a:pt x="77" y="10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38" y="89"/>
                    <a:pt x="38" y="89"/>
                    <a:pt x="38" y="89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37" y="136"/>
                    <a:pt x="37" y="136"/>
                    <a:pt x="37" y="136"/>
                  </a:cubicBezTo>
                  <a:cubicBezTo>
                    <a:pt x="54" y="146"/>
                    <a:pt x="54" y="146"/>
                    <a:pt x="54" y="146"/>
                  </a:cubicBezTo>
                  <a:cubicBezTo>
                    <a:pt x="49" y="159"/>
                    <a:pt x="45" y="173"/>
                    <a:pt x="43" y="188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" y="233"/>
                    <a:pt x="24" y="233"/>
                    <a:pt x="24" y="233"/>
                  </a:cubicBezTo>
                  <a:cubicBezTo>
                    <a:pt x="43" y="233"/>
                    <a:pt x="43" y="233"/>
                    <a:pt x="43" y="233"/>
                  </a:cubicBezTo>
                  <a:cubicBezTo>
                    <a:pt x="45" y="247"/>
                    <a:pt x="49" y="261"/>
                    <a:pt x="54" y="274"/>
                  </a:cubicBezTo>
                  <a:cubicBezTo>
                    <a:pt x="37" y="284"/>
                    <a:pt x="37" y="284"/>
                    <a:pt x="37" y="284"/>
                  </a:cubicBezTo>
                  <a:cubicBezTo>
                    <a:pt x="19" y="299"/>
                    <a:pt x="19" y="299"/>
                    <a:pt x="19" y="299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60" y="323"/>
                    <a:pt x="60" y="323"/>
                    <a:pt x="60" y="323"/>
                  </a:cubicBezTo>
                  <a:cubicBezTo>
                    <a:pt x="77" y="314"/>
                    <a:pt x="77" y="314"/>
                    <a:pt x="77" y="314"/>
                  </a:cubicBezTo>
                  <a:cubicBezTo>
                    <a:pt x="86" y="325"/>
                    <a:pt x="96" y="335"/>
                    <a:pt x="107" y="344"/>
                  </a:cubicBezTo>
                  <a:cubicBezTo>
                    <a:pt x="98" y="361"/>
                    <a:pt x="98" y="361"/>
                    <a:pt x="98" y="361"/>
                  </a:cubicBezTo>
                  <a:cubicBezTo>
                    <a:pt x="89" y="383"/>
                    <a:pt x="89" y="383"/>
                    <a:pt x="89" y="383"/>
                  </a:cubicBezTo>
                  <a:cubicBezTo>
                    <a:pt x="122" y="402"/>
                    <a:pt x="122" y="402"/>
                    <a:pt x="122" y="402"/>
                  </a:cubicBezTo>
                  <a:cubicBezTo>
                    <a:pt x="137" y="384"/>
                    <a:pt x="137" y="384"/>
                    <a:pt x="137" y="384"/>
                  </a:cubicBezTo>
                  <a:cubicBezTo>
                    <a:pt x="146" y="367"/>
                    <a:pt x="146" y="367"/>
                    <a:pt x="146" y="367"/>
                  </a:cubicBezTo>
                  <a:cubicBezTo>
                    <a:pt x="160" y="372"/>
                    <a:pt x="173" y="376"/>
                    <a:pt x="188" y="378"/>
                  </a:cubicBezTo>
                  <a:cubicBezTo>
                    <a:pt x="188" y="397"/>
                    <a:pt x="188" y="397"/>
                    <a:pt x="188" y="397"/>
                  </a:cubicBezTo>
                  <a:cubicBezTo>
                    <a:pt x="192" y="421"/>
                    <a:pt x="192" y="421"/>
                    <a:pt x="192" y="421"/>
                  </a:cubicBezTo>
                  <a:cubicBezTo>
                    <a:pt x="229" y="421"/>
                    <a:pt x="229" y="421"/>
                    <a:pt x="229" y="421"/>
                  </a:cubicBezTo>
                  <a:cubicBezTo>
                    <a:pt x="233" y="397"/>
                    <a:pt x="233" y="397"/>
                    <a:pt x="233" y="397"/>
                  </a:cubicBezTo>
                  <a:cubicBezTo>
                    <a:pt x="233" y="378"/>
                    <a:pt x="233" y="378"/>
                    <a:pt x="233" y="378"/>
                  </a:cubicBezTo>
                  <a:cubicBezTo>
                    <a:pt x="248" y="376"/>
                    <a:pt x="262" y="372"/>
                    <a:pt x="275" y="367"/>
                  </a:cubicBezTo>
                  <a:cubicBezTo>
                    <a:pt x="285" y="384"/>
                    <a:pt x="285" y="384"/>
                    <a:pt x="285" y="384"/>
                  </a:cubicBezTo>
                  <a:cubicBezTo>
                    <a:pt x="299" y="402"/>
                    <a:pt x="299" y="402"/>
                    <a:pt x="299" y="402"/>
                  </a:cubicBezTo>
                  <a:cubicBezTo>
                    <a:pt x="332" y="383"/>
                    <a:pt x="332" y="383"/>
                    <a:pt x="332" y="383"/>
                  </a:cubicBezTo>
                  <a:cubicBezTo>
                    <a:pt x="324" y="361"/>
                    <a:pt x="324" y="361"/>
                    <a:pt x="324" y="361"/>
                  </a:cubicBezTo>
                  <a:cubicBezTo>
                    <a:pt x="314" y="344"/>
                    <a:pt x="314" y="344"/>
                    <a:pt x="314" y="344"/>
                  </a:cubicBezTo>
                  <a:cubicBezTo>
                    <a:pt x="325" y="335"/>
                    <a:pt x="336" y="325"/>
                    <a:pt x="344" y="314"/>
                  </a:cubicBezTo>
                  <a:cubicBezTo>
                    <a:pt x="361" y="323"/>
                    <a:pt x="361" y="323"/>
                    <a:pt x="361" y="323"/>
                  </a:cubicBezTo>
                  <a:cubicBezTo>
                    <a:pt x="383" y="332"/>
                    <a:pt x="383" y="332"/>
                    <a:pt x="383" y="332"/>
                  </a:cubicBezTo>
                  <a:cubicBezTo>
                    <a:pt x="402" y="299"/>
                    <a:pt x="402" y="299"/>
                    <a:pt x="402" y="299"/>
                  </a:cubicBezTo>
                  <a:cubicBezTo>
                    <a:pt x="384" y="284"/>
                    <a:pt x="384" y="284"/>
                    <a:pt x="384" y="28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72" y="261"/>
                    <a:pt x="376" y="247"/>
                    <a:pt x="378" y="233"/>
                  </a:cubicBezTo>
                  <a:lnTo>
                    <a:pt x="398" y="233"/>
                  </a:lnTo>
                  <a:close/>
                  <a:moveTo>
                    <a:pt x="211" y="236"/>
                  </a:moveTo>
                  <a:cubicBezTo>
                    <a:pt x="197" y="236"/>
                    <a:pt x="185" y="224"/>
                    <a:pt x="185" y="210"/>
                  </a:cubicBezTo>
                  <a:cubicBezTo>
                    <a:pt x="185" y="196"/>
                    <a:pt x="197" y="185"/>
                    <a:pt x="211" y="185"/>
                  </a:cubicBezTo>
                  <a:cubicBezTo>
                    <a:pt x="225" y="185"/>
                    <a:pt x="236" y="196"/>
                    <a:pt x="236" y="210"/>
                  </a:cubicBezTo>
                  <a:cubicBezTo>
                    <a:pt x="236" y="224"/>
                    <a:pt x="225" y="236"/>
                    <a:pt x="211" y="236"/>
                  </a:cubicBezTo>
                  <a:close/>
                </a:path>
              </a:pathLst>
            </a:custGeom>
            <a:solidFill>
              <a:srgbClr val="21AB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7"/>
            <p:cNvSpPr>
              <a:spLocks noEditPoints="1"/>
            </p:cNvSpPr>
            <p:nvPr/>
          </p:nvSpPr>
          <p:spPr bwMode="auto">
            <a:xfrm>
              <a:off x="5602288" y="2933700"/>
              <a:ext cx="985838" cy="985838"/>
            </a:xfrm>
            <a:custGeom>
              <a:avLst/>
              <a:gdLst>
                <a:gd name="T0" fmla="*/ 132 w 263"/>
                <a:gd name="T1" fmla="*/ 0 h 263"/>
                <a:gd name="T2" fmla="*/ 0 w 263"/>
                <a:gd name="T3" fmla="*/ 131 h 263"/>
                <a:gd name="T4" fmla="*/ 132 w 263"/>
                <a:gd name="T5" fmla="*/ 263 h 263"/>
                <a:gd name="T6" fmla="*/ 263 w 263"/>
                <a:gd name="T7" fmla="*/ 131 h 263"/>
                <a:gd name="T8" fmla="*/ 132 w 263"/>
                <a:gd name="T9" fmla="*/ 0 h 263"/>
                <a:gd name="T10" fmla="*/ 132 w 263"/>
                <a:gd name="T11" fmla="*/ 190 h 263"/>
                <a:gd name="T12" fmla="*/ 73 w 263"/>
                <a:gd name="T13" fmla="*/ 131 h 263"/>
                <a:gd name="T14" fmla="*/ 132 w 263"/>
                <a:gd name="T15" fmla="*/ 73 h 263"/>
                <a:gd name="T16" fmla="*/ 190 w 263"/>
                <a:gd name="T17" fmla="*/ 131 h 263"/>
                <a:gd name="T18" fmla="*/ 132 w 263"/>
                <a:gd name="T19" fmla="*/ 19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" h="263">
                  <a:moveTo>
                    <a:pt x="132" y="0"/>
                  </a:moveTo>
                  <a:cubicBezTo>
                    <a:pt x="59" y="0"/>
                    <a:pt x="0" y="59"/>
                    <a:pt x="0" y="131"/>
                  </a:cubicBezTo>
                  <a:cubicBezTo>
                    <a:pt x="0" y="204"/>
                    <a:pt x="59" y="263"/>
                    <a:pt x="132" y="263"/>
                  </a:cubicBezTo>
                  <a:cubicBezTo>
                    <a:pt x="204" y="263"/>
                    <a:pt x="263" y="204"/>
                    <a:pt x="263" y="131"/>
                  </a:cubicBezTo>
                  <a:cubicBezTo>
                    <a:pt x="263" y="59"/>
                    <a:pt x="204" y="0"/>
                    <a:pt x="132" y="0"/>
                  </a:cubicBezTo>
                  <a:close/>
                  <a:moveTo>
                    <a:pt x="132" y="190"/>
                  </a:moveTo>
                  <a:cubicBezTo>
                    <a:pt x="99" y="190"/>
                    <a:pt x="73" y="164"/>
                    <a:pt x="73" y="131"/>
                  </a:cubicBezTo>
                  <a:cubicBezTo>
                    <a:pt x="73" y="99"/>
                    <a:pt x="99" y="73"/>
                    <a:pt x="132" y="73"/>
                  </a:cubicBezTo>
                  <a:cubicBezTo>
                    <a:pt x="164" y="73"/>
                    <a:pt x="190" y="99"/>
                    <a:pt x="190" y="131"/>
                  </a:cubicBezTo>
                  <a:cubicBezTo>
                    <a:pt x="190" y="164"/>
                    <a:pt x="164" y="190"/>
                    <a:pt x="132" y="19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817145" y="3322537"/>
            <a:ext cx="2345601" cy="2341845"/>
            <a:chOff x="5102225" y="2441575"/>
            <a:chExt cx="1982788" cy="1979613"/>
          </a:xfrm>
          <a:solidFill>
            <a:srgbClr val="000000">
              <a:alpha val="60000"/>
            </a:srgbClr>
          </a:solidFill>
        </p:grpSpPr>
        <p:sp>
          <p:nvSpPr>
            <p:cNvPr id="34" name="Freeform 12"/>
            <p:cNvSpPr>
              <a:spLocks noEditPoints="1"/>
            </p:cNvSpPr>
            <p:nvPr/>
          </p:nvSpPr>
          <p:spPr bwMode="auto">
            <a:xfrm>
              <a:off x="5102225" y="2441575"/>
              <a:ext cx="1982788" cy="1979613"/>
            </a:xfrm>
            <a:custGeom>
              <a:avLst/>
              <a:gdLst>
                <a:gd name="T0" fmla="*/ 529 w 529"/>
                <a:gd name="T1" fmla="*/ 283 h 528"/>
                <a:gd name="T2" fmla="*/ 506 w 529"/>
                <a:gd name="T3" fmla="*/ 241 h 528"/>
                <a:gd name="T4" fmla="*/ 479 w 529"/>
                <a:gd name="T5" fmla="*/ 200 h 528"/>
                <a:gd name="T6" fmla="*/ 516 w 529"/>
                <a:gd name="T7" fmla="*/ 180 h 528"/>
                <a:gd name="T8" fmla="*/ 479 w 529"/>
                <a:gd name="T9" fmla="*/ 151 h 528"/>
                <a:gd name="T10" fmla="*/ 438 w 529"/>
                <a:gd name="T11" fmla="*/ 123 h 528"/>
                <a:gd name="T12" fmla="*/ 465 w 529"/>
                <a:gd name="T13" fmla="*/ 90 h 528"/>
                <a:gd name="T14" fmla="*/ 420 w 529"/>
                <a:gd name="T15" fmla="*/ 77 h 528"/>
                <a:gd name="T16" fmla="*/ 371 w 529"/>
                <a:gd name="T17" fmla="*/ 67 h 528"/>
                <a:gd name="T18" fmla="*/ 383 w 529"/>
                <a:gd name="T19" fmla="*/ 27 h 528"/>
                <a:gd name="T20" fmla="*/ 336 w 529"/>
                <a:gd name="T21" fmla="*/ 32 h 528"/>
                <a:gd name="T22" fmla="*/ 288 w 529"/>
                <a:gd name="T23" fmla="*/ 42 h 528"/>
                <a:gd name="T24" fmla="*/ 284 w 529"/>
                <a:gd name="T25" fmla="*/ 0 h 528"/>
                <a:gd name="T26" fmla="*/ 242 w 529"/>
                <a:gd name="T27" fmla="*/ 23 h 528"/>
                <a:gd name="T28" fmla="*/ 201 w 529"/>
                <a:gd name="T29" fmla="*/ 50 h 528"/>
                <a:gd name="T30" fmla="*/ 181 w 529"/>
                <a:gd name="T31" fmla="*/ 13 h 528"/>
                <a:gd name="T32" fmla="*/ 152 w 529"/>
                <a:gd name="T33" fmla="*/ 50 h 528"/>
                <a:gd name="T34" fmla="*/ 124 w 529"/>
                <a:gd name="T35" fmla="*/ 91 h 528"/>
                <a:gd name="T36" fmla="*/ 91 w 529"/>
                <a:gd name="T37" fmla="*/ 64 h 528"/>
                <a:gd name="T38" fmla="*/ 78 w 529"/>
                <a:gd name="T39" fmla="*/ 109 h 528"/>
                <a:gd name="T40" fmla="*/ 68 w 529"/>
                <a:gd name="T41" fmla="*/ 158 h 528"/>
                <a:gd name="T42" fmla="*/ 28 w 529"/>
                <a:gd name="T43" fmla="*/ 145 h 528"/>
                <a:gd name="T44" fmla="*/ 33 w 529"/>
                <a:gd name="T45" fmla="*/ 193 h 528"/>
                <a:gd name="T46" fmla="*/ 42 w 529"/>
                <a:gd name="T47" fmla="*/ 241 h 528"/>
                <a:gd name="T48" fmla="*/ 0 w 529"/>
                <a:gd name="T49" fmla="*/ 245 h 528"/>
                <a:gd name="T50" fmla="*/ 24 w 529"/>
                <a:gd name="T51" fmla="*/ 287 h 528"/>
                <a:gd name="T52" fmla="*/ 51 w 529"/>
                <a:gd name="T53" fmla="*/ 328 h 528"/>
                <a:gd name="T54" fmla="*/ 13 w 529"/>
                <a:gd name="T55" fmla="*/ 348 h 528"/>
                <a:gd name="T56" fmla="*/ 51 w 529"/>
                <a:gd name="T57" fmla="*/ 377 h 528"/>
                <a:gd name="T58" fmla="*/ 92 w 529"/>
                <a:gd name="T59" fmla="*/ 405 h 528"/>
                <a:gd name="T60" fmla="*/ 65 w 529"/>
                <a:gd name="T61" fmla="*/ 438 h 528"/>
                <a:gd name="T62" fmla="*/ 110 w 529"/>
                <a:gd name="T63" fmla="*/ 451 h 528"/>
                <a:gd name="T64" fmla="*/ 159 w 529"/>
                <a:gd name="T65" fmla="*/ 461 h 528"/>
                <a:gd name="T66" fmla="*/ 146 w 529"/>
                <a:gd name="T67" fmla="*/ 501 h 528"/>
                <a:gd name="T68" fmla="*/ 193 w 529"/>
                <a:gd name="T69" fmla="*/ 496 h 528"/>
                <a:gd name="T70" fmla="*/ 242 w 529"/>
                <a:gd name="T71" fmla="*/ 486 h 528"/>
                <a:gd name="T72" fmla="*/ 246 w 529"/>
                <a:gd name="T73" fmla="*/ 528 h 528"/>
                <a:gd name="T74" fmla="*/ 288 w 529"/>
                <a:gd name="T75" fmla="*/ 505 h 528"/>
                <a:gd name="T76" fmla="*/ 329 w 529"/>
                <a:gd name="T77" fmla="*/ 478 h 528"/>
                <a:gd name="T78" fmla="*/ 349 w 529"/>
                <a:gd name="T79" fmla="*/ 516 h 528"/>
                <a:gd name="T80" fmla="*/ 378 w 529"/>
                <a:gd name="T81" fmla="*/ 478 h 528"/>
                <a:gd name="T82" fmla="*/ 406 w 529"/>
                <a:gd name="T83" fmla="*/ 437 h 528"/>
                <a:gd name="T84" fmla="*/ 439 w 529"/>
                <a:gd name="T85" fmla="*/ 464 h 528"/>
                <a:gd name="T86" fmla="*/ 452 w 529"/>
                <a:gd name="T87" fmla="*/ 419 h 528"/>
                <a:gd name="T88" fmla="*/ 462 w 529"/>
                <a:gd name="T89" fmla="*/ 370 h 528"/>
                <a:gd name="T90" fmla="*/ 502 w 529"/>
                <a:gd name="T91" fmla="*/ 383 h 528"/>
                <a:gd name="T92" fmla="*/ 496 w 529"/>
                <a:gd name="T93" fmla="*/ 335 h 528"/>
                <a:gd name="T94" fmla="*/ 487 w 529"/>
                <a:gd name="T95" fmla="*/ 287 h 528"/>
                <a:gd name="T96" fmla="*/ 265 w 529"/>
                <a:gd name="T97" fmla="*/ 290 h 528"/>
                <a:gd name="T98" fmla="*/ 265 w 529"/>
                <a:gd name="T99" fmla="*/ 238 h 528"/>
                <a:gd name="T100" fmla="*/ 265 w 529"/>
                <a:gd name="T101" fmla="*/ 29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9" h="528">
                  <a:moveTo>
                    <a:pt x="506" y="287"/>
                  </a:moveTo>
                  <a:cubicBezTo>
                    <a:pt x="529" y="283"/>
                    <a:pt x="529" y="283"/>
                    <a:pt x="529" y="283"/>
                  </a:cubicBezTo>
                  <a:cubicBezTo>
                    <a:pt x="529" y="245"/>
                    <a:pt x="529" y="245"/>
                    <a:pt x="529" y="245"/>
                  </a:cubicBezTo>
                  <a:cubicBezTo>
                    <a:pt x="506" y="241"/>
                    <a:pt x="506" y="241"/>
                    <a:pt x="506" y="241"/>
                  </a:cubicBezTo>
                  <a:cubicBezTo>
                    <a:pt x="487" y="241"/>
                    <a:pt x="487" y="241"/>
                    <a:pt x="487" y="241"/>
                  </a:cubicBezTo>
                  <a:cubicBezTo>
                    <a:pt x="486" y="227"/>
                    <a:pt x="483" y="213"/>
                    <a:pt x="479" y="200"/>
                  </a:cubicBezTo>
                  <a:cubicBezTo>
                    <a:pt x="496" y="193"/>
                    <a:pt x="496" y="193"/>
                    <a:pt x="496" y="193"/>
                  </a:cubicBezTo>
                  <a:cubicBezTo>
                    <a:pt x="516" y="180"/>
                    <a:pt x="516" y="180"/>
                    <a:pt x="516" y="180"/>
                  </a:cubicBezTo>
                  <a:cubicBezTo>
                    <a:pt x="502" y="145"/>
                    <a:pt x="502" y="145"/>
                    <a:pt x="502" y="145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62" y="158"/>
                    <a:pt x="462" y="158"/>
                    <a:pt x="462" y="158"/>
                  </a:cubicBezTo>
                  <a:cubicBezTo>
                    <a:pt x="455" y="145"/>
                    <a:pt x="447" y="134"/>
                    <a:pt x="438" y="123"/>
                  </a:cubicBezTo>
                  <a:cubicBezTo>
                    <a:pt x="452" y="109"/>
                    <a:pt x="452" y="109"/>
                    <a:pt x="452" y="109"/>
                  </a:cubicBezTo>
                  <a:cubicBezTo>
                    <a:pt x="465" y="90"/>
                    <a:pt x="465" y="90"/>
                    <a:pt x="465" y="90"/>
                  </a:cubicBezTo>
                  <a:cubicBezTo>
                    <a:pt x="439" y="64"/>
                    <a:pt x="439" y="64"/>
                    <a:pt x="439" y="64"/>
                  </a:cubicBezTo>
                  <a:cubicBezTo>
                    <a:pt x="420" y="77"/>
                    <a:pt x="420" y="77"/>
                    <a:pt x="420" y="77"/>
                  </a:cubicBezTo>
                  <a:cubicBezTo>
                    <a:pt x="406" y="91"/>
                    <a:pt x="406" y="91"/>
                    <a:pt x="406" y="91"/>
                  </a:cubicBezTo>
                  <a:cubicBezTo>
                    <a:pt x="395" y="82"/>
                    <a:pt x="383" y="74"/>
                    <a:pt x="371" y="67"/>
                  </a:cubicBezTo>
                  <a:cubicBezTo>
                    <a:pt x="378" y="50"/>
                    <a:pt x="378" y="50"/>
                    <a:pt x="378" y="50"/>
                  </a:cubicBezTo>
                  <a:cubicBezTo>
                    <a:pt x="383" y="27"/>
                    <a:pt x="383" y="27"/>
                    <a:pt x="383" y="27"/>
                  </a:cubicBezTo>
                  <a:cubicBezTo>
                    <a:pt x="349" y="13"/>
                    <a:pt x="349" y="13"/>
                    <a:pt x="349" y="13"/>
                  </a:cubicBezTo>
                  <a:cubicBezTo>
                    <a:pt x="336" y="32"/>
                    <a:pt x="336" y="32"/>
                    <a:pt x="336" y="32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316" y="46"/>
                    <a:pt x="302" y="43"/>
                    <a:pt x="288" y="42"/>
                  </a:cubicBezTo>
                  <a:cubicBezTo>
                    <a:pt x="288" y="23"/>
                    <a:pt x="288" y="23"/>
                    <a:pt x="288" y="23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2" y="23"/>
                    <a:pt x="242" y="23"/>
                    <a:pt x="242" y="23"/>
                  </a:cubicBezTo>
                  <a:cubicBezTo>
                    <a:pt x="242" y="42"/>
                    <a:pt x="242" y="42"/>
                    <a:pt x="242" y="42"/>
                  </a:cubicBezTo>
                  <a:cubicBezTo>
                    <a:pt x="228" y="43"/>
                    <a:pt x="214" y="46"/>
                    <a:pt x="201" y="50"/>
                  </a:cubicBezTo>
                  <a:cubicBezTo>
                    <a:pt x="193" y="32"/>
                    <a:pt x="193" y="32"/>
                    <a:pt x="193" y="32"/>
                  </a:cubicBezTo>
                  <a:cubicBezTo>
                    <a:pt x="181" y="13"/>
                    <a:pt x="181" y="13"/>
                    <a:pt x="181" y="13"/>
                  </a:cubicBezTo>
                  <a:cubicBezTo>
                    <a:pt x="146" y="27"/>
                    <a:pt x="146" y="27"/>
                    <a:pt x="146" y="27"/>
                  </a:cubicBezTo>
                  <a:cubicBezTo>
                    <a:pt x="152" y="50"/>
                    <a:pt x="152" y="50"/>
                    <a:pt x="152" y="50"/>
                  </a:cubicBezTo>
                  <a:cubicBezTo>
                    <a:pt x="159" y="67"/>
                    <a:pt x="159" y="67"/>
                    <a:pt x="159" y="67"/>
                  </a:cubicBezTo>
                  <a:cubicBezTo>
                    <a:pt x="146" y="74"/>
                    <a:pt x="135" y="82"/>
                    <a:pt x="124" y="91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92" y="123"/>
                    <a:pt x="92" y="123"/>
                    <a:pt x="92" y="123"/>
                  </a:cubicBezTo>
                  <a:cubicBezTo>
                    <a:pt x="83" y="134"/>
                    <a:pt x="75" y="145"/>
                    <a:pt x="68" y="158"/>
                  </a:cubicBezTo>
                  <a:cubicBezTo>
                    <a:pt x="51" y="151"/>
                    <a:pt x="51" y="151"/>
                    <a:pt x="51" y="151"/>
                  </a:cubicBezTo>
                  <a:cubicBezTo>
                    <a:pt x="28" y="145"/>
                    <a:pt x="28" y="145"/>
                    <a:pt x="28" y="145"/>
                  </a:cubicBezTo>
                  <a:cubicBezTo>
                    <a:pt x="13" y="180"/>
                    <a:pt x="13" y="180"/>
                    <a:pt x="13" y="180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51" y="200"/>
                    <a:pt x="51" y="200"/>
                    <a:pt x="51" y="200"/>
                  </a:cubicBezTo>
                  <a:cubicBezTo>
                    <a:pt x="47" y="213"/>
                    <a:pt x="44" y="227"/>
                    <a:pt x="42" y="241"/>
                  </a:cubicBezTo>
                  <a:cubicBezTo>
                    <a:pt x="24" y="241"/>
                    <a:pt x="24" y="241"/>
                    <a:pt x="24" y="241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24" y="287"/>
                    <a:pt x="24" y="287"/>
                    <a:pt x="24" y="287"/>
                  </a:cubicBezTo>
                  <a:cubicBezTo>
                    <a:pt x="42" y="287"/>
                    <a:pt x="42" y="287"/>
                    <a:pt x="42" y="287"/>
                  </a:cubicBezTo>
                  <a:cubicBezTo>
                    <a:pt x="44" y="301"/>
                    <a:pt x="47" y="315"/>
                    <a:pt x="51" y="328"/>
                  </a:cubicBezTo>
                  <a:cubicBezTo>
                    <a:pt x="33" y="335"/>
                    <a:pt x="33" y="335"/>
                    <a:pt x="33" y="335"/>
                  </a:cubicBezTo>
                  <a:cubicBezTo>
                    <a:pt x="13" y="348"/>
                    <a:pt x="13" y="348"/>
                    <a:pt x="13" y="348"/>
                  </a:cubicBezTo>
                  <a:cubicBezTo>
                    <a:pt x="28" y="383"/>
                    <a:pt x="28" y="383"/>
                    <a:pt x="28" y="383"/>
                  </a:cubicBezTo>
                  <a:cubicBezTo>
                    <a:pt x="51" y="377"/>
                    <a:pt x="51" y="377"/>
                    <a:pt x="51" y="377"/>
                  </a:cubicBezTo>
                  <a:cubicBezTo>
                    <a:pt x="68" y="370"/>
                    <a:pt x="68" y="370"/>
                    <a:pt x="68" y="370"/>
                  </a:cubicBezTo>
                  <a:cubicBezTo>
                    <a:pt x="75" y="383"/>
                    <a:pt x="83" y="394"/>
                    <a:pt x="92" y="405"/>
                  </a:cubicBezTo>
                  <a:cubicBezTo>
                    <a:pt x="78" y="419"/>
                    <a:pt x="78" y="419"/>
                    <a:pt x="78" y="419"/>
                  </a:cubicBezTo>
                  <a:cubicBezTo>
                    <a:pt x="65" y="438"/>
                    <a:pt x="65" y="438"/>
                    <a:pt x="65" y="438"/>
                  </a:cubicBezTo>
                  <a:cubicBezTo>
                    <a:pt x="91" y="464"/>
                    <a:pt x="91" y="464"/>
                    <a:pt x="91" y="464"/>
                  </a:cubicBezTo>
                  <a:cubicBezTo>
                    <a:pt x="110" y="451"/>
                    <a:pt x="110" y="451"/>
                    <a:pt x="110" y="451"/>
                  </a:cubicBezTo>
                  <a:cubicBezTo>
                    <a:pt x="124" y="437"/>
                    <a:pt x="124" y="437"/>
                    <a:pt x="124" y="437"/>
                  </a:cubicBezTo>
                  <a:cubicBezTo>
                    <a:pt x="135" y="446"/>
                    <a:pt x="146" y="454"/>
                    <a:pt x="159" y="461"/>
                  </a:cubicBezTo>
                  <a:cubicBezTo>
                    <a:pt x="152" y="478"/>
                    <a:pt x="152" y="478"/>
                    <a:pt x="152" y="478"/>
                  </a:cubicBezTo>
                  <a:cubicBezTo>
                    <a:pt x="146" y="501"/>
                    <a:pt x="146" y="501"/>
                    <a:pt x="146" y="501"/>
                  </a:cubicBezTo>
                  <a:cubicBezTo>
                    <a:pt x="181" y="516"/>
                    <a:pt x="181" y="516"/>
                    <a:pt x="181" y="516"/>
                  </a:cubicBezTo>
                  <a:cubicBezTo>
                    <a:pt x="193" y="496"/>
                    <a:pt x="193" y="496"/>
                    <a:pt x="193" y="496"/>
                  </a:cubicBezTo>
                  <a:cubicBezTo>
                    <a:pt x="201" y="478"/>
                    <a:pt x="201" y="478"/>
                    <a:pt x="201" y="478"/>
                  </a:cubicBezTo>
                  <a:cubicBezTo>
                    <a:pt x="214" y="482"/>
                    <a:pt x="228" y="485"/>
                    <a:pt x="242" y="486"/>
                  </a:cubicBezTo>
                  <a:cubicBezTo>
                    <a:pt x="242" y="505"/>
                    <a:pt x="242" y="505"/>
                    <a:pt x="242" y="505"/>
                  </a:cubicBezTo>
                  <a:cubicBezTo>
                    <a:pt x="246" y="528"/>
                    <a:pt x="246" y="528"/>
                    <a:pt x="246" y="528"/>
                  </a:cubicBezTo>
                  <a:cubicBezTo>
                    <a:pt x="284" y="528"/>
                    <a:pt x="284" y="528"/>
                    <a:pt x="284" y="528"/>
                  </a:cubicBezTo>
                  <a:cubicBezTo>
                    <a:pt x="288" y="505"/>
                    <a:pt x="288" y="505"/>
                    <a:pt x="288" y="505"/>
                  </a:cubicBezTo>
                  <a:cubicBezTo>
                    <a:pt x="288" y="486"/>
                    <a:pt x="288" y="486"/>
                    <a:pt x="288" y="486"/>
                  </a:cubicBezTo>
                  <a:cubicBezTo>
                    <a:pt x="302" y="485"/>
                    <a:pt x="316" y="482"/>
                    <a:pt x="329" y="478"/>
                  </a:cubicBezTo>
                  <a:cubicBezTo>
                    <a:pt x="336" y="496"/>
                    <a:pt x="336" y="496"/>
                    <a:pt x="336" y="496"/>
                  </a:cubicBezTo>
                  <a:cubicBezTo>
                    <a:pt x="349" y="516"/>
                    <a:pt x="349" y="516"/>
                    <a:pt x="349" y="516"/>
                  </a:cubicBezTo>
                  <a:cubicBezTo>
                    <a:pt x="383" y="501"/>
                    <a:pt x="383" y="501"/>
                    <a:pt x="383" y="501"/>
                  </a:cubicBezTo>
                  <a:cubicBezTo>
                    <a:pt x="378" y="478"/>
                    <a:pt x="378" y="478"/>
                    <a:pt x="378" y="478"/>
                  </a:cubicBezTo>
                  <a:cubicBezTo>
                    <a:pt x="371" y="461"/>
                    <a:pt x="371" y="461"/>
                    <a:pt x="371" y="461"/>
                  </a:cubicBezTo>
                  <a:cubicBezTo>
                    <a:pt x="383" y="454"/>
                    <a:pt x="395" y="446"/>
                    <a:pt x="406" y="437"/>
                  </a:cubicBezTo>
                  <a:cubicBezTo>
                    <a:pt x="420" y="451"/>
                    <a:pt x="420" y="451"/>
                    <a:pt x="420" y="451"/>
                  </a:cubicBezTo>
                  <a:cubicBezTo>
                    <a:pt x="439" y="464"/>
                    <a:pt x="439" y="464"/>
                    <a:pt x="439" y="464"/>
                  </a:cubicBezTo>
                  <a:cubicBezTo>
                    <a:pt x="465" y="438"/>
                    <a:pt x="465" y="438"/>
                    <a:pt x="465" y="438"/>
                  </a:cubicBezTo>
                  <a:cubicBezTo>
                    <a:pt x="452" y="419"/>
                    <a:pt x="452" y="419"/>
                    <a:pt x="452" y="419"/>
                  </a:cubicBezTo>
                  <a:cubicBezTo>
                    <a:pt x="438" y="405"/>
                    <a:pt x="438" y="405"/>
                    <a:pt x="438" y="405"/>
                  </a:cubicBezTo>
                  <a:cubicBezTo>
                    <a:pt x="447" y="394"/>
                    <a:pt x="455" y="383"/>
                    <a:pt x="462" y="370"/>
                  </a:cubicBezTo>
                  <a:cubicBezTo>
                    <a:pt x="479" y="377"/>
                    <a:pt x="479" y="377"/>
                    <a:pt x="479" y="377"/>
                  </a:cubicBezTo>
                  <a:cubicBezTo>
                    <a:pt x="502" y="383"/>
                    <a:pt x="502" y="383"/>
                    <a:pt x="502" y="383"/>
                  </a:cubicBezTo>
                  <a:cubicBezTo>
                    <a:pt x="516" y="348"/>
                    <a:pt x="516" y="348"/>
                    <a:pt x="516" y="348"/>
                  </a:cubicBezTo>
                  <a:cubicBezTo>
                    <a:pt x="496" y="335"/>
                    <a:pt x="496" y="335"/>
                    <a:pt x="496" y="335"/>
                  </a:cubicBezTo>
                  <a:cubicBezTo>
                    <a:pt x="479" y="328"/>
                    <a:pt x="479" y="328"/>
                    <a:pt x="479" y="328"/>
                  </a:cubicBezTo>
                  <a:cubicBezTo>
                    <a:pt x="483" y="315"/>
                    <a:pt x="486" y="301"/>
                    <a:pt x="487" y="287"/>
                  </a:cubicBezTo>
                  <a:lnTo>
                    <a:pt x="506" y="287"/>
                  </a:lnTo>
                  <a:close/>
                  <a:moveTo>
                    <a:pt x="265" y="290"/>
                  </a:moveTo>
                  <a:cubicBezTo>
                    <a:pt x="251" y="290"/>
                    <a:pt x="239" y="278"/>
                    <a:pt x="239" y="264"/>
                  </a:cubicBezTo>
                  <a:cubicBezTo>
                    <a:pt x="239" y="250"/>
                    <a:pt x="251" y="238"/>
                    <a:pt x="265" y="238"/>
                  </a:cubicBezTo>
                  <a:cubicBezTo>
                    <a:pt x="279" y="238"/>
                    <a:pt x="291" y="250"/>
                    <a:pt x="291" y="264"/>
                  </a:cubicBezTo>
                  <a:cubicBezTo>
                    <a:pt x="291" y="278"/>
                    <a:pt x="279" y="290"/>
                    <a:pt x="265" y="290"/>
                  </a:cubicBezTo>
                  <a:close/>
                </a:path>
              </a:pathLst>
            </a:custGeom>
            <a:solidFill>
              <a:srgbClr val="05BA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3"/>
            <p:cNvSpPr>
              <a:spLocks noEditPoints="1"/>
            </p:cNvSpPr>
            <p:nvPr/>
          </p:nvSpPr>
          <p:spPr bwMode="auto">
            <a:xfrm>
              <a:off x="5405438" y="2741613"/>
              <a:ext cx="1376363" cy="1381125"/>
            </a:xfrm>
            <a:custGeom>
              <a:avLst/>
              <a:gdLst>
                <a:gd name="T0" fmla="*/ 184 w 367"/>
                <a:gd name="T1" fmla="*/ 0 h 368"/>
                <a:gd name="T2" fmla="*/ 0 w 367"/>
                <a:gd name="T3" fmla="*/ 184 h 368"/>
                <a:gd name="T4" fmla="*/ 184 w 367"/>
                <a:gd name="T5" fmla="*/ 368 h 368"/>
                <a:gd name="T6" fmla="*/ 367 w 367"/>
                <a:gd name="T7" fmla="*/ 184 h 368"/>
                <a:gd name="T8" fmla="*/ 184 w 367"/>
                <a:gd name="T9" fmla="*/ 0 h 368"/>
                <a:gd name="T10" fmla="*/ 184 w 367"/>
                <a:gd name="T11" fmla="*/ 250 h 368"/>
                <a:gd name="T12" fmla="*/ 118 w 367"/>
                <a:gd name="T13" fmla="*/ 184 h 368"/>
                <a:gd name="T14" fmla="*/ 184 w 367"/>
                <a:gd name="T15" fmla="*/ 118 h 368"/>
                <a:gd name="T16" fmla="*/ 250 w 367"/>
                <a:gd name="T17" fmla="*/ 184 h 368"/>
                <a:gd name="T18" fmla="*/ 184 w 367"/>
                <a:gd name="T19" fmla="*/ 25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7" h="368">
                  <a:moveTo>
                    <a:pt x="184" y="0"/>
                  </a:moveTo>
                  <a:cubicBezTo>
                    <a:pt x="83" y="0"/>
                    <a:pt x="0" y="83"/>
                    <a:pt x="0" y="184"/>
                  </a:cubicBezTo>
                  <a:cubicBezTo>
                    <a:pt x="0" y="285"/>
                    <a:pt x="83" y="368"/>
                    <a:pt x="184" y="368"/>
                  </a:cubicBezTo>
                  <a:cubicBezTo>
                    <a:pt x="285" y="368"/>
                    <a:pt x="367" y="285"/>
                    <a:pt x="367" y="184"/>
                  </a:cubicBezTo>
                  <a:cubicBezTo>
                    <a:pt x="367" y="83"/>
                    <a:pt x="285" y="0"/>
                    <a:pt x="184" y="0"/>
                  </a:cubicBezTo>
                  <a:close/>
                  <a:moveTo>
                    <a:pt x="184" y="250"/>
                  </a:moveTo>
                  <a:cubicBezTo>
                    <a:pt x="148" y="250"/>
                    <a:pt x="118" y="220"/>
                    <a:pt x="118" y="184"/>
                  </a:cubicBezTo>
                  <a:cubicBezTo>
                    <a:pt x="118" y="148"/>
                    <a:pt x="148" y="118"/>
                    <a:pt x="184" y="118"/>
                  </a:cubicBezTo>
                  <a:cubicBezTo>
                    <a:pt x="220" y="118"/>
                    <a:pt x="250" y="148"/>
                    <a:pt x="250" y="184"/>
                  </a:cubicBezTo>
                  <a:cubicBezTo>
                    <a:pt x="250" y="220"/>
                    <a:pt x="220" y="250"/>
                    <a:pt x="184" y="25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813275" y="2863802"/>
            <a:ext cx="1538068" cy="1560603"/>
            <a:chOff x="5803900" y="2852738"/>
            <a:chExt cx="1300163" cy="1319212"/>
          </a:xfrm>
          <a:solidFill>
            <a:srgbClr val="000000">
              <a:alpha val="60000"/>
            </a:srgbClr>
          </a:solidFill>
        </p:grpSpPr>
        <p:sp>
          <p:nvSpPr>
            <p:cNvPr id="37" name="Freeform 18"/>
            <p:cNvSpPr>
              <a:spLocks noEditPoints="1"/>
            </p:cNvSpPr>
            <p:nvPr/>
          </p:nvSpPr>
          <p:spPr bwMode="auto">
            <a:xfrm>
              <a:off x="5803900" y="2852738"/>
              <a:ext cx="1300163" cy="1319212"/>
            </a:xfrm>
            <a:custGeom>
              <a:avLst/>
              <a:gdLst>
                <a:gd name="T0" fmla="*/ 309 w 347"/>
                <a:gd name="T1" fmla="*/ 176 h 352"/>
                <a:gd name="T2" fmla="*/ 326 w 347"/>
                <a:gd name="T3" fmla="*/ 150 h 352"/>
                <a:gd name="T4" fmla="*/ 335 w 347"/>
                <a:gd name="T5" fmla="*/ 103 h 352"/>
                <a:gd name="T6" fmla="*/ 294 w 347"/>
                <a:gd name="T7" fmla="*/ 113 h 352"/>
                <a:gd name="T8" fmla="*/ 282 w 347"/>
                <a:gd name="T9" fmla="*/ 65 h 352"/>
                <a:gd name="T10" fmla="*/ 262 w 347"/>
                <a:gd name="T11" fmla="*/ 22 h 352"/>
                <a:gd name="T12" fmla="*/ 234 w 347"/>
                <a:gd name="T13" fmla="*/ 54 h 352"/>
                <a:gd name="T14" fmla="*/ 196 w 347"/>
                <a:gd name="T15" fmla="*/ 23 h 352"/>
                <a:gd name="T16" fmla="*/ 155 w 347"/>
                <a:gd name="T17" fmla="*/ 0 h 352"/>
                <a:gd name="T18" fmla="*/ 151 w 347"/>
                <a:gd name="T19" fmla="*/ 42 h 352"/>
                <a:gd name="T20" fmla="*/ 102 w 347"/>
                <a:gd name="T21" fmla="*/ 39 h 352"/>
                <a:gd name="T22" fmla="*/ 55 w 347"/>
                <a:gd name="T23" fmla="*/ 44 h 352"/>
                <a:gd name="T24" fmla="*/ 77 w 347"/>
                <a:gd name="T25" fmla="*/ 81 h 352"/>
                <a:gd name="T26" fmla="*/ 35 w 347"/>
                <a:gd name="T27" fmla="*/ 107 h 352"/>
                <a:gd name="T28" fmla="*/ 0 w 347"/>
                <a:gd name="T29" fmla="*/ 139 h 352"/>
                <a:gd name="T30" fmla="*/ 39 w 347"/>
                <a:gd name="T31" fmla="*/ 156 h 352"/>
                <a:gd name="T32" fmla="*/ 39 w 347"/>
                <a:gd name="T33" fmla="*/ 195 h 352"/>
                <a:gd name="T34" fmla="*/ 0 w 347"/>
                <a:gd name="T35" fmla="*/ 212 h 352"/>
                <a:gd name="T36" fmla="*/ 35 w 347"/>
                <a:gd name="T37" fmla="*/ 244 h 352"/>
                <a:gd name="T38" fmla="*/ 77 w 347"/>
                <a:gd name="T39" fmla="*/ 271 h 352"/>
                <a:gd name="T40" fmla="*/ 55 w 347"/>
                <a:gd name="T41" fmla="*/ 307 h 352"/>
                <a:gd name="T42" fmla="*/ 102 w 347"/>
                <a:gd name="T43" fmla="*/ 313 h 352"/>
                <a:gd name="T44" fmla="*/ 151 w 347"/>
                <a:gd name="T45" fmla="*/ 309 h 352"/>
                <a:gd name="T46" fmla="*/ 155 w 347"/>
                <a:gd name="T47" fmla="*/ 352 h 352"/>
                <a:gd name="T48" fmla="*/ 196 w 347"/>
                <a:gd name="T49" fmla="*/ 329 h 352"/>
                <a:gd name="T50" fmla="*/ 234 w 347"/>
                <a:gd name="T51" fmla="*/ 297 h 352"/>
                <a:gd name="T52" fmla="*/ 262 w 347"/>
                <a:gd name="T53" fmla="*/ 329 h 352"/>
                <a:gd name="T54" fmla="*/ 282 w 347"/>
                <a:gd name="T55" fmla="*/ 286 h 352"/>
                <a:gd name="T56" fmla="*/ 294 w 347"/>
                <a:gd name="T57" fmla="*/ 239 h 352"/>
                <a:gd name="T58" fmla="*/ 335 w 347"/>
                <a:gd name="T59" fmla="*/ 248 h 352"/>
                <a:gd name="T60" fmla="*/ 326 w 347"/>
                <a:gd name="T61" fmla="*/ 201 h 352"/>
                <a:gd name="T62" fmla="*/ 174 w 347"/>
                <a:gd name="T63" fmla="*/ 201 h 352"/>
                <a:gd name="T64" fmla="*/ 174 w 347"/>
                <a:gd name="T65" fmla="*/ 150 h 352"/>
                <a:gd name="T66" fmla="*/ 174 w 347"/>
                <a:gd name="T67" fmla="*/ 20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7" h="352">
                  <a:moveTo>
                    <a:pt x="308" y="195"/>
                  </a:moveTo>
                  <a:cubicBezTo>
                    <a:pt x="309" y="189"/>
                    <a:pt x="309" y="182"/>
                    <a:pt x="309" y="176"/>
                  </a:cubicBezTo>
                  <a:cubicBezTo>
                    <a:pt x="309" y="169"/>
                    <a:pt x="309" y="162"/>
                    <a:pt x="308" y="156"/>
                  </a:cubicBezTo>
                  <a:cubicBezTo>
                    <a:pt x="326" y="150"/>
                    <a:pt x="326" y="150"/>
                    <a:pt x="326" y="150"/>
                  </a:cubicBezTo>
                  <a:cubicBezTo>
                    <a:pt x="347" y="139"/>
                    <a:pt x="347" y="139"/>
                    <a:pt x="347" y="139"/>
                  </a:cubicBezTo>
                  <a:cubicBezTo>
                    <a:pt x="335" y="103"/>
                    <a:pt x="335" y="103"/>
                    <a:pt x="335" y="103"/>
                  </a:cubicBezTo>
                  <a:cubicBezTo>
                    <a:pt x="312" y="107"/>
                    <a:pt x="312" y="107"/>
                    <a:pt x="312" y="107"/>
                  </a:cubicBezTo>
                  <a:cubicBezTo>
                    <a:pt x="294" y="113"/>
                    <a:pt x="294" y="113"/>
                    <a:pt x="294" y="113"/>
                  </a:cubicBezTo>
                  <a:cubicBezTo>
                    <a:pt x="288" y="101"/>
                    <a:pt x="280" y="90"/>
                    <a:pt x="271" y="81"/>
                  </a:cubicBezTo>
                  <a:cubicBezTo>
                    <a:pt x="282" y="65"/>
                    <a:pt x="282" y="65"/>
                    <a:pt x="282" y="65"/>
                  </a:cubicBezTo>
                  <a:cubicBezTo>
                    <a:pt x="292" y="44"/>
                    <a:pt x="292" y="44"/>
                    <a:pt x="292" y="44"/>
                  </a:cubicBezTo>
                  <a:cubicBezTo>
                    <a:pt x="262" y="22"/>
                    <a:pt x="262" y="22"/>
                    <a:pt x="262" y="22"/>
                  </a:cubicBezTo>
                  <a:cubicBezTo>
                    <a:pt x="245" y="39"/>
                    <a:pt x="245" y="39"/>
                    <a:pt x="245" y="39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22" y="48"/>
                    <a:pt x="210" y="44"/>
                    <a:pt x="196" y="42"/>
                  </a:cubicBezTo>
                  <a:cubicBezTo>
                    <a:pt x="196" y="23"/>
                    <a:pt x="196" y="23"/>
                    <a:pt x="196" y="23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1" y="23"/>
                    <a:pt x="151" y="23"/>
                    <a:pt x="151" y="23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38" y="44"/>
                    <a:pt x="125" y="48"/>
                    <a:pt x="113" y="54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67" y="90"/>
                    <a:pt x="60" y="101"/>
                    <a:pt x="53" y="113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39" y="156"/>
                    <a:pt x="39" y="156"/>
                    <a:pt x="39" y="156"/>
                  </a:cubicBezTo>
                  <a:cubicBezTo>
                    <a:pt x="38" y="162"/>
                    <a:pt x="38" y="169"/>
                    <a:pt x="38" y="176"/>
                  </a:cubicBezTo>
                  <a:cubicBezTo>
                    <a:pt x="38" y="182"/>
                    <a:pt x="38" y="189"/>
                    <a:pt x="39" y="195"/>
                  </a:cubicBezTo>
                  <a:cubicBezTo>
                    <a:pt x="21" y="201"/>
                    <a:pt x="21" y="201"/>
                    <a:pt x="21" y="201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12" y="248"/>
                    <a:pt x="12" y="248"/>
                    <a:pt x="12" y="248"/>
                  </a:cubicBezTo>
                  <a:cubicBezTo>
                    <a:pt x="35" y="244"/>
                    <a:pt x="35" y="244"/>
                    <a:pt x="35" y="244"/>
                  </a:cubicBezTo>
                  <a:cubicBezTo>
                    <a:pt x="53" y="239"/>
                    <a:pt x="53" y="239"/>
                    <a:pt x="53" y="239"/>
                  </a:cubicBezTo>
                  <a:cubicBezTo>
                    <a:pt x="60" y="250"/>
                    <a:pt x="67" y="261"/>
                    <a:pt x="77" y="271"/>
                  </a:cubicBezTo>
                  <a:cubicBezTo>
                    <a:pt x="65" y="286"/>
                    <a:pt x="65" y="286"/>
                    <a:pt x="65" y="286"/>
                  </a:cubicBezTo>
                  <a:cubicBezTo>
                    <a:pt x="55" y="307"/>
                    <a:pt x="55" y="307"/>
                    <a:pt x="55" y="307"/>
                  </a:cubicBezTo>
                  <a:cubicBezTo>
                    <a:pt x="85" y="329"/>
                    <a:pt x="85" y="329"/>
                    <a:pt x="85" y="329"/>
                  </a:cubicBezTo>
                  <a:cubicBezTo>
                    <a:pt x="102" y="313"/>
                    <a:pt x="102" y="313"/>
                    <a:pt x="102" y="313"/>
                  </a:cubicBezTo>
                  <a:cubicBezTo>
                    <a:pt x="113" y="297"/>
                    <a:pt x="113" y="297"/>
                    <a:pt x="113" y="297"/>
                  </a:cubicBezTo>
                  <a:cubicBezTo>
                    <a:pt x="125" y="303"/>
                    <a:pt x="138" y="307"/>
                    <a:pt x="151" y="309"/>
                  </a:cubicBezTo>
                  <a:cubicBezTo>
                    <a:pt x="151" y="329"/>
                    <a:pt x="151" y="329"/>
                    <a:pt x="151" y="329"/>
                  </a:cubicBezTo>
                  <a:cubicBezTo>
                    <a:pt x="155" y="352"/>
                    <a:pt x="155" y="352"/>
                    <a:pt x="155" y="352"/>
                  </a:cubicBezTo>
                  <a:cubicBezTo>
                    <a:pt x="192" y="352"/>
                    <a:pt x="192" y="352"/>
                    <a:pt x="192" y="352"/>
                  </a:cubicBezTo>
                  <a:cubicBezTo>
                    <a:pt x="196" y="329"/>
                    <a:pt x="196" y="329"/>
                    <a:pt x="196" y="329"/>
                  </a:cubicBezTo>
                  <a:cubicBezTo>
                    <a:pt x="196" y="309"/>
                    <a:pt x="196" y="309"/>
                    <a:pt x="196" y="309"/>
                  </a:cubicBezTo>
                  <a:cubicBezTo>
                    <a:pt x="210" y="307"/>
                    <a:pt x="222" y="303"/>
                    <a:pt x="234" y="297"/>
                  </a:cubicBezTo>
                  <a:cubicBezTo>
                    <a:pt x="245" y="313"/>
                    <a:pt x="245" y="313"/>
                    <a:pt x="245" y="313"/>
                  </a:cubicBezTo>
                  <a:cubicBezTo>
                    <a:pt x="262" y="329"/>
                    <a:pt x="262" y="329"/>
                    <a:pt x="262" y="329"/>
                  </a:cubicBezTo>
                  <a:cubicBezTo>
                    <a:pt x="292" y="307"/>
                    <a:pt x="292" y="307"/>
                    <a:pt x="292" y="307"/>
                  </a:cubicBezTo>
                  <a:cubicBezTo>
                    <a:pt x="282" y="286"/>
                    <a:pt x="282" y="286"/>
                    <a:pt x="282" y="286"/>
                  </a:cubicBezTo>
                  <a:cubicBezTo>
                    <a:pt x="271" y="271"/>
                    <a:pt x="271" y="271"/>
                    <a:pt x="271" y="271"/>
                  </a:cubicBezTo>
                  <a:cubicBezTo>
                    <a:pt x="280" y="261"/>
                    <a:pt x="288" y="250"/>
                    <a:pt x="294" y="239"/>
                  </a:cubicBezTo>
                  <a:cubicBezTo>
                    <a:pt x="312" y="244"/>
                    <a:pt x="312" y="244"/>
                    <a:pt x="312" y="244"/>
                  </a:cubicBezTo>
                  <a:cubicBezTo>
                    <a:pt x="335" y="248"/>
                    <a:pt x="335" y="248"/>
                    <a:pt x="335" y="248"/>
                  </a:cubicBezTo>
                  <a:cubicBezTo>
                    <a:pt x="347" y="212"/>
                    <a:pt x="347" y="212"/>
                    <a:pt x="347" y="212"/>
                  </a:cubicBezTo>
                  <a:cubicBezTo>
                    <a:pt x="326" y="201"/>
                    <a:pt x="326" y="201"/>
                    <a:pt x="326" y="201"/>
                  </a:cubicBezTo>
                  <a:lnTo>
                    <a:pt x="308" y="195"/>
                  </a:lnTo>
                  <a:close/>
                  <a:moveTo>
                    <a:pt x="174" y="201"/>
                  </a:moveTo>
                  <a:cubicBezTo>
                    <a:pt x="159" y="201"/>
                    <a:pt x="148" y="190"/>
                    <a:pt x="148" y="176"/>
                  </a:cubicBezTo>
                  <a:cubicBezTo>
                    <a:pt x="148" y="162"/>
                    <a:pt x="159" y="150"/>
                    <a:pt x="174" y="150"/>
                  </a:cubicBezTo>
                  <a:cubicBezTo>
                    <a:pt x="188" y="150"/>
                    <a:pt x="199" y="162"/>
                    <a:pt x="199" y="176"/>
                  </a:cubicBezTo>
                  <a:cubicBezTo>
                    <a:pt x="199" y="190"/>
                    <a:pt x="188" y="201"/>
                    <a:pt x="174" y="20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9"/>
            <p:cNvSpPr>
              <a:spLocks noEditPoints="1"/>
            </p:cNvSpPr>
            <p:nvPr/>
          </p:nvSpPr>
          <p:spPr bwMode="auto">
            <a:xfrm>
              <a:off x="6080125" y="3136900"/>
              <a:ext cx="747713" cy="746125"/>
            </a:xfrm>
            <a:custGeom>
              <a:avLst/>
              <a:gdLst>
                <a:gd name="T0" fmla="*/ 100 w 199"/>
                <a:gd name="T1" fmla="*/ 0 h 199"/>
                <a:gd name="T2" fmla="*/ 0 w 199"/>
                <a:gd name="T3" fmla="*/ 100 h 199"/>
                <a:gd name="T4" fmla="*/ 100 w 199"/>
                <a:gd name="T5" fmla="*/ 199 h 199"/>
                <a:gd name="T6" fmla="*/ 199 w 199"/>
                <a:gd name="T7" fmla="*/ 100 h 199"/>
                <a:gd name="T8" fmla="*/ 100 w 199"/>
                <a:gd name="T9" fmla="*/ 0 h 199"/>
                <a:gd name="T10" fmla="*/ 100 w 199"/>
                <a:gd name="T11" fmla="*/ 150 h 199"/>
                <a:gd name="T12" fmla="*/ 49 w 199"/>
                <a:gd name="T13" fmla="*/ 100 h 199"/>
                <a:gd name="T14" fmla="*/ 100 w 199"/>
                <a:gd name="T15" fmla="*/ 49 h 199"/>
                <a:gd name="T16" fmla="*/ 150 w 199"/>
                <a:gd name="T17" fmla="*/ 100 h 199"/>
                <a:gd name="T18" fmla="*/ 100 w 199"/>
                <a:gd name="T19" fmla="*/ 15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9" h="199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55"/>
                    <a:pt x="45" y="199"/>
                    <a:pt x="100" y="199"/>
                  </a:cubicBezTo>
                  <a:cubicBezTo>
                    <a:pt x="155" y="199"/>
                    <a:pt x="199" y="155"/>
                    <a:pt x="199" y="100"/>
                  </a:cubicBezTo>
                  <a:cubicBezTo>
                    <a:pt x="199" y="45"/>
                    <a:pt x="155" y="0"/>
                    <a:pt x="100" y="0"/>
                  </a:cubicBezTo>
                  <a:close/>
                  <a:moveTo>
                    <a:pt x="100" y="150"/>
                  </a:moveTo>
                  <a:cubicBezTo>
                    <a:pt x="72" y="150"/>
                    <a:pt x="49" y="128"/>
                    <a:pt x="49" y="100"/>
                  </a:cubicBezTo>
                  <a:cubicBezTo>
                    <a:pt x="49" y="72"/>
                    <a:pt x="72" y="49"/>
                    <a:pt x="100" y="49"/>
                  </a:cubicBezTo>
                  <a:cubicBezTo>
                    <a:pt x="127" y="49"/>
                    <a:pt x="150" y="72"/>
                    <a:pt x="150" y="100"/>
                  </a:cubicBezTo>
                  <a:cubicBezTo>
                    <a:pt x="150" y="128"/>
                    <a:pt x="127" y="150"/>
                    <a:pt x="100" y="15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128381" y="3155504"/>
            <a:ext cx="1868593" cy="1866715"/>
            <a:chOff x="5305425" y="2638425"/>
            <a:chExt cx="1579563" cy="1577975"/>
          </a:xfrm>
          <a:solidFill>
            <a:srgbClr val="000000">
              <a:alpha val="60000"/>
            </a:srgbClr>
          </a:solidFill>
        </p:grpSpPr>
        <p:sp>
          <p:nvSpPr>
            <p:cNvPr id="40" name="Freeform 6"/>
            <p:cNvSpPr>
              <a:spLocks noEditPoints="1"/>
            </p:cNvSpPr>
            <p:nvPr/>
          </p:nvSpPr>
          <p:spPr bwMode="auto">
            <a:xfrm>
              <a:off x="5305425" y="2638425"/>
              <a:ext cx="1579563" cy="1577975"/>
            </a:xfrm>
            <a:custGeom>
              <a:avLst/>
              <a:gdLst>
                <a:gd name="T0" fmla="*/ 421 w 421"/>
                <a:gd name="T1" fmla="*/ 229 h 421"/>
                <a:gd name="T2" fmla="*/ 398 w 421"/>
                <a:gd name="T3" fmla="*/ 188 h 421"/>
                <a:gd name="T4" fmla="*/ 367 w 421"/>
                <a:gd name="T5" fmla="*/ 146 h 421"/>
                <a:gd name="T6" fmla="*/ 402 w 421"/>
                <a:gd name="T7" fmla="*/ 122 h 421"/>
                <a:gd name="T8" fmla="*/ 361 w 421"/>
                <a:gd name="T9" fmla="*/ 97 h 421"/>
                <a:gd name="T10" fmla="*/ 314 w 421"/>
                <a:gd name="T11" fmla="*/ 77 h 421"/>
                <a:gd name="T12" fmla="*/ 332 w 421"/>
                <a:gd name="T13" fmla="*/ 38 h 421"/>
                <a:gd name="T14" fmla="*/ 285 w 421"/>
                <a:gd name="T15" fmla="*/ 37 h 421"/>
                <a:gd name="T16" fmla="*/ 233 w 421"/>
                <a:gd name="T17" fmla="*/ 43 h 421"/>
                <a:gd name="T18" fmla="*/ 229 w 421"/>
                <a:gd name="T19" fmla="*/ 0 h 421"/>
                <a:gd name="T20" fmla="*/ 188 w 421"/>
                <a:gd name="T21" fmla="*/ 23 h 421"/>
                <a:gd name="T22" fmla="*/ 146 w 421"/>
                <a:gd name="T23" fmla="*/ 54 h 421"/>
                <a:gd name="T24" fmla="*/ 122 w 421"/>
                <a:gd name="T25" fmla="*/ 19 h 421"/>
                <a:gd name="T26" fmla="*/ 98 w 421"/>
                <a:gd name="T27" fmla="*/ 60 h 421"/>
                <a:gd name="T28" fmla="*/ 77 w 421"/>
                <a:gd name="T29" fmla="*/ 107 h 421"/>
                <a:gd name="T30" fmla="*/ 38 w 421"/>
                <a:gd name="T31" fmla="*/ 89 h 421"/>
                <a:gd name="T32" fmla="*/ 37 w 421"/>
                <a:gd name="T33" fmla="*/ 136 h 421"/>
                <a:gd name="T34" fmla="*/ 43 w 421"/>
                <a:gd name="T35" fmla="*/ 188 h 421"/>
                <a:gd name="T36" fmla="*/ 0 w 421"/>
                <a:gd name="T37" fmla="*/ 192 h 421"/>
                <a:gd name="T38" fmla="*/ 24 w 421"/>
                <a:gd name="T39" fmla="*/ 233 h 421"/>
                <a:gd name="T40" fmla="*/ 54 w 421"/>
                <a:gd name="T41" fmla="*/ 274 h 421"/>
                <a:gd name="T42" fmla="*/ 19 w 421"/>
                <a:gd name="T43" fmla="*/ 299 h 421"/>
                <a:gd name="T44" fmla="*/ 60 w 421"/>
                <a:gd name="T45" fmla="*/ 323 h 421"/>
                <a:gd name="T46" fmla="*/ 107 w 421"/>
                <a:gd name="T47" fmla="*/ 344 h 421"/>
                <a:gd name="T48" fmla="*/ 89 w 421"/>
                <a:gd name="T49" fmla="*/ 383 h 421"/>
                <a:gd name="T50" fmla="*/ 137 w 421"/>
                <a:gd name="T51" fmla="*/ 384 h 421"/>
                <a:gd name="T52" fmla="*/ 188 w 421"/>
                <a:gd name="T53" fmla="*/ 378 h 421"/>
                <a:gd name="T54" fmla="*/ 192 w 421"/>
                <a:gd name="T55" fmla="*/ 421 h 421"/>
                <a:gd name="T56" fmla="*/ 233 w 421"/>
                <a:gd name="T57" fmla="*/ 397 h 421"/>
                <a:gd name="T58" fmla="*/ 275 w 421"/>
                <a:gd name="T59" fmla="*/ 367 h 421"/>
                <a:gd name="T60" fmla="*/ 299 w 421"/>
                <a:gd name="T61" fmla="*/ 402 h 421"/>
                <a:gd name="T62" fmla="*/ 324 w 421"/>
                <a:gd name="T63" fmla="*/ 361 h 421"/>
                <a:gd name="T64" fmla="*/ 344 w 421"/>
                <a:gd name="T65" fmla="*/ 314 h 421"/>
                <a:gd name="T66" fmla="*/ 383 w 421"/>
                <a:gd name="T67" fmla="*/ 332 h 421"/>
                <a:gd name="T68" fmla="*/ 384 w 421"/>
                <a:gd name="T69" fmla="*/ 284 h 421"/>
                <a:gd name="T70" fmla="*/ 378 w 421"/>
                <a:gd name="T71" fmla="*/ 233 h 421"/>
                <a:gd name="T72" fmla="*/ 211 w 421"/>
                <a:gd name="T73" fmla="*/ 236 h 421"/>
                <a:gd name="T74" fmla="*/ 211 w 421"/>
                <a:gd name="T75" fmla="*/ 185 h 421"/>
                <a:gd name="T76" fmla="*/ 211 w 421"/>
                <a:gd name="T77" fmla="*/ 236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421">
                  <a:moveTo>
                    <a:pt x="398" y="233"/>
                  </a:moveTo>
                  <a:cubicBezTo>
                    <a:pt x="421" y="229"/>
                    <a:pt x="421" y="229"/>
                    <a:pt x="421" y="229"/>
                  </a:cubicBezTo>
                  <a:cubicBezTo>
                    <a:pt x="421" y="192"/>
                    <a:pt x="421" y="192"/>
                    <a:pt x="421" y="192"/>
                  </a:cubicBezTo>
                  <a:cubicBezTo>
                    <a:pt x="398" y="188"/>
                    <a:pt x="398" y="188"/>
                    <a:pt x="398" y="188"/>
                  </a:cubicBezTo>
                  <a:cubicBezTo>
                    <a:pt x="378" y="188"/>
                    <a:pt x="378" y="188"/>
                    <a:pt x="378" y="188"/>
                  </a:cubicBezTo>
                  <a:cubicBezTo>
                    <a:pt x="376" y="173"/>
                    <a:pt x="372" y="159"/>
                    <a:pt x="367" y="146"/>
                  </a:cubicBezTo>
                  <a:cubicBezTo>
                    <a:pt x="384" y="136"/>
                    <a:pt x="384" y="136"/>
                    <a:pt x="384" y="136"/>
                  </a:cubicBezTo>
                  <a:cubicBezTo>
                    <a:pt x="402" y="122"/>
                    <a:pt x="402" y="122"/>
                    <a:pt x="402" y="122"/>
                  </a:cubicBezTo>
                  <a:cubicBezTo>
                    <a:pt x="383" y="89"/>
                    <a:pt x="383" y="89"/>
                    <a:pt x="383" y="89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44" y="107"/>
                    <a:pt x="344" y="107"/>
                    <a:pt x="344" y="107"/>
                  </a:cubicBezTo>
                  <a:cubicBezTo>
                    <a:pt x="336" y="96"/>
                    <a:pt x="325" y="85"/>
                    <a:pt x="314" y="77"/>
                  </a:cubicBezTo>
                  <a:cubicBezTo>
                    <a:pt x="324" y="60"/>
                    <a:pt x="324" y="60"/>
                    <a:pt x="324" y="60"/>
                  </a:cubicBezTo>
                  <a:cubicBezTo>
                    <a:pt x="332" y="38"/>
                    <a:pt x="332" y="38"/>
                    <a:pt x="332" y="38"/>
                  </a:cubicBezTo>
                  <a:cubicBezTo>
                    <a:pt x="299" y="19"/>
                    <a:pt x="299" y="19"/>
                    <a:pt x="299" y="1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75" y="54"/>
                    <a:pt x="275" y="54"/>
                    <a:pt x="275" y="54"/>
                  </a:cubicBezTo>
                  <a:cubicBezTo>
                    <a:pt x="262" y="49"/>
                    <a:pt x="248" y="45"/>
                    <a:pt x="233" y="43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73" y="45"/>
                    <a:pt x="160" y="49"/>
                    <a:pt x="146" y="54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96" y="85"/>
                    <a:pt x="86" y="96"/>
                    <a:pt x="77" y="10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38" y="89"/>
                    <a:pt x="38" y="89"/>
                    <a:pt x="38" y="89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37" y="136"/>
                    <a:pt x="37" y="136"/>
                    <a:pt x="37" y="136"/>
                  </a:cubicBezTo>
                  <a:cubicBezTo>
                    <a:pt x="54" y="146"/>
                    <a:pt x="54" y="146"/>
                    <a:pt x="54" y="146"/>
                  </a:cubicBezTo>
                  <a:cubicBezTo>
                    <a:pt x="49" y="159"/>
                    <a:pt x="45" y="173"/>
                    <a:pt x="43" y="188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" y="233"/>
                    <a:pt x="24" y="233"/>
                    <a:pt x="24" y="233"/>
                  </a:cubicBezTo>
                  <a:cubicBezTo>
                    <a:pt x="43" y="233"/>
                    <a:pt x="43" y="233"/>
                    <a:pt x="43" y="233"/>
                  </a:cubicBezTo>
                  <a:cubicBezTo>
                    <a:pt x="45" y="247"/>
                    <a:pt x="49" y="261"/>
                    <a:pt x="54" y="274"/>
                  </a:cubicBezTo>
                  <a:cubicBezTo>
                    <a:pt x="37" y="284"/>
                    <a:pt x="37" y="284"/>
                    <a:pt x="37" y="284"/>
                  </a:cubicBezTo>
                  <a:cubicBezTo>
                    <a:pt x="19" y="299"/>
                    <a:pt x="19" y="299"/>
                    <a:pt x="19" y="299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60" y="323"/>
                    <a:pt x="60" y="323"/>
                    <a:pt x="60" y="323"/>
                  </a:cubicBezTo>
                  <a:cubicBezTo>
                    <a:pt x="77" y="314"/>
                    <a:pt x="77" y="314"/>
                    <a:pt x="77" y="314"/>
                  </a:cubicBezTo>
                  <a:cubicBezTo>
                    <a:pt x="86" y="325"/>
                    <a:pt x="96" y="335"/>
                    <a:pt x="107" y="344"/>
                  </a:cubicBezTo>
                  <a:cubicBezTo>
                    <a:pt x="98" y="361"/>
                    <a:pt x="98" y="361"/>
                    <a:pt x="98" y="361"/>
                  </a:cubicBezTo>
                  <a:cubicBezTo>
                    <a:pt x="89" y="383"/>
                    <a:pt x="89" y="383"/>
                    <a:pt x="89" y="383"/>
                  </a:cubicBezTo>
                  <a:cubicBezTo>
                    <a:pt x="122" y="402"/>
                    <a:pt x="122" y="402"/>
                    <a:pt x="122" y="402"/>
                  </a:cubicBezTo>
                  <a:cubicBezTo>
                    <a:pt x="137" y="384"/>
                    <a:pt x="137" y="384"/>
                    <a:pt x="137" y="384"/>
                  </a:cubicBezTo>
                  <a:cubicBezTo>
                    <a:pt x="146" y="367"/>
                    <a:pt x="146" y="367"/>
                    <a:pt x="146" y="367"/>
                  </a:cubicBezTo>
                  <a:cubicBezTo>
                    <a:pt x="160" y="372"/>
                    <a:pt x="173" y="376"/>
                    <a:pt x="188" y="378"/>
                  </a:cubicBezTo>
                  <a:cubicBezTo>
                    <a:pt x="188" y="397"/>
                    <a:pt x="188" y="397"/>
                    <a:pt x="188" y="397"/>
                  </a:cubicBezTo>
                  <a:cubicBezTo>
                    <a:pt x="192" y="421"/>
                    <a:pt x="192" y="421"/>
                    <a:pt x="192" y="421"/>
                  </a:cubicBezTo>
                  <a:cubicBezTo>
                    <a:pt x="229" y="421"/>
                    <a:pt x="229" y="421"/>
                    <a:pt x="229" y="421"/>
                  </a:cubicBezTo>
                  <a:cubicBezTo>
                    <a:pt x="233" y="397"/>
                    <a:pt x="233" y="397"/>
                    <a:pt x="233" y="397"/>
                  </a:cubicBezTo>
                  <a:cubicBezTo>
                    <a:pt x="233" y="378"/>
                    <a:pt x="233" y="378"/>
                    <a:pt x="233" y="378"/>
                  </a:cubicBezTo>
                  <a:cubicBezTo>
                    <a:pt x="248" y="376"/>
                    <a:pt x="262" y="372"/>
                    <a:pt x="275" y="367"/>
                  </a:cubicBezTo>
                  <a:cubicBezTo>
                    <a:pt x="285" y="384"/>
                    <a:pt x="285" y="384"/>
                    <a:pt x="285" y="384"/>
                  </a:cubicBezTo>
                  <a:cubicBezTo>
                    <a:pt x="299" y="402"/>
                    <a:pt x="299" y="402"/>
                    <a:pt x="299" y="402"/>
                  </a:cubicBezTo>
                  <a:cubicBezTo>
                    <a:pt x="332" y="383"/>
                    <a:pt x="332" y="383"/>
                    <a:pt x="332" y="383"/>
                  </a:cubicBezTo>
                  <a:cubicBezTo>
                    <a:pt x="324" y="361"/>
                    <a:pt x="324" y="361"/>
                    <a:pt x="324" y="361"/>
                  </a:cubicBezTo>
                  <a:cubicBezTo>
                    <a:pt x="314" y="344"/>
                    <a:pt x="314" y="344"/>
                    <a:pt x="314" y="344"/>
                  </a:cubicBezTo>
                  <a:cubicBezTo>
                    <a:pt x="325" y="335"/>
                    <a:pt x="336" y="325"/>
                    <a:pt x="344" y="314"/>
                  </a:cubicBezTo>
                  <a:cubicBezTo>
                    <a:pt x="361" y="323"/>
                    <a:pt x="361" y="323"/>
                    <a:pt x="361" y="323"/>
                  </a:cubicBezTo>
                  <a:cubicBezTo>
                    <a:pt x="383" y="332"/>
                    <a:pt x="383" y="332"/>
                    <a:pt x="383" y="332"/>
                  </a:cubicBezTo>
                  <a:cubicBezTo>
                    <a:pt x="402" y="299"/>
                    <a:pt x="402" y="299"/>
                    <a:pt x="402" y="299"/>
                  </a:cubicBezTo>
                  <a:cubicBezTo>
                    <a:pt x="384" y="284"/>
                    <a:pt x="384" y="284"/>
                    <a:pt x="384" y="28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72" y="261"/>
                    <a:pt x="376" y="247"/>
                    <a:pt x="378" y="233"/>
                  </a:cubicBezTo>
                  <a:lnTo>
                    <a:pt x="398" y="233"/>
                  </a:lnTo>
                  <a:close/>
                  <a:moveTo>
                    <a:pt x="211" y="236"/>
                  </a:moveTo>
                  <a:cubicBezTo>
                    <a:pt x="197" y="236"/>
                    <a:pt x="185" y="224"/>
                    <a:pt x="185" y="210"/>
                  </a:cubicBezTo>
                  <a:cubicBezTo>
                    <a:pt x="185" y="196"/>
                    <a:pt x="197" y="185"/>
                    <a:pt x="211" y="185"/>
                  </a:cubicBezTo>
                  <a:cubicBezTo>
                    <a:pt x="225" y="185"/>
                    <a:pt x="236" y="196"/>
                    <a:pt x="236" y="210"/>
                  </a:cubicBezTo>
                  <a:cubicBezTo>
                    <a:pt x="236" y="224"/>
                    <a:pt x="225" y="236"/>
                    <a:pt x="211" y="236"/>
                  </a:cubicBezTo>
                  <a:close/>
                </a:path>
              </a:pathLst>
            </a:custGeom>
            <a:solidFill>
              <a:srgbClr val="F141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7"/>
            <p:cNvSpPr>
              <a:spLocks noEditPoints="1"/>
            </p:cNvSpPr>
            <p:nvPr/>
          </p:nvSpPr>
          <p:spPr bwMode="auto">
            <a:xfrm>
              <a:off x="5602288" y="2933700"/>
              <a:ext cx="985838" cy="985838"/>
            </a:xfrm>
            <a:custGeom>
              <a:avLst/>
              <a:gdLst>
                <a:gd name="T0" fmla="*/ 132 w 263"/>
                <a:gd name="T1" fmla="*/ 0 h 263"/>
                <a:gd name="T2" fmla="*/ 0 w 263"/>
                <a:gd name="T3" fmla="*/ 131 h 263"/>
                <a:gd name="T4" fmla="*/ 132 w 263"/>
                <a:gd name="T5" fmla="*/ 263 h 263"/>
                <a:gd name="T6" fmla="*/ 263 w 263"/>
                <a:gd name="T7" fmla="*/ 131 h 263"/>
                <a:gd name="T8" fmla="*/ 132 w 263"/>
                <a:gd name="T9" fmla="*/ 0 h 263"/>
                <a:gd name="T10" fmla="*/ 132 w 263"/>
                <a:gd name="T11" fmla="*/ 190 h 263"/>
                <a:gd name="T12" fmla="*/ 73 w 263"/>
                <a:gd name="T13" fmla="*/ 131 h 263"/>
                <a:gd name="T14" fmla="*/ 132 w 263"/>
                <a:gd name="T15" fmla="*/ 73 h 263"/>
                <a:gd name="T16" fmla="*/ 190 w 263"/>
                <a:gd name="T17" fmla="*/ 131 h 263"/>
                <a:gd name="T18" fmla="*/ 132 w 263"/>
                <a:gd name="T19" fmla="*/ 19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" h="263">
                  <a:moveTo>
                    <a:pt x="132" y="0"/>
                  </a:moveTo>
                  <a:cubicBezTo>
                    <a:pt x="59" y="0"/>
                    <a:pt x="0" y="59"/>
                    <a:pt x="0" y="131"/>
                  </a:cubicBezTo>
                  <a:cubicBezTo>
                    <a:pt x="0" y="204"/>
                    <a:pt x="59" y="263"/>
                    <a:pt x="132" y="263"/>
                  </a:cubicBezTo>
                  <a:cubicBezTo>
                    <a:pt x="204" y="263"/>
                    <a:pt x="263" y="204"/>
                    <a:pt x="263" y="131"/>
                  </a:cubicBezTo>
                  <a:cubicBezTo>
                    <a:pt x="263" y="59"/>
                    <a:pt x="204" y="0"/>
                    <a:pt x="132" y="0"/>
                  </a:cubicBezTo>
                  <a:close/>
                  <a:moveTo>
                    <a:pt x="132" y="190"/>
                  </a:moveTo>
                  <a:cubicBezTo>
                    <a:pt x="99" y="190"/>
                    <a:pt x="73" y="164"/>
                    <a:pt x="73" y="131"/>
                  </a:cubicBezTo>
                  <a:cubicBezTo>
                    <a:pt x="73" y="99"/>
                    <a:pt x="99" y="73"/>
                    <a:pt x="132" y="73"/>
                  </a:cubicBezTo>
                  <a:cubicBezTo>
                    <a:pt x="164" y="73"/>
                    <a:pt x="190" y="99"/>
                    <a:pt x="190" y="131"/>
                  </a:cubicBezTo>
                  <a:cubicBezTo>
                    <a:pt x="190" y="164"/>
                    <a:pt x="164" y="190"/>
                    <a:pt x="132" y="19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2" name="TextBox 51"/>
          <p:cNvSpPr txBox="1"/>
          <p:nvPr/>
        </p:nvSpPr>
        <p:spPr>
          <a:xfrm>
            <a:off x="1683211" y="2687606"/>
            <a:ext cx="1814415" cy="11690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用多个词云图与表格分析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效果良好</a:t>
            </a:r>
          </a:p>
        </p:txBody>
      </p:sp>
      <p:sp>
        <p:nvSpPr>
          <p:cNvPr id="43" name="矩形 42"/>
          <p:cNvSpPr/>
          <p:nvPr/>
        </p:nvSpPr>
        <p:spPr>
          <a:xfrm>
            <a:off x="3800992" y="1630026"/>
            <a:ext cx="159889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可视化效果</a:t>
            </a:r>
            <a:endParaRPr lang="en-US" altLang="zh-CN" sz="2200" b="1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anose="02010600040101010101" pitchFamily="2" charset="-122"/>
            </a:endParaRPr>
          </a:p>
        </p:txBody>
      </p:sp>
      <p:sp>
        <p:nvSpPr>
          <p:cNvPr id="44" name="TextBox 53"/>
          <p:cNvSpPr txBox="1"/>
          <p:nvPr/>
        </p:nvSpPr>
        <p:spPr>
          <a:xfrm>
            <a:off x="2195026" y="4765200"/>
            <a:ext cx="2257411" cy="11690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r>
              <a:rPr lang="zh-CN" altLang="en-US" sz="2000" b="1" dirty="0"/>
              <a:t>情感分析最终结果与打分结果相符</a:t>
            </a:r>
            <a:endParaRPr lang="en-US" altLang="zh-CN" sz="2000" b="1" dirty="0"/>
          </a:p>
          <a:p>
            <a:pPr algn="r"/>
            <a:r>
              <a:rPr lang="zh-CN" altLang="en-US" sz="2000" b="1" dirty="0"/>
              <a:t>准确</a:t>
            </a:r>
            <a:endParaRPr lang="zh-CN" altLang="en-US" sz="2000" b="1" dirty="0">
              <a:sym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174455" y="5766676"/>
            <a:ext cx="159889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情感分析</a:t>
            </a:r>
            <a:endParaRPr lang="en-US" altLang="zh-CN" sz="22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anose="02010600040101010101" pitchFamily="2" charset="-122"/>
            </a:endParaRPr>
          </a:p>
        </p:txBody>
      </p:sp>
      <p:sp>
        <p:nvSpPr>
          <p:cNvPr id="46" name="TextBox 55"/>
          <p:cNvSpPr txBox="1"/>
          <p:nvPr/>
        </p:nvSpPr>
        <p:spPr>
          <a:xfrm>
            <a:off x="8769783" y="1702333"/>
            <a:ext cx="1981636" cy="11690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b="1" dirty="0"/>
              <a:t>借助</a:t>
            </a:r>
            <a:r>
              <a:rPr lang="en-US" altLang="zh-CN" sz="2000" b="1" dirty="0"/>
              <a:t>spark</a:t>
            </a:r>
            <a:r>
              <a:rPr lang="zh-CN" altLang="en-US" sz="2000" b="1" dirty="0"/>
              <a:t>等大数据处理工具</a:t>
            </a:r>
            <a:endParaRPr lang="en-US" altLang="zh-CN" sz="2000" b="1" dirty="0"/>
          </a:p>
          <a:p>
            <a:r>
              <a:rPr lang="zh-CN" altLang="en-US" sz="2000" b="1" dirty="0"/>
              <a:t>运行速度快</a:t>
            </a:r>
            <a:endParaRPr lang="zh-CN" altLang="en-US" sz="2000" b="1" dirty="0">
              <a:sym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730622" y="2290162"/>
            <a:ext cx="159889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200" b="1" dirty="0">
                <a:solidFill>
                  <a:srgbClr val="F692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部署</a:t>
            </a:r>
            <a:endParaRPr lang="en-US" altLang="zh-CN" sz="2200" b="1" dirty="0">
              <a:solidFill>
                <a:srgbClr val="F6923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anose="02010600040101010101" pitchFamily="2" charset="-122"/>
            </a:endParaRPr>
          </a:p>
        </p:txBody>
      </p:sp>
      <p:sp>
        <p:nvSpPr>
          <p:cNvPr id="48" name="TextBox 57"/>
          <p:cNvSpPr txBox="1"/>
          <p:nvPr/>
        </p:nvSpPr>
        <p:spPr>
          <a:xfrm>
            <a:off x="10283176" y="4491322"/>
            <a:ext cx="2030118" cy="11690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根据用户评分进行图书推荐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参考性强</a:t>
            </a:r>
          </a:p>
        </p:txBody>
      </p:sp>
      <p:sp>
        <p:nvSpPr>
          <p:cNvPr id="49" name="矩形 48"/>
          <p:cNvSpPr/>
          <p:nvPr/>
        </p:nvSpPr>
        <p:spPr>
          <a:xfrm>
            <a:off x="8232477" y="5134276"/>
            <a:ext cx="159889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图书推荐</a:t>
            </a:r>
            <a:endParaRPr lang="en-US" altLang="zh-CN" sz="22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anose="02010600040101010101" pitchFamily="2" charset="-122"/>
            </a:endParaRPr>
          </a:p>
        </p:txBody>
      </p:sp>
      <p:cxnSp>
        <p:nvCxnSpPr>
          <p:cNvPr id="50" name="肘形连接符 49"/>
          <p:cNvCxnSpPr>
            <a:cxnSpLocks/>
            <a:endCxn id="42" idx="2"/>
          </p:cNvCxnSpPr>
          <p:nvPr/>
        </p:nvCxnSpPr>
        <p:spPr>
          <a:xfrm rot="10800000" flipV="1">
            <a:off x="2590419" y="3327152"/>
            <a:ext cx="1367122" cy="529492"/>
          </a:xfrm>
          <a:prstGeom prst="bentConnector4">
            <a:avLst>
              <a:gd name="adj1" fmla="val 16821"/>
              <a:gd name="adj2" fmla="val 143173"/>
            </a:avLst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cxnSpLocks/>
            <a:endCxn id="44" idx="0"/>
          </p:cNvCxnSpPr>
          <p:nvPr/>
        </p:nvCxnSpPr>
        <p:spPr>
          <a:xfrm rot="10800000">
            <a:off x="3323732" y="4765201"/>
            <a:ext cx="1819660" cy="385119"/>
          </a:xfrm>
          <a:prstGeom prst="bentConnector4">
            <a:avLst>
              <a:gd name="adj1" fmla="val 18986"/>
              <a:gd name="adj2" fmla="val 159358"/>
            </a:avLst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cxnSpLocks/>
            <a:stCxn id="48" idx="2"/>
            <a:endCxn id="40" idx="33"/>
          </p:cNvCxnSpPr>
          <p:nvPr/>
        </p:nvCxnSpPr>
        <p:spPr>
          <a:xfrm rot="5400000" flipH="1">
            <a:off x="10046890" y="4409016"/>
            <a:ext cx="1032767" cy="1469923"/>
          </a:xfrm>
          <a:prstGeom prst="bentConnector4">
            <a:avLst>
              <a:gd name="adj1" fmla="val -22135"/>
              <a:gd name="adj2" fmla="val 78791"/>
            </a:avLst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cxnSpLocks/>
            <a:stCxn id="46" idx="0"/>
          </p:cNvCxnSpPr>
          <p:nvPr/>
        </p:nvCxnSpPr>
        <p:spPr>
          <a:xfrm rot="16200000" flipH="1" flipV="1">
            <a:off x="8259408" y="1571308"/>
            <a:ext cx="1370168" cy="1632218"/>
          </a:xfrm>
          <a:prstGeom prst="bentConnector4">
            <a:avLst>
              <a:gd name="adj1" fmla="val -16684"/>
              <a:gd name="adj2" fmla="val 80352"/>
            </a:avLst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89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02717" y="246534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项目概览</a:t>
            </a:r>
            <a:endParaRPr lang="zh-CN" altLang="zh-CN" sz="24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77933" y="246534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技术架构</a:t>
            </a:r>
            <a:endParaRPr lang="zh-CN" altLang="zh-CN" sz="24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58617" y="246534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项目模块</a:t>
            </a:r>
            <a:endParaRPr lang="zh-CN" altLang="zh-CN" sz="24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44765" y="246534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效果分析</a:t>
            </a:r>
            <a:endParaRPr lang="zh-CN" altLang="zh-CN" sz="24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82844" y="246534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任务分工</a:t>
            </a:r>
            <a:endParaRPr lang="zh-CN" altLang="zh-CN" sz="24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506134" y="246534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项目亮点</a:t>
            </a:r>
            <a:endParaRPr lang="zh-CN" altLang="zh-CN" sz="24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TextBox 59"/>
          <p:cNvSpPr txBox="1">
            <a:spLocks noChangeArrowheads="1"/>
          </p:cNvSpPr>
          <p:nvPr/>
        </p:nvSpPr>
        <p:spPr bwMode="auto">
          <a:xfrm flipH="1">
            <a:off x="4439816" y="5338288"/>
            <a:ext cx="3312368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3600" b="1" kern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3600" b="1" kern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2400" kern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ko-KR" sz="2400" kern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4307449" y="5338287"/>
            <a:ext cx="354673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854184" y="5338287"/>
            <a:ext cx="0" cy="67196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4307449" y="6010255"/>
            <a:ext cx="354673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4307447" y="5338287"/>
            <a:ext cx="0" cy="67196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816562" y="1445477"/>
            <a:ext cx="988080" cy="851793"/>
            <a:chOff x="1816562" y="1445477"/>
            <a:chExt cx="988080" cy="851793"/>
          </a:xfrm>
        </p:grpSpPr>
        <p:sp>
          <p:nvSpPr>
            <p:cNvPr id="39" name="等腰三角形 38"/>
            <p:cNvSpPr/>
            <p:nvPr/>
          </p:nvSpPr>
          <p:spPr>
            <a:xfrm>
              <a:off x="1816562" y="1445477"/>
              <a:ext cx="988080" cy="851793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104455" y="1712494"/>
              <a:ext cx="4122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397245" y="1445477"/>
            <a:ext cx="988080" cy="851793"/>
            <a:chOff x="3397245" y="1445477"/>
            <a:chExt cx="988080" cy="851793"/>
          </a:xfrm>
        </p:grpSpPr>
        <p:sp>
          <p:nvSpPr>
            <p:cNvPr id="38" name="等腰三角形 37"/>
            <p:cNvSpPr/>
            <p:nvPr/>
          </p:nvSpPr>
          <p:spPr>
            <a:xfrm>
              <a:off x="3397245" y="1445477"/>
              <a:ext cx="988080" cy="851793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679671" y="1712494"/>
              <a:ext cx="4122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977928" y="1445477"/>
            <a:ext cx="988080" cy="851793"/>
            <a:chOff x="4977928" y="1445477"/>
            <a:chExt cx="988080" cy="851793"/>
          </a:xfrm>
        </p:grpSpPr>
        <p:sp>
          <p:nvSpPr>
            <p:cNvPr id="42" name="等腰三角形 41"/>
            <p:cNvSpPr/>
            <p:nvPr/>
          </p:nvSpPr>
          <p:spPr>
            <a:xfrm>
              <a:off x="4977928" y="1445477"/>
              <a:ext cx="988080" cy="851793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265821" y="1712493"/>
              <a:ext cx="4122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558611" y="1445477"/>
            <a:ext cx="988080" cy="851793"/>
            <a:chOff x="6558611" y="1445477"/>
            <a:chExt cx="988080" cy="851793"/>
          </a:xfrm>
        </p:grpSpPr>
        <p:sp>
          <p:nvSpPr>
            <p:cNvPr id="43" name="等腰三角形 42"/>
            <p:cNvSpPr/>
            <p:nvPr/>
          </p:nvSpPr>
          <p:spPr>
            <a:xfrm>
              <a:off x="6558611" y="1445477"/>
              <a:ext cx="988080" cy="851793"/>
            </a:xfrm>
            <a:prstGeom prst="triangle">
              <a:avLst/>
            </a:prstGeom>
            <a:solidFill>
              <a:srgbClr val="94C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846504" y="1712493"/>
              <a:ext cx="4122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139294" y="1445477"/>
            <a:ext cx="988080" cy="851793"/>
            <a:chOff x="8139294" y="1445477"/>
            <a:chExt cx="988080" cy="851793"/>
          </a:xfrm>
        </p:grpSpPr>
        <p:sp>
          <p:nvSpPr>
            <p:cNvPr id="44" name="等腰三角形 43"/>
            <p:cNvSpPr/>
            <p:nvPr/>
          </p:nvSpPr>
          <p:spPr>
            <a:xfrm>
              <a:off x="8139294" y="1445477"/>
              <a:ext cx="988080" cy="85179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427187" y="1712493"/>
              <a:ext cx="4122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719979" y="1445476"/>
            <a:ext cx="988080" cy="851793"/>
            <a:chOff x="9719979" y="1445476"/>
            <a:chExt cx="988080" cy="851793"/>
          </a:xfrm>
        </p:grpSpPr>
        <p:sp>
          <p:nvSpPr>
            <p:cNvPr id="45" name="等腰三角形 44"/>
            <p:cNvSpPr/>
            <p:nvPr/>
          </p:nvSpPr>
          <p:spPr>
            <a:xfrm>
              <a:off x="9719979" y="1445476"/>
              <a:ext cx="988080" cy="851793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007872" y="1712493"/>
              <a:ext cx="4122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5968277" y="380671"/>
            <a:ext cx="1691471" cy="54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小组分工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344481" y="435463"/>
            <a:ext cx="263341" cy="395013"/>
            <a:chOff x="5284519" y="1508166"/>
            <a:chExt cx="213756" cy="427512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1">
            <a:extLst>
              <a:ext uri="{FF2B5EF4-FFF2-40B4-BE49-F238E27FC236}">
                <a16:creationId xmlns:a16="http://schemas.microsoft.com/office/drawing/2014/main" id="{F2F3B43A-5273-48D7-B93C-451B899860ED}"/>
              </a:ext>
            </a:extLst>
          </p:cNvPr>
          <p:cNvSpPr/>
          <p:nvPr/>
        </p:nvSpPr>
        <p:spPr>
          <a:xfrm>
            <a:off x="2263248" y="2418656"/>
            <a:ext cx="2762401" cy="2811759"/>
          </a:xfrm>
          <a:prstGeom prst="rect">
            <a:avLst/>
          </a:prstGeom>
          <a:solidFill>
            <a:srgbClr val="333333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id="{A0F739E6-8937-48AA-A562-D4639AC664D1}"/>
              </a:ext>
            </a:extLst>
          </p:cNvPr>
          <p:cNvSpPr/>
          <p:nvPr/>
        </p:nvSpPr>
        <p:spPr>
          <a:xfrm>
            <a:off x="5412134" y="2421977"/>
            <a:ext cx="2762401" cy="2808438"/>
          </a:xfrm>
          <a:prstGeom prst="rect">
            <a:avLst/>
          </a:prstGeom>
          <a:solidFill>
            <a:srgbClr val="333333"/>
          </a:solidFill>
          <a:ln>
            <a:solidFill>
              <a:srgbClr val="05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AE3EAD63-DCF5-414A-980F-5DEEDB27E15C}"/>
              </a:ext>
            </a:extLst>
          </p:cNvPr>
          <p:cNvSpPr/>
          <p:nvPr/>
        </p:nvSpPr>
        <p:spPr>
          <a:xfrm>
            <a:off x="8561021" y="2414006"/>
            <a:ext cx="2762401" cy="2816409"/>
          </a:xfrm>
          <a:prstGeom prst="rect">
            <a:avLst/>
          </a:prstGeom>
          <a:solidFill>
            <a:srgbClr val="333333"/>
          </a:solidFill>
          <a:ln>
            <a:solidFill>
              <a:srgbClr val="21AB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2FA8676-B839-4F22-A76A-0FF381126AC1}"/>
              </a:ext>
            </a:extLst>
          </p:cNvPr>
          <p:cNvSpPr/>
          <p:nvPr/>
        </p:nvSpPr>
        <p:spPr>
          <a:xfrm>
            <a:off x="3127302" y="2623760"/>
            <a:ext cx="1031033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2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钟宏典</a:t>
            </a:r>
            <a:endParaRPr lang="en-US" altLang="zh-CN" sz="2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8AA2A16-7A0C-43E1-A13D-2CD0F12A8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6820" y="3176528"/>
            <a:ext cx="2431996" cy="1653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sym typeface="微软雅黑" panose="020B0503020204020204" pitchFamily="34" charset="-122"/>
              </a:rPr>
              <a:t>图书推荐算法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sym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sym typeface="微软雅黑" panose="020B0503020204020204" pitchFamily="34" charset="-122"/>
              </a:rPr>
              <a:t>情感分析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sym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sym typeface="微软雅黑" panose="020B0503020204020204" pitchFamily="34" charset="-122"/>
              </a:rPr>
              <a:t>程序部署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sym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sym typeface="微软雅黑" panose="020B0503020204020204" pitchFamily="34" charset="-122"/>
              </a:rPr>
              <a:t>数据爬取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E1B6351-4FD2-4CAA-9920-108DB0B77577}"/>
              </a:ext>
            </a:extLst>
          </p:cNvPr>
          <p:cNvSpPr/>
          <p:nvPr/>
        </p:nvSpPr>
        <p:spPr>
          <a:xfrm>
            <a:off x="6277817" y="2623760"/>
            <a:ext cx="1031033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2200" b="1" dirty="0">
                <a:solidFill>
                  <a:srgbClr val="05BA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薛艺瑶</a:t>
            </a:r>
            <a:endParaRPr lang="en-US" altLang="zh-CN" sz="2200" b="1" dirty="0">
              <a:solidFill>
                <a:srgbClr val="05BA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7">
            <a:extLst>
              <a:ext uri="{FF2B5EF4-FFF2-40B4-BE49-F238E27FC236}">
                <a16:creationId xmlns:a16="http://schemas.microsoft.com/office/drawing/2014/main" id="{B6B06E4D-B790-471B-909F-ECD85BE48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7335" y="3176528"/>
            <a:ext cx="2431996" cy="1653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sym typeface="微软雅黑" panose="020B0503020204020204" pitchFamily="34" charset="-122"/>
              </a:rPr>
              <a:t>数据清洗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sym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sym typeface="微软雅黑" panose="020B0503020204020204" pitchFamily="34" charset="-122"/>
              </a:rPr>
              <a:t>数据爬取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sym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sym typeface="微软雅黑" panose="020B0503020204020204" pitchFamily="34" charset="-122"/>
              </a:rPr>
              <a:t>数据分析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sym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sym typeface="微软雅黑" panose="020B0503020204020204" pitchFamily="34" charset="-122"/>
              </a:rPr>
              <a:t>图书推荐算法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6FF3FCD-85DC-45DB-A9C9-5E025324585C}"/>
              </a:ext>
            </a:extLst>
          </p:cNvPr>
          <p:cNvSpPr/>
          <p:nvPr/>
        </p:nvSpPr>
        <p:spPr>
          <a:xfrm>
            <a:off x="9426704" y="2623760"/>
            <a:ext cx="1031033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2200" b="1" dirty="0">
                <a:solidFill>
                  <a:srgbClr val="21AB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项怡雯</a:t>
            </a:r>
            <a:endParaRPr lang="en-US" altLang="zh-CN" sz="2200" b="1" dirty="0">
              <a:solidFill>
                <a:srgbClr val="21AB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47">
            <a:extLst>
              <a:ext uri="{FF2B5EF4-FFF2-40B4-BE49-F238E27FC236}">
                <a16:creationId xmlns:a16="http://schemas.microsoft.com/office/drawing/2014/main" id="{1A15BBBA-B352-45F4-B944-11B4BCD60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6222" y="3176527"/>
            <a:ext cx="2431996" cy="1653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sym typeface="微软雅黑" panose="020B0503020204020204" pitchFamily="34" charset="-122"/>
              </a:rPr>
              <a:t>数据分析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sym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sym typeface="微软雅黑" panose="020B0503020204020204" pitchFamily="34" charset="-122"/>
              </a:rPr>
              <a:t>数据清洗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sym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sym typeface="微软雅黑" panose="020B0503020204020204" pitchFamily="34" charset="-122"/>
              </a:rPr>
              <a:t>程序部署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sym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sym typeface="微软雅黑" panose="020B0503020204020204" pitchFamily="34" charset="-122"/>
              </a:rPr>
              <a:t>情感分析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1702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3"/>
          <p:cNvSpPr>
            <a:spLocks noChangeArrowheads="1"/>
          </p:cNvSpPr>
          <p:nvPr/>
        </p:nvSpPr>
        <p:spPr bwMode="auto">
          <a:xfrm>
            <a:off x="5968278" y="362555"/>
            <a:ext cx="1691471" cy="54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项目亮点</a:t>
            </a:r>
            <a:endParaRPr lang="en-US" altLang="zh-CN" sz="2935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5344482" y="417347"/>
            <a:ext cx="263341" cy="395013"/>
            <a:chOff x="5284519" y="1508166"/>
            <a:chExt cx="213756" cy="427512"/>
          </a:xfrm>
        </p:grpSpPr>
        <p:cxnSp>
          <p:nvCxnSpPr>
            <p:cNvPr id="51" name="直接连接符 50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Oval 22">
            <a:extLst>
              <a:ext uri="{FF2B5EF4-FFF2-40B4-BE49-F238E27FC236}">
                <a16:creationId xmlns:a16="http://schemas.microsoft.com/office/drawing/2014/main" id="{3EA11AA6-486B-4344-8E23-6F7BE8C7A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545" y="1618268"/>
            <a:ext cx="1302980" cy="1302141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vert="horz" wrap="square" lIns="75493" tIns="37746" rIns="75493" bIns="37746" numCol="1" anchor="ctr" anchorCtr="0" compatLnSpc="1"/>
          <a:lstStyle/>
          <a:p>
            <a:pPr algn="ctr"/>
            <a:r>
              <a:rPr lang="zh-CN" alt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800" b="1" baseline="-30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Line 23">
            <a:extLst>
              <a:ext uri="{FF2B5EF4-FFF2-40B4-BE49-F238E27FC236}">
                <a16:creationId xmlns:a16="http://schemas.microsoft.com/office/drawing/2014/main" id="{C833B767-AA89-47F9-9E82-A07BA85643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88604" y="2270987"/>
            <a:ext cx="3162941" cy="0"/>
          </a:xfrm>
          <a:prstGeom prst="line">
            <a:avLst/>
          </a:prstGeom>
          <a:noFill/>
          <a:ln w="5" cap="flat">
            <a:solidFill>
              <a:srgbClr val="333333"/>
            </a:solidFill>
            <a:prstDash val="dash"/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75493" tIns="37746" rIns="75493" bIns="37746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Freeform 24">
            <a:extLst>
              <a:ext uri="{FF2B5EF4-FFF2-40B4-BE49-F238E27FC236}">
                <a16:creationId xmlns:a16="http://schemas.microsoft.com/office/drawing/2014/main" id="{A335A7CB-4FC8-43AB-BDE1-3C3EF53FC374}"/>
              </a:ext>
            </a:extLst>
          </p:cNvPr>
          <p:cNvSpPr>
            <a:spLocks noEditPoints="1"/>
          </p:cNvSpPr>
          <p:nvPr/>
        </p:nvSpPr>
        <p:spPr bwMode="auto">
          <a:xfrm>
            <a:off x="4795805" y="2092974"/>
            <a:ext cx="367084" cy="365918"/>
          </a:xfrm>
          <a:custGeom>
            <a:avLst/>
            <a:gdLst>
              <a:gd name="T0" fmla="*/ 23 w 47"/>
              <a:gd name="T1" fmla="*/ 0 h 47"/>
              <a:gd name="T2" fmla="*/ 47 w 47"/>
              <a:gd name="T3" fmla="*/ 24 h 47"/>
              <a:gd name="T4" fmla="*/ 23 w 47"/>
              <a:gd name="T5" fmla="*/ 47 h 47"/>
              <a:gd name="T6" fmla="*/ 0 w 47"/>
              <a:gd name="T7" fmla="*/ 24 h 47"/>
              <a:gd name="T8" fmla="*/ 23 w 47"/>
              <a:gd name="T9" fmla="*/ 0 h 47"/>
              <a:gd name="T10" fmla="*/ 23 w 47"/>
              <a:gd name="T11" fmla="*/ 15 h 47"/>
              <a:gd name="T12" fmla="*/ 15 w 47"/>
              <a:gd name="T13" fmla="*/ 24 h 47"/>
              <a:gd name="T14" fmla="*/ 23 w 47"/>
              <a:gd name="T15" fmla="*/ 32 h 47"/>
              <a:gd name="T16" fmla="*/ 32 w 47"/>
              <a:gd name="T17" fmla="*/ 24 h 47"/>
              <a:gd name="T18" fmla="*/ 23 w 47"/>
              <a:gd name="T19" fmla="*/ 1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47">
                <a:moveTo>
                  <a:pt x="23" y="0"/>
                </a:moveTo>
                <a:cubicBezTo>
                  <a:pt x="36" y="0"/>
                  <a:pt x="47" y="11"/>
                  <a:pt x="47" y="24"/>
                </a:cubicBezTo>
                <a:cubicBezTo>
                  <a:pt x="47" y="37"/>
                  <a:pt x="36" y="47"/>
                  <a:pt x="23" y="47"/>
                </a:cubicBezTo>
                <a:cubicBezTo>
                  <a:pt x="10" y="47"/>
                  <a:pt x="0" y="37"/>
                  <a:pt x="0" y="24"/>
                </a:cubicBezTo>
                <a:cubicBezTo>
                  <a:pt x="0" y="11"/>
                  <a:pt x="10" y="0"/>
                  <a:pt x="23" y="0"/>
                </a:cubicBezTo>
                <a:close/>
                <a:moveTo>
                  <a:pt x="23" y="15"/>
                </a:moveTo>
                <a:cubicBezTo>
                  <a:pt x="19" y="15"/>
                  <a:pt x="15" y="19"/>
                  <a:pt x="15" y="24"/>
                </a:cubicBezTo>
                <a:cubicBezTo>
                  <a:pt x="15" y="28"/>
                  <a:pt x="19" y="32"/>
                  <a:pt x="23" y="32"/>
                </a:cubicBezTo>
                <a:cubicBezTo>
                  <a:pt x="28" y="32"/>
                  <a:pt x="32" y="28"/>
                  <a:pt x="32" y="24"/>
                </a:cubicBezTo>
                <a:cubicBezTo>
                  <a:pt x="32" y="19"/>
                  <a:pt x="28" y="15"/>
                  <a:pt x="23" y="15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75493" tIns="37746" rIns="75493" bIns="37746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Freeform 25">
            <a:extLst>
              <a:ext uri="{FF2B5EF4-FFF2-40B4-BE49-F238E27FC236}">
                <a16:creationId xmlns:a16="http://schemas.microsoft.com/office/drawing/2014/main" id="{92E3987A-81B2-4D61-AC69-7C2F0FADE6A4}"/>
              </a:ext>
            </a:extLst>
          </p:cNvPr>
          <p:cNvSpPr>
            <a:spLocks noEditPoints="1"/>
          </p:cNvSpPr>
          <p:nvPr/>
        </p:nvSpPr>
        <p:spPr bwMode="auto">
          <a:xfrm>
            <a:off x="3935970" y="2092974"/>
            <a:ext cx="370391" cy="365918"/>
          </a:xfrm>
          <a:custGeom>
            <a:avLst/>
            <a:gdLst>
              <a:gd name="T0" fmla="*/ 24 w 47"/>
              <a:gd name="T1" fmla="*/ 0 h 47"/>
              <a:gd name="T2" fmla="*/ 47 w 47"/>
              <a:gd name="T3" fmla="*/ 24 h 47"/>
              <a:gd name="T4" fmla="*/ 24 w 47"/>
              <a:gd name="T5" fmla="*/ 47 h 47"/>
              <a:gd name="T6" fmla="*/ 0 w 47"/>
              <a:gd name="T7" fmla="*/ 24 h 47"/>
              <a:gd name="T8" fmla="*/ 24 w 47"/>
              <a:gd name="T9" fmla="*/ 0 h 47"/>
              <a:gd name="T10" fmla="*/ 24 w 47"/>
              <a:gd name="T11" fmla="*/ 15 h 47"/>
              <a:gd name="T12" fmla="*/ 15 w 47"/>
              <a:gd name="T13" fmla="*/ 24 h 47"/>
              <a:gd name="T14" fmla="*/ 24 w 47"/>
              <a:gd name="T15" fmla="*/ 32 h 47"/>
              <a:gd name="T16" fmla="*/ 32 w 47"/>
              <a:gd name="T17" fmla="*/ 24 h 47"/>
              <a:gd name="T18" fmla="*/ 24 w 47"/>
              <a:gd name="T19" fmla="*/ 1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47">
                <a:moveTo>
                  <a:pt x="24" y="0"/>
                </a:moveTo>
                <a:cubicBezTo>
                  <a:pt x="37" y="0"/>
                  <a:pt x="47" y="11"/>
                  <a:pt x="47" y="24"/>
                </a:cubicBezTo>
                <a:cubicBezTo>
                  <a:pt x="47" y="37"/>
                  <a:pt x="37" y="47"/>
                  <a:pt x="24" y="47"/>
                </a:cubicBezTo>
                <a:cubicBezTo>
                  <a:pt x="11" y="47"/>
                  <a:pt x="0" y="37"/>
                  <a:pt x="0" y="24"/>
                </a:cubicBezTo>
                <a:cubicBezTo>
                  <a:pt x="0" y="11"/>
                  <a:pt x="11" y="0"/>
                  <a:pt x="24" y="0"/>
                </a:cubicBezTo>
                <a:close/>
                <a:moveTo>
                  <a:pt x="24" y="15"/>
                </a:moveTo>
                <a:cubicBezTo>
                  <a:pt x="19" y="15"/>
                  <a:pt x="15" y="19"/>
                  <a:pt x="15" y="24"/>
                </a:cubicBezTo>
                <a:cubicBezTo>
                  <a:pt x="15" y="28"/>
                  <a:pt x="19" y="32"/>
                  <a:pt x="24" y="32"/>
                </a:cubicBezTo>
                <a:cubicBezTo>
                  <a:pt x="28" y="32"/>
                  <a:pt x="32" y="28"/>
                  <a:pt x="32" y="24"/>
                </a:cubicBezTo>
                <a:cubicBezTo>
                  <a:pt x="32" y="19"/>
                  <a:pt x="28" y="15"/>
                  <a:pt x="24" y="15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75493" tIns="37746" rIns="75493" bIns="37746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Freeform 26">
            <a:extLst>
              <a:ext uri="{FF2B5EF4-FFF2-40B4-BE49-F238E27FC236}">
                <a16:creationId xmlns:a16="http://schemas.microsoft.com/office/drawing/2014/main" id="{4B7EA813-4E76-4AD8-9EBD-9626CAE5AC04}"/>
              </a:ext>
            </a:extLst>
          </p:cNvPr>
          <p:cNvSpPr>
            <a:spLocks noEditPoints="1"/>
          </p:cNvSpPr>
          <p:nvPr/>
        </p:nvSpPr>
        <p:spPr bwMode="auto">
          <a:xfrm>
            <a:off x="3079443" y="2092974"/>
            <a:ext cx="373697" cy="365918"/>
          </a:xfrm>
          <a:custGeom>
            <a:avLst/>
            <a:gdLst>
              <a:gd name="T0" fmla="*/ 24 w 48"/>
              <a:gd name="T1" fmla="*/ 0 h 47"/>
              <a:gd name="T2" fmla="*/ 48 w 48"/>
              <a:gd name="T3" fmla="*/ 24 h 47"/>
              <a:gd name="T4" fmla="*/ 24 w 48"/>
              <a:gd name="T5" fmla="*/ 47 h 47"/>
              <a:gd name="T6" fmla="*/ 0 w 48"/>
              <a:gd name="T7" fmla="*/ 24 h 47"/>
              <a:gd name="T8" fmla="*/ 24 w 48"/>
              <a:gd name="T9" fmla="*/ 0 h 47"/>
              <a:gd name="T10" fmla="*/ 24 w 48"/>
              <a:gd name="T11" fmla="*/ 15 h 47"/>
              <a:gd name="T12" fmla="*/ 15 w 48"/>
              <a:gd name="T13" fmla="*/ 24 h 47"/>
              <a:gd name="T14" fmla="*/ 24 w 48"/>
              <a:gd name="T15" fmla="*/ 32 h 47"/>
              <a:gd name="T16" fmla="*/ 32 w 48"/>
              <a:gd name="T17" fmla="*/ 24 h 47"/>
              <a:gd name="T18" fmla="*/ 24 w 48"/>
              <a:gd name="T19" fmla="*/ 1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" h="47">
                <a:moveTo>
                  <a:pt x="24" y="0"/>
                </a:moveTo>
                <a:cubicBezTo>
                  <a:pt x="37" y="0"/>
                  <a:pt x="48" y="11"/>
                  <a:pt x="48" y="24"/>
                </a:cubicBezTo>
                <a:cubicBezTo>
                  <a:pt x="48" y="37"/>
                  <a:pt x="37" y="47"/>
                  <a:pt x="24" y="47"/>
                </a:cubicBezTo>
                <a:cubicBezTo>
                  <a:pt x="11" y="47"/>
                  <a:pt x="0" y="37"/>
                  <a:pt x="0" y="24"/>
                </a:cubicBezTo>
                <a:cubicBezTo>
                  <a:pt x="0" y="11"/>
                  <a:pt x="11" y="0"/>
                  <a:pt x="24" y="0"/>
                </a:cubicBezTo>
                <a:close/>
                <a:moveTo>
                  <a:pt x="24" y="15"/>
                </a:moveTo>
                <a:cubicBezTo>
                  <a:pt x="19" y="15"/>
                  <a:pt x="15" y="19"/>
                  <a:pt x="15" y="24"/>
                </a:cubicBezTo>
                <a:cubicBezTo>
                  <a:pt x="15" y="28"/>
                  <a:pt x="19" y="32"/>
                  <a:pt x="24" y="32"/>
                </a:cubicBezTo>
                <a:cubicBezTo>
                  <a:pt x="29" y="32"/>
                  <a:pt x="32" y="28"/>
                  <a:pt x="32" y="24"/>
                </a:cubicBezTo>
                <a:cubicBezTo>
                  <a:pt x="32" y="19"/>
                  <a:pt x="29" y="15"/>
                  <a:pt x="24" y="15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75493" tIns="37746" rIns="75493" bIns="37746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Freeform 27">
            <a:extLst>
              <a:ext uri="{FF2B5EF4-FFF2-40B4-BE49-F238E27FC236}">
                <a16:creationId xmlns:a16="http://schemas.microsoft.com/office/drawing/2014/main" id="{D5A1ABEA-E0DC-4E6C-886F-75F4CE7142BA}"/>
              </a:ext>
            </a:extLst>
          </p:cNvPr>
          <p:cNvSpPr/>
          <p:nvPr/>
        </p:nvSpPr>
        <p:spPr bwMode="auto">
          <a:xfrm>
            <a:off x="4904937" y="2373180"/>
            <a:ext cx="1742819" cy="1480155"/>
          </a:xfrm>
          <a:custGeom>
            <a:avLst/>
            <a:gdLst>
              <a:gd name="T0" fmla="*/ 172 w 223"/>
              <a:gd name="T1" fmla="*/ 172 h 190"/>
              <a:gd name="T2" fmla="*/ 50 w 223"/>
              <a:gd name="T3" fmla="*/ 122 h 190"/>
              <a:gd name="T4" fmla="*/ 0 w 223"/>
              <a:gd name="T5" fmla="*/ 0 h 190"/>
              <a:gd name="T6" fmla="*/ 22 w 223"/>
              <a:gd name="T7" fmla="*/ 0 h 190"/>
              <a:gd name="T8" fmla="*/ 66 w 223"/>
              <a:gd name="T9" fmla="*/ 106 h 190"/>
              <a:gd name="T10" fmla="*/ 172 w 223"/>
              <a:gd name="T11" fmla="*/ 150 h 190"/>
              <a:gd name="T12" fmla="*/ 172 w 223"/>
              <a:gd name="T13" fmla="*/ 132 h 190"/>
              <a:gd name="T14" fmla="*/ 223 w 223"/>
              <a:gd name="T15" fmla="*/ 163 h 190"/>
              <a:gd name="T16" fmla="*/ 172 w 223"/>
              <a:gd name="T17" fmla="*/ 190 h 190"/>
              <a:gd name="T18" fmla="*/ 172 w 223"/>
              <a:gd name="T19" fmla="*/ 172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3" h="190">
                <a:moveTo>
                  <a:pt x="172" y="172"/>
                </a:moveTo>
                <a:cubicBezTo>
                  <a:pt x="124" y="172"/>
                  <a:pt x="81" y="153"/>
                  <a:pt x="50" y="122"/>
                </a:cubicBezTo>
                <a:cubicBezTo>
                  <a:pt x="19" y="91"/>
                  <a:pt x="0" y="48"/>
                  <a:pt x="0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41"/>
                  <a:pt x="39" y="79"/>
                  <a:pt x="66" y="106"/>
                </a:cubicBezTo>
                <a:cubicBezTo>
                  <a:pt x="93" y="133"/>
                  <a:pt x="131" y="150"/>
                  <a:pt x="172" y="150"/>
                </a:cubicBezTo>
                <a:cubicBezTo>
                  <a:pt x="172" y="132"/>
                  <a:pt x="172" y="132"/>
                  <a:pt x="172" y="132"/>
                </a:cubicBezTo>
                <a:cubicBezTo>
                  <a:pt x="223" y="163"/>
                  <a:pt x="223" y="163"/>
                  <a:pt x="223" y="163"/>
                </a:cubicBezTo>
                <a:cubicBezTo>
                  <a:pt x="172" y="190"/>
                  <a:pt x="172" y="190"/>
                  <a:pt x="172" y="190"/>
                </a:cubicBezTo>
                <a:lnTo>
                  <a:pt x="172" y="17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75493" tIns="37746" rIns="75493" bIns="37746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Freeform 28">
            <a:extLst>
              <a:ext uri="{FF2B5EF4-FFF2-40B4-BE49-F238E27FC236}">
                <a16:creationId xmlns:a16="http://schemas.microsoft.com/office/drawing/2014/main" id="{FB76AD61-DBCA-4BC4-8793-746A095B8E59}"/>
              </a:ext>
            </a:extLst>
          </p:cNvPr>
          <p:cNvSpPr/>
          <p:nvPr/>
        </p:nvSpPr>
        <p:spPr bwMode="auto">
          <a:xfrm>
            <a:off x="4021954" y="2373181"/>
            <a:ext cx="2625803" cy="2360336"/>
          </a:xfrm>
          <a:custGeom>
            <a:avLst/>
            <a:gdLst>
              <a:gd name="T0" fmla="*/ 285 w 336"/>
              <a:gd name="T1" fmla="*/ 285 h 303"/>
              <a:gd name="T2" fmla="*/ 84 w 336"/>
              <a:gd name="T3" fmla="*/ 202 h 303"/>
              <a:gd name="T4" fmla="*/ 0 w 336"/>
              <a:gd name="T5" fmla="*/ 0 h 303"/>
              <a:gd name="T6" fmla="*/ 23 w 336"/>
              <a:gd name="T7" fmla="*/ 0 h 303"/>
              <a:gd name="T8" fmla="*/ 100 w 336"/>
              <a:gd name="T9" fmla="*/ 186 h 303"/>
              <a:gd name="T10" fmla="*/ 285 w 336"/>
              <a:gd name="T11" fmla="*/ 262 h 303"/>
              <a:gd name="T12" fmla="*/ 285 w 336"/>
              <a:gd name="T13" fmla="*/ 245 h 303"/>
              <a:gd name="T14" fmla="*/ 336 w 336"/>
              <a:gd name="T15" fmla="*/ 275 h 303"/>
              <a:gd name="T16" fmla="*/ 285 w 336"/>
              <a:gd name="T17" fmla="*/ 303 h 303"/>
              <a:gd name="T18" fmla="*/ 285 w 336"/>
              <a:gd name="T19" fmla="*/ 285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6" h="303">
                <a:moveTo>
                  <a:pt x="285" y="285"/>
                </a:moveTo>
                <a:cubicBezTo>
                  <a:pt x="206" y="285"/>
                  <a:pt x="135" y="253"/>
                  <a:pt x="84" y="202"/>
                </a:cubicBezTo>
                <a:cubicBezTo>
                  <a:pt x="32" y="150"/>
                  <a:pt x="0" y="79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72"/>
                  <a:pt x="52" y="138"/>
                  <a:pt x="100" y="186"/>
                </a:cubicBezTo>
                <a:cubicBezTo>
                  <a:pt x="147" y="233"/>
                  <a:pt x="213" y="262"/>
                  <a:pt x="285" y="262"/>
                </a:cubicBezTo>
                <a:cubicBezTo>
                  <a:pt x="285" y="245"/>
                  <a:pt x="285" y="245"/>
                  <a:pt x="285" y="245"/>
                </a:cubicBezTo>
                <a:cubicBezTo>
                  <a:pt x="336" y="275"/>
                  <a:pt x="336" y="275"/>
                  <a:pt x="336" y="275"/>
                </a:cubicBezTo>
                <a:cubicBezTo>
                  <a:pt x="285" y="303"/>
                  <a:pt x="285" y="303"/>
                  <a:pt x="285" y="303"/>
                </a:cubicBezTo>
                <a:lnTo>
                  <a:pt x="285" y="285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75493" tIns="37746" rIns="75493" bIns="37746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Freeform 29">
            <a:extLst>
              <a:ext uri="{FF2B5EF4-FFF2-40B4-BE49-F238E27FC236}">
                <a16:creationId xmlns:a16="http://schemas.microsoft.com/office/drawing/2014/main" id="{513F3701-B9D5-4799-9327-22AC8116229A}"/>
              </a:ext>
            </a:extLst>
          </p:cNvPr>
          <p:cNvSpPr/>
          <p:nvPr/>
        </p:nvSpPr>
        <p:spPr bwMode="auto">
          <a:xfrm>
            <a:off x="3165427" y="2373180"/>
            <a:ext cx="3482331" cy="3217441"/>
          </a:xfrm>
          <a:custGeom>
            <a:avLst/>
            <a:gdLst>
              <a:gd name="T0" fmla="*/ 395 w 446"/>
              <a:gd name="T1" fmla="*/ 395 h 413"/>
              <a:gd name="T2" fmla="*/ 116 w 446"/>
              <a:gd name="T3" fmla="*/ 279 h 413"/>
              <a:gd name="T4" fmla="*/ 0 w 446"/>
              <a:gd name="T5" fmla="*/ 0 h 413"/>
              <a:gd name="T6" fmla="*/ 23 w 446"/>
              <a:gd name="T7" fmla="*/ 0 h 413"/>
              <a:gd name="T8" fmla="*/ 132 w 446"/>
              <a:gd name="T9" fmla="*/ 263 h 413"/>
              <a:gd name="T10" fmla="*/ 395 w 446"/>
              <a:gd name="T11" fmla="*/ 373 h 413"/>
              <a:gd name="T12" fmla="*/ 395 w 446"/>
              <a:gd name="T13" fmla="*/ 355 h 413"/>
              <a:gd name="T14" fmla="*/ 446 w 446"/>
              <a:gd name="T15" fmla="*/ 385 h 413"/>
              <a:gd name="T16" fmla="*/ 395 w 446"/>
              <a:gd name="T17" fmla="*/ 413 h 413"/>
              <a:gd name="T18" fmla="*/ 395 w 446"/>
              <a:gd name="T19" fmla="*/ 395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6" h="413">
                <a:moveTo>
                  <a:pt x="395" y="395"/>
                </a:moveTo>
                <a:cubicBezTo>
                  <a:pt x="286" y="395"/>
                  <a:pt x="187" y="351"/>
                  <a:pt x="116" y="279"/>
                </a:cubicBezTo>
                <a:cubicBezTo>
                  <a:pt x="44" y="208"/>
                  <a:pt x="0" y="109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103"/>
                  <a:pt x="64" y="196"/>
                  <a:pt x="132" y="263"/>
                </a:cubicBezTo>
                <a:cubicBezTo>
                  <a:pt x="199" y="331"/>
                  <a:pt x="292" y="372"/>
                  <a:pt x="395" y="373"/>
                </a:cubicBezTo>
                <a:cubicBezTo>
                  <a:pt x="395" y="355"/>
                  <a:pt x="395" y="355"/>
                  <a:pt x="395" y="355"/>
                </a:cubicBezTo>
                <a:cubicBezTo>
                  <a:pt x="446" y="385"/>
                  <a:pt x="446" y="385"/>
                  <a:pt x="446" y="385"/>
                </a:cubicBezTo>
                <a:cubicBezTo>
                  <a:pt x="395" y="413"/>
                  <a:pt x="395" y="413"/>
                  <a:pt x="395" y="413"/>
                </a:cubicBezTo>
                <a:lnTo>
                  <a:pt x="395" y="395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75493" tIns="37746" rIns="75493" bIns="37746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TextBox 17">
            <a:extLst>
              <a:ext uri="{FF2B5EF4-FFF2-40B4-BE49-F238E27FC236}">
                <a16:creationId xmlns:a16="http://schemas.microsoft.com/office/drawing/2014/main" id="{D3166D8E-125B-49B4-B515-7A5625898814}"/>
              </a:ext>
            </a:extLst>
          </p:cNvPr>
          <p:cNvSpPr txBox="1"/>
          <p:nvPr/>
        </p:nvSpPr>
        <p:spPr>
          <a:xfrm>
            <a:off x="6709191" y="3240640"/>
            <a:ext cx="558021" cy="768726"/>
          </a:xfrm>
          <a:prstGeom prst="rect">
            <a:avLst/>
          </a:prstGeom>
          <a:noFill/>
        </p:spPr>
        <p:txBody>
          <a:bodyPr wrap="none" lIns="75493" tIns="37746" rIns="75493" bIns="37746" rtlCol="0" anchor="ctr">
            <a:spAutoFit/>
          </a:bodyPr>
          <a:lstStyle/>
          <a:p>
            <a:r>
              <a:rPr lang="en-US" altLang="zh-CN" sz="4500" dirty="0">
                <a:solidFill>
                  <a:srgbClr val="21AB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4500" dirty="0">
              <a:solidFill>
                <a:srgbClr val="21AB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TextBox 18">
            <a:extLst>
              <a:ext uri="{FF2B5EF4-FFF2-40B4-BE49-F238E27FC236}">
                <a16:creationId xmlns:a16="http://schemas.microsoft.com/office/drawing/2014/main" id="{F79E8C3A-2B0E-4A2F-8127-66922CD8D80D}"/>
              </a:ext>
            </a:extLst>
          </p:cNvPr>
          <p:cNvSpPr txBox="1"/>
          <p:nvPr/>
        </p:nvSpPr>
        <p:spPr>
          <a:xfrm>
            <a:off x="6709191" y="4102896"/>
            <a:ext cx="514739" cy="768726"/>
          </a:xfrm>
          <a:prstGeom prst="rect">
            <a:avLst/>
          </a:prstGeom>
          <a:noFill/>
        </p:spPr>
        <p:txBody>
          <a:bodyPr wrap="none" lIns="75493" tIns="37746" rIns="75493" bIns="37746" rtlCol="0" anchor="ctr">
            <a:spAutoFit/>
          </a:bodyPr>
          <a:lstStyle/>
          <a:p>
            <a:r>
              <a:rPr lang="en-US" altLang="zh-CN" sz="4500" dirty="0">
                <a:solidFill>
                  <a:srgbClr val="F141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4500" dirty="0">
              <a:solidFill>
                <a:srgbClr val="F1412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TextBox 19">
            <a:extLst>
              <a:ext uri="{FF2B5EF4-FFF2-40B4-BE49-F238E27FC236}">
                <a16:creationId xmlns:a16="http://schemas.microsoft.com/office/drawing/2014/main" id="{CC2BE76B-CE9A-437B-814B-485796DE2F50}"/>
              </a:ext>
            </a:extLst>
          </p:cNvPr>
          <p:cNvSpPr txBox="1"/>
          <p:nvPr/>
        </p:nvSpPr>
        <p:spPr>
          <a:xfrm>
            <a:off x="6709190" y="4993245"/>
            <a:ext cx="538785" cy="768726"/>
          </a:xfrm>
          <a:prstGeom prst="rect">
            <a:avLst/>
          </a:prstGeom>
          <a:noFill/>
        </p:spPr>
        <p:txBody>
          <a:bodyPr wrap="none" lIns="75493" tIns="37746" rIns="75493" bIns="37746" rtlCol="0" anchor="ctr">
            <a:spAutoFit/>
          </a:bodyPr>
          <a:lstStyle/>
          <a:p>
            <a:r>
              <a:rPr lang="en-US" altLang="zh-CN" sz="4500" dirty="0">
                <a:solidFill>
                  <a:srgbClr val="05BA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4500" dirty="0">
              <a:solidFill>
                <a:srgbClr val="05BA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TextBox 20">
            <a:extLst>
              <a:ext uri="{FF2B5EF4-FFF2-40B4-BE49-F238E27FC236}">
                <a16:creationId xmlns:a16="http://schemas.microsoft.com/office/drawing/2014/main" id="{C59E8F77-542B-4D8D-A9E2-6314D5179777}"/>
              </a:ext>
            </a:extLst>
          </p:cNvPr>
          <p:cNvSpPr txBox="1"/>
          <p:nvPr/>
        </p:nvSpPr>
        <p:spPr>
          <a:xfrm>
            <a:off x="7352252" y="3364026"/>
            <a:ext cx="4477196" cy="414270"/>
          </a:xfrm>
          <a:prstGeom prst="rect">
            <a:avLst/>
          </a:prstGeom>
          <a:noFill/>
        </p:spPr>
        <p:txBody>
          <a:bodyPr wrap="square" lIns="75493" tIns="37746" rIns="75493" bIns="37746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数据多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：有效的数据清洗，分析全面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6" name="TextBox 21">
            <a:extLst>
              <a:ext uri="{FF2B5EF4-FFF2-40B4-BE49-F238E27FC236}">
                <a16:creationId xmlns:a16="http://schemas.microsoft.com/office/drawing/2014/main" id="{ACC72205-B9F9-4F44-8624-6B64E21570B3}"/>
              </a:ext>
            </a:extLst>
          </p:cNvPr>
          <p:cNvSpPr txBox="1"/>
          <p:nvPr/>
        </p:nvSpPr>
        <p:spPr>
          <a:xfrm>
            <a:off x="7352252" y="4205837"/>
            <a:ext cx="4284691" cy="783602"/>
          </a:xfrm>
          <a:prstGeom prst="rect">
            <a:avLst/>
          </a:prstGeom>
          <a:noFill/>
        </p:spPr>
        <p:txBody>
          <a:bodyPr wrap="square" lIns="75493" tIns="37746" rIns="75493" bIns="37746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将评分与评论情感分析结合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，体现评分的客观性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7" name="TextBox 22">
            <a:extLst>
              <a:ext uri="{FF2B5EF4-FFF2-40B4-BE49-F238E27FC236}">
                <a16:creationId xmlns:a16="http://schemas.microsoft.com/office/drawing/2014/main" id="{FEFDD7E3-955C-4EE5-8925-EFCF22BFCFF6}"/>
              </a:ext>
            </a:extLst>
          </p:cNvPr>
          <p:cNvSpPr txBox="1"/>
          <p:nvPr/>
        </p:nvSpPr>
        <p:spPr>
          <a:xfrm>
            <a:off x="7352252" y="5105858"/>
            <a:ext cx="4284691" cy="783602"/>
          </a:xfrm>
          <a:prstGeom prst="rect">
            <a:avLst/>
          </a:prstGeom>
          <a:noFill/>
        </p:spPr>
        <p:txBody>
          <a:bodyPr wrap="square" lIns="75493" tIns="37746" rIns="75493" bIns="37746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利用协同过滤进行图书推荐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：结合评分，更具参考价值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85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102" grpId="0"/>
      <p:bldP spid="103" grpId="0"/>
      <p:bldP spid="104" grpId="0"/>
      <p:bldP spid="105" grpId="0"/>
      <p:bldP spid="106" grpId="0"/>
      <p:bldP spid="10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7">
            <a:extLst>
              <a:ext uri="{FF2B5EF4-FFF2-40B4-BE49-F238E27FC236}">
                <a16:creationId xmlns:a16="http://schemas.microsoft.com/office/drawing/2014/main" id="{146B6B46-9A6D-4169-A64C-C8AA107FC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2001" y="5892148"/>
            <a:ext cx="11079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十三组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81C8BE2-A423-448E-8D22-F1CC5B3304C3}"/>
              </a:ext>
            </a:extLst>
          </p:cNvPr>
          <p:cNvSpPr/>
          <p:nvPr/>
        </p:nvSpPr>
        <p:spPr>
          <a:xfrm>
            <a:off x="4175172" y="3822553"/>
            <a:ext cx="4444706" cy="1107988"/>
          </a:xfrm>
          <a:prstGeom prst="rect">
            <a:avLst/>
          </a:prstGeom>
        </p:spPr>
        <p:txBody>
          <a:bodyPr wrap="square" lIns="91432" tIns="45716" rIns="91432" bIns="45716" anchor="t">
            <a:spAutoFit/>
          </a:bodyPr>
          <a:lstStyle/>
          <a:p>
            <a:pPr algn="ctr" fontAlgn="ctr"/>
            <a:r>
              <a:rPr lang="zh-CN" altLang="en-US" sz="6600" b="1" spc="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407034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2453919" y="1265551"/>
            <a:ext cx="8460430" cy="52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基于最新爬取的豆瓣读书评分及评论等数据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2" name="矩形 3"/>
          <p:cNvSpPr>
            <a:spLocks noChangeArrowheads="1"/>
          </p:cNvSpPr>
          <p:nvPr/>
        </p:nvSpPr>
        <p:spPr bwMode="auto">
          <a:xfrm>
            <a:off x="5901521" y="364720"/>
            <a:ext cx="1691471" cy="54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项目概览</a:t>
            </a:r>
            <a:endParaRPr lang="zh-CN" altLang="en-US" sz="2935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277725" y="419512"/>
            <a:ext cx="263341" cy="395013"/>
            <a:chOff x="5284519" y="1508166"/>
            <a:chExt cx="213756" cy="427512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矩形 47"/>
          <p:cNvSpPr>
            <a:spLocks noChangeArrowheads="1"/>
          </p:cNvSpPr>
          <p:nvPr/>
        </p:nvSpPr>
        <p:spPr bwMode="auto">
          <a:xfrm>
            <a:off x="8709275" y="3276708"/>
            <a:ext cx="2484907" cy="192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数据爬取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数据分析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评论情感分析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图书推荐算法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 typeface="+mj-lt"/>
              <a:buAutoNum type="arabicPeriod"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7" name="矩形 3"/>
          <p:cNvSpPr>
            <a:spLocks noChangeArrowheads="1"/>
          </p:cNvSpPr>
          <p:nvPr/>
        </p:nvSpPr>
        <p:spPr bwMode="auto">
          <a:xfrm>
            <a:off x="8709275" y="2569297"/>
            <a:ext cx="1369592" cy="43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项目结构</a:t>
            </a:r>
          </a:p>
        </p:txBody>
      </p:sp>
      <p:sp>
        <p:nvSpPr>
          <p:cNvPr id="68" name="矩形 67"/>
          <p:cNvSpPr/>
          <p:nvPr/>
        </p:nvSpPr>
        <p:spPr>
          <a:xfrm>
            <a:off x="8768398" y="3030248"/>
            <a:ext cx="599800" cy="40500"/>
          </a:xfrm>
          <a:prstGeom prst="rect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9383248" y="3030248"/>
            <a:ext cx="1215000" cy="40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3955F528-9443-4713-B79C-5E97137CF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022" y="2148052"/>
            <a:ext cx="5780918" cy="35519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3"/>
          <p:cNvSpPr>
            <a:spLocks noChangeArrowheads="1"/>
          </p:cNvSpPr>
          <p:nvPr/>
        </p:nvSpPr>
        <p:spPr bwMode="auto">
          <a:xfrm>
            <a:off x="5958652" y="371987"/>
            <a:ext cx="1691471" cy="54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技术架构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5334856" y="426779"/>
            <a:ext cx="263341" cy="395013"/>
            <a:chOff x="5284519" y="1508166"/>
            <a:chExt cx="213756" cy="427512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reeform 19"/>
          <p:cNvSpPr/>
          <p:nvPr/>
        </p:nvSpPr>
        <p:spPr bwMode="auto">
          <a:xfrm>
            <a:off x="4253683" y="5185164"/>
            <a:ext cx="2566154" cy="1942659"/>
          </a:xfrm>
          <a:custGeom>
            <a:avLst/>
            <a:gdLst>
              <a:gd name="T0" fmla="*/ 476 w 542"/>
              <a:gd name="T1" fmla="*/ 410 h 410"/>
              <a:gd name="T2" fmla="*/ 476 w 542"/>
              <a:gd name="T3" fmla="*/ 121 h 410"/>
              <a:gd name="T4" fmla="*/ 422 w 542"/>
              <a:gd name="T5" fmla="*/ 67 h 410"/>
              <a:gd name="T6" fmla="*/ 0 w 542"/>
              <a:gd name="T7" fmla="*/ 67 h 410"/>
              <a:gd name="T8" fmla="*/ 0 w 542"/>
              <a:gd name="T9" fmla="*/ 0 h 410"/>
              <a:gd name="T10" fmla="*/ 422 w 542"/>
              <a:gd name="T11" fmla="*/ 0 h 410"/>
              <a:gd name="T12" fmla="*/ 542 w 542"/>
              <a:gd name="T13" fmla="*/ 121 h 410"/>
              <a:gd name="T14" fmla="*/ 542 w 542"/>
              <a:gd name="T15" fmla="*/ 410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2" h="410">
                <a:moveTo>
                  <a:pt x="476" y="410"/>
                </a:moveTo>
                <a:cubicBezTo>
                  <a:pt x="476" y="121"/>
                  <a:pt x="476" y="121"/>
                  <a:pt x="476" y="121"/>
                </a:cubicBezTo>
                <a:cubicBezTo>
                  <a:pt x="476" y="91"/>
                  <a:pt x="451" y="67"/>
                  <a:pt x="422" y="67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0"/>
                  <a:pt x="0" y="0"/>
                  <a:pt x="0" y="0"/>
                </a:cubicBezTo>
                <a:cubicBezTo>
                  <a:pt x="422" y="0"/>
                  <a:pt x="422" y="0"/>
                  <a:pt x="422" y="0"/>
                </a:cubicBezTo>
                <a:cubicBezTo>
                  <a:pt x="488" y="0"/>
                  <a:pt x="542" y="54"/>
                  <a:pt x="542" y="121"/>
                </a:cubicBezTo>
                <a:cubicBezTo>
                  <a:pt x="542" y="410"/>
                  <a:pt x="542" y="410"/>
                  <a:pt x="542" y="410"/>
                </a:cubicBezTo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20"/>
          <p:cNvSpPr/>
          <p:nvPr/>
        </p:nvSpPr>
        <p:spPr bwMode="auto">
          <a:xfrm>
            <a:off x="6663462" y="5247312"/>
            <a:ext cx="1866477" cy="733760"/>
          </a:xfrm>
          <a:custGeom>
            <a:avLst/>
            <a:gdLst>
              <a:gd name="T0" fmla="*/ 275 w 394"/>
              <a:gd name="T1" fmla="*/ 155 h 155"/>
              <a:gd name="T2" fmla="*/ 0 w 394"/>
              <a:gd name="T3" fmla="*/ 155 h 155"/>
              <a:gd name="T4" fmla="*/ 0 w 394"/>
              <a:gd name="T5" fmla="*/ 94 h 155"/>
              <a:gd name="T6" fmla="*/ 275 w 394"/>
              <a:gd name="T7" fmla="*/ 94 h 155"/>
              <a:gd name="T8" fmla="*/ 332 w 394"/>
              <a:gd name="T9" fmla="*/ 37 h 155"/>
              <a:gd name="T10" fmla="*/ 332 w 394"/>
              <a:gd name="T11" fmla="*/ 0 h 155"/>
              <a:gd name="T12" fmla="*/ 394 w 394"/>
              <a:gd name="T13" fmla="*/ 0 h 155"/>
              <a:gd name="T14" fmla="*/ 394 w 394"/>
              <a:gd name="T15" fmla="*/ 37 h 155"/>
              <a:gd name="T16" fmla="*/ 275 w 394"/>
              <a:gd name="T17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4" h="155">
                <a:moveTo>
                  <a:pt x="275" y="155"/>
                </a:moveTo>
                <a:cubicBezTo>
                  <a:pt x="0" y="155"/>
                  <a:pt x="0" y="155"/>
                  <a:pt x="0" y="155"/>
                </a:cubicBezTo>
                <a:cubicBezTo>
                  <a:pt x="0" y="94"/>
                  <a:pt x="0" y="94"/>
                  <a:pt x="0" y="94"/>
                </a:cubicBezTo>
                <a:cubicBezTo>
                  <a:pt x="275" y="94"/>
                  <a:pt x="275" y="94"/>
                  <a:pt x="275" y="94"/>
                </a:cubicBezTo>
                <a:cubicBezTo>
                  <a:pt x="307" y="94"/>
                  <a:pt x="332" y="68"/>
                  <a:pt x="332" y="37"/>
                </a:cubicBezTo>
                <a:cubicBezTo>
                  <a:pt x="332" y="0"/>
                  <a:pt x="332" y="0"/>
                  <a:pt x="332" y="0"/>
                </a:cubicBezTo>
                <a:cubicBezTo>
                  <a:pt x="394" y="0"/>
                  <a:pt x="394" y="0"/>
                  <a:pt x="394" y="0"/>
                </a:cubicBezTo>
                <a:cubicBezTo>
                  <a:pt x="394" y="37"/>
                  <a:pt x="394" y="37"/>
                  <a:pt x="394" y="37"/>
                </a:cubicBezTo>
                <a:cubicBezTo>
                  <a:pt x="394" y="102"/>
                  <a:pt x="341" y="155"/>
                  <a:pt x="275" y="155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21"/>
          <p:cNvSpPr/>
          <p:nvPr/>
        </p:nvSpPr>
        <p:spPr bwMode="auto">
          <a:xfrm>
            <a:off x="6906044" y="2789418"/>
            <a:ext cx="1704087" cy="695669"/>
          </a:xfrm>
          <a:custGeom>
            <a:avLst/>
            <a:gdLst>
              <a:gd name="T0" fmla="*/ 250 w 360"/>
              <a:gd name="T1" fmla="*/ 147 h 147"/>
              <a:gd name="T2" fmla="*/ 0 w 360"/>
              <a:gd name="T3" fmla="*/ 147 h 147"/>
              <a:gd name="T4" fmla="*/ 0 w 360"/>
              <a:gd name="T5" fmla="*/ 102 h 147"/>
              <a:gd name="T6" fmla="*/ 250 w 360"/>
              <a:gd name="T7" fmla="*/ 102 h 147"/>
              <a:gd name="T8" fmla="*/ 315 w 360"/>
              <a:gd name="T9" fmla="*/ 37 h 147"/>
              <a:gd name="T10" fmla="*/ 315 w 360"/>
              <a:gd name="T11" fmla="*/ 0 h 147"/>
              <a:gd name="T12" fmla="*/ 360 w 360"/>
              <a:gd name="T13" fmla="*/ 0 h 147"/>
              <a:gd name="T14" fmla="*/ 360 w 360"/>
              <a:gd name="T15" fmla="*/ 37 h 147"/>
              <a:gd name="T16" fmla="*/ 250 w 360"/>
              <a:gd name="T17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0" h="147">
                <a:moveTo>
                  <a:pt x="250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0" y="102"/>
                  <a:pt x="0" y="102"/>
                  <a:pt x="0" y="102"/>
                </a:cubicBezTo>
                <a:cubicBezTo>
                  <a:pt x="250" y="102"/>
                  <a:pt x="250" y="102"/>
                  <a:pt x="250" y="102"/>
                </a:cubicBezTo>
                <a:cubicBezTo>
                  <a:pt x="286" y="102"/>
                  <a:pt x="315" y="73"/>
                  <a:pt x="315" y="37"/>
                </a:cubicBezTo>
                <a:cubicBezTo>
                  <a:pt x="315" y="0"/>
                  <a:pt x="315" y="0"/>
                  <a:pt x="315" y="0"/>
                </a:cubicBezTo>
                <a:cubicBezTo>
                  <a:pt x="360" y="0"/>
                  <a:pt x="360" y="0"/>
                  <a:pt x="360" y="0"/>
                </a:cubicBezTo>
                <a:cubicBezTo>
                  <a:pt x="360" y="37"/>
                  <a:pt x="360" y="37"/>
                  <a:pt x="360" y="37"/>
                </a:cubicBezTo>
                <a:cubicBezTo>
                  <a:pt x="360" y="98"/>
                  <a:pt x="311" y="147"/>
                  <a:pt x="250" y="147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22"/>
          <p:cNvSpPr/>
          <p:nvPr/>
        </p:nvSpPr>
        <p:spPr bwMode="auto">
          <a:xfrm>
            <a:off x="5683112" y="3641462"/>
            <a:ext cx="739775" cy="1710102"/>
          </a:xfrm>
          <a:custGeom>
            <a:avLst/>
            <a:gdLst>
              <a:gd name="T0" fmla="*/ 156 w 156"/>
              <a:gd name="T1" fmla="*/ 361 h 361"/>
              <a:gd name="T2" fmla="*/ 95 w 156"/>
              <a:gd name="T3" fmla="*/ 361 h 361"/>
              <a:gd name="T4" fmla="*/ 95 w 156"/>
              <a:gd name="T5" fmla="*/ 118 h 361"/>
              <a:gd name="T6" fmla="*/ 38 w 156"/>
              <a:gd name="T7" fmla="*/ 61 h 361"/>
              <a:gd name="T8" fmla="*/ 0 w 156"/>
              <a:gd name="T9" fmla="*/ 61 h 361"/>
              <a:gd name="T10" fmla="*/ 0 w 156"/>
              <a:gd name="T11" fmla="*/ 0 h 361"/>
              <a:gd name="T12" fmla="*/ 38 w 156"/>
              <a:gd name="T13" fmla="*/ 0 h 361"/>
              <a:gd name="T14" fmla="*/ 156 w 156"/>
              <a:gd name="T15" fmla="*/ 118 h 361"/>
              <a:gd name="T16" fmla="*/ 156 w 156"/>
              <a:gd name="T17" fmla="*/ 361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6" h="361">
                <a:moveTo>
                  <a:pt x="156" y="361"/>
                </a:moveTo>
                <a:cubicBezTo>
                  <a:pt x="95" y="361"/>
                  <a:pt x="95" y="361"/>
                  <a:pt x="95" y="361"/>
                </a:cubicBezTo>
                <a:cubicBezTo>
                  <a:pt x="95" y="118"/>
                  <a:pt x="95" y="118"/>
                  <a:pt x="95" y="118"/>
                </a:cubicBezTo>
                <a:cubicBezTo>
                  <a:pt x="95" y="87"/>
                  <a:pt x="69" y="61"/>
                  <a:pt x="38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0"/>
                  <a:pt x="0" y="0"/>
                  <a:pt x="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103" y="0"/>
                  <a:pt x="156" y="53"/>
                  <a:pt x="156" y="118"/>
                </a:cubicBezTo>
                <a:lnTo>
                  <a:pt x="156" y="361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23"/>
          <p:cNvSpPr/>
          <p:nvPr/>
        </p:nvSpPr>
        <p:spPr bwMode="auto">
          <a:xfrm>
            <a:off x="7242852" y="4228870"/>
            <a:ext cx="2072971" cy="1657977"/>
          </a:xfrm>
          <a:custGeom>
            <a:avLst/>
            <a:gdLst>
              <a:gd name="T0" fmla="*/ 54 w 438"/>
              <a:gd name="T1" fmla="*/ 350 h 350"/>
              <a:gd name="T2" fmla="*/ 0 w 438"/>
              <a:gd name="T3" fmla="*/ 350 h 350"/>
              <a:gd name="T4" fmla="*/ 0 w 438"/>
              <a:gd name="T5" fmla="*/ 114 h 350"/>
              <a:gd name="T6" fmla="*/ 115 w 438"/>
              <a:gd name="T7" fmla="*/ 0 h 350"/>
              <a:gd name="T8" fmla="*/ 438 w 438"/>
              <a:gd name="T9" fmla="*/ 0 h 350"/>
              <a:gd name="T10" fmla="*/ 438 w 438"/>
              <a:gd name="T11" fmla="*/ 53 h 350"/>
              <a:gd name="T12" fmla="*/ 115 w 438"/>
              <a:gd name="T13" fmla="*/ 53 h 350"/>
              <a:gd name="T14" fmla="*/ 54 w 438"/>
              <a:gd name="T15" fmla="*/ 114 h 350"/>
              <a:gd name="T16" fmla="*/ 54 w 438"/>
              <a:gd name="T17" fmla="*/ 350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350">
                <a:moveTo>
                  <a:pt x="54" y="350"/>
                </a:moveTo>
                <a:cubicBezTo>
                  <a:pt x="0" y="350"/>
                  <a:pt x="0" y="350"/>
                  <a:pt x="0" y="350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51"/>
                  <a:pt x="52" y="0"/>
                  <a:pt x="115" y="0"/>
                </a:cubicBezTo>
                <a:cubicBezTo>
                  <a:pt x="438" y="0"/>
                  <a:pt x="438" y="0"/>
                  <a:pt x="438" y="0"/>
                </a:cubicBezTo>
                <a:cubicBezTo>
                  <a:pt x="438" y="53"/>
                  <a:pt x="438" y="53"/>
                  <a:pt x="438" y="53"/>
                </a:cubicBezTo>
                <a:cubicBezTo>
                  <a:pt x="115" y="53"/>
                  <a:pt x="115" y="53"/>
                  <a:pt x="115" y="53"/>
                </a:cubicBezTo>
                <a:cubicBezTo>
                  <a:pt x="81" y="53"/>
                  <a:pt x="54" y="80"/>
                  <a:pt x="54" y="114"/>
                </a:cubicBezTo>
                <a:lnTo>
                  <a:pt x="54" y="35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24"/>
          <p:cNvSpPr/>
          <p:nvPr/>
        </p:nvSpPr>
        <p:spPr bwMode="auto">
          <a:xfrm>
            <a:off x="5025535" y="2226068"/>
            <a:ext cx="1794303" cy="695669"/>
          </a:xfrm>
          <a:custGeom>
            <a:avLst/>
            <a:gdLst>
              <a:gd name="T0" fmla="*/ 379 w 379"/>
              <a:gd name="T1" fmla="*/ 147 h 147"/>
              <a:gd name="T2" fmla="*/ 110 w 379"/>
              <a:gd name="T3" fmla="*/ 147 h 147"/>
              <a:gd name="T4" fmla="*/ 0 w 379"/>
              <a:gd name="T5" fmla="*/ 37 h 147"/>
              <a:gd name="T6" fmla="*/ 0 w 379"/>
              <a:gd name="T7" fmla="*/ 0 h 147"/>
              <a:gd name="T8" fmla="*/ 45 w 379"/>
              <a:gd name="T9" fmla="*/ 0 h 147"/>
              <a:gd name="T10" fmla="*/ 45 w 379"/>
              <a:gd name="T11" fmla="*/ 37 h 147"/>
              <a:gd name="T12" fmla="*/ 110 w 379"/>
              <a:gd name="T13" fmla="*/ 102 h 147"/>
              <a:gd name="T14" fmla="*/ 379 w 379"/>
              <a:gd name="T15" fmla="*/ 102 h 147"/>
              <a:gd name="T16" fmla="*/ 379 w 379"/>
              <a:gd name="T17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9" h="147">
                <a:moveTo>
                  <a:pt x="379" y="147"/>
                </a:moveTo>
                <a:cubicBezTo>
                  <a:pt x="110" y="147"/>
                  <a:pt x="110" y="147"/>
                  <a:pt x="110" y="147"/>
                </a:cubicBezTo>
                <a:cubicBezTo>
                  <a:pt x="49" y="147"/>
                  <a:pt x="0" y="98"/>
                  <a:pt x="0" y="37"/>
                </a:cubicBezTo>
                <a:cubicBezTo>
                  <a:pt x="0" y="0"/>
                  <a:pt x="0" y="0"/>
                  <a:pt x="0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37"/>
                  <a:pt x="45" y="37"/>
                  <a:pt x="45" y="37"/>
                </a:cubicBezTo>
                <a:cubicBezTo>
                  <a:pt x="45" y="73"/>
                  <a:pt x="74" y="102"/>
                  <a:pt x="110" y="102"/>
                </a:cubicBezTo>
                <a:cubicBezTo>
                  <a:pt x="379" y="102"/>
                  <a:pt x="379" y="102"/>
                  <a:pt x="379" y="102"/>
                </a:cubicBezTo>
                <a:lnTo>
                  <a:pt x="379" y="147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25"/>
          <p:cNvSpPr/>
          <p:nvPr/>
        </p:nvSpPr>
        <p:spPr bwMode="auto">
          <a:xfrm>
            <a:off x="4865150" y="4020370"/>
            <a:ext cx="1405371" cy="715717"/>
          </a:xfrm>
          <a:custGeom>
            <a:avLst/>
            <a:gdLst>
              <a:gd name="T0" fmla="*/ 297 w 297"/>
              <a:gd name="T1" fmla="*/ 151 h 151"/>
              <a:gd name="T2" fmla="*/ 114 w 297"/>
              <a:gd name="T3" fmla="*/ 151 h 151"/>
              <a:gd name="T4" fmla="*/ 0 w 297"/>
              <a:gd name="T5" fmla="*/ 37 h 151"/>
              <a:gd name="T6" fmla="*/ 0 w 297"/>
              <a:gd name="T7" fmla="*/ 0 h 151"/>
              <a:gd name="T8" fmla="*/ 53 w 297"/>
              <a:gd name="T9" fmla="*/ 0 h 151"/>
              <a:gd name="T10" fmla="*/ 53 w 297"/>
              <a:gd name="T11" fmla="*/ 37 h 151"/>
              <a:gd name="T12" fmla="*/ 114 w 297"/>
              <a:gd name="T13" fmla="*/ 98 h 151"/>
              <a:gd name="T14" fmla="*/ 297 w 297"/>
              <a:gd name="T15" fmla="*/ 98 h 151"/>
              <a:gd name="T16" fmla="*/ 297 w 297"/>
              <a:gd name="T17" fmla="*/ 15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7" h="151">
                <a:moveTo>
                  <a:pt x="297" y="151"/>
                </a:moveTo>
                <a:cubicBezTo>
                  <a:pt x="114" y="151"/>
                  <a:pt x="114" y="151"/>
                  <a:pt x="114" y="151"/>
                </a:cubicBezTo>
                <a:cubicBezTo>
                  <a:pt x="51" y="151"/>
                  <a:pt x="0" y="100"/>
                  <a:pt x="0" y="37"/>
                </a:cubicBezTo>
                <a:cubicBezTo>
                  <a:pt x="0" y="0"/>
                  <a:pt x="0" y="0"/>
                  <a:pt x="0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71"/>
                  <a:pt x="81" y="98"/>
                  <a:pt x="114" y="98"/>
                </a:cubicBezTo>
                <a:cubicBezTo>
                  <a:pt x="297" y="98"/>
                  <a:pt x="297" y="98"/>
                  <a:pt x="297" y="98"/>
                </a:cubicBezTo>
                <a:lnTo>
                  <a:pt x="297" y="151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26"/>
          <p:cNvSpPr/>
          <p:nvPr/>
        </p:nvSpPr>
        <p:spPr bwMode="auto">
          <a:xfrm>
            <a:off x="6270520" y="2955818"/>
            <a:ext cx="715717" cy="1405371"/>
          </a:xfrm>
          <a:custGeom>
            <a:avLst/>
            <a:gdLst>
              <a:gd name="T0" fmla="*/ 37 w 151"/>
              <a:gd name="T1" fmla="*/ 297 h 297"/>
              <a:gd name="T2" fmla="*/ 0 w 151"/>
              <a:gd name="T3" fmla="*/ 297 h 297"/>
              <a:gd name="T4" fmla="*/ 0 w 151"/>
              <a:gd name="T5" fmla="*/ 244 h 297"/>
              <a:gd name="T6" fmla="*/ 37 w 151"/>
              <a:gd name="T7" fmla="*/ 244 h 297"/>
              <a:gd name="T8" fmla="*/ 98 w 151"/>
              <a:gd name="T9" fmla="*/ 183 h 297"/>
              <a:gd name="T10" fmla="*/ 98 w 151"/>
              <a:gd name="T11" fmla="*/ 0 h 297"/>
              <a:gd name="T12" fmla="*/ 151 w 151"/>
              <a:gd name="T13" fmla="*/ 0 h 297"/>
              <a:gd name="T14" fmla="*/ 151 w 151"/>
              <a:gd name="T15" fmla="*/ 183 h 297"/>
              <a:gd name="T16" fmla="*/ 37 w 151"/>
              <a:gd name="T17" fmla="*/ 29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297">
                <a:moveTo>
                  <a:pt x="37" y="297"/>
                </a:moveTo>
                <a:cubicBezTo>
                  <a:pt x="0" y="297"/>
                  <a:pt x="0" y="297"/>
                  <a:pt x="0" y="297"/>
                </a:cubicBezTo>
                <a:cubicBezTo>
                  <a:pt x="0" y="244"/>
                  <a:pt x="0" y="244"/>
                  <a:pt x="0" y="244"/>
                </a:cubicBezTo>
                <a:cubicBezTo>
                  <a:pt x="37" y="244"/>
                  <a:pt x="37" y="244"/>
                  <a:pt x="37" y="244"/>
                </a:cubicBezTo>
                <a:cubicBezTo>
                  <a:pt x="71" y="244"/>
                  <a:pt x="98" y="216"/>
                  <a:pt x="98" y="183"/>
                </a:cubicBezTo>
                <a:cubicBezTo>
                  <a:pt x="98" y="0"/>
                  <a:pt x="98" y="0"/>
                  <a:pt x="98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151" y="183"/>
                  <a:pt x="151" y="183"/>
                  <a:pt x="151" y="183"/>
                </a:cubicBezTo>
                <a:cubicBezTo>
                  <a:pt x="151" y="246"/>
                  <a:pt x="100" y="297"/>
                  <a:pt x="37" y="297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reeform 27"/>
          <p:cNvSpPr/>
          <p:nvPr/>
        </p:nvSpPr>
        <p:spPr bwMode="auto">
          <a:xfrm>
            <a:off x="6735635" y="1610591"/>
            <a:ext cx="719727" cy="1405371"/>
          </a:xfrm>
          <a:custGeom>
            <a:avLst/>
            <a:gdLst>
              <a:gd name="T0" fmla="*/ 53 w 152"/>
              <a:gd name="T1" fmla="*/ 297 h 297"/>
              <a:gd name="T2" fmla="*/ 0 w 152"/>
              <a:gd name="T3" fmla="*/ 297 h 297"/>
              <a:gd name="T4" fmla="*/ 0 w 152"/>
              <a:gd name="T5" fmla="*/ 114 h 297"/>
              <a:gd name="T6" fmla="*/ 114 w 152"/>
              <a:gd name="T7" fmla="*/ 0 h 297"/>
              <a:gd name="T8" fmla="*/ 152 w 152"/>
              <a:gd name="T9" fmla="*/ 0 h 297"/>
              <a:gd name="T10" fmla="*/ 152 w 152"/>
              <a:gd name="T11" fmla="*/ 53 h 297"/>
              <a:gd name="T12" fmla="*/ 114 w 152"/>
              <a:gd name="T13" fmla="*/ 53 h 297"/>
              <a:gd name="T14" fmla="*/ 53 w 152"/>
              <a:gd name="T15" fmla="*/ 114 h 297"/>
              <a:gd name="T16" fmla="*/ 53 w 152"/>
              <a:gd name="T17" fmla="*/ 29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" h="297">
                <a:moveTo>
                  <a:pt x="53" y="297"/>
                </a:moveTo>
                <a:cubicBezTo>
                  <a:pt x="0" y="297"/>
                  <a:pt x="0" y="297"/>
                  <a:pt x="0" y="297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51"/>
                  <a:pt x="51" y="0"/>
                  <a:pt x="114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3"/>
                  <a:pt x="152" y="53"/>
                  <a:pt x="152" y="53"/>
                </a:cubicBezTo>
                <a:cubicBezTo>
                  <a:pt x="114" y="53"/>
                  <a:pt x="114" y="53"/>
                  <a:pt x="114" y="53"/>
                </a:cubicBezTo>
                <a:cubicBezTo>
                  <a:pt x="81" y="53"/>
                  <a:pt x="53" y="80"/>
                  <a:pt x="53" y="114"/>
                </a:cubicBezTo>
                <a:lnTo>
                  <a:pt x="53" y="297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4051469" y="5137050"/>
            <a:ext cx="429028" cy="429028"/>
          </a:xfrm>
          <a:prstGeom prst="ellipse">
            <a:avLst/>
          </a:prstGeom>
          <a:gradFill flip="none" rotWithShape="1">
            <a:gsLst>
              <a:gs pos="0">
                <a:srgbClr val="05BAC8">
                  <a:shade val="30000"/>
                  <a:satMod val="115000"/>
                </a:srgbClr>
              </a:gs>
              <a:gs pos="50000">
                <a:srgbClr val="05BAC8">
                  <a:shade val="67500"/>
                  <a:satMod val="115000"/>
                </a:srgbClr>
              </a:gs>
              <a:gs pos="100000">
                <a:srgbClr val="05BAC8">
                  <a:shade val="100000"/>
                  <a:satMod val="115000"/>
                </a:srgbClr>
              </a:gs>
            </a:gsLst>
            <a:lin ang="16200000" scaled="1"/>
            <a:tileRect/>
          </a:gra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4773593" y="3701842"/>
            <a:ext cx="429028" cy="429028"/>
          </a:xfrm>
          <a:prstGeom prst="ellips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9089009" y="4146675"/>
            <a:ext cx="429028" cy="429028"/>
          </a:xfrm>
          <a:prstGeom prst="ellips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8290025" y="2503106"/>
            <a:ext cx="429028" cy="429028"/>
          </a:xfrm>
          <a:prstGeom prst="ellipse">
            <a:avLst/>
          </a:prstGeom>
          <a:gradFill flip="none" rotWithShape="1">
            <a:gsLst>
              <a:gs pos="0">
                <a:srgbClr val="21AB82">
                  <a:shade val="30000"/>
                  <a:satMod val="115000"/>
                </a:srgbClr>
              </a:gs>
              <a:gs pos="50000">
                <a:srgbClr val="21AB82">
                  <a:shade val="67500"/>
                  <a:satMod val="115000"/>
                </a:srgbClr>
              </a:gs>
              <a:gs pos="100000">
                <a:srgbClr val="21AB82">
                  <a:shade val="100000"/>
                  <a:satMod val="115000"/>
                </a:srgbClr>
              </a:gs>
            </a:gsLst>
            <a:lin ang="16200000" scaled="1"/>
            <a:tileRect/>
          </a:gra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913544" y="1893708"/>
            <a:ext cx="429028" cy="429028"/>
          </a:xfrm>
          <a:prstGeom prst="ellipse">
            <a:avLst/>
          </a:prstGeom>
          <a:gradFill flip="none" rotWithShape="1">
            <a:gsLst>
              <a:gs pos="0">
                <a:srgbClr val="21AB82">
                  <a:shade val="30000"/>
                  <a:satMod val="115000"/>
                </a:srgbClr>
              </a:gs>
              <a:gs pos="50000">
                <a:srgbClr val="21AB82">
                  <a:shade val="67500"/>
                  <a:satMod val="115000"/>
                </a:srgbClr>
              </a:gs>
              <a:gs pos="100000">
                <a:srgbClr val="21AB82">
                  <a:shade val="100000"/>
                  <a:satMod val="115000"/>
                </a:srgbClr>
              </a:gs>
            </a:gsLst>
            <a:lin ang="16200000" scaled="1"/>
            <a:tileRect/>
          </a:gra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22"/>
          <p:cNvSpPr txBox="1"/>
          <p:nvPr/>
        </p:nvSpPr>
        <p:spPr>
          <a:xfrm>
            <a:off x="7894279" y="1384279"/>
            <a:ext cx="2339838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noProof="1"/>
              <a:t>mySQL</a:t>
            </a:r>
            <a:r>
              <a:rPr lang="zh-CN" altLang="en-US" sz="2400" noProof="1"/>
              <a:t>数据库</a:t>
            </a:r>
            <a:endParaRPr lang="en-US" altLang="zh-CN" sz="2400" noProof="1"/>
          </a:p>
        </p:txBody>
      </p:sp>
      <p:sp>
        <p:nvSpPr>
          <p:cNvPr id="53" name="TextBox 22"/>
          <p:cNvSpPr txBox="1"/>
          <p:nvPr/>
        </p:nvSpPr>
        <p:spPr>
          <a:xfrm>
            <a:off x="3217290" y="1748711"/>
            <a:ext cx="1752250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noProof="1"/>
              <a:t>单机</a:t>
            </a:r>
            <a:r>
              <a:rPr lang="en-US" altLang="zh-CN" sz="2400" noProof="1"/>
              <a:t>spark</a:t>
            </a:r>
          </a:p>
        </p:txBody>
      </p:sp>
      <p:sp>
        <p:nvSpPr>
          <p:cNvPr id="56" name="TextBox 22"/>
          <p:cNvSpPr txBox="1"/>
          <p:nvPr/>
        </p:nvSpPr>
        <p:spPr>
          <a:xfrm>
            <a:off x="2177736" y="3641462"/>
            <a:ext cx="295032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</a:t>
            </a:r>
            <a:r>
              <a:rPr lang="en-US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endParaRPr lang="en-US" altLang="zh-CN" sz="2400" noProof="1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21095" y="1495226"/>
            <a:ext cx="429028" cy="429028"/>
          </a:xfrm>
          <a:prstGeom prst="ellipse">
            <a:avLst/>
          </a:prstGeom>
          <a:gradFill flip="none" rotWithShape="1">
            <a:gsLst>
              <a:gs pos="0">
                <a:srgbClr val="F14124">
                  <a:shade val="30000"/>
                  <a:satMod val="115000"/>
                </a:srgbClr>
              </a:gs>
              <a:gs pos="50000">
                <a:srgbClr val="F14124">
                  <a:shade val="67500"/>
                  <a:satMod val="115000"/>
                </a:srgbClr>
              </a:gs>
              <a:gs pos="100000">
                <a:srgbClr val="F14124">
                  <a:shade val="100000"/>
                  <a:satMod val="115000"/>
                </a:srgbClr>
              </a:gs>
            </a:gsLst>
            <a:lin ang="16200000" scaled="1"/>
            <a:tileRect/>
          </a:gra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2">
            <a:extLst>
              <a:ext uri="{FF2B5EF4-FFF2-40B4-BE49-F238E27FC236}">
                <a16:creationId xmlns:a16="http://schemas.microsoft.com/office/drawing/2014/main" id="{18B2A1CF-5445-48DD-A675-6165C75BA51F}"/>
              </a:ext>
            </a:extLst>
          </p:cNvPr>
          <p:cNvSpPr txBox="1"/>
          <p:nvPr/>
        </p:nvSpPr>
        <p:spPr>
          <a:xfrm>
            <a:off x="2681701" y="5036256"/>
            <a:ext cx="2739535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noProof="1"/>
              <a:t>hadoop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D8C3E39-9811-4413-B91C-29C1734D27E3}"/>
              </a:ext>
            </a:extLst>
          </p:cNvPr>
          <p:cNvSpPr txBox="1"/>
          <p:nvPr/>
        </p:nvSpPr>
        <p:spPr>
          <a:xfrm>
            <a:off x="8848425" y="2205124"/>
            <a:ext cx="292697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noProof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noProof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noProof="1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noProof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</a:p>
          <a:p>
            <a:r>
              <a:rPr lang="en-US" altLang="zh-CN" sz="2400" noProof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snowNLP</a:t>
            </a:r>
          </a:p>
          <a:p>
            <a:endParaRPr lang="en-US" altLang="zh-CN" sz="2400" noProof="1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D448B4C-937A-449F-AB4C-C9E563F5F4F7}"/>
              </a:ext>
            </a:extLst>
          </p:cNvPr>
          <p:cNvSpPr txBox="1"/>
          <p:nvPr/>
        </p:nvSpPr>
        <p:spPr>
          <a:xfrm>
            <a:off x="9617239" y="3890440"/>
            <a:ext cx="257476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noProof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Python:</a:t>
            </a:r>
          </a:p>
          <a:p>
            <a:r>
              <a:rPr lang="en-US" altLang="zh-CN" sz="2400" noProof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Beautiful Soup4</a:t>
            </a:r>
          </a:p>
          <a:p>
            <a:r>
              <a:rPr lang="en-US" altLang="zh-CN" sz="2400" noProof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</a:p>
          <a:p>
            <a:r>
              <a:rPr lang="en-US" altLang="zh-CN" sz="2400" noProof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urllib</a:t>
            </a:r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1334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3"/>
          <p:cNvSpPr>
            <a:spLocks noChangeArrowheads="1"/>
          </p:cNvSpPr>
          <p:nvPr/>
        </p:nvSpPr>
        <p:spPr bwMode="auto">
          <a:xfrm>
            <a:off x="5958652" y="371987"/>
            <a:ext cx="1691471" cy="54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技术架构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5334856" y="426779"/>
            <a:ext cx="263341" cy="395013"/>
            <a:chOff x="5284519" y="1508166"/>
            <a:chExt cx="213756" cy="427512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22"/>
          <p:cNvSpPr txBox="1"/>
          <p:nvPr/>
        </p:nvSpPr>
        <p:spPr>
          <a:xfrm>
            <a:off x="2647875" y="1479389"/>
            <a:ext cx="295032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</a:t>
            </a:r>
            <a:r>
              <a:rPr lang="en-US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endParaRPr lang="en-US" altLang="zh-CN" sz="2400" noProof="1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电脑屏幕截图&#10;&#10;描述已自动生成">
            <a:extLst>
              <a:ext uri="{FF2B5EF4-FFF2-40B4-BE49-F238E27FC236}">
                <a16:creationId xmlns:a16="http://schemas.microsoft.com/office/drawing/2014/main" id="{32B71A56-D4B4-43BA-92E8-D53F9BA596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267" y="2538997"/>
            <a:ext cx="5334856" cy="283961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05E4510-C8EF-4CCA-A2C2-1437D9B40F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874" y="3021070"/>
            <a:ext cx="3867717" cy="173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53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3"/>
          <p:cNvSpPr>
            <a:spLocks noChangeArrowheads="1"/>
          </p:cNvSpPr>
          <p:nvPr/>
        </p:nvSpPr>
        <p:spPr bwMode="auto">
          <a:xfrm>
            <a:off x="5968277" y="371045"/>
            <a:ext cx="1691471" cy="54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爬取数据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5344481" y="425837"/>
            <a:ext cx="263341" cy="395013"/>
            <a:chOff x="5284519" y="1508166"/>
            <a:chExt cx="213756" cy="427512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 descr="表格&#10;&#10;描述已自动生成">
            <a:extLst>
              <a:ext uri="{FF2B5EF4-FFF2-40B4-BE49-F238E27FC236}">
                <a16:creationId xmlns:a16="http://schemas.microsoft.com/office/drawing/2014/main" id="{7B515634-7D93-4D2C-B1CC-A1839DE79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362" y="1156778"/>
            <a:ext cx="4874520" cy="3646227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D12A0A27-BD65-45E3-A240-5425D6379848}"/>
              </a:ext>
            </a:extLst>
          </p:cNvPr>
          <p:cNvSpPr txBox="1"/>
          <p:nvPr/>
        </p:nvSpPr>
        <p:spPr>
          <a:xfrm>
            <a:off x="7555830" y="1156778"/>
            <a:ext cx="35998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个大类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个小类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总计数据</a:t>
            </a:r>
            <a:r>
              <a:rPr lang="en-US" altLang="zh-CN" sz="32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224036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CCA3DB52-B89F-44A3-AAFF-1B2519ECB9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362" y="3429000"/>
            <a:ext cx="4919390" cy="3003163"/>
          </a:xfrm>
          <a:prstGeom prst="rect">
            <a:avLst/>
          </a:prstGeom>
        </p:spPr>
      </p:pic>
      <p:sp>
        <p:nvSpPr>
          <p:cNvPr id="40" name="矩形 3">
            <a:extLst>
              <a:ext uri="{FF2B5EF4-FFF2-40B4-BE49-F238E27FC236}">
                <a16:creationId xmlns:a16="http://schemas.microsoft.com/office/drawing/2014/main" id="{AA38B51E-764D-467C-A011-2CA8B8DFE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830" y="3429000"/>
            <a:ext cx="1369592" cy="43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数据清洗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45D4081-F965-4B42-8099-95EF6A089352}"/>
              </a:ext>
            </a:extLst>
          </p:cNvPr>
          <p:cNvSpPr/>
          <p:nvPr/>
        </p:nvSpPr>
        <p:spPr>
          <a:xfrm>
            <a:off x="7614953" y="3889951"/>
            <a:ext cx="599800" cy="40500"/>
          </a:xfrm>
          <a:prstGeom prst="rect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4FC1282-0D70-4C78-A04D-034917FDBA4E}"/>
              </a:ext>
            </a:extLst>
          </p:cNvPr>
          <p:cNvSpPr/>
          <p:nvPr/>
        </p:nvSpPr>
        <p:spPr>
          <a:xfrm>
            <a:off x="8229803" y="3889951"/>
            <a:ext cx="1215000" cy="40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7">
            <a:extLst>
              <a:ext uri="{FF2B5EF4-FFF2-40B4-BE49-F238E27FC236}">
                <a16:creationId xmlns:a16="http://schemas.microsoft.com/office/drawing/2014/main" id="{B742CD6A-6015-4299-91A9-1D02EA4D0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065" y="4005568"/>
            <a:ext cx="3915475" cy="192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去除未评分的书籍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去除评价人数少于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人的书籍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去除在多个大类中出现书籍的重复项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5786508-0801-443E-A4C1-411F36E4BA60}"/>
              </a:ext>
            </a:extLst>
          </p:cNvPr>
          <p:cNvSpPr txBox="1"/>
          <p:nvPr/>
        </p:nvSpPr>
        <p:spPr>
          <a:xfrm>
            <a:off x="6481011" y="5778578"/>
            <a:ext cx="61842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清洗后数据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54189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2468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3"/>
          <p:cNvSpPr>
            <a:spLocks noChangeArrowheads="1"/>
          </p:cNvSpPr>
          <p:nvPr/>
        </p:nvSpPr>
        <p:spPr bwMode="auto">
          <a:xfrm>
            <a:off x="5968277" y="371045"/>
            <a:ext cx="1691471" cy="54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爬取数据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5344481" y="425837"/>
            <a:ext cx="263341" cy="395013"/>
            <a:chOff x="5284519" y="1508166"/>
            <a:chExt cx="213756" cy="427512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470EB7EB-21D6-48EF-B346-D3EB35D4A2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99"/>
          <a:stretch/>
        </p:blipFill>
        <p:spPr>
          <a:xfrm>
            <a:off x="1909255" y="1998921"/>
            <a:ext cx="9328250" cy="117658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415F8063-A76F-4F81-AA1A-810F66437C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1214" b="11637"/>
          <a:stretch/>
        </p:blipFill>
        <p:spPr>
          <a:xfrm>
            <a:off x="1919006" y="3175507"/>
            <a:ext cx="3946113" cy="2296104"/>
          </a:xfrm>
          <a:prstGeom prst="rect">
            <a:avLst/>
          </a:prstGeom>
        </p:spPr>
      </p:pic>
      <p:pic>
        <p:nvPicPr>
          <p:cNvPr id="9" name="图片 8" descr="表格&#10;&#10;描述已自动生成">
            <a:extLst>
              <a:ext uri="{FF2B5EF4-FFF2-40B4-BE49-F238E27FC236}">
                <a16:creationId xmlns:a16="http://schemas.microsoft.com/office/drawing/2014/main" id="{08DC07B7-62B3-49B2-9A0E-95AEAA128E4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976" y="3682494"/>
            <a:ext cx="5984454" cy="143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4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3"/>
          <p:cNvSpPr>
            <a:spLocks noChangeArrowheads="1"/>
          </p:cNvSpPr>
          <p:nvPr/>
        </p:nvSpPr>
        <p:spPr bwMode="auto">
          <a:xfrm>
            <a:off x="5968277" y="371045"/>
            <a:ext cx="1691471" cy="54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数据分析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5344481" y="425837"/>
            <a:ext cx="263341" cy="395013"/>
            <a:chOff x="5284519" y="1508166"/>
            <a:chExt cx="213756" cy="427512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3">
            <a:extLst>
              <a:ext uri="{FF2B5EF4-FFF2-40B4-BE49-F238E27FC236}">
                <a16:creationId xmlns:a16="http://schemas.microsoft.com/office/drawing/2014/main" id="{515FCD59-E499-4537-A5D7-587EACE64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687" y="1330693"/>
            <a:ext cx="6294017" cy="43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书籍总体打分情况：豆瓣书籍评分频数分布图</a:t>
            </a:r>
          </a:p>
        </p:txBody>
      </p:sp>
      <p:pic>
        <p:nvPicPr>
          <p:cNvPr id="3" name="图片 2" descr="图表, 直方图&#10;&#10;描述已自动生成">
            <a:extLst>
              <a:ext uri="{FF2B5EF4-FFF2-40B4-BE49-F238E27FC236}">
                <a16:creationId xmlns:a16="http://schemas.microsoft.com/office/drawing/2014/main" id="{6DFD4F6C-0D44-49D1-9F36-4FFD67166A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502" y="1862438"/>
            <a:ext cx="8127046" cy="3900982"/>
          </a:xfrm>
          <a:prstGeom prst="rect">
            <a:avLst/>
          </a:prstGeom>
        </p:spPr>
      </p:pic>
      <p:sp>
        <p:nvSpPr>
          <p:cNvPr id="9" name="矩形 3">
            <a:extLst>
              <a:ext uri="{FF2B5EF4-FFF2-40B4-BE49-F238E27FC236}">
                <a16:creationId xmlns:a16="http://schemas.microsoft.com/office/drawing/2014/main" id="{B72B527B-8E91-494C-8C17-F472BA346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282" y="5993587"/>
            <a:ext cx="6592175" cy="43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分数分布：</a:t>
            </a:r>
            <a:r>
              <a:rPr lang="en-US" altLang="zh-CN" sz="24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8-9</a:t>
            </a:r>
            <a:r>
              <a:rPr lang="zh-CN" altLang="en-US" sz="24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左右                    总体呈正态分布</a:t>
            </a:r>
          </a:p>
        </p:txBody>
      </p:sp>
    </p:spTree>
    <p:extLst>
      <p:ext uri="{BB962C8B-B14F-4D97-AF65-F5344CB8AC3E}">
        <p14:creationId xmlns:p14="http://schemas.microsoft.com/office/powerpoint/2010/main" val="3854170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>
            <a:extLst>
              <a:ext uri="{FF2B5EF4-FFF2-40B4-BE49-F238E27FC236}">
                <a16:creationId xmlns:a16="http://schemas.microsoft.com/office/drawing/2014/main" id="{5A503641-8181-45CD-AB9E-052E0F942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8277" y="371045"/>
            <a:ext cx="1691471" cy="54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数据分析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8651A5F-57F8-4C36-BBA8-8E1693494916}"/>
              </a:ext>
            </a:extLst>
          </p:cNvPr>
          <p:cNvGrpSpPr/>
          <p:nvPr/>
        </p:nvGrpSpPr>
        <p:grpSpPr>
          <a:xfrm>
            <a:off x="5344481" y="425837"/>
            <a:ext cx="263341" cy="395013"/>
            <a:chOff x="5284519" y="1508166"/>
            <a:chExt cx="213756" cy="427512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2FABC55-5773-4DDA-818E-44529CA55AF7}"/>
                </a:ext>
              </a:extLst>
            </p:cNvPr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173ADA3E-B667-4AD7-B633-2A5ED16D172F}"/>
                </a:ext>
              </a:extLst>
            </p:cNvPr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 descr="图表, 饼图&#10;&#10;描述已自动生成">
            <a:extLst>
              <a:ext uri="{FF2B5EF4-FFF2-40B4-BE49-F238E27FC236}">
                <a16:creationId xmlns:a16="http://schemas.microsoft.com/office/drawing/2014/main" id="{CB3D0287-2269-4AAD-A873-4804C406FF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9" t="15954" r="10087" b="8608"/>
          <a:stretch/>
        </p:blipFill>
        <p:spPr>
          <a:xfrm>
            <a:off x="2096951" y="1821392"/>
            <a:ext cx="4398747" cy="3311090"/>
          </a:xfrm>
          <a:prstGeom prst="rect">
            <a:avLst/>
          </a:prstGeom>
        </p:spPr>
      </p:pic>
      <p:pic>
        <p:nvPicPr>
          <p:cNvPr id="9" name="图片 8" descr="图表, 条形图&#10;&#10;描述已自动生成">
            <a:extLst>
              <a:ext uri="{FF2B5EF4-FFF2-40B4-BE49-F238E27FC236}">
                <a16:creationId xmlns:a16="http://schemas.microsoft.com/office/drawing/2014/main" id="{A45D59C9-4081-4550-A11F-5D82C993A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012" y="1751610"/>
            <a:ext cx="4514923" cy="338619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D0D3376-AF05-426F-9FBD-1FBE5256D5D1}"/>
              </a:ext>
            </a:extLst>
          </p:cNvPr>
          <p:cNvSpPr txBox="1"/>
          <p:nvPr/>
        </p:nvSpPr>
        <p:spPr>
          <a:xfrm>
            <a:off x="8248850" y="1943067"/>
            <a:ext cx="2038150" cy="1800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矩形 3">
            <a:extLst>
              <a:ext uri="{FF2B5EF4-FFF2-40B4-BE49-F238E27FC236}">
                <a16:creationId xmlns:a16="http://schemas.microsoft.com/office/drawing/2014/main" id="{1C3AD29B-AFE1-4735-8BE8-F70B18A30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1040" y="5329989"/>
            <a:ext cx="7198110" cy="43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书籍种类比例                                    评分前十的作者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AA831F3-55D3-4F47-9DAE-B9C8CAC3F11A}"/>
              </a:ext>
            </a:extLst>
          </p:cNvPr>
          <p:cNvSpPr txBox="1"/>
          <p:nvPr/>
        </p:nvSpPr>
        <p:spPr>
          <a:xfrm>
            <a:off x="7659748" y="5789714"/>
            <a:ext cx="350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评分高、作品多、评分人数多</a:t>
            </a:r>
          </a:p>
        </p:txBody>
      </p:sp>
    </p:spTree>
    <p:extLst>
      <p:ext uri="{BB962C8B-B14F-4D97-AF65-F5344CB8AC3E}">
        <p14:creationId xmlns:p14="http://schemas.microsoft.com/office/powerpoint/2010/main" val="1371150447"/>
      </p:ext>
    </p:extLst>
  </p:cSld>
  <p:clrMapOvr>
    <a:masterClrMapping/>
  </p:clrMapOvr>
</p:sld>
</file>

<file path=ppt/theme/theme1.xml><?xml version="1.0" encoding="utf-8"?>
<a:theme xmlns:a="http://schemas.openxmlformats.org/drawingml/2006/main" name="夏雨家 https://xnwe.taobao.com/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781</Words>
  <Application>Microsoft Office PowerPoint</Application>
  <PresentationFormat>宽屏</PresentationFormat>
  <Paragraphs>190</Paragraphs>
  <Slides>22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 Unicode MS</vt:lpstr>
      <vt:lpstr>Gulim</vt:lpstr>
      <vt:lpstr>微软雅黑</vt:lpstr>
      <vt:lpstr>Arial</vt:lpstr>
      <vt:lpstr>Calibri</vt:lpstr>
      <vt:lpstr>Calibri Light</vt:lpstr>
      <vt:lpstr>夏雨家 https://xnwe.taobao.com/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怡雯项</dc:creator>
  <cp:lastModifiedBy>怡雯 项</cp:lastModifiedBy>
  <cp:revision>595</cp:revision>
  <dcterms:created xsi:type="dcterms:W3CDTF">2018-11-08T00:29:22Z</dcterms:created>
  <dcterms:modified xsi:type="dcterms:W3CDTF">2020-11-23T14:49:17Z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2052-1.2.5.490</vt:lpwstr>
  </property>
</Properties>
</file>