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62" r:id="rId3"/>
    <p:sldId id="268" r:id="rId4"/>
    <p:sldId id="258" r:id="rId5"/>
    <p:sldId id="276" r:id="rId6"/>
    <p:sldId id="259" r:id="rId7"/>
    <p:sldId id="275" r:id="rId8"/>
    <p:sldId id="277" r:id="rId9"/>
    <p:sldId id="260" r:id="rId10"/>
    <p:sldId id="257" r:id="rId11"/>
    <p:sldId id="273" r:id="rId12"/>
    <p:sldId id="269" r:id="rId13"/>
    <p:sldId id="263" r:id="rId14"/>
    <p:sldId id="278" r:id="rId15"/>
    <p:sldId id="279" r:id="rId16"/>
    <p:sldId id="266" r:id="rId17"/>
    <p:sldId id="281" r:id="rId18"/>
    <p:sldId id="282" r:id="rId19"/>
    <p:sldId id="267" r:id="rId20"/>
    <p:sldId id="284" r:id="rId21"/>
    <p:sldId id="283" r:id="rId22"/>
    <p:sldId id="285" r:id="rId23"/>
    <p:sldId id="286" r:id="rId24"/>
    <p:sldId id="280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shine~ Yuan" initials="SY" lastIdx="3" clrIdx="0">
    <p:extLst>
      <p:ext uri="{19B8F6BF-5375-455C-9EA6-DF929625EA0E}">
        <p15:presenceInfo xmlns:p15="http://schemas.microsoft.com/office/powerpoint/2012/main" userId="33a7a801d67e28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3933D-5B04-408B-9C21-D67393F876F7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C277-92ED-4FA8-A351-FE92FF53E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第一步是</a:t>
            </a:r>
            <a:endParaRPr lang="en-US" altLang="zh-CN" dirty="0"/>
          </a:p>
          <a:p>
            <a:r>
              <a:rPr lang="zh-CN" altLang="en-US" dirty="0"/>
              <a:t>首先我们实现的</a:t>
            </a:r>
            <a:r>
              <a:rPr lang="en-US" altLang="zh-CN" dirty="0"/>
              <a:t>CPU</a:t>
            </a:r>
            <a:r>
              <a:rPr lang="zh-CN" altLang="en-US" dirty="0"/>
              <a:t>是以代码的形式存在的，因此是一个软核，可以在不同的</a:t>
            </a:r>
            <a:r>
              <a:rPr lang="en-US" altLang="zh-CN" dirty="0"/>
              <a:t>FPGA</a:t>
            </a:r>
            <a:r>
              <a:rPr lang="zh-CN" altLang="en-US" dirty="0"/>
              <a:t>上移植，经过后端设计后也可以用于流片。而使用代码描述硬件需要使用硬件描述语言</a:t>
            </a:r>
            <a:r>
              <a:rPr lang="en-US" altLang="zh-CN" dirty="0"/>
              <a:t>HDL</a:t>
            </a:r>
            <a:r>
              <a:rPr lang="zh-CN" altLang="en-US" dirty="0"/>
              <a:t>，我们使用的是其中之一的</a:t>
            </a:r>
            <a:r>
              <a:rPr lang="en-US" altLang="zh-CN" dirty="0"/>
              <a:t>Verilog</a:t>
            </a:r>
            <a:r>
              <a:rPr lang="zh-CN" altLang="en-US" dirty="0"/>
              <a:t>语言。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然后，我们实现的是</a:t>
            </a:r>
            <a:r>
              <a:rPr lang="en-US" altLang="zh-CN" dirty="0"/>
              <a:t>MIPS</a:t>
            </a:r>
            <a:r>
              <a:rPr lang="zh-CN" altLang="en-US" dirty="0"/>
              <a:t>体系结构的</a:t>
            </a:r>
            <a:r>
              <a:rPr lang="en-US" altLang="zh-CN" dirty="0"/>
              <a:t>CPU</a:t>
            </a:r>
            <a:r>
              <a:rPr lang="zh-CN" altLang="en-US" dirty="0"/>
              <a:t>。更确切的说是其中的</a:t>
            </a:r>
            <a:r>
              <a:rPr lang="en-US" altLang="zh-CN" dirty="0"/>
              <a:t>MIPS32 Release1</a:t>
            </a:r>
            <a:r>
              <a:rPr lang="zh-CN" altLang="en-US" dirty="0"/>
              <a:t>分支的子集。一个指令集体系结构也就是</a:t>
            </a:r>
            <a:r>
              <a:rPr lang="en-US" altLang="zh-CN" dirty="0"/>
              <a:t>ISA</a:t>
            </a:r>
            <a:r>
              <a:rPr lang="zh-CN" altLang="en-US" dirty="0"/>
              <a:t>，不仅包含指令集，还包含许多其它的规定，如编程模型、异常处理、虚拟存储器、特权级等。当我们实现</a:t>
            </a:r>
            <a:r>
              <a:rPr lang="en-US" altLang="zh-CN" dirty="0"/>
              <a:t>MIPS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时，便是要实现这些规定。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最后，我们可以用多种方式实现同一个体系结构的</a:t>
            </a:r>
            <a:r>
              <a:rPr lang="en-US" altLang="zh-CN" dirty="0"/>
              <a:t>CPU</a:t>
            </a:r>
            <a:r>
              <a:rPr lang="zh-CN" altLang="en-US" dirty="0"/>
              <a:t>。就像</a:t>
            </a:r>
            <a:r>
              <a:rPr lang="en-US" altLang="zh-CN" dirty="0"/>
              <a:t>AMD</a:t>
            </a:r>
            <a:r>
              <a:rPr lang="zh-CN" altLang="en-US" dirty="0"/>
              <a:t>和</a:t>
            </a:r>
            <a:r>
              <a:rPr lang="en-US" altLang="zh-CN" dirty="0"/>
              <a:t>intel</a:t>
            </a:r>
            <a:r>
              <a:rPr lang="zh-CN" altLang="en-US" dirty="0"/>
              <a:t>的处理器都是</a:t>
            </a:r>
            <a:r>
              <a:rPr lang="en-US" altLang="zh-CN" dirty="0"/>
              <a:t>x86</a:t>
            </a:r>
            <a:r>
              <a:rPr lang="zh-CN" altLang="en-US" dirty="0"/>
              <a:t>架构的一样。</a:t>
            </a:r>
            <a:r>
              <a:rPr lang="en-US" altLang="zh-CN" dirty="0"/>
              <a:t>CPU</a:t>
            </a:r>
            <a:r>
              <a:rPr lang="zh-CN" altLang="en-US" dirty="0"/>
              <a:t>的实现被称为微体系结构，比如我们实现的</a:t>
            </a:r>
            <a:r>
              <a:rPr lang="en-US" altLang="zh-CN" dirty="0"/>
              <a:t>5</a:t>
            </a:r>
            <a:r>
              <a:rPr lang="zh-CN" altLang="en-US" dirty="0"/>
              <a:t>级流水线，分支预测、</a:t>
            </a:r>
            <a:r>
              <a:rPr lang="en-US" altLang="zh-CN" dirty="0"/>
              <a:t>Cache</a:t>
            </a:r>
            <a:r>
              <a:rPr lang="zh-CN" altLang="en-US" dirty="0"/>
              <a:t>都属于微体系结构的内容。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1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光有</a:t>
            </a:r>
            <a:r>
              <a:rPr lang="en-US" altLang="zh-CN" dirty="0"/>
              <a:t>CPU</a:t>
            </a:r>
            <a:r>
              <a:rPr lang="zh-CN" altLang="en-US" dirty="0"/>
              <a:t>，我们还没有办法运行程序。我们需要搭建一个</a:t>
            </a:r>
            <a:r>
              <a:rPr lang="en-US" altLang="zh-CN" dirty="0"/>
              <a:t>SoC</a:t>
            </a:r>
            <a:r>
              <a:rPr lang="zh-CN" altLang="en-US" dirty="0"/>
              <a:t>，</a:t>
            </a:r>
            <a:r>
              <a:rPr lang="en-US" altLang="zh-CN" dirty="0"/>
              <a:t>SoC</a:t>
            </a:r>
            <a:r>
              <a:rPr lang="zh-CN" altLang="en-US" dirty="0"/>
              <a:t>简单来说就是在一个芯片上集成了一个基本完整的计算机系统、包含</a:t>
            </a:r>
            <a:r>
              <a:rPr lang="en-US" altLang="zh-CN" dirty="0"/>
              <a:t>CPU</a:t>
            </a:r>
            <a:r>
              <a:rPr lang="zh-CN" altLang="en-US" dirty="0"/>
              <a:t>，存储器、输入输出等。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7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搭建好</a:t>
            </a:r>
            <a:r>
              <a:rPr lang="en-US" altLang="zh-CN" dirty="0"/>
              <a:t>SoC</a:t>
            </a:r>
            <a:r>
              <a:rPr lang="zh-CN" altLang="en-US" dirty="0"/>
              <a:t>后，我们已经有了一个完整的硬件系统，可以运行软件了。但此时我们没有操作系统，运行的程序是裸金属程序。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我们可以查看一下功能测试和性能测试的代码。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功能测试全部都是汇编代码，性能测试则实现了一个微小的</a:t>
            </a:r>
            <a:r>
              <a:rPr lang="en-US" altLang="zh-CN" dirty="0"/>
              <a:t>C</a:t>
            </a:r>
            <a:r>
              <a:rPr lang="zh-CN" altLang="en-US" dirty="0"/>
              <a:t>标准库主要包括</a:t>
            </a:r>
            <a:r>
              <a:rPr lang="en-US" altLang="zh-CN" dirty="0" err="1"/>
              <a:t>printf</a:t>
            </a:r>
            <a:r>
              <a:rPr lang="zh-CN" altLang="en-US" dirty="0"/>
              <a:t>函数，字符串函数等。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8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那么我们的程序是如何运行的，</a:t>
            </a:r>
            <a:endParaRPr lang="en-US" altLang="zh-CN" dirty="0"/>
          </a:p>
          <a:p>
            <a:r>
              <a:rPr lang="zh-CN" altLang="en-US" dirty="0"/>
              <a:t>我们的程序是通过</a:t>
            </a:r>
            <a:r>
              <a:rPr lang="en-US" altLang="zh-CN" dirty="0" err="1"/>
              <a:t>coe</a:t>
            </a:r>
            <a:r>
              <a:rPr lang="zh-CN" altLang="en-US" dirty="0"/>
              <a:t>文件直接初始化到内存里的，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复位后，</a:t>
            </a:r>
            <a:r>
              <a:rPr lang="en-US" altLang="zh-CN" dirty="0"/>
              <a:t>MIPS</a:t>
            </a:r>
            <a:r>
              <a:rPr lang="zh-CN" altLang="en-US" dirty="0"/>
              <a:t>规定</a:t>
            </a:r>
            <a:r>
              <a:rPr lang="en-US" altLang="zh-CN" dirty="0"/>
              <a:t>PC</a:t>
            </a:r>
            <a:r>
              <a:rPr lang="zh-CN" altLang="en-US" dirty="0"/>
              <a:t>置为</a:t>
            </a:r>
            <a:r>
              <a:rPr lang="en-US" altLang="zh-CN" dirty="0"/>
              <a:t>0xbfc0_0000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1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如果你不满足直接和硬件打交道的编程方式，就需要移植操作系统了。这里我就不仔细说明了，我目前也在做这方面的工作。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6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0C277-92ED-4FA8-A351-FE92FF53E8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4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A378-EFCD-4581-991B-606A8D24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8ADC6-253A-471A-A8CA-56AF59A3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D417A-1083-436A-BB6C-2BD23C1A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1076B-CF93-48BD-B499-D1834EE3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83A0-E928-40C0-A0F0-5F13879B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CCCC-DF8C-448B-B9AA-545E9EEA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627E9-2C3A-4095-8201-24B71F94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3755-2D1B-41F3-8614-A549F993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A985D-7183-4F83-A25A-9E76782F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2EB5C-879B-49B3-9708-B221E83E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653BBA-A521-422F-B9F2-A35C1F59D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0359E-F4F8-4AE1-8D9A-F45E1F1D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78838-74FA-4A39-A893-60EBD5D2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60ABC-D5D3-44E5-AE4D-387686B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2871B-4C87-4A3F-8D14-114C2AC7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9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CE33-3B8D-447B-BE9E-47183444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EEBD-7E3A-456F-B641-0D3C6843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FADE3-C66C-4461-9BBF-BF437EC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FA9BD-3580-43D2-A4DC-B3CBEB1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8D066-9AD7-409A-A94F-4B4FD52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037E-56D5-4981-ADA9-7781C748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A75A-42D3-4B70-846E-A283A48E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B6451-7F8B-45AC-ABDD-CA80A512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3A602-552F-426A-9F5A-ADF24150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C3DAF-DAF2-462A-9F4B-2F13C4D2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1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0C785-CBDF-4FC8-9468-CDB8DA6F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621CE-B96A-4493-BCC7-578A7936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565F1-B443-48DE-9A06-63626B26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B4F09-DAF4-4AB0-B8C8-25F87B07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1EE29-A6D4-4F23-9936-704FD6F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2DDC7-AD7C-4AC8-BE83-ECEC3090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1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E425-BAE4-4F02-8131-E66AD683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AF840-5F87-4360-A442-752CBDAD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AFEBA-BA25-4FDB-8524-48C7039D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71FA8-CF01-4E72-929F-2B2C745D4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03241-66EF-4DF3-A300-2ED3A4BAF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C7D634-465F-4D2F-B294-7B6694D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875C3E-AA3A-4048-9438-0E0615FB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5647B-F1A6-41A5-B0BD-655947C0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1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09C28-57A2-4B4E-A17B-CD94A48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F239A0-75A1-4EC3-BDB7-F040AE8D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D007B-15CE-4CFB-B215-0EBCD78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96E9B-475A-40CB-B572-C8AA1150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A79086-B8EA-48AA-AFE0-18A012CA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A75D34-C772-4212-BE31-74952D8B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4C86C-65CC-47CC-BAB4-F04B4BE4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B8E08-8E57-4078-B03E-71FE273A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B0160-6E63-4608-BDF0-4EE8F0E3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FD436-A871-462F-9D34-B47E18B2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BAF4A-7E9B-4F01-8F0F-12FD3579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8A5E8-71C5-4B09-88C4-BF19C193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99503-A731-4B80-856C-0DFF86A4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BB9D-381B-4B72-939E-AB1DC6B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E7494-4417-4926-B2C0-5F15150B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D952C-F3C3-44E3-B86B-D33E0C862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93D84-0112-4369-902C-37B32894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45CF7-7436-403D-B6BD-F7E1B0E7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A5D02-36EC-4898-B686-A8B3641F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D5A0D8-E3E0-4CAE-947D-45370AC4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8C1C-B6AF-4D7A-980A-F7D0B4B5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D5C5B-465F-478B-968D-B4B6FB01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C7A8-9C5D-421C-B64B-5375EB360820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4FDD7-EEA6-462F-AD4D-06B560FA9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0BBE2-BBCC-4FE9-8241-A5380D82F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A012-19D7-4688-8EF8-9B0485CD3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4BD5D3-6310-479E-8037-7CF141F5D8A7}"/>
              </a:ext>
            </a:extLst>
          </p:cNvPr>
          <p:cNvSpPr txBox="1"/>
          <p:nvPr/>
        </p:nvSpPr>
        <p:spPr>
          <a:xfrm>
            <a:off x="3092053" y="1941304"/>
            <a:ext cx="6170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硬件综合设计讲解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5282D5-EA9D-4443-AEB1-E2BED5D38692}"/>
              </a:ext>
            </a:extLst>
          </p:cNvPr>
          <p:cNvSpPr txBox="1"/>
          <p:nvPr/>
        </p:nvSpPr>
        <p:spPr>
          <a:xfrm>
            <a:off x="5341690" y="4624308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计科袁福焱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291E2-8BDE-4CA7-9009-310673974CAA}"/>
              </a:ext>
            </a:extLst>
          </p:cNvPr>
          <p:cNvSpPr txBox="1"/>
          <p:nvPr/>
        </p:nvSpPr>
        <p:spPr>
          <a:xfrm>
            <a:off x="5443784" y="4082455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2020/12/21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8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417114-33AC-4F73-BB7F-B1B649BC36BA}"/>
              </a:ext>
            </a:extLst>
          </p:cNvPr>
          <p:cNvSpPr txBox="1"/>
          <p:nvPr/>
        </p:nvSpPr>
        <p:spPr>
          <a:xfrm>
            <a:off x="682246" y="717505"/>
            <a:ext cx="253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任务书说明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AA6262-E635-40D1-BC16-78642D05E446}"/>
              </a:ext>
            </a:extLst>
          </p:cNvPr>
          <p:cNvSpPr txBox="1"/>
          <p:nvPr/>
        </p:nvSpPr>
        <p:spPr>
          <a:xfrm>
            <a:off x="1599312" y="2355310"/>
            <a:ext cx="4953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条指令（连接数据通路）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级流水线（解决冒险）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扩充指令到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条（扩展数据通路、乘除法）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条（添加异常处理、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106B7C74-09D6-4170-BF0C-96A1DFC2EE29}"/>
              </a:ext>
            </a:extLst>
          </p:cNvPr>
          <p:cNvSpPr/>
          <p:nvPr/>
        </p:nvSpPr>
        <p:spPr>
          <a:xfrm>
            <a:off x="1162483" y="17812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硬综大致阶段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75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E0FD8F-BAEA-457B-B0BC-580F465D0E0E}"/>
              </a:ext>
            </a:extLst>
          </p:cNvPr>
          <p:cNvSpPr txBox="1"/>
          <p:nvPr/>
        </p:nvSpPr>
        <p:spPr>
          <a:xfrm>
            <a:off x="823246" y="941866"/>
            <a:ext cx="228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必选内容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处理器性能优化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2AA436B-B964-4B62-970F-1C46E521FF7F}"/>
              </a:ext>
            </a:extLst>
          </p:cNvPr>
          <p:cNvGrpSpPr/>
          <p:nvPr/>
        </p:nvGrpSpPr>
        <p:grpSpPr>
          <a:xfrm>
            <a:off x="1430320" y="2070290"/>
            <a:ext cx="8842569" cy="3972929"/>
            <a:chOff x="1430320" y="2092868"/>
            <a:chExt cx="8842569" cy="397292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FC27CD6-AF22-4032-BD73-498AB084AFC2}"/>
                </a:ext>
              </a:extLst>
            </p:cNvPr>
            <p:cNvGrpSpPr/>
            <p:nvPr/>
          </p:nvGrpSpPr>
          <p:grpSpPr>
            <a:xfrm>
              <a:off x="1430320" y="2092868"/>
              <a:ext cx="6985020" cy="1867088"/>
              <a:chOff x="1430320" y="2092868"/>
              <a:chExt cx="6985020" cy="186708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CB1732-8AFE-491B-BC1C-E70485F1B135}"/>
                  </a:ext>
                </a:extLst>
              </p:cNvPr>
              <p:cNvSpPr/>
              <p:nvPr/>
            </p:nvSpPr>
            <p:spPr>
              <a:xfrm>
                <a:off x="1430320" y="2092868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流水线断流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BC9069D-74DE-4EE5-A1DA-2B2274F796CE}"/>
                  </a:ext>
                </a:extLst>
              </p:cNvPr>
              <p:cNvGrpSpPr/>
              <p:nvPr/>
            </p:nvGrpSpPr>
            <p:grpSpPr>
              <a:xfrm>
                <a:off x="2335958" y="2629049"/>
                <a:ext cx="6079382" cy="646331"/>
                <a:chOff x="2335958" y="2629049"/>
                <a:chExt cx="6079382" cy="64633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45488E8-550F-47F9-ACCE-8D0C53643147}"/>
                    </a:ext>
                  </a:extLst>
                </p:cNvPr>
                <p:cNvSpPr/>
                <p:nvPr/>
              </p:nvSpPr>
              <p:spPr>
                <a:xfrm>
                  <a:off x="2335958" y="2629049"/>
                  <a:ext cx="1107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分支指令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980F0D9-4F5B-4D3B-9232-EA93B5ACE3E1}"/>
                    </a:ext>
                  </a:extLst>
                </p:cNvPr>
                <p:cNvSpPr/>
                <p:nvPr/>
              </p:nvSpPr>
              <p:spPr>
                <a:xfrm>
                  <a:off x="4147825" y="2629049"/>
                  <a:ext cx="42675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数据前推。将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阶段结果前推到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阶段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342900" indent="-342900">
                    <a:buAutoNum type="arabicPeriod"/>
                  </a:pP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分支预测。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B451B17-CAA5-4948-9BE7-0D86701A9061}"/>
                  </a:ext>
                </a:extLst>
              </p:cNvPr>
              <p:cNvGrpSpPr/>
              <p:nvPr/>
            </p:nvGrpSpPr>
            <p:grpSpPr>
              <a:xfrm>
                <a:off x="2335958" y="3579967"/>
                <a:ext cx="3263331" cy="379989"/>
                <a:chOff x="2472267" y="3737254"/>
                <a:chExt cx="3263331" cy="379989"/>
              </a:xfrm>
            </p:grpSpPr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5066AAE-E950-42F1-B44F-EBA503D99B9D}"/>
                    </a:ext>
                  </a:extLst>
                </p:cNvPr>
                <p:cNvSpPr txBox="1"/>
                <p:nvPr/>
              </p:nvSpPr>
              <p:spPr>
                <a:xfrm>
                  <a:off x="2472267" y="3747911"/>
                  <a:ext cx="767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访存</a:t>
                  </a: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3D5C902-7151-48BE-9C26-F9D99C08A57F}"/>
                    </a:ext>
                  </a:extLst>
                </p:cNvPr>
                <p:cNvSpPr txBox="1"/>
                <p:nvPr/>
              </p:nvSpPr>
              <p:spPr>
                <a:xfrm>
                  <a:off x="4284134" y="3737254"/>
                  <a:ext cx="1451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优化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cache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BDBC50-BAAD-4B35-BD93-6B2F6C061760}"/>
                </a:ext>
              </a:extLst>
            </p:cNvPr>
            <p:cNvGrpSpPr/>
            <p:nvPr/>
          </p:nvGrpSpPr>
          <p:grpSpPr>
            <a:xfrm>
              <a:off x="1430320" y="4368800"/>
              <a:ext cx="8842569" cy="1696997"/>
              <a:chOff x="1430320" y="4368800"/>
              <a:chExt cx="8842569" cy="1696997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F17C1FA-A96E-4FC3-8D30-78209E169690}"/>
                  </a:ext>
                </a:extLst>
              </p:cNvPr>
              <p:cNvSpPr txBox="1"/>
              <p:nvPr/>
            </p:nvSpPr>
            <p:spPr>
              <a:xfrm>
                <a:off x="1430320" y="4368800"/>
                <a:ext cx="1245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时序优化</a:t>
                </a: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537CECF4-0DF0-46A5-BF3F-A267C60B17B4}"/>
                  </a:ext>
                </a:extLst>
              </p:cNvPr>
              <p:cNvGrpSpPr/>
              <p:nvPr/>
            </p:nvGrpSpPr>
            <p:grpSpPr>
              <a:xfrm>
                <a:off x="2335958" y="4992551"/>
                <a:ext cx="7936931" cy="369332"/>
                <a:chOff x="2335958" y="4992551"/>
                <a:chExt cx="7936931" cy="369332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5A3B8E8-8C94-4396-AF04-C2EA8EC8347E}"/>
                    </a:ext>
                  </a:extLst>
                </p:cNvPr>
                <p:cNvSpPr txBox="1"/>
                <p:nvPr/>
              </p:nvSpPr>
              <p:spPr>
                <a:xfrm>
                  <a:off x="2335958" y="4992551"/>
                  <a:ext cx="12451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逻辑延时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24C584F-771F-48F1-BDD2-382B50DCD1B3}"/>
                    </a:ext>
                  </a:extLst>
                </p:cNvPr>
                <p:cNvSpPr txBox="1"/>
                <p:nvPr/>
              </p:nvSpPr>
              <p:spPr>
                <a:xfrm>
                  <a:off x="4170403" y="4992551"/>
                  <a:ext cx="61024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降低逻辑级数。乘法多周期完成、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Cache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划分流水线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3C48B32-B67E-411C-A42A-F6261C4ABB69}"/>
                  </a:ext>
                </a:extLst>
              </p:cNvPr>
              <p:cNvGrpSpPr/>
              <p:nvPr/>
            </p:nvGrpSpPr>
            <p:grpSpPr>
              <a:xfrm>
                <a:off x="2335958" y="5696465"/>
                <a:ext cx="6412090" cy="369332"/>
                <a:chOff x="2335958" y="5696465"/>
                <a:chExt cx="6412090" cy="369332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160703E-54C2-491F-A358-792B4C881108}"/>
                    </a:ext>
                  </a:extLst>
                </p:cNvPr>
                <p:cNvSpPr txBox="1"/>
                <p:nvPr/>
              </p:nvSpPr>
              <p:spPr>
                <a:xfrm>
                  <a:off x="2335958" y="569646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布线延时</a:t>
                  </a: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2591E81-39AD-43D2-8384-974C50466F3A}"/>
                    </a:ext>
                  </a:extLst>
                </p:cNvPr>
                <p:cNvSpPr txBox="1"/>
                <p:nvPr/>
              </p:nvSpPr>
              <p:spPr>
                <a:xfrm>
                  <a:off x="4168719" y="5696465"/>
                  <a:ext cx="45793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Cache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从</a:t>
                  </a:r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改为使用</a:t>
                  </a:r>
                  <a:r>
                    <a:rPr lang="en-US" altLang="zh-CN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bram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9260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CD4FE-ED6E-432E-B485-2225F80FAA4A}"/>
              </a:ext>
            </a:extLst>
          </p:cNvPr>
          <p:cNvSpPr txBox="1"/>
          <p:nvPr/>
        </p:nvSpPr>
        <p:spPr>
          <a:xfrm>
            <a:off x="487171" y="606592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添加指令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81D491-0C4A-47AE-AAFE-B40BF4424221}"/>
              </a:ext>
            </a:extLst>
          </p:cNvPr>
          <p:cNvGrpSpPr/>
          <p:nvPr/>
        </p:nvGrpSpPr>
        <p:grpSpPr>
          <a:xfrm>
            <a:off x="1922261" y="1468059"/>
            <a:ext cx="2193522" cy="3921881"/>
            <a:chOff x="1220238" y="977793"/>
            <a:chExt cx="2193522" cy="392188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C92442-938B-44D2-B791-732E5BC1F5B6}"/>
                </a:ext>
              </a:extLst>
            </p:cNvPr>
            <p:cNvSpPr/>
            <p:nvPr/>
          </p:nvSpPr>
          <p:spPr>
            <a:xfrm>
              <a:off x="1220238" y="1760353"/>
              <a:ext cx="2193522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8 条逻辑运算指令</a:t>
              </a:r>
              <a:endParaRPr lang="en-US" altLang="zh-CN" dirty="0"/>
            </a:p>
            <a:p>
              <a:r>
                <a:rPr lang="zh-CN" altLang="en-US" dirty="0"/>
                <a:t>6 条移位指令</a:t>
              </a:r>
              <a:endParaRPr lang="en-US" altLang="zh-CN" dirty="0"/>
            </a:p>
            <a:p>
              <a:r>
                <a:rPr lang="zh-CN" altLang="en-US" dirty="0"/>
                <a:t>4 条数据移动指令 </a:t>
              </a:r>
              <a:endParaRPr lang="en-US" altLang="zh-CN" dirty="0"/>
            </a:p>
            <a:p>
              <a:r>
                <a:rPr lang="zh-CN" altLang="en-US" dirty="0"/>
                <a:t>14 条算术运算指令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12</a:t>
              </a:r>
              <a:r>
                <a:rPr lang="zh-CN" altLang="en-US" dirty="0"/>
                <a:t>条分支跳转指令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8 条访存指令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2 条内陷指令 </a:t>
              </a:r>
              <a:endParaRPr lang="en-US" altLang="zh-CN" dirty="0"/>
            </a:p>
            <a:p>
              <a:r>
                <a:rPr lang="zh-CN" altLang="en-US" dirty="0"/>
                <a:t>3 条特权指令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2732FFE-CEB1-4623-9BA2-7440EB0D6B83}"/>
                </a:ext>
              </a:extLst>
            </p:cNvPr>
            <p:cNvSpPr txBox="1"/>
            <p:nvPr/>
          </p:nvSpPr>
          <p:spPr>
            <a:xfrm>
              <a:off x="1220238" y="977793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按照功能划分</a:t>
              </a:r>
              <a:r>
                <a:rPr lang="en-US" altLang="zh-CN" dirty="0"/>
                <a:t>(57</a:t>
              </a:r>
              <a:r>
                <a:rPr lang="zh-CN" altLang="en-US" dirty="0"/>
                <a:t>条）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453FCD-761E-4B7D-9076-766F162375EA}"/>
              </a:ext>
            </a:extLst>
          </p:cNvPr>
          <p:cNvGrpSpPr/>
          <p:nvPr/>
        </p:nvGrpSpPr>
        <p:grpSpPr>
          <a:xfrm>
            <a:off x="4256057" y="1468059"/>
            <a:ext cx="2004060" cy="3106503"/>
            <a:chOff x="3474720" y="964986"/>
            <a:chExt cx="2004060" cy="310650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0FA8C4-8E61-44AD-8B99-6200C673A111}"/>
                </a:ext>
              </a:extLst>
            </p:cNvPr>
            <p:cNvSpPr txBox="1"/>
            <p:nvPr/>
          </p:nvSpPr>
          <p:spPr>
            <a:xfrm>
              <a:off x="3494532" y="1763165"/>
              <a:ext cx="198424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and, or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add, sub,</a:t>
              </a:r>
              <a:r>
                <a:rPr lang="zh-CN" altLang="en-US" dirty="0"/>
                <a:t> </a:t>
              </a:r>
              <a:r>
                <a:rPr lang="en-US" altLang="zh-CN" dirty="0" err="1"/>
                <a:t>slt</a:t>
              </a:r>
              <a:r>
                <a:rPr lang="en-US" altLang="zh-CN" dirty="0"/>
                <a:t>, </a:t>
              </a:r>
              <a:r>
                <a:rPr lang="en-US" altLang="zh-CN" dirty="0" err="1"/>
                <a:t>addi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 err="1"/>
                <a:t>beq</a:t>
              </a:r>
              <a:r>
                <a:rPr lang="en-US" altLang="zh-CN" dirty="0"/>
                <a:t>, j</a:t>
              </a:r>
            </a:p>
            <a:p>
              <a:endParaRPr lang="en-US" altLang="zh-CN" dirty="0"/>
            </a:p>
            <a:p>
              <a:r>
                <a:rPr lang="zh-CN" altLang="en-US" dirty="0"/>
                <a:t>lw</a:t>
              </a:r>
              <a:r>
                <a:rPr lang="en-US" altLang="zh-CN" dirty="0"/>
                <a:t>, </a:t>
              </a:r>
              <a:r>
                <a:rPr lang="zh-CN" altLang="en-US" dirty="0"/>
                <a:t>sw</a:t>
              </a:r>
              <a:endParaRPr lang="en-US" altLang="zh-CN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256C372-C6D9-4C16-B699-308CB0425B99}"/>
                </a:ext>
              </a:extLst>
            </p:cNvPr>
            <p:cNvSpPr txBox="1"/>
            <p:nvPr/>
          </p:nvSpPr>
          <p:spPr>
            <a:xfrm>
              <a:off x="3474720" y="964986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已经实现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10</a:t>
              </a:r>
              <a:r>
                <a:rPr lang="zh-CN" altLang="en-US" dirty="0"/>
                <a:t>条）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0936627-20CF-42B8-AB16-8953BDF6878E}"/>
              </a:ext>
            </a:extLst>
          </p:cNvPr>
          <p:cNvGrpSpPr/>
          <p:nvPr/>
        </p:nvGrpSpPr>
        <p:grpSpPr>
          <a:xfrm>
            <a:off x="6899907" y="1468059"/>
            <a:ext cx="4438653" cy="3924379"/>
            <a:chOff x="6095999" y="977793"/>
            <a:chExt cx="4201725" cy="39243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B8CD3C-E036-4079-86C6-A3E764ABD195}"/>
                </a:ext>
              </a:extLst>
            </p:cNvPr>
            <p:cNvSpPr txBox="1"/>
            <p:nvPr/>
          </p:nvSpPr>
          <p:spPr>
            <a:xfrm>
              <a:off x="6096000" y="977793"/>
              <a:ext cx="18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注意点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F776D9C-E0BC-457E-B637-C9480AB4FA61}"/>
                </a:ext>
              </a:extLst>
            </p:cNvPr>
            <p:cNvSpPr txBox="1"/>
            <p:nvPr/>
          </p:nvSpPr>
          <p:spPr>
            <a:xfrm>
              <a:off x="6095999" y="1762851"/>
              <a:ext cx="420172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可进一步按照指令格式分为</a:t>
              </a:r>
              <a:r>
                <a:rPr lang="en-US" altLang="zh-CN" dirty="0"/>
                <a:t>R-type</a:t>
              </a:r>
              <a:r>
                <a:rPr lang="zh-CN" altLang="en-US" dirty="0"/>
                <a:t>和</a:t>
              </a:r>
              <a:r>
                <a:rPr lang="en-US" altLang="zh-CN" dirty="0"/>
                <a:t>I-type</a:t>
              </a:r>
              <a:r>
                <a:rPr lang="zh-CN" altLang="en-US" dirty="0"/>
                <a:t>。同一格式的指令数据通路基本可以复用</a:t>
              </a:r>
              <a:endParaRPr lang="en-US" altLang="zh-CN" dirty="0"/>
            </a:p>
            <a:p>
              <a:r>
                <a:rPr lang="zh-CN" altLang="en-US" dirty="0"/>
                <a:t>涉及到</a:t>
              </a:r>
              <a:r>
                <a:rPr lang="en-US" altLang="zh-CN" dirty="0"/>
                <a:t>HILO</a:t>
              </a:r>
              <a:r>
                <a:rPr lang="zh-CN" altLang="en-US" dirty="0"/>
                <a:t>的指令</a:t>
              </a:r>
              <a:r>
                <a:rPr lang="en-US" altLang="zh-CN" dirty="0"/>
                <a:t>: div(u), </a:t>
              </a:r>
              <a:r>
                <a:rPr lang="en-US" altLang="zh-CN" dirty="0" err="1"/>
                <a:t>mult</a:t>
              </a:r>
              <a:r>
                <a:rPr lang="en-US" altLang="zh-CN" dirty="0"/>
                <a:t>(u), </a:t>
              </a:r>
              <a:r>
                <a:rPr lang="en-US" altLang="zh-CN" dirty="0" err="1"/>
                <a:t>mfhi</a:t>
              </a:r>
              <a:r>
                <a:rPr lang="en-US" altLang="zh-CN" dirty="0"/>
                <a:t>(lo), </a:t>
              </a:r>
              <a:r>
                <a:rPr lang="en-US" altLang="zh-CN" dirty="0" err="1"/>
                <a:t>mthi</a:t>
              </a:r>
              <a:r>
                <a:rPr lang="en-US" altLang="zh-CN" dirty="0"/>
                <a:t>(lo)</a:t>
              </a:r>
            </a:p>
            <a:p>
              <a:endParaRPr lang="en-US" altLang="zh-CN" dirty="0"/>
            </a:p>
            <a:p>
              <a:r>
                <a:rPr lang="en-US" altLang="zh-CN" dirty="0"/>
                <a:t>Jr, </a:t>
              </a:r>
              <a:r>
                <a:rPr lang="en-US" altLang="zh-CN" dirty="0" err="1"/>
                <a:t>jal</a:t>
              </a:r>
              <a:r>
                <a:rPr lang="en-US" altLang="zh-CN" dirty="0"/>
                <a:t>, </a:t>
              </a:r>
              <a:r>
                <a:rPr lang="en-US" altLang="zh-CN" dirty="0" err="1"/>
                <a:t>bltzal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 err="1"/>
                <a:t>lb</a:t>
              </a:r>
              <a:r>
                <a:rPr lang="zh-CN" altLang="en-US" dirty="0"/>
                <a:t>指令需要对读取内存结果进行处理</a:t>
              </a:r>
              <a:endParaRPr lang="en-US" altLang="zh-CN" dirty="0"/>
            </a:p>
            <a:p>
              <a:r>
                <a:rPr lang="en-US" altLang="zh-CN" dirty="0"/>
                <a:t>sb</a:t>
              </a:r>
              <a:r>
                <a:rPr lang="zh-CN" altLang="en-US" dirty="0"/>
                <a:t>指令需生成写内存的字节使能</a:t>
              </a:r>
              <a:r>
                <a:rPr lang="en-US" altLang="zh-CN" dirty="0"/>
                <a:t>wen[3:0]</a:t>
              </a:r>
            </a:p>
            <a:p>
              <a:endParaRPr lang="en-US" altLang="zh-CN" dirty="0"/>
            </a:p>
            <a:p>
              <a:r>
                <a:rPr lang="zh-CN" altLang="en-US" dirty="0"/>
                <a:t>需要添加异常处理，添加</a:t>
              </a:r>
              <a:r>
                <a:rPr lang="en-US" altLang="zh-CN" dirty="0"/>
                <a:t>CP0</a:t>
              </a:r>
              <a:r>
                <a:rPr lang="zh-CN" altLang="en-US" dirty="0"/>
                <a:t>寄存器</a:t>
              </a:r>
              <a:endParaRPr lang="en-US" altLang="zh-CN" dirty="0"/>
            </a:p>
          </p:txBody>
        </p:sp>
      </p:grp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F0B3378-2D85-49C3-8F15-9F6F36A2CBD6}"/>
              </a:ext>
            </a:extLst>
          </p:cNvPr>
          <p:cNvSpPr/>
          <p:nvPr/>
        </p:nvSpPr>
        <p:spPr>
          <a:xfrm>
            <a:off x="1550437" y="2326922"/>
            <a:ext cx="258795" cy="1045212"/>
          </a:xfrm>
          <a:prstGeom prst="leftBrace">
            <a:avLst>
              <a:gd name="adj1" fmla="val 447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817FA9-6D2B-4180-A951-C773A3BF924A}"/>
              </a:ext>
            </a:extLst>
          </p:cNvPr>
          <p:cNvSpPr txBox="1"/>
          <p:nvPr/>
        </p:nvSpPr>
        <p:spPr>
          <a:xfrm>
            <a:off x="487171" y="2664862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运算指令</a:t>
            </a:r>
          </a:p>
        </p:txBody>
      </p:sp>
    </p:spTree>
    <p:extLst>
      <p:ext uri="{BB962C8B-B14F-4D97-AF65-F5344CB8AC3E}">
        <p14:creationId xmlns:p14="http://schemas.microsoft.com/office/powerpoint/2010/main" val="34864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C7C3E6-54E8-4B62-9A16-ABAC9A3B391F}"/>
              </a:ext>
            </a:extLst>
          </p:cNvPr>
          <p:cNvSpPr/>
          <p:nvPr/>
        </p:nvSpPr>
        <p:spPr>
          <a:xfrm>
            <a:off x="864093" y="9984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MIPS® Architecture For Programmers</a:t>
            </a:r>
          </a:p>
          <a:p>
            <a:r>
              <a:rPr lang="en-US" altLang="zh-CN" dirty="0"/>
              <a:t>Volume I-A: </a:t>
            </a:r>
            <a:r>
              <a:rPr lang="en-US" altLang="zh-CN" b="1" dirty="0"/>
              <a:t>Introduction to the MIPS32® Architecture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FC58D5-38D9-4E4C-8243-E5A581B74E87}"/>
              </a:ext>
            </a:extLst>
          </p:cNvPr>
          <p:cNvSpPr/>
          <p:nvPr/>
        </p:nvSpPr>
        <p:spPr>
          <a:xfrm>
            <a:off x="864093" y="241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MIPS® Architecture For Programmers</a:t>
            </a:r>
          </a:p>
          <a:p>
            <a:r>
              <a:rPr lang="en-US" altLang="zh-CN" dirty="0"/>
              <a:t>Volume II-A: </a:t>
            </a:r>
            <a:r>
              <a:rPr lang="en-US" altLang="zh-CN" b="1" dirty="0"/>
              <a:t>The MIPS32® Instruction Set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D35DAF-93F8-41E3-BB1B-A2EB65326A5A}"/>
              </a:ext>
            </a:extLst>
          </p:cNvPr>
          <p:cNvSpPr/>
          <p:nvPr/>
        </p:nvSpPr>
        <p:spPr>
          <a:xfrm>
            <a:off x="864093" y="3840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MIPS® Architecture For Programmers</a:t>
            </a:r>
          </a:p>
          <a:p>
            <a:r>
              <a:rPr lang="en-US" altLang="zh-CN" dirty="0"/>
              <a:t>Volume III: </a:t>
            </a:r>
            <a:r>
              <a:rPr lang="en-US" altLang="zh-CN" b="1" dirty="0"/>
              <a:t>The MIPS32® and microMIPS32™ Privileged Resource Architecture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6065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7A26F23-41BB-40AB-B72A-5C2E4BFE0296}"/>
              </a:ext>
            </a:extLst>
          </p:cNvPr>
          <p:cNvSpPr/>
          <p:nvPr/>
        </p:nvSpPr>
        <p:spPr>
          <a:xfrm>
            <a:off x="758967" y="7923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379149-226E-4603-9904-9832CE810D7C}"/>
              </a:ext>
            </a:extLst>
          </p:cNvPr>
          <p:cNvSpPr txBox="1"/>
          <p:nvPr/>
        </p:nvSpPr>
        <p:spPr>
          <a:xfrm>
            <a:off x="1432560" y="1670363"/>
            <a:ext cx="31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产生原因：指令间的相关性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35A6149-6B5E-4FD4-9BA1-D0F4ACF377AD}"/>
              </a:ext>
            </a:extLst>
          </p:cNvPr>
          <p:cNvGrpSpPr/>
          <p:nvPr/>
        </p:nvGrpSpPr>
        <p:grpSpPr>
          <a:xfrm>
            <a:off x="1432560" y="2502194"/>
            <a:ext cx="9784080" cy="1249971"/>
            <a:chOff x="1432560" y="2502194"/>
            <a:chExt cx="9784080" cy="124997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958969-3A1B-4936-AA20-70E02C8C3D42}"/>
                </a:ext>
              </a:extLst>
            </p:cNvPr>
            <p:cNvSpPr txBox="1"/>
            <p:nvPr/>
          </p:nvSpPr>
          <p:spPr>
            <a:xfrm>
              <a:off x="1432560" y="2502194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数据冒险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CEFC80-A4ED-4F16-BD51-8D040E7A92B8}"/>
                </a:ext>
              </a:extLst>
            </p:cNvPr>
            <p:cNvSpPr txBox="1"/>
            <p:nvPr/>
          </p:nvSpPr>
          <p:spPr>
            <a:xfrm>
              <a:off x="6144280" y="3105834"/>
              <a:ext cx="236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	</a:t>
              </a:r>
              <a:r>
                <a:rPr lang="en-US" altLang="zh-CN" b="1" dirty="0"/>
                <a:t>t0</a:t>
              </a:r>
              <a:r>
                <a:rPr lang="en-US" altLang="zh-CN" dirty="0"/>
                <a:t>, s0, s1</a:t>
              </a:r>
            </a:p>
            <a:p>
              <a:r>
                <a:rPr lang="en-US" altLang="zh-CN" dirty="0" err="1"/>
                <a:t>sw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offset(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447B71-CB7A-4243-9AD9-B5FA01994014}"/>
                </a:ext>
              </a:extLst>
            </p:cNvPr>
            <p:cNvSpPr txBox="1"/>
            <p:nvPr/>
          </p:nvSpPr>
          <p:spPr>
            <a:xfrm>
              <a:off x="3434080" y="2502194"/>
              <a:ext cx="353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先写后读</a:t>
              </a:r>
              <a:r>
                <a:rPr lang="en-US" altLang="zh-CN" dirty="0"/>
                <a:t>RAW(read</a:t>
              </a:r>
              <a:r>
                <a:rPr lang="zh-CN" altLang="en-US" dirty="0"/>
                <a:t> </a:t>
              </a:r>
              <a:r>
                <a:rPr lang="en-US" altLang="zh-CN" dirty="0"/>
                <a:t>after</a:t>
              </a:r>
              <a:r>
                <a:rPr lang="zh-CN" altLang="en-US" dirty="0"/>
                <a:t> </a:t>
              </a:r>
              <a:r>
                <a:rPr lang="en-US" altLang="zh-CN" dirty="0"/>
                <a:t>write)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749BB9-28AB-4D3E-AE08-B3F3A24D1F91}"/>
                </a:ext>
              </a:extLst>
            </p:cNvPr>
            <p:cNvSpPr txBox="1"/>
            <p:nvPr/>
          </p:nvSpPr>
          <p:spPr>
            <a:xfrm>
              <a:off x="3500120" y="3105833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add	</a:t>
              </a:r>
              <a:r>
                <a:rPr lang="en-US" altLang="zh-CN" b="1" dirty="0"/>
                <a:t>t0</a:t>
              </a:r>
              <a:r>
                <a:rPr lang="en-US" altLang="zh-CN" dirty="0"/>
                <a:t>, s0, s1</a:t>
              </a:r>
            </a:p>
            <a:p>
              <a:r>
                <a:rPr lang="en-US" altLang="zh-CN" dirty="0"/>
                <a:t>or	t0, </a:t>
              </a:r>
              <a:r>
                <a:rPr lang="en-US" altLang="zh-CN" b="1" dirty="0"/>
                <a:t>t0</a:t>
              </a:r>
              <a:r>
                <a:rPr lang="en-US" altLang="zh-CN" dirty="0"/>
                <a:t>, s1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6A810BE-67CE-4523-9624-71BCF5D9CB4F}"/>
                </a:ext>
              </a:extLst>
            </p:cNvPr>
            <p:cNvSpPr txBox="1"/>
            <p:nvPr/>
          </p:nvSpPr>
          <p:spPr>
            <a:xfrm>
              <a:off x="8846840" y="3105833"/>
              <a:ext cx="236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lw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offset(</a:t>
              </a:r>
              <a:r>
                <a:rPr lang="en-US" altLang="zh-CN" dirty="0" err="1"/>
                <a:t>sp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add	t1, </a:t>
              </a:r>
              <a:r>
                <a:rPr lang="en-US" altLang="zh-CN" b="1" dirty="0"/>
                <a:t>t0</a:t>
              </a:r>
              <a:r>
                <a:rPr lang="en-US" altLang="zh-CN" dirty="0"/>
                <a:t>, s0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0FF8F8-14EA-4B73-8A85-3FD0AD3BBC87}"/>
              </a:ext>
            </a:extLst>
          </p:cNvPr>
          <p:cNvGrpSpPr/>
          <p:nvPr/>
        </p:nvGrpSpPr>
        <p:grpSpPr>
          <a:xfrm>
            <a:off x="1432560" y="4442937"/>
            <a:ext cx="7421920" cy="1299695"/>
            <a:chOff x="1432560" y="4442937"/>
            <a:chExt cx="7421920" cy="129969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604503-B914-4C1F-9A39-C4420088106A}"/>
                </a:ext>
              </a:extLst>
            </p:cNvPr>
            <p:cNvSpPr txBox="1"/>
            <p:nvPr/>
          </p:nvSpPr>
          <p:spPr>
            <a:xfrm>
              <a:off x="1432560" y="4442937"/>
              <a:ext cx="1402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控制冒险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AE4882-D391-4CED-BE73-0CC07B763D69}"/>
                </a:ext>
              </a:extLst>
            </p:cNvPr>
            <p:cNvSpPr txBox="1"/>
            <p:nvPr/>
          </p:nvSpPr>
          <p:spPr>
            <a:xfrm>
              <a:off x="3434080" y="4528235"/>
              <a:ext cx="2103120" cy="121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F753D70-8AFC-4A94-B4E6-863B8CC614B1}"/>
                </a:ext>
              </a:extLst>
            </p:cNvPr>
            <p:cNvSpPr txBox="1"/>
            <p:nvPr/>
          </p:nvSpPr>
          <p:spPr>
            <a:xfrm>
              <a:off x="3434080" y="4489103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beq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t1, label</a:t>
              </a:r>
            </a:p>
            <a:p>
              <a:r>
                <a:rPr lang="en-US" altLang="zh-CN" dirty="0" err="1"/>
                <a:t>nop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9AF9E09-D552-4D09-BDDE-48A6181B2FAD}"/>
                </a:ext>
              </a:extLst>
            </p:cNvPr>
            <p:cNvSpPr txBox="1"/>
            <p:nvPr/>
          </p:nvSpPr>
          <p:spPr>
            <a:xfrm>
              <a:off x="6144280" y="4489103"/>
              <a:ext cx="271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addi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t0, 1</a:t>
              </a:r>
            </a:p>
            <a:p>
              <a:r>
                <a:rPr lang="en-US" altLang="zh-CN" dirty="0" err="1"/>
                <a:t>beq</a:t>
              </a:r>
              <a:r>
                <a:rPr lang="en-US" altLang="zh-CN" dirty="0"/>
                <a:t>	</a:t>
              </a:r>
              <a:r>
                <a:rPr lang="en-US" altLang="zh-CN" b="1" dirty="0"/>
                <a:t>t0</a:t>
              </a:r>
              <a:r>
                <a:rPr lang="en-US" altLang="zh-CN" dirty="0"/>
                <a:t>, t1, label</a:t>
              </a:r>
            </a:p>
            <a:p>
              <a:r>
                <a:rPr lang="en-US" altLang="zh-CN" dirty="0" err="1"/>
                <a:t>nop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11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B714F10-2035-44BE-9598-26ED2FA71552}"/>
              </a:ext>
            </a:extLst>
          </p:cNvPr>
          <p:cNvGrpSpPr/>
          <p:nvPr/>
        </p:nvGrpSpPr>
        <p:grpSpPr>
          <a:xfrm>
            <a:off x="822960" y="1716072"/>
            <a:ext cx="5273040" cy="1384885"/>
            <a:chOff x="568960" y="1097280"/>
            <a:chExt cx="5273040" cy="138488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41B22D4-B9E8-4F15-8ACA-D42E0B2259F0}"/>
                </a:ext>
              </a:extLst>
            </p:cNvPr>
            <p:cNvSpPr txBox="1"/>
            <p:nvPr/>
          </p:nvSpPr>
          <p:spPr>
            <a:xfrm>
              <a:off x="1097280" y="1835834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div	t0, t1</a:t>
              </a:r>
            </a:p>
            <a:p>
              <a:r>
                <a:rPr lang="en-US" altLang="zh-CN" dirty="0" err="1"/>
                <a:t>mf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t2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0F3EEDC-AC2C-40CD-86F2-BDFC4BE6DCBA}"/>
                </a:ext>
              </a:extLst>
            </p:cNvPr>
            <p:cNvSpPr txBox="1"/>
            <p:nvPr/>
          </p:nvSpPr>
          <p:spPr>
            <a:xfrm>
              <a:off x="3738880" y="1835833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mt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t0</a:t>
              </a:r>
            </a:p>
            <a:p>
              <a:r>
                <a:rPr lang="en-US" altLang="zh-CN" dirty="0" err="1"/>
                <a:t>mf</a:t>
              </a:r>
              <a:r>
                <a:rPr lang="en-US" altLang="zh-CN" b="1" dirty="0" err="1"/>
                <a:t>lo</a:t>
              </a:r>
              <a:r>
                <a:rPr lang="en-US" altLang="zh-CN" dirty="0"/>
                <a:t>	t2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A6E6688-CFF2-412E-834C-4A9AC329EEA9}"/>
                </a:ext>
              </a:extLst>
            </p:cNvPr>
            <p:cNvSpPr txBox="1"/>
            <p:nvPr/>
          </p:nvSpPr>
          <p:spPr>
            <a:xfrm>
              <a:off x="568960" y="1097280"/>
              <a:ext cx="1300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HILO</a:t>
              </a:r>
              <a:r>
                <a:rPr lang="zh-CN" altLang="en-US" dirty="0"/>
                <a:t>相关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AD0893-C23C-444C-98EB-FF33E3FF9637}"/>
              </a:ext>
            </a:extLst>
          </p:cNvPr>
          <p:cNvGrpSpPr/>
          <p:nvPr/>
        </p:nvGrpSpPr>
        <p:grpSpPr>
          <a:xfrm>
            <a:off x="822960" y="4200299"/>
            <a:ext cx="2631440" cy="1338718"/>
            <a:chOff x="568960" y="3244334"/>
            <a:chExt cx="2631440" cy="133871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16E868D-A256-4F2A-A6E3-401EC53B9C18}"/>
                </a:ext>
              </a:extLst>
            </p:cNvPr>
            <p:cNvSpPr txBox="1"/>
            <p:nvPr/>
          </p:nvSpPr>
          <p:spPr>
            <a:xfrm>
              <a:off x="568960" y="3244334"/>
              <a:ext cx="1391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CP0</a:t>
              </a:r>
              <a:r>
                <a:rPr lang="zh-CN" altLang="en-US" dirty="0"/>
                <a:t>相关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7AA972-4708-4005-9527-45DD3C830801}"/>
                </a:ext>
              </a:extLst>
            </p:cNvPr>
            <p:cNvSpPr txBox="1"/>
            <p:nvPr/>
          </p:nvSpPr>
          <p:spPr>
            <a:xfrm>
              <a:off x="1097280" y="3936721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mtc0	t0, </a:t>
              </a:r>
              <a:r>
                <a:rPr lang="en-US" altLang="zh-CN" b="1" dirty="0"/>
                <a:t>s0</a:t>
              </a:r>
            </a:p>
            <a:p>
              <a:r>
                <a:rPr lang="en-US" altLang="zh-CN" dirty="0"/>
                <a:t>mfc0	t1, </a:t>
              </a:r>
              <a:r>
                <a:rPr lang="en-US" altLang="zh-CN" b="1" dirty="0"/>
                <a:t>s0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AC1F4E8-2916-4A4E-8374-0C80598677EF}"/>
              </a:ext>
            </a:extLst>
          </p:cNvPr>
          <p:cNvSpPr txBox="1"/>
          <p:nvPr/>
        </p:nvSpPr>
        <p:spPr>
          <a:xfrm>
            <a:off x="772622" y="797069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添加指令时可能会带来新的冒险</a:t>
            </a:r>
          </a:p>
        </p:txBody>
      </p:sp>
    </p:spTree>
    <p:extLst>
      <p:ext uri="{BB962C8B-B14F-4D97-AF65-F5344CB8AC3E}">
        <p14:creationId xmlns:p14="http://schemas.microsoft.com/office/powerpoint/2010/main" val="6907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C75494B-BB79-4727-B424-C8B93DDEF79C}"/>
              </a:ext>
            </a:extLst>
          </p:cNvPr>
          <p:cNvSpPr/>
          <p:nvPr/>
        </p:nvSpPr>
        <p:spPr>
          <a:xfrm>
            <a:off x="758967" y="7923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BD443A-65C0-40B9-8189-3B283452EB27}"/>
              </a:ext>
            </a:extLst>
          </p:cNvPr>
          <p:cNvSpPr txBox="1"/>
          <p:nvPr/>
        </p:nvSpPr>
        <p:spPr>
          <a:xfrm>
            <a:off x="1049020" y="185027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乘法使用</a:t>
            </a:r>
            <a:r>
              <a:rPr lang="en-US" altLang="zh-CN" dirty="0" err="1"/>
              <a:t>verilog</a:t>
            </a:r>
            <a:r>
              <a:rPr lang="zh-CN" altLang="en-US" dirty="0"/>
              <a:t>乘号（不推荐）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E9F1F8-A8C5-42E0-A500-99A842107FAB}"/>
              </a:ext>
            </a:extLst>
          </p:cNvPr>
          <p:cNvSpPr txBox="1"/>
          <p:nvPr/>
        </p:nvSpPr>
        <p:spPr>
          <a:xfrm>
            <a:off x="1049020" y="2886595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乘法使用</a:t>
            </a:r>
            <a:r>
              <a:rPr lang="en-US" altLang="zh-CN" dirty="0" err="1"/>
              <a:t>xilinx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——multiplier</a:t>
            </a:r>
            <a:r>
              <a:rPr lang="zh-CN" altLang="en-US" dirty="0"/>
              <a:t>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流水级数可以配置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时序较好（使用</a:t>
            </a:r>
            <a:r>
              <a:rPr lang="en-US" altLang="zh-CN" dirty="0"/>
              <a:t>FPGA</a:t>
            </a:r>
            <a:r>
              <a:rPr lang="zh-CN" altLang="en-US" dirty="0"/>
              <a:t>专门的资源）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有详细文档（只有</a:t>
            </a:r>
            <a:r>
              <a:rPr lang="en-US" altLang="zh-CN" dirty="0"/>
              <a:t>20</a:t>
            </a:r>
            <a:r>
              <a:rPr lang="zh-CN" altLang="en-US" dirty="0"/>
              <a:t>页）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E14F0C3-000A-4B66-AF94-9C8D1A67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55" y="2034941"/>
            <a:ext cx="4625741" cy="64013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9E06298-61A6-4C36-A663-D00B4C0533C7}"/>
              </a:ext>
            </a:extLst>
          </p:cNvPr>
          <p:cNvSpPr txBox="1"/>
          <p:nvPr/>
        </p:nvSpPr>
        <p:spPr>
          <a:xfrm>
            <a:off x="1049020" y="4569246"/>
            <a:ext cx="41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自己实现（推荐）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乘除法可以统一成一个模块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对接比较简单</a:t>
            </a:r>
          </a:p>
        </p:txBody>
      </p:sp>
    </p:spTree>
    <p:extLst>
      <p:ext uri="{BB962C8B-B14F-4D97-AF65-F5344CB8AC3E}">
        <p14:creationId xmlns:p14="http://schemas.microsoft.com/office/powerpoint/2010/main" val="130244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3DE615-D3AC-4139-BE3C-1247B14F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76" y="81742"/>
            <a:ext cx="7840733" cy="46137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40EB81-D3F2-4350-A69C-A95EC3E4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82" y="4695536"/>
            <a:ext cx="587552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1BC379-2CAA-4006-845A-8A91D9F606FF}"/>
              </a:ext>
            </a:extLst>
          </p:cNvPr>
          <p:cNvSpPr/>
          <p:nvPr/>
        </p:nvSpPr>
        <p:spPr>
          <a:xfrm>
            <a:off x="758967" y="7923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C225E-4079-49DD-B938-3A16587D743F}"/>
              </a:ext>
            </a:extLst>
          </p:cNvPr>
          <p:cNvSpPr txBox="1"/>
          <p:nvPr/>
        </p:nvSpPr>
        <p:spPr>
          <a:xfrm>
            <a:off x="1299411" y="2140527"/>
            <a:ext cx="499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《</a:t>
            </a:r>
            <a:r>
              <a:rPr lang="zh-CN" altLang="en-US" dirty="0"/>
              <a:t>自己动手写</a:t>
            </a:r>
            <a:r>
              <a:rPr lang="en-US" altLang="zh-CN" dirty="0"/>
              <a:t>CPU》</a:t>
            </a:r>
            <a:r>
              <a:rPr lang="zh-CN" altLang="en-US" dirty="0"/>
              <a:t>中的除法器（推荐）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需要观察该除法器的输入输出时序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CAE23-D815-40F5-ACF5-6C940F31C079}"/>
              </a:ext>
            </a:extLst>
          </p:cNvPr>
          <p:cNvSpPr txBox="1"/>
          <p:nvPr/>
        </p:nvSpPr>
        <p:spPr>
          <a:xfrm>
            <a:off x="1299411" y="3082604"/>
            <a:ext cx="473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自己实现（推荐）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灵活度最高</a:t>
            </a:r>
            <a:endParaRPr lang="en-US" altLang="zh-CN" dirty="0"/>
          </a:p>
          <a:p>
            <a:r>
              <a:rPr lang="en-US" altLang="zh-CN" dirty="0"/>
              <a:t>    - </a:t>
            </a:r>
            <a:r>
              <a:rPr lang="zh-CN" altLang="en-US" dirty="0"/>
              <a:t>对接较容易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3B760-AC7A-4131-A46E-9D3A4BE4F933}"/>
              </a:ext>
            </a:extLst>
          </p:cNvPr>
          <p:cNvSpPr txBox="1"/>
          <p:nvPr/>
        </p:nvSpPr>
        <p:spPr>
          <a:xfrm>
            <a:off x="1299411" y="4282933"/>
            <a:ext cx="43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 err="1"/>
              <a:t>xilinx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——divider generator</a:t>
            </a:r>
          </a:p>
          <a:p>
            <a:r>
              <a:rPr lang="en-US" altLang="zh-CN" dirty="0"/>
              <a:t>    - </a:t>
            </a:r>
            <a:r>
              <a:rPr lang="zh-CN" altLang="en-US" dirty="0"/>
              <a:t>文档稍微复杂了一些（</a:t>
            </a:r>
            <a:r>
              <a:rPr lang="en-US" altLang="zh-CN" dirty="0"/>
              <a:t>50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6546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3AA0E5-D5B9-41C1-995F-BEB4EC78C51B}"/>
              </a:ext>
            </a:extLst>
          </p:cNvPr>
          <p:cNvSpPr/>
          <p:nvPr/>
        </p:nvSpPr>
        <p:spPr>
          <a:xfrm>
            <a:off x="758967" y="79232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223401E-4814-45CF-8F38-B8E4096A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01" y="1550042"/>
            <a:ext cx="838999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9E7F71-0C21-4D48-874F-4AF5E97AE17F}"/>
              </a:ext>
            </a:extLst>
          </p:cNvPr>
          <p:cNvGrpSpPr/>
          <p:nvPr/>
        </p:nvGrpSpPr>
        <p:grpSpPr>
          <a:xfrm>
            <a:off x="895254" y="1049905"/>
            <a:ext cx="2955386" cy="1762401"/>
            <a:chOff x="895254" y="1049905"/>
            <a:chExt cx="3123366" cy="176240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D355245-BE09-4A10-8236-2BC80E020C2B}"/>
                </a:ext>
              </a:extLst>
            </p:cNvPr>
            <p:cNvSpPr txBox="1"/>
            <p:nvPr/>
          </p:nvSpPr>
          <p:spPr>
            <a:xfrm>
              <a:off x="895254" y="1049905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硬综任务说明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44DF3B-2297-499C-9383-83311BBE2C8E}"/>
                </a:ext>
              </a:extLst>
            </p:cNvPr>
            <p:cNvSpPr txBox="1"/>
            <p:nvPr/>
          </p:nvSpPr>
          <p:spPr>
            <a:xfrm>
              <a:off x="1586139" y="1742403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整体介绍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A57480-CC68-47D5-8D33-E1A6BE6EB346}"/>
                </a:ext>
              </a:extLst>
            </p:cNvPr>
            <p:cNvSpPr txBox="1"/>
            <p:nvPr/>
          </p:nvSpPr>
          <p:spPr>
            <a:xfrm>
              <a:off x="1586138" y="235064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任务书说明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CCAFF52-3619-4BB5-B1A2-3966C7B1B815}"/>
              </a:ext>
            </a:extLst>
          </p:cNvPr>
          <p:cNvGrpSpPr/>
          <p:nvPr/>
        </p:nvGrpSpPr>
        <p:grpSpPr>
          <a:xfrm>
            <a:off x="895254" y="2992474"/>
            <a:ext cx="2597754" cy="1655200"/>
            <a:chOff x="895254" y="3499158"/>
            <a:chExt cx="2597754" cy="165520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92BB482-C830-43F7-8334-732AB8636EAF}"/>
                </a:ext>
              </a:extLst>
            </p:cNvPr>
            <p:cNvSpPr txBox="1"/>
            <p:nvPr/>
          </p:nvSpPr>
          <p:spPr>
            <a:xfrm>
              <a:off x="895254" y="3499158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添加指令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B40D29-29B0-480D-A2D5-F68AD5AA8A20}"/>
                </a:ext>
              </a:extLst>
            </p:cNvPr>
            <p:cNvSpPr txBox="1"/>
            <p:nvPr/>
          </p:nvSpPr>
          <p:spPr>
            <a:xfrm>
              <a:off x="1586139" y="4129474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冒险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95CFE5-9A3D-4F78-8B36-B464BEF2B8AB}"/>
                </a:ext>
              </a:extLst>
            </p:cNvPr>
            <p:cNvSpPr txBox="1"/>
            <p:nvPr/>
          </p:nvSpPr>
          <p:spPr>
            <a:xfrm>
              <a:off x="1586139" y="4692693"/>
              <a:ext cx="1906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C79D9F-B47B-4FD7-AA6A-E9B2F6E577C7}"/>
              </a:ext>
            </a:extLst>
          </p:cNvPr>
          <p:cNvGrpSpPr/>
          <p:nvPr/>
        </p:nvGrpSpPr>
        <p:grpSpPr>
          <a:xfrm>
            <a:off x="895254" y="4783211"/>
            <a:ext cx="3392266" cy="1638903"/>
            <a:chOff x="895254" y="4783211"/>
            <a:chExt cx="3392266" cy="163890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6ABD914-8271-4452-A613-6E0702E5E9C8}"/>
                </a:ext>
              </a:extLst>
            </p:cNvPr>
            <p:cNvSpPr txBox="1"/>
            <p:nvPr/>
          </p:nvSpPr>
          <p:spPr>
            <a:xfrm>
              <a:off x="895254" y="4783211"/>
              <a:ext cx="2432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517CB81-4DEB-4307-92B3-1FC764FEBFC9}"/>
                </a:ext>
              </a:extLst>
            </p:cNvPr>
            <p:cNvSpPr txBox="1"/>
            <p:nvPr/>
          </p:nvSpPr>
          <p:spPr>
            <a:xfrm>
              <a:off x="1586139" y="5346430"/>
              <a:ext cx="2701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soc_sram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62E5AC-0127-4E89-B842-7FFA5F4B889F}"/>
                </a:ext>
              </a:extLst>
            </p:cNvPr>
            <p:cNvSpPr txBox="1"/>
            <p:nvPr/>
          </p:nvSpPr>
          <p:spPr>
            <a:xfrm>
              <a:off x="1586139" y="5960449"/>
              <a:ext cx="2701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6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447BF3-1696-4866-9498-7325350A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8" y="1383494"/>
            <a:ext cx="8685620" cy="28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55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EB9B6A-2B04-4F56-86C4-F933208CD771}"/>
              </a:ext>
            </a:extLst>
          </p:cNvPr>
          <p:cNvSpPr/>
          <p:nvPr/>
        </p:nvSpPr>
        <p:spPr>
          <a:xfrm>
            <a:off x="852487" y="92492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精确异常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09ED9C-DB87-4E0E-B238-BA11434394E8}"/>
              </a:ext>
            </a:extLst>
          </p:cNvPr>
          <p:cNvGrpSpPr/>
          <p:nvPr/>
        </p:nvGrpSpPr>
        <p:grpSpPr>
          <a:xfrm>
            <a:off x="4772892" y="1043539"/>
            <a:ext cx="6303817" cy="1846660"/>
            <a:chOff x="4284519" y="1043539"/>
            <a:chExt cx="6303817" cy="18466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B9A93B-4FEB-4677-8C46-B5ECAFC45154}"/>
                </a:ext>
              </a:extLst>
            </p:cNvPr>
            <p:cNvSpPr/>
            <p:nvPr/>
          </p:nvSpPr>
          <p:spPr>
            <a:xfrm>
              <a:off x="4284519" y="1043539"/>
              <a:ext cx="6303817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In a precise exception CPU, on any exception we are pointed at one instruction (the exception victim). All instructions preceding the exception victim in execution sequence are complete; but it’s as if the exception victim and any successors were never started.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C7FCFB-ADFF-4D46-B691-92C650F9DD8C}"/>
                </a:ext>
              </a:extLst>
            </p:cNvPr>
            <p:cNvSpPr/>
            <p:nvPr/>
          </p:nvSpPr>
          <p:spPr>
            <a:xfrm>
              <a:off x="7008905" y="2520867"/>
              <a:ext cx="3501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——《see </a:t>
              </a:r>
              <a:r>
                <a:rPr lang="en-US" altLang="zh-CN" dirty="0" err="1"/>
                <a:t>mips</a:t>
              </a:r>
              <a:r>
                <a:rPr lang="en-US" altLang="zh-CN" dirty="0"/>
                <a:t> run </a:t>
              </a:r>
              <a:r>
                <a:rPr lang="en-US" altLang="zh-CN" dirty="0" err="1"/>
                <a:t>linux</a:t>
              </a:r>
              <a:r>
                <a:rPr lang="en-US" altLang="zh-CN" dirty="0"/>
                <a:t>》, p108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F2D1BF6-91FF-41C4-B77B-9B81FD0BA9EC}"/>
              </a:ext>
            </a:extLst>
          </p:cNvPr>
          <p:cNvSpPr txBox="1"/>
          <p:nvPr/>
        </p:nvSpPr>
        <p:spPr>
          <a:xfrm>
            <a:off x="1281730" y="3209249"/>
            <a:ext cx="698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将异常绑定到一条指令上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该指令之前的指令都会正常完成，之后的指令都相当于没有执行。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CDD484-D796-4343-A1AD-8CE1631E25C3}"/>
              </a:ext>
            </a:extLst>
          </p:cNvPr>
          <p:cNvSpPr txBox="1"/>
          <p:nvPr/>
        </p:nvSpPr>
        <p:spPr>
          <a:xfrm>
            <a:off x="1281730" y="4337133"/>
            <a:ext cx="9181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实现方式：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EPC</a:t>
            </a:r>
            <a:r>
              <a:rPr lang="zh-CN" altLang="en-US" dirty="0"/>
              <a:t>存储异常返回后重新开始执行时的地址。位于延迟槽内的指令，</a:t>
            </a:r>
            <a:r>
              <a:rPr lang="en-US" altLang="zh-CN" dirty="0"/>
              <a:t>EPC</a:t>
            </a:r>
            <a:r>
              <a:rPr lang="zh-CN" altLang="en-US" dirty="0"/>
              <a:t>存储为延迟槽   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的上一条指令的地址。（否则，异常返回时，分支跳转指令没有起到作用）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异常发生时只是做标记，在</a:t>
            </a:r>
            <a:r>
              <a:rPr lang="en-US" altLang="zh-CN" dirty="0"/>
              <a:t>M</a:t>
            </a:r>
            <a:r>
              <a:rPr lang="zh-CN" altLang="en-US" dirty="0"/>
              <a:t>阶段统一处理。（否则，如果不同流水线阶段都产生异常，异常处理的顺序可能和指令顺序不一致。</a:t>
            </a:r>
            <a:r>
              <a:rPr lang="en-US" altLang="zh-CN" dirty="0" err="1"/>
              <a:t>lw</a:t>
            </a:r>
            <a:r>
              <a:rPr lang="en-US" altLang="zh-CN" dirty="0"/>
              <a:t>(</a:t>
            </a:r>
            <a:r>
              <a:rPr lang="en-US" altLang="zh-CN" dirty="0" err="1"/>
              <a:t>adel</a:t>
            </a:r>
            <a:r>
              <a:rPr lang="en-US" altLang="zh-CN" dirty="0"/>
              <a:t>), add(</a:t>
            </a:r>
            <a:r>
              <a:rPr lang="en-US" altLang="zh-CN" dirty="0" err="1"/>
              <a:t>ov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异常后面的指令无效，即不能对寄存器、</a:t>
            </a:r>
            <a:r>
              <a:rPr lang="en-US" altLang="zh-CN" dirty="0"/>
              <a:t>HILO</a:t>
            </a:r>
            <a:r>
              <a:rPr lang="zh-CN" altLang="en-US" dirty="0"/>
              <a:t>等</a:t>
            </a:r>
            <a:r>
              <a:rPr lang="en-US" altLang="zh-CN" dirty="0"/>
              <a:t>CPU</a:t>
            </a:r>
            <a:r>
              <a:rPr lang="zh-CN" altLang="en-US" dirty="0"/>
              <a:t>状态造成影响。（清空指令、关闭寄存器写使能。特别的，停止乘除法运算）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11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3EEA911-A2F3-4959-8EFB-3DE958E1B397}"/>
              </a:ext>
            </a:extLst>
          </p:cNvPr>
          <p:cNvGrpSpPr/>
          <p:nvPr/>
        </p:nvGrpSpPr>
        <p:grpSpPr>
          <a:xfrm>
            <a:off x="2096478" y="592282"/>
            <a:ext cx="7999044" cy="5514141"/>
            <a:chOff x="1044695" y="862446"/>
            <a:chExt cx="7999044" cy="551414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2CE5988-E634-41BF-B0C0-17EEE2CC0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695" y="862446"/>
              <a:ext cx="7999044" cy="197427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0CFD5CA-4D15-40BC-9A44-11A602E6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9766" y="3764667"/>
              <a:ext cx="7392041" cy="85351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7E35856-8D60-4702-8A8E-DFECD821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5973" y="2836718"/>
              <a:ext cx="7315834" cy="87637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2842D66-D9B7-44AB-BFBB-CCAA1ED2F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7869" y="4618181"/>
              <a:ext cx="7277731" cy="7696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3AD4ACD-7A46-4A7E-86F3-40E90E56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8817" y="5614521"/>
              <a:ext cx="7315834" cy="762066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9233B902-756E-423A-8B58-7EF5FA3AC792}"/>
              </a:ext>
            </a:extLst>
          </p:cNvPr>
          <p:cNvSpPr/>
          <p:nvPr/>
        </p:nvSpPr>
        <p:spPr>
          <a:xfrm>
            <a:off x="418318" y="914537"/>
            <a:ext cx="1681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65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88D601-142C-4904-9280-D4D46D544755}"/>
              </a:ext>
            </a:extLst>
          </p:cNvPr>
          <p:cNvSpPr/>
          <p:nvPr/>
        </p:nvSpPr>
        <p:spPr>
          <a:xfrm>
            <a:off x="1010169" y="1236092"/>
            <a:ext cx="859028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CP0.Status.EXL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进入特权态且屏蔽所有中断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将例外处理返回后重新开始执行的指令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CP0.EPC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如果发生例外的指令不在分支延迟槽中，则重新开始执行的指令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就等于发生例外的指令的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否则重新开始执行的指令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等于发生例外的指令的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PC-4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（即该延迟槽对应的分支指令的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），且将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CP0.Cause.BD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将例外类型编码写入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CP0.Cause.ExCode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有些异常还需要设置其它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例如，发生地址错例外时，将触发例外的错误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load/store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虚地址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CP0.BadVaddr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defTabSz="-635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tabLst>
                <a:tab pos="588645" algn="l"/>
                <a:tab pos="1503045" algn="l"/>
                <a:tab pos="2417445" algn="l"/>
                <a:tab pos="3331845" algn="l"/>
                <a:tab pos="4246245" algn="l"/>
                <a:tab pos="5160645" algn="l"/>
                <a:tab pos="6075045" algn="l"/>
                <a:tab pos="6989445" algn="l"/>
                <a:tab pos="7903845" algn="l"/>
                <a:tab pos="8818245" algn="l"/>
                <a:tab pos="973264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处理器跳转至对应的例外入口开始取指。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EBE7152-2ECE-41C1-BC84-FFCF15FE3D82}"/>
              </a:ext>
            </a:extLst>
          </p:cNvPr>
          <p:cNvSpPr/>
          <p:nvPr/>
        </p:nvSpPr>
        <p:spPr>
          <a:xfrm>
            <a:off x="434158" y="480989"/>
            <a:ext cx="5364163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处理器硬件响应例外的一般性过程</a:t>
            </a:r>
          </a:p>
        </p:txBody>
      </p:sp>
    </p:spTree>
    <p:extLst>
      <p:ext uri="{BB962C8B-B14F-4D97-AF65-F5344CB8AC3E}">
        <p14:creationId xmlns:p14="http://schemas.microsoft.com/office/powerpoint/2010/main" val="95462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6F0A2B-E301-4D3B-B071-D4C5764E02B0}"/>
              </a:ext>
            </a:extLst>
          </p:cNvPr>
          <p:cNvSpPr txBox="1"/>
          <p:nvPr/>
        </p:nvSpPr>
        <p:spPr>
          <a:xfrm>
            <a:off x="605978" y="757535"/>
            <a:ext cx="243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5F043C-45E4-4F18-B080-C1B5D525DC5B}"/>
              </a:ext>
            </a:extLst>
          </p:cNvPr>
          <p:cNvSpPr/>
          <p:nvPr/>
        </p:nvSpPr>
        <p:spPr>
          <a:xfrm>
            <a:off x="1216925" y="2237693"/>
            <a:ext cx="6921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使用lab4的工程，更换coe，独立执行单个六类指令测试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289C0-2263-4A1F-9057-2C863F088CF1}"/>
              </a:ext>
            </a:extLst>
          </p:cNvPr>
          <p:cNvSpPr/>
          <p:nvPr/>
        </p:nvSpPr>
        <p:spPr>
          <a:xfrm>
            <a:off x="949220" y="15854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实验流程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BBBD95-D51B-4307-8969-CB93BDA9EB2E}"/>
              </a:ext>
            </a:extLst>
          </p:cNvPr>
          <p:cNvSpPr txBox="1"/>
          <p:nvPr/>
        </p:nvSpPr>
        <p:spPr>
          <a:xfrm>
            <a:off x="1216925" y="2899064"/>
            <a:ext cx="471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接上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soc_sram_func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89</a:t>
            </a:r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个测试点</a:t>
            </a: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16CDDD-7BB9-4618-ACED-530274C4988E}"/>
              </a:ext>
            </a:extLst>
          </p:cNvPr>
          <p:cNvSpPr txBox="1"/>
          <p:nvPr/>
        </p:nvSpPr>
        <p:spPr>
          <a:xfrm>
            <a:off x="1216924" y="3595530"/>
            <a:ext cx="70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接上</a:t>
            </a:r>
            <a:r>
              <a:rPr lang="en-US" altLang="zh-CN" dirty="0" err="1"/>
              <a:t>soc_axi_lite</a:t>
            </a:r>
            <a:r>
              <a:rPr lang="en-US" altLang="zh-CN" dirty="0"/>
              <a:t>(</a:t>
            </a:r>
            <a:r>
              <a:rPr lang="zh-CN" altLang="en-US" dirty="0"/>
              <a:t>完成</a:t>
            </a:r>
            <a:r>
              <a:rPr lang="en-US" altLang="zh-CN" dirty="0" err="1"/>
              <a:t>sram</a:t>
            </a:r>
            <a:r>
              <a:rPr lang="zh-CN" altLang="en-US" dirty="0"/>
              <a:t>到类</a:t>
            </a:r>
            <a:r>
              <a:rPr lang="en-US" altLang="zh-CN" dirty="0" err="1"/>
              <a:t>sram</a:t>
            </a:r>
            <a:r>
              <a:rPr lang="zh-CN" altLang="en-US" dirty="0"/>
              <a:t>的转接桥</a:t>
            </a:r>
            <a:r>
              <a:rPr lang="en-US" altLang="zh-CN" dirty="0"/>
              <a:t>)</a:t>
            </a:r>
            <a:r>
              <a:rPr lang="zh-CN" altLang="en-US" dirty="0"/>
              <a:t>，通过</a:t>
            </a:r>
            <a:r>
              <a:rPr lang="en-US" altLang="zh-CN" dirty="0"/>
              <a:t>89</a:t>
            </a:r>
            <a:r>
              <a:rPr lang="zh-CN" altLang="en-US" dirty="0"/>
              <a:t>个测试点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E58FFB-6F42-421D-A309-21458FAD9914}"/>
              </a:ext>
            </a:extLst>
          </p:cNvPr>
          <p:cNvSpPr/>
          <p:nvPr/>
        </p:nvSpPr>
        <p:spPr>
          <a:xfrm>
            <a:off x="1216924" y="4401463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通过性能测试</a:t>
            </a:r>
          </a:p>
        </p:txBody>
      </p:sp>
    </p:spTree>
    <p:extLst>
      <p:ext uri="{BB962C8B-B14F-4D97-AF65-F5344CB8AC3E}">
        <p14:creationId xmlns:p14="http://schemas.microsoft.com/office/powerpoint/2010/main" val="23097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08B87DC7-A2A3-4C61-ACDF-CE7F18F2DBF0}"/>
              </a:ext>
            </a:extLst>
          </p:cNvPr>
          <p:cNvGrpSpPr/>
          <p:nvPr/>
        </p:nvGrpSpPr>
        <p:grpSpPr>
          <a:xfrm>
            <a:off x="6091060" y="2296368"/>
            <a:ext cx="5639289" cy="3570901"/>
            <a:chOff x="471741" y="1314777"/>
            <a:chExt cx="5639289" cy="3570901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622433F2-804C-4B83-80F5-7364BC172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741" y="1314777"/>
              <a:ext cx="5639289" cy="3246401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D00BC72-8163-412D-99DF-9B8EA9AC6FC6}"/>
                </a:ext>
              </a:extLst>
            </p:cNvPr>
            <p:cNvSpPr txBox="1"/>
            <p:nvPr/>
          </p:nvSpPr>
          <p:spPr>
            <a:xfrm>
              <a:off x="1816782" y="4362458"/>
              <a:ext cx="2928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func_test</a:t>
              </a:r>
              <a:r>
                <a:rPr lang="en-US" altLang="zh-CN" sz="1400" dirty="0"/>
                <a:t> </a:t>
              </a:r>
              <a:r>
                <a:rPr lang="en-US" altLang="zh-CN" sz="1400" dirty="0" err="1"/>
                <a:t>SoC_sram</a:t>
              </a:r>
              <a:r>
                <a:rPr lang="zh-CN" altLang="en-US" sz="1400" dirty="0"/>
                <a:t>结构</a:t>
              </a:r>
              <a:endParaRPr lang="en-US" altLang="zh-CN" sz="1400" dirty="0"/>
            </a:p>
            <a:p>
              <a:r>
                <a:rPr lang="en-US" altLang="zh-CN" sz="1400" dirty="0"/>
                <a:t>           </a:t>
              </a:r>
              <a:r>
                <a:rPr lang="zh-CN" altLang="en-US" sz="1400" dirty="0"/>
                <a:t>（用于功能测试）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9FF8791-F2B9-4C68-BD81-FEF7ED490751}"/>
              </a:ext>
            </a:extLst>
          </p:cNvPr>
          <p:cNvGrpSpPr/>
          <p:nvPr/>
        </p:nvGrpSpPr>
        <p:grpSpPr>
          <a:xfrm>
            <a:off x="819665" y="1220291"/>
            <a:ext cx="4717529" cy="4968671"/>
            <a:chOff x="829825" y="534148"/>
            <a:chExt cx="4717529" cy="496867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145D5CEF-15D0-44F6-AFB0-7D8194F82A8E}"/>
                </a:ext>
              </a:extLst>
            </p:cNvPr>
            <p:cNvGrpSpPr/>
            <p:nvPr/>
          </p:nvGrpSpPr>
          <p:grpSpPr>
            <a:xfrm>
              <a:off x="1138696" y="1001375"/>
              <a:ext cx="4167102" cy="2583181"/>
              <a:chOff x="1066800" y="772160"/>
              <a:chExt cx="4167102" cy="2583181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A163584F-D30A-410F-A8B2-AF9E6567D1AB}"/>
                  </a:ext>
                </a:extLst>
              </p:cNvPr>
              <p:cNvSpPr/>
              <p:nvPr/>
            </p:nvSpPr>
            <p:spPr>
              <a:xfrm>
                <a:off x="1066800" y="772160"/>
                <a:ext cx="4167102" cy="2583181"/>
              </a:xfrm>
              <a:prstGeom prst="roundRect">
                <a:avLst>
                  <a:gd name="adj" fmla="val 571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3FE43DAE-ABF1-4DF3-AD27-4AE5EA4EC384}"/>
                  </a:ext>
                </a:extLst>
              </p:cNvPr>
              <p:cNvGrpSpPr/>
              <p:nvPr/>
            </p:nvGrpSpPr>
            <p:grpSpPr>
              <a:xfrm>
                <a:off x="3482110" y="1586945"/>
                <a:ext cx="1568443" cy="1219200"/>
                <a:chOff x="2377462" y="4150918"/>
                <a:chExt cx="1568443" cy="553162"/>
              </a:xfrm>
            </p:grpSpPr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2159B7CF-715D-4940-9A71-C1DC24825DDD}"/>
                    </a:ext>
                  </a:extLst>
                </p:cNvPr>
                <p:cNvSpPr/>
                <p:nvPr/>
              </p:nvSpPr>
              <p:spPr>
                <a:xfrm>
                  <a:off x="2377462" y="4150918"/>
                  <a:ext cx="1568443" cy="553162"/>
                </a:xfrm>
                <a:prstGeom prst="roundRect">
                  <a:avLst>
                    <a:gd name="adj" fmla="val 666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90BDCB1-9829-4A2A-BDA8-7C00C6C1A4B5}"/>
                    </a:ext>
                  </a:extLst>
                </p:cNvPr>
                <p:cNvSpPr/>
                <p:nvPr/>
              </p:nvSpPr>
              <p:spPr>
                <a:xfrm>
                  <a:off x="2620509" y="4343714"/>
                  <a:ext cx="1082348" cy="167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datapath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62452981-A451-40BF-B863-D293DAF670D9}"/>
                  </a:ext>
                </a:extLst>
              </p:cNvPr>
              <p:cNvGrpSpPr/>
              <p:nvPr/>
            </p:nvGrpSpPr>
            <p:grpSpPr>
              <a:xfrm>
                <a:off x="1262829" y="1266886"/>
                <a:ext cx="1948908" cy="1808480"/>
                <a:chOff x="3221340" y="2935911"/>
                <a:chExt cx="1948908" cy="1808480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19B9DB9B-8274-4D7A-A567-59FA3B4BF529}"/>
                    </a:ext>
                  </a:extLst>
                </p:cNvPr>
                <p:cNvGrpSpPr/>
                <p:nvPr/>
              </p:nvGrpSpPr>
              <p:grpSpPr>
                <a:xfrm>
                  <a:off x="3221340" y="2935911"/>
                  <a:ext cx="1818533" cy="1808480"/>
                  <a:chOff x="3099902" y="6584257"/>
                  <a:chExt cx="1818533" cy="1808480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F7DFB528-FAFF-402E-B70E-8BE9AD86AE49}"/>
                      </a:ext>
                    </a:extLst>
                  </p:cNvPr>
                  <p:cNvSpPr/>
                  <p:nvPr/>
                </p:nvSpPr>
                <p:spPr>
                  <a:xfrm>
                    <a:off x="3099902" y="6584257"/>
                    <a:ext cx="1818533" cy="1808480"/>
                  </a:xfrm>
                  <a:prstGeom prst="roundRect">
                    <a:avLst>
                      <a:gd name="adj" fmla="val 5382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FE6EBF5C-DB98-445A-AAB8-4429749BFB37}"/>
                      </a:ext>
                    </a:extLst>
                  </p:cNvPr>
                  <p:cNvSpPr/>
                  <p:nvPr/>
                </p:nvSpPr>
                <p:spPr>
                  <a:xfrm>
                    <a:off x="3130868" y="6622772"/>
                    <a:ext cx="11336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controller</a:t>
                    </a:r>
                    <a:endPara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7AE78F43-CB40-4D53-AB48-28DB3F1E0C1E}"/>
                    </a:ext>
                  </a:extLst>
                </p:cNvPr>
                <p:cNvGrpSpPr/>
                <p:nvPr/>
              </p:nvGrpSpPr>
              <p:grpSpPr>
                <a:xfrm>
                  <a:off x="3512211" y="4085467"/>
                  <a:ext cx="1363677" cy="428913"/>
                  <a:chOff x="890726" y="4645098"/>
                  <a:chExt cx="1363677" cy="428913"/>
                </a:xfrm>
              </p:grpSpPr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115EA06E-CACE-4FA6-A907-9D1332D8F531}"/>
                      </a:ext>
                    </a:extLst>
                  </p:cNvPr>
                  <p:cNvSpPr/>
                  <p:nvPr/>
                </p:nvSpPr>
                <p:spPr>
                  <a:xfrm>
                    <a:off x="890726" y="4645098"/>
                    <a:ext cx="1251929" cy="428913"/>
                  </a:xfrm>
                  <a:prstGeom prst="roundRect">
                    <a:avLst>
                      <a:gd name="adj" fmla="val 1829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A691EB80-4B20-4CC1-B879-490DA18040D6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474" y="4687351"/>
                    <a:ext cx="125192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err="1"/>
                      <a:t>alu</a:t>
                    </a:r>
                    <a:r>
                      <a:rPr lang="en-US" altLang="zh-CN" sz="1400" dirty="0"/>
                      <a:t> decoder</a:t>
                    </a:r>
                    <a:endParaRPr lang="zh-CN" altLang="en-US" sz="1400" dirty="0"/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74B7580A-7697-4AC9-9F8F-2874FEAE9AC3}"/>
                    </a:ext>
                  </a:extLst>
                </p:cNvPr>
                <p:cNvGrpSpPr/>
                <p:nvPr/>
              </p:nvGrpSpPr>
              <p:grpSpPr>
                <a:xfrm>
                  <a:off x="3548982" y="3355341"/>
                  <a:ext cx="1621266" cy="428913"/>
                  <a:chOff x="926618" y="4740158"/>
                  <a:chExt cx="1582510" cy="428913"/>
                </a:xfrm>
              </p:grpSpPr>
              <p:sp>
                <p:nvSpPr>
                  <p:cNvPr id="52" name="矩形: 圆角 51">
                    <a:extLst>
                      <a:ext uri="{FF2B5EF4-FFF2-40B4-BE49-F238E27FC236}">
                        <a16:creationId xmlns:a16="http://schemas.microsoft.com/office/drawing/2014/main" id="{A07C5AB0-27BD-422C-8D8F-B25B8C800F7D}"/>
                      </a:ext>
                    </a:extLst>
                  </p:cNvPr>
                  <p:cNvSpPr/>
                  <p:nvPr/>
                </p:nvSpPr>
                <p:spPr>
                  <a:xfrm>
                    <a:off x="926618" y="4740158"/>
                    <a:ext cx="1175295" cy="428913"/>
                  </a:xfrm>
                  <a:prstGeom prst="roundRect">
                    <a:avLst>
                      <a:gd name="adj" fmla="val 18298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D346BAA3-0032-468B-866F-6E53C754BF02}"/>
                      </a:ext>
                    </a:extLst>
                  </p:cNvPr>
                  <p:cNvSpPr txBox="1"/>
                  <p:nvPr/>
                </p:nvSpPr>
                <p:spPr>
                  <a:xfrm>
                    <a:off x="955304" y="4773803"/>
                    <a:ext cx="155382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/>
                      <a:t>main decoder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81B713A-78F7-437E-97AB-CAEFA07EDF47}"/>
                  </a:ext>
                </a:extLst>
              </p:cNvPr>
              <p:cNvSpPr txBox="1"/>
              <p:nvPr/>
            </p:nvSpPr>
            <p:spPr>
              <a:xfrm>
                <a:off x="2810417" y="780611"/>
                <a:ext cx="802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mips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3B85CA8-9FD1-49A9-A87D-A15949C7F263}"/>
                </a:ext>
              </a:extLst>
            </p:cNvPr>
            <p:cNvGrpSpPr/>
            <p:nvPr/>
          </p:nvGrpSpPr>
          <p:grpSpPr>
            <a:xfrm>
              <a:off x="1734515" y="4128775"/>
              <a:ext cx="1018951" cy="1143431"/>
              <a:chOff x="1609492" y="3996234"/>
              <a:chExt cx="1018951" cy="1143431"/>
            </a:xfrm>
          </p:grpSpPr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D86BE92A-8EA9-4B89-848C-081123A615B7}"/>
                  </a:ext>
                </a:extLst>
              </p:cNvPr>
              <p:cNvSpPr/>
              <p:nvPr/>
            </p:nvSpPr>
            <p:spPr>
              <a:xfrm>
                <a:off x="1609492" y="3996234"/>
                <a:ext cx="1018951" cy="1143431"/>
              </a:xfrm>
              <a:prstGeom prst="roundRect">
                <a:avLst>
                  <a:gd name="adj" fmla="val 435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58CBF50-72FE-4F7D-A8A7-92F2F838D796}"/>
                  </a:ext>
                </a:extLst>
              </p:cNvPr>
              <p:cNvSpPr txBox="1"/>
              <p:nvPr/>
            </p:nvSpPr>
            <p:spPr>
              <a:xfrm>
                <a:off x="1780069" y="4258276"/>
                <a:ext cx="761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inst</a:t>
                </a:r>
                <a:r>
                  <a:rPr lang="en-US" altLang="zh-CN" dirty="0"/>
                  <a:t> ram</a:t>
                </a:r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1F5B0FF-ADED-4990-8CB1-C1DBE041273A}"/>
                </a:ext>
              </a:extLst>
            </p:cNvPr>
            <p:cNvGrpSpPr/>
            <p:nvPr/>
          </p:nvGrpSpPr>
          <p:grpSpPr>
            <a:xfrm>
              <a:off x="3554469" y="4128774"/>
              <a:ext cx="1018951" cy="1143431"/>
              <a:chOff x="1609492" y="3996234"/>
              <a:chExt cx="1018951" cy="1143431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52ED4B4-877E-47A5-90CA-F95B91E04753}"/>
                  </a:ext>
                </a:extLst>
              </p:cNvPr>
              <p:cNvSpPr/>
              <p:nvPr/>
            </p:nvSpPr>
            <p:spPr>
              <a:xfrm>
                <a:off x="1609492" y="3996234"/>
                <a:ext cx="1018951" cy="1143431"/>
              </a:xfrm>
              <a:prstGeom prst="roundRect">
                <a:avLst>
                  <a:gd name="adj" fmla="val 435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D76F8B-0100-4913-B16B-82604C5FA820}"/>
                  </a:ext>
                </a:extLst>
              </p:cNvPr>
              <p:cNvSpPr txBox="1"/>
              <p:nvPr/>
            </p:nvSpPr>
            <p:spPr>
              <a:xfrm>
                <a:off x="1780069" y="4258276"/>
                <a:ext cx="761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data</a:t>
                </a:r>
              </a:p>
              <a:p>
                <a:r>
                  <a:rPr lang="en-US" altLang="zh-CN" dirty="0"/>
                  <a:t>ram</a:t>
                </a:r>
                <a:endParaRPr lang="zh-CN" altLang="en-US" dirty="0"/>
              </a:p>
            </p:txBody>
          </p:sp>
        </p:grp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F7FEA478-5DC2-483D-BAA2-09BB08A6DE54}"/>
                </a:ext>
              </a:extLst>
            </p:cNvPr>
            <p:cNvSpPr/>
            <p:nvPr/>
          </p:nvSpPr>
          <p:spPr>
            <a:xfrm>
              <a:off x="829825" y="534148"/>
              <a:ext cx="4717529" cy="4968671"/>
            </a:xfrm>
            <a:prstGeom prst="roundRect">
              <a:avLst>
                <a:gd name="adj" fmla="val 312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F45CBDE-5DD1-4433-A8AF-42AF81876568}"/>
                </a:ext>
              </a:extLst>
            </p:cNvPr>
            <p:cNvSpPr txBox="1"/>
            <p:nvPr/>
          </p:nvSpPr>
          <p:spPr>
            <a:xfrm>
              <a:off x="2925192" y="545185"/>
              <a:ext cx="716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top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168A880-8686-4370-9C28-CB00A6AC4A6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2243991" y="3584556"/>
              <a:ext cx="0" cy="544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CDD7CD4-1759-4697-9836-0A7D3ACA927D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4063943" y="3584556"/>
              <a:ext cx="2" cy="544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8EC88F2-73B7-400E-9DB3-57CE1726D5D7}"/>
                </a:ext>
              </a:extLst>
            </p:cNvPr>
            <p:cNvSpPr txBox="1"/>
            <p:nvPr/>
          </p:nvSpPr>
          <p:spPr>
            <a:xfrm>
              <a:off x="1905092" y="3322514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sram</a:t>
              </a:r>
              <a:endParaRPr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24DE92C-652A-4EC2-9259-B4C0400EA9D4}"/>
                </a:ext>
              </a:extLst>
            </p:cNvPr>
            <p:cNvSpPr txBox="1"/>
            <p:nvPr/>
          </p:nvSpPr>
          <p:spPr>
            <a:xfrm>
              <a:off x="3790512" y="3292674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sram</a:t>
              </a:r>
              <a:endParaRPr lang="zh-CN" altLang="en-US" sz="1400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662E677-150A-4396-80D5-E4FCD831B43F}"/>
                </a:ext>
              </a:extLst>
            </p:cNvPr>
            <p:cNvSpPr txBox="1"/>
            <p:nvPr/>
          </p:nvSpPr>
          <p:spPr>
            <a:xfrm>
              <a:off x="1705155" y="3689871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instr</a:t>
              </a:r>
              <a:endParaRPr lang="zh-CN" altLang="en-US" sz="14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F721668-98E4-4D0F-9307-1A59A905B18C}"/>
                </a:ext>
              </a:extLst>
            </p:cNvPr>
            <p:cNvSpPr txBox="1"/>
            <p:nvPr/>
          </p:nvSpPr>
          <p:spPr>
            <a:xfrm>
              <a:off x="3481527" y="3689871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</a:t>
              </a:r>
              <a:endParaRPr lang="zh-CN" altLang="en-US" sz="1400" dirty="0"/>
            </a:p>
          </p:txBody>
        </p:sp>
      </p:grpSp>
      <p:sp>
        <p:nvSpPr>
          <p:cNvPr id="78" name="矩形 1">
            <a:extLst>
              <a:ext uri="{FF2B5EF4-FFF2-40B4-BE49-F238E27FC236}">
                <a16:creationId xmlns:a16="http://schemas.microsoft.com/office/drawing/2014/main" id="{B9C905F3-BE83-44BD-8CED-77BA268614B1}"/>
              </a:ext>
            </a:extLst>
          </p:cNvPr>
          <p:cNvSpPr/>
          <p:nvPr/>
        </p:nvSpPr>
        <p:spPr>
          <a:xfrm>
            <a:off x="8444769" y="482425"/>
            <a:ext cx="2481762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soc_sram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59E2610-C9E1-480D-95C7-3FF33D418E36}"/>
              </a:ext>
            </a:extLst>
          </p:cNvPr>
          <p:cNvSpPr txBox="1"/>
          <p:nvPr/>
        </p:nvSpPr>
        <p:spPr>
          <a:xfrm>
            <a:off x="840124" y="697869"/>
            <a:ext cx="23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Lab4</a:t>
            </a:r>
            <a:r>
              <a:rPr lang="zh-CN" altLang="en-US" dirty="0"/>
              <a:t>顶层结构</a:t>
            </a:r>
          </a:p>
        </p:txBody>
      </p:sp>
    </p:spTree>
    <p:extLst>
      <p:ext uri="{BB962C8B-B14F-4D97-AF65-F5344CB8AC3E}">
        <p14:creationId xmlns:p14="http://schemas.microsoft.com/office/powerpoint/2010/main" val="349223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0133F4A-0CC5-4FEF-935D-E7AA726E2A98}"/>
              </a:ext>
            </a:extLst>
          </p:cNvPr>
          <p:cNvGrpSpPr/>
          <p:nvPr/>
        </p:nvGrpSpPr>
        <p:grpSpPr>
          <a:xfrm>
            <a:off x="1950720" y="1433169"/>
            <a:ext cx="2631440" cy="3804971"/>
            <a:chOff x="1930400" y="1392529"/>
            <a:chExt cx="2631440" cy="380497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D723DC0-E805-481F-8944-C2FFA172F3EC}"/>
                </a:ext>
              </a:extLst>
            </p:cNvPr>
            <p:cNvGrpSpPr/>
            <p:nvPr/>
          </p:nvGrpSpPr>
          <p:grpSpPr>
            <a:xfrm>
              <a:off x="2306320" y="1894445"/>
              <a:ext cx="1860999" cy="2199025"/>
              <a:chOff x="2306320" y="1894445"/>
              <a:chExt cx="1860999" cy="2199025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3C8DE65-F74B-4C7A-984C-9D91C6EB0DFA}"/>
                  </a:ext>
                </a:extLst>
              </p:cNvPr>
              <p:cNvSpPr txBox="1"/>
              <p:nvPr/>
            </p:nvSpPr>
            <p:spPr>
              <a:xfrm>
                <a:off x="2479404" y="1979740"/>
                <a:ext cx="1204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datapath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C468C01-0E7A-4344-B7BD-AEAC39885B26}"/>
                  </a:ext>
                </a:extLst>
              </p:cNvPr>
              <p:cNvSpPr/>
              <p:nvPr/>
            </p:nvSpPr>
            <p:spPr>
              <a:xfrm>
                <a:off x="2306320" y="1894445"/>
                <a:ext cx="1860999" cy="2199025"/>
              </a:xfrm>
              <a:prstGeom prst="roundRect">
                <a:avLst>
                  <a:gd name="adj" fmla="val 571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2F4CDE5-DB49-4E76-B672-72CE2DE6333F}"/>
                  </a:ext>
                </a:extLst>
              </p:cNvPr>
              <p:cNvGrpSpPr/>
              <p:nvPr/>
            </p:nvGrpSpPr>
            <p:grpSpPr>
              <a:xfrm>
                <a:off x="2602184" y="2927532"/>
                <a:ext cx="1251929" cy="428913"/>
                <a:chOff x="890726" y="4645098"/>
                <a:chExt cx="1251929" cy="428913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4F15AE0B-9DD5-411A-88CD-91DF204DCE70}"/>
                    </a:ext>
                  </a:extLst>
                </p:cNvPr>
                <p:cNvSpPr/>
                <p:nvPr/>
              </p:nvSpPr>
              <p:spPr>
                <a:xfrm>
                  <a:off x="890726" y="4645098"/>
                  <a:ext cx="1251929" cy="428913"/>
                </a:xfrm>
                <a:prstGeom prst="roundRect">
                  <a:avLst>
                    <a:gd name="adj" fmla="val 1829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6F2CD62-A03F-44BD-98C8-20D71C75CAF5}"/>
                    </a:ext>
                  </a:extLst>
                </p:cNvPr>
                <p:cNvSpPr txBox="1"/>
                <p:nvPr/>
              </p:nvSpPr>
              <p:spPr>
                <a:xfrm>
                  <a:off x="1002474" y="4711524"/>
                  <a:ext cx="11401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err="1"/>
                    <a:t>alu</a:t>
                  </a:r>
                  <a:r>
                    <a:rPr lang="en-US" altLang="zh-CN" sz="1400" dirty="0"/>
                    <a:t> decoder</a:t>
                  </a:r>
                  <a:endParaRPr lang="zh-CN" altLang="en-US" sz="1400" dirty="0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2A4DBDED-7244-41FA-B23E-88D97BBC8361}"/>
                  </a:ext>
                </a:extLst>
              </p:cNvPr>
              <p:cNvGrpSpPr/>
              <p:nvPr/>
            </p:nvGrpSpPr>
            <p:grpSpPr>
              <a:xfrm>
                <a:off x="2603681" y="2434366"/>
                <a:ext cx="1270238" cy="428913"/>
                <a:chOff x="937433" y="4719093"/>
                <a:chExt cx="1239873" cy="428913"/>
              </a:xfrm>
            </p:grpSpPr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238CD48E-0A32-4BEC-8537-859690E92BD3}"/>
                    </a:ext>
                  </a:extLst>
                </p:cNvPr>
                <p:cNvSpPr/>
                <p:nvPr/>
              </p:nvSpPr>
              <p:spPr>
                <a:xfrm>
                  <a:off x="937433" y="4719093"/>
                  <a:ext cx="1175295" cy="428913"/>
                </a:xfrm>
                <a:prstGeom prst="roundRect">
                  <a:avLst>
                    <a:gd name="adj" fmla="val 1829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3973615-917F-46F9-8903-12D8B53B2A6E}"/>
                    </a:ext>
                  </a:extLst>
                </p:cNvPr>
                <p:cNvSpPr txBox="1"/>
                <p:nvPr/>
              </p:nvSpPr>
              <p:spPr>
                <a:xfrm>
                  <a:off x="955304" y="4773803"/>
                  <a:ext cx="12220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main decoder</a:t>
                  </a:r>
                  <a:endParaRPr lang="zh-CN" altLang="en-US" sz="1400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4B53786-17A7-4CE6-952E-8AADA16F947B}"/>
                  </a:ext>
                </a:extLst>
              </p:cNvPr>
              <p:cNvGrpSpPr/>
              <p:nvPr/>
            </p:nvGrpSpPr>
            <p:grpSpPr>
              <a:xfrm>
                <a:off x="2599865" y="3417070"/>
                <a:ext cx="1251929" cy="428913"/>
                <a:chOff x="3564225" y="2323379"/>
                <a:chExt cx="875695" cy="369332"/>
              </a:xfrm>
            </p:grpSpPr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C531E7F2-5B7E-4916-97D9-FD1B6B977510}"/>
                    </a:ext>
                  </a:extLst>
                </p:cNvPr>
                <p:cNvSpPr/>
                <p:nvPr/>
              </p:nvSpPr>
              <p:spPr>
                <a:xfrm>
                  <a:off x="3564225" y="2323379"/>
                  <a:ext cx="875695" cy="369332"/>
                </a:xfrm>
                <a:prstGeom prst="roundRect">
                  <a:avLst>
                    <a:gd name="adj" fmla="val 1492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ED67F72-E33B-4BF8-B259-6B8757E07649}"/>
                    </a:ext>
                  </a:extLst>
                </p:cNvPr>
                <p:cNvSpPr txBox="1"/>
                <p:nvPr/>
              </p:nvSpPr>
              <p:spPr>
                <a:xfrm>
                  <a:off x="3760581" y="2376039"/>
                  <a:ext cx="561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hazard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35D440-6062-4479-9D08-FE32B6F6332A}"/>
                </a:ext>
              </a:extLst>
            </p:cNvPr>
            <p:cNvSpPr txBox="1"/>
            <p:nvPr/>
          </p:nvSpPr>
          <p:spPr>
            <a:xfrm>
              <a:off x="2306464" y="4350669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sram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B46411-65A8-4BF6-B71C-E5DC2A405F66}"/>
                </a:ext>
              </a:extLst>
            </p:cNvPr>
            <p:cNvSpPr txBox="1"/>
            <p:nvPr/>
          </p:nvSpPr>
          <p:spPr>
            <a:xfrm>
              <a:off x="3536268" y="4319691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sram</a:t>
              </a:r>
              <a:endParaRPr lang="zh-CN" altLang="en-US" sz="1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37B926-D5FD-477A-8324-5A24D123BB3A}"/>
                </a:ext>
              </a:extLst>
            </p:cNvPr>
            <p:cNvSpPr/>
            <p:nvPr/>
          </p:nvSpPr>
          <p:spPr>
            <a:xfrm>
              <a:off x="1930400" y="1412241"/>
              <a:ext cx="2631440" cy="3241040"/>
            </a:xfrm>
            <a:prstGeom prst="roundRect">
              <a:avLst>
                <a:gd name="adj" fmla="val 5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F0EAEB-E8B0-4DC4-83D4-45A054CDE01D}"/>
                </a:ext>
              </a:extLst>
            </p:cNvPr>
            <p:cNvSpPr txBox="1"/>
            <p:nvPr/>
          </p:nvSpPr>
          <p:spPr>
            <a:xfrm>
              <a:off x="2048172" y="1392529"/>
              <a:ext cx="138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mycpu_top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FC20ADA-318F-4D64-B523-774C415247DA}"/>
                </a:ext>
              </a:extLst>
            </p:cNvPr>
            <p:cNvCxnSpPr>
              <a:cxnSpLocks/>
            </p:cNvCxnSpPr>
            <p:nvPr/>
          </p:nvCxnSpPr>
          <p:spPr>
            <a:xfrm>
              <a:off x="2518675" y="4653281"/>
              <a:ext cx="0" cy="544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B620381-90A0-4FA9-BF99-91625EA89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51794" y="4653281"/>
              <a:ext cx="0" cy="544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63E7C7-1AC8-4AAA-AE8E-98E23A023B91}"/>
                </a:ext>
              </a:extLst>
            </p:cNvPr>
            <p:cNvSpPr txBox="1"/>
            <p:nvPr/>
          </p:nvSpPr>
          <p:spPr>
            <a:xfrm>
              <a:off x="2048173" y="4748819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instr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55A75C5-293D-4C61-83E9-AA3ED7A1FD6E}"/>
                </a:ext>
              </a:extLst>
            </p:cNvPr>
            <p:cNvSpPr txBox="1"/>
            <p:nvPr/>
          </p:nvSpPr>
          <p:spPr>
            <a:xfrm>
              <a:off x="3282032" y="4744010"/>
              <a:ext cx="63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</a:t>
              </a:r>
              <a:endParaRPr lang="zh-CN" altLang="en-US" sz="1400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8AB327-4A4D-4C72-9F60-A08F937CC12B}"/>
              </a:ext>
            </a:extLst>
          </p:cNvPr>
          <p:cNvSpPr txBox="1"/>
          <p:nvPr/>
        </p:nvSpPr>
        <p:spPr>
          <a:xfrm>
            <a:off x="5527040" y="2427070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不用分太多层次</a:t>
            </a:r>
          </a:p>
        </p:txBody>
      </p:sp>
    </p:spTree>
    <p:extLst>
      <p:ext uri="{BB962C8B-B14F-4D97-AF65-F5344CB8AC3E}">
        <p14:creationId xmlns:p14="http://schemas.microsoft.com/office/powerpoint/2010/main" val="4601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D018254-6A4D-4399-8808-DB5CC8CC4B07}"/>
              </a:ext>
            </a:extLst>
          </p:cNvPr>
          <p:cNvSpPr/>
          <p:nvPr/>
        </p:nvSpPr>
        <p:spPr>
          <a:xfrm>
            <a:off x="834929" y="827865"/>
            <a:ext cx="2481762" cy="400110"/>
          </a:xfrm>
          <a:prstGeom prst="rect">
            <a:avLst/>
          </a:prstGeom>
          <a:noFill/>
          <a:ln>
            <a:noFill/>
            <a:miter/>
          </a:ln>
        </p:spPr>
        <p:txBody>
          <a:bodyPr vert="horz" wrap="square" lIns="75195" tIns="39101" rIns="75195" bIns="39101" numCol="1" anchor="b" anchorCtr="0" compatLnSpc="1"/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Trace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3CC703F-7230-4FE6-B718-B1A3BE187DDA}"/>
              </a:ext>
            </a:extLst>
          </p:cNvPr>
          <p:cNvSpPr txBox="1">
            <a:spLocks/>
          </p:cNvSpPr>
          <p:nvPr/>
        </p:nvSpPr>
        <p:spPr>
          <a:xfrm>
            <a:off x="1221009" y="3565783"/>
            <a:ext cx="6317711" cy="1636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err="1"/>
              <a:t>debug_wb_pc</a:t>
            </a:r>
            <a:r>
              <a:rPr kumimoji="1" lang="en-US" altLang="zh-CN" sz="1800" dirty="0"/>
              <a:t>: 		CPU</a:t>
            </a:r>
            <a:r>
              <a:rPr kumimoji="1" lang="zh-CN" altLang="en-US" sz="1800" dirty="0"/>
              <a:t>写回级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wb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PC</a:t>
            </a:r>
          </a:p>
          <a:p>
            <a:r>
              <a:rPr kumimoji="1" lang="en-US" altLang="zh-CN" sz="1800" dirty="0" err="1"/>
              <a:t>debug_wb_rf_wen</a:t>
            </a:r>
            <a:r>
              <a:rPr kumimoji="1" lang="en-US" altLang="zh-CN" sz="1800" dirty="0"/>
              <a:t>: 	</a:t>
            </a:r>
            <a:r>
              <a:rPr kumimoji="1" lang="en-US" altLang="zh-CN" sz="1800" dirty="0" err="1"/>
              <a:t>wb</a:t>
            </a:r>
            <a:r>
              <a:rPr kumimoji="1" lang="zh-CN" altLang="en-US" sz="1800" dirty="0"/>
              <a:t>级的写寄存器堆</a:t>
            </a:r>
            <a:r>
              <a:rPr kumimoji="1" lang="en-US" altLang="zh-CN" sz="1800" dirty="0"/>
              <a:t>(rf)</a:t>
            </a:r>
            <a:r>
              <a:rPr kumimoji="1" lang="zh-CN" altLang="en-US" sz="1800" dirty="0"/>
              <a:t>使能</a:t>
            </a:r>
            <a:endParaRPr kumimoji="1" lang="en-US" altLang="zh-CN" sz="1800" dirty="0"/>
          </a:p>
          <a:p>
            <a:r>
              <a:rPr kumimoji="1" lang="en-US" altLang="zh-CN" sz="1800" dirty="0" err="1"/>
              <a:t>debug_wb_rf_wnum</a:t>
            </a:r>
            <a:r>
              <a:rPr kumimoji="1" lang="en-US" altLang="zh-CN" sz="1800" dirty="0"/>
              <a:t>: 	</a:t>
            </a:r>
            <a:r>
              <a:rPr kumimoji="1" lang="en-US" altLang="zh-CN" sz="1800" dirty="0" err="1"/>
              <a:t>wb</a:t>
            </a:r>
            <a:r>
              <a:rPr kumimoji="1" lang="zh-CN" altLang="en-US" sz="1800" dirty="0"/>
              <a:t>级写寄存器堆</a:t>
            </a:r>
            <a:r>
              <a:rPr kumimoji="1" lang="en-US" altLang="zh-CN" sz="1800" dirty="0"/>
              <a:t>(rf)</a:t>
            </a:r>
            <a:r>
              <a:rPr kumimoji="1" lang="zh-CN" altLang="en-US" sz="1800" dirty="0"/>
              <a:t>目的寄存器号</a:t>
            </a:r>
            <a:endParaRPr kumimoji="1" lang="en-US" altLang="zh-CN" sz="1800" dirty="0"/>
          </a:p>
          <a:p>
            <a:r>
              <a:rPr kumimoji="1" lang="en-US" altLang="zh-CN" sz="1800" dirty="0" err="1"/>
              <a:t>debug_wb_rf_wdata</a:t>
            </a:r>
            <a:r>
              <a:rPr kumimoji="1" lang="en-US" altLang="zh-CN" sz="1800" dirty="0"/>
              <a:t>:	</a:t>
            </a:r>
            <a:r>
              <a:rPr kumimoji="1" lang="en-US" altLang="zh-CN" sz="1800" dirty="0" err="1"/>
              <a:t>wb</a:t>
            </a:r>
            <a:r>
              <a:rPr kumimoji="1" lang="zh-CN" altLang="en-US" sz="1800" dirty="0"/>
              <a:t>级的写回的目的操作数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13B5A5-279C-4363-8FAF-6B226F4C24E1}"/>
              </a:ext>
            </a:extLst>
          </p:cNvPr>
          <p:cNvSpPr txBox="1"/>
          <p:nvPr/>
        </p:nvSpPr>
        <p:spPr>
          <a:xfrm>
            <a:off x="2651760" y="1417053"/>
            <a:ext cx="820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先使用一个正确的</a:t>
            </a:r>
            <a:r>
              <a:rPr lang="en-US" altLang="zh-CN" dirty="0"/>
              <a:t>CPU</a:t>
            </a:r>
            <a:r>
              <a:rPr lang="zh-CN" altLang="en-US" dirty="0"/>
              <a:t>执行一遍程序，将写寄存器时</a:t>
            </a:r>
            <a:r>
              <a:rPr lang="en-US" altLang="zh-CN" dirty="0"/>
              <a:t>CPU</a:t>
            </a:r>
            <a:r>
              <a:rPr lang="zh-CN" altLang="en-US" dirty="0"/>
              <a:t>的信息记录下来，记为</a:t>
            </a:r>
            <a:r>
              <a:rPr lang="en-US" altLang="zh-CN" dirty="0" err="1"/>
              <a:t>golden_trace</a:t>
            </a:r>
            <a:r>
              <a:rPr lang="zh-CN" altLang="en-US" dirty="0"/>
              <a:t>。在验证自己的</a:t>
            </a:r>
            <a:r>
              <a:rPr lang="en-US" altLang="zh-CN" dirty="0"/>
              <a:t>CPU</a:t>
            </a:r>
            <a:r>
              <a:rPr lang="zh-CN" altLang="en-US" dirty="0"/>
              <a:t>时，跑同样的程序，在写入寄存器时和</a:t>
            </a:r>
            <a:r>
              <a:rPr lang="en-US" altLang="zh-CN" dirty="0"/>
              <a:t>trace</a:t>
            </a:r>
            <a:r>
              <a:rPr lang="zh-CN" altLang="en-US" dirty="0"/>
              <a:t>比对。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F04F0E-C36A-4F24-A2F6-4D5D27C2830A}"/>
              </a:ext>
            </a:extLst>
          </p:cNvPr>
          <p:cNvSpPr/>
          <p:nvPr/>
        </p:nvSpPr>
        <p:spPr>
          <a:xfrm>
            <a:off x="6787489" y="2694102"/>
            <a:ext cx="4073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《</a:t>
            </a:r>
            <a:r>
              <a:rPr lang="zh-CN" altLang="en-US" dirty="0"/>
              <a:t>A11_Trace比对机制使用说明_v1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53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D6422-E125-4765-AC17-F0CD12303B4A}"/>
              </a:ext>
            </a:extLst>
          </p:cNvPr>
          <p:cNvSpPr txBox="1">
            <a:spLocks/>
          </p:cNvSpPr>
          <p:nvPr/>
        </p:nvSpPr>
        <p:spPr>
          <a:xfrm>
            <a:off x="1651000" y="863392"/>
            <a:ext cx="5874087" cy="32514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共有三处对比：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num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data</a:t>
            </a:r>
          </a:p>
          <a:p>
            <a:r>
              <a:rPr kumimoji="1" lang="en-US" altLang="zh-CN" sz="1800" dirty="0"/>
              <a:t>PC</a:t>
            </a:r>
            <a:r>
              <a:rPr kumimoji="1" lang="zh-CN" altLang="en-US" sz="1800" dirty="0"/>
              <a:t>不对应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在反汇编文件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test.s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中搜索</a:t>
            </a:r>
            <a:r>
              <a:rPr kumimoji="1" lang="en-US" altLang="zh-CN" sz="1800" dirty="0"/>
              <a:t>pc</a:t>
            </a:r>
            <a:r>
              <a:rPr kumimoji="1" lang="zh-CN" altLang="en-US" sz="1800" dirty="0"/>
              <a:t>地址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找到引起分叉的指令</a:t>
            </a:r>
            <a:endParaRPr kumimoji="1" lang="en-US" altLang="zh-CN" sz="1800" dirty="0"/>
          </a:p>
          <a:p>
            <a:r>
              <a:rPr kumimoji="1" lang="en-US" altLang="zh-CN" sz="1800" dirty="0"/>
              <a:t>num</a:t>
            </a:r>
            <a:r>
              <a:rPr kumimoji="1" lang="zh-CN" altLang="en-US" sz="1800" dirty="0"/>
              <a:t>不对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数据通路不对；后面基本不会遇到这个错误</a:t>
            </a:r>
            <a:endParaRPr kumimoji="1" lang="en-US" altLang="zh-CN" sz="1800" dirty="0"/>
          </a:p>
          <a:p>
            <a:r>
              <a:rPr kumimoji="1" lang="en-US" altLang="zh-CN" sz="1800" dirty="0"/>
              <a:t>data</a:t>
            </a:r>
            <a:r>
              <a:rPr kumimoji="1" lang="zh-CN" altLang="en-US" sz="1800" dirty="0"/>
              <a:t>不对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普通指令，看</a:t>
            </a:r>
            <a:r>
              <a:rPr kumimoji="1" lang="en-US" altLang="zh-CN" sz="1800" dirty="0"/>
              <a:t>ALU</a:t>
            </a:r>
            <a:r>
              <a:rPr kumimoji="1" lang="zh-CN" altLang="en-US" sz="1800" dirty="0"/>
              <a:t>和前推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访存指令，</a:t>
            </a:r>
            <a:r>
              <a:rPr kumimoji="1" lang="en-US" altLang="zh-CN" sz="1800" dirty="0" err="1"/>
              <a:t>lw</a:t>
            </a:r>
            <a:r>
              <a:rPr kumimoji="1" lang="zh-CN" altLang="en-US" sz="1800" dirty="0"/>
              <a:t>不对，找同一个</a:t>
            </a:r>
            <a:r>
              <a:rPr kumimoji="1" lang="en-US" altLang="zh-CN" sz="1800" dirty="0"/>
              <a:t>address</a:t>
            </a:r>
            <a:r>
              <a:rPr kumimoji="1" lang="zh-CN" altLang="en-US" sz="1800" dirty="0"/>
              <a:t>的最后一个</a:t>
            </a:r>
            <a:r>
              <a:rPr kumimoji="1" lang="en-US" altLang="zh-CN" sz="1800" dirty="0" err="1"/>
              <a:t>sw</a:t>
            </a:r>
            <a:r>
              <a:rPr kumimoji="1" lang="zh-CN" altLang="en-US" sz="1800" dirty="0"/>
              <a:t>指令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A94F1F-67A7-49F4-AD2A-CBBBBB3C5A56}"/>
              </a:ext>
            </a:extLst>
          </p:cNvPr>
          <p:cNvSpPr txBox="1">
            <a:spLocks/>
          </p:cNvSpPr>
          <p:nvPr/>
        </p:nvSpPr>
        <p:spPr>
          <a:xfrm>
            <a:off x="1651000" y="4616917"/>
            <a:ext cx="8101797" cy="1580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看</a:t>
            </a:r>
            <a:r>
              <a:rPr kumimoji="1" lang="en-US" altLang="zh-CN" sz="1800" dirty="0"/>
              <a:t>《 A09_CPU</a:t>
            </a:r>
            <a:r>
              <a:rPr kumimoji="1" lang="zh-CN" altLang="en-US" sz="1800" dirty="0"/>
              <a:t>仿真调试说明</a:t>
            </a:r>
            <a:r>
              <a:rPr kumimoji="1" lang="en-US" altLang="zh-CN" sz="1800" dirty="0"/>
              <a:t>》</a:t>
            </a:r>
          </a:p>
          <a:p>
            <a:r>
              <a:rPr kumimoji="1" lang="zh-CN" altLang="en-US" sz="1800" dirty="0"/>
              <a:t>有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，一定没连线</a:t>
            </a:r>
            <a:endParaRPr kumimoji="1" lang="en-US" altLang="zh-CN" sz="1800" dirty="0"/>
          </a:p>
          <a:p>
            <a:r>
              <a:rPr kumimoji="1" lang="zh-CN" altLang="en-US" sz="1800" dirty="0"/>
              <a:t>有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，要么没初始化；要么多驱动</a:t>
            </a:r>
            <a:endParaRPr kumimoji="1" lang="en-US" altLang="zh-CN" sz="1800" dirty="0"/>
          </a:p>
          <a:p>
            <a:r>
              <a:rPr kumimoji="1" lang="zh-CN" altLang="en-US" sz="1800" dirty="0"/>
              <a:t>不管有没有错。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都不该有；如果有错，先看</a:t>
            </a:r>
            <a:r>
              <a:rPr kumimoji="1" lang="en-US" altLang="zh-CN" sz="1800" dirty="0"/>
              <a:t>Z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</a:t>
            </a:r>
            <a:r>
              <a:rPr kumimoji="1" lang="zh-CN" altLang="en-US" sz="1800" dirty="0"/>
              <a:t>，大概率是错误原因。</a:t>
            </a:r>
          </a:p>
        </p:txBody>
      </p:sp>
    </p:spTree>
    <p:extLst>
      <p:ext uri="{BB962C8B-B14F-4D97-AF65-F5344CB8AC3E}">
        <p14:creationId xmlns:p14="http://schemas.microsoft.com/office/powerpoint/2010/main" val="2487680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6B3D8-D27A-441A-B0F2-C5476519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80" y="938875"/>
            <a:ext cx="4023360" cy="160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工具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版本管理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git版本控制工具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结对编程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VS code Live Share 扩展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30C9891-E168-476B-B119-9B9BFF5E0ACB}"/>
              </a:ext>
            </a:extLst>
          </p:cNvPr>
          <p:cNvGrpSpPr/>
          <p:nvPr/>
        </p:nvGrpSpPr>
        <p:grpSpPr>
          <a:xfrm>
            <a:off x="1148006" y="3208124"/>
            <a:ext cx="4998793" cy="1768965"/>
            <a:chOff x="487413" y="3022733"/>
            <a:chExt cx="7705819" cy="179741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3D9A1B-3F22-47DA-A2E3-898A2823E3BF}"/>
                </a:ext>
              </a:extLst>
            </p:cNvPr>
            <p:cNvSpPr txBox="1"/>
            <p:nvPr/>
          </p:nvSpPr>
          <p:spPr>
            <a:xfrm>
              <a:off x="487413" y="3022733"/>
              <a:ext cx="7705819" cy="37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ea typeface="微软雅黑" panose="020B0503020204020204" pitchFamily="34" charset="-122"/>
                </a:rPr>
                <a:t>搭建一个完整的计算机系统的步骤：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A508D4D-D436-4D9B-9A7E-DF7BD59511E7}"/>
                </a:ext>
              </a:extLst>
            </p:cNvPr>
            <p:cNvSpPr txBox="1"/>
            <p:nvPr/>
          </p:nvSpPr>
          <p:spPr>
            <a:xfrm>
              <a:off x="1004261" y="3600515"/>
              <a:ext cx="3994952" cy="1219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微软雅黑" panose="020B0503020204020204" pitchFamily="34" charset="-122"/>
                </a:rPr>
                <a:t>1. </a:t>
              </a:r>
              <a:r>
                <a:rPr lang="zh-CN" altLang="en-US" dirty="0">
                  <a:ea typeface="微软雅黑" panose="020B0503020204020204" pitchFamily="34" charset="-122"/>
                </a:rPr>
                <a:t>实现一个</a:t>
              </a:r>
              <a:r>
                <a:rPr lang="en-US" altLang="zh-CN" dirty="0">
                  <a:ea typeface="微软雅黑" panose="020B0503020204020204" pitchFamily="34" charset="-122"/>
                </a:rPr>
                <a:t>CPU</a:t>
              </a: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2. </a:t>
              </a:r>
              <a:r>
                <a:rPr lang="zh-CN" altLang="en-US" dirty="0">
                  <a:ea typeface="微软雅黑" panose="020B0503020204020204" pitchFamily="34" charset="-122"/>
                </a:rPr>
                <a:t>搭建一个</a:t>
              </a:r>
              <a:r>
                <a:rPr lang="en-US" altLang="zh-CN" dirty="0">
                  <a:ea typeface="微软雅黑" panose="020B0503020204020204" pitchFamily="34" charset="-122"/>
                </a:rPr>
                <a:t>SoC</a:t>
              </a: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3. </a:t>
              </a:r>
              <a:r>
                <a:rPr lang="zh-CN" altLang="en-US" dirty="0">
                  <a:ea typeface="微软雅黑" panose="020B0503020204020204" pitchFamily="34" charset="-122"/>
                </a:rPr>
                <a:t>运行裸机程序</a:t>
              </a:r>
              <a:endParaRPr lang="en-US" altLang="zh-CN" dirty="0"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ea typeface="微软雅黑" panose="020B0503020204020204" pitchFamily="34" charset="-122"/>
                </a:rPr>
                <a:t>4. </a:t>
              </a:r>
              <a:r>
                <a:rPr lang="zh-CN" altLang="en-US" dirty="0">
                  <a:ea typeface="微软雅黑" panose="020B0503020204020204" pitchFamily="34" charset="-122"/>
                </a:rPr>
                <a:t>移植操作系统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1352310-F1E7-4C8B-8807-1B393B36B488}"/>
              </a:ext>
            </a:extLst>
          </p:cNvPr>
          <p:cNvSpPr txBox="1"/>
          <p:nvPr/>
        </p:nvSpPr>
        <p:spPr>
          <a:xfrm>
            <a:off x="766243" y="762660"/>
            <a:ext cx="253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9548B7-E35E-40FA-A5BC-91FEA1AF280E}"/>
              </a:ext>
            </a:extLst>
          </p:cNvPr>
          <p:cNvSpPr txBox="1"/>
          <p:nvPr/>
        </p:nvSpPr>
        <p:spPr>
          <a:xfrm>
            <a:off x="1148006" y="1771124"/>
            <a:ext cx="454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问题：我们实现的</a:t>
            </a:r>
            <a:r>
              <a:rPr lang="en-US" altLang="zh-CN" dirty="0"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ea typeface="微软雅黑" panose="020B0503020204020204" pitchFamily="34" charset="-122"/>
              </a:rPr>
              <a:t>能拿来干什么？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CB21DF-A261-4411-924D-C5391C84D0F8}"/>
              </a:ext>
            </a:extLst>
          </p:cNvPr>
          <p:cNvSpPr txBox="1"/>
          <p:nvPr/>
        </p:nvSpPr>
        <p:spPr>
          <a:xfrm>
            <a:off x="3982683" y="4092605"/>
            <a:ext cx="117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硬综涉及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65788F89-3721-442C-983F-D47A5A6147E8}"/>
              </a:ext>
            </a:extLst>
          </p:cNvPr>
          <p:cNvSpPr/>
          <p:nvPr/>
        </p:nvSpPr>
        <p:spPr>
          <a:xfrm>
            <a:off x="3559969" y="3964804"/>
            <a:ext cx="257429" cy="624935"/>
          </a:xfrm>
          <a:prstGeom prst="rightBrace">
            <a:avLst>
              <a:gd name="adj1" fmla="val 31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9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EDBB6C-7C9A-4DB8-B94E-13D170182EFE}"/>
              </a:ext>
            </a:extLst>
          </p:cNvPr>
          <p:cNvSpPr txBox="1"/>
          <p:nvPr/>
        </p:nvSpPr>
        <p:spPr>
          <a:xfrm>
            <a:off x="5095240" y="3037840"/>
            <a:ext cx="200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15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95DA02-34DC-482F-8910-F17267A233D6}"/>
              </a:ext>
            </a:extLst>
          </p:cNvPr>
          <p:cNvSpPr txBox="1"/>
          <p:nvPr/>
        </p:nvSpPr>
        <p:spPr>
          <a:xfrm>
            <a:off x="766243" y="744608"/>
            <a:ext cx="342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 CPU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7204EF-4DC5-47B9-9ECD-88568728EFCA}"/>
              </a:ext>
            </a:extLst>
          </p:cNvPr>
          <p:cNvGrpSpPr/>
          <p:nvPr/>
        </p:nvGrpSpPr>
        <p:grpSpPr>
          <a:xfrm>
            <a:off x="1230472" y="2089182"/>
            <a:ext cx="7821053" cy="3003288"/>
            <a:chOff x="1141695" y="1911628"/>
            <a:chExt cx="7821053" cy="300328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EB2341-EFE2-4701-A23C-2D633C2E3FEA}"/>
                </a:ext>
              </a:extLst>
            </p:cNvPr>
            <p:cNvGrpSpPr/>
            <p:nvPr/>
          </p:nvGrpSpPr>
          <p:grpSpPr>
            <a:xfrm>
              <a:off x="1141695" y="1911628"/>
              <a:ext cx="2503502" cy="3003288"/>
              <a:chOff x="1141695" y="1911628"/>
              <a:chExt cx="2503502" cy="3003288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8F8E96D-5C1A-4F56-9FC8-33B003B740B9}"/>
                  </a:ext>
                </a:extLst>
              </p:cNvPr>
              <p:cNvSpPr txBox="1"/>
              <p:nvPr/>
            </p:nvSpPr>
            <p:spPr>
              <a:xfrm>
                <a:off x="1141695" y="1911628"/>
                <a:ext cx="2503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RTL</a:t>
                </a:r>
                <a:r>
                  <a:rPr lang="zh-CN" altLang="en-US" dirty="0"/>
                  <a:t>代码（软核）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F615C-828D-404D-A8F8-505EFDD33E04}"/>
                  </a:ext>
                </a:extLst>
              </p:cNvPr>
              <p:cNvSpPr txBox="1"/>
              <p:nvPr/>
            </p:nvSpPr>
            <p:spPr>
              <a:xfrm>
                <a:off x="1145220" y="2580876"/>
                <a:ext cx="222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MIPS </a:t>
                </a:r>
                <a:r>
                  <a:rPr lang="zh-CN" altLang="en-US" dirty="0"/>
                  <a:t>体系结构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5D29BD-029A-4F40-A988-8E41EEF8E3DB}"/>
                  </a:ext>
                </a:extLst>
              </p:cNvPr>
              <p:cNvSpPr txBox="1"/>
              <p:nvPr/>
            </p:nvSpPr>
            <p:spPr>
              <a:xfrm>
                <a:off x="1141695" y="4545584"/>
                <a:ext cx="2400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微体系结构（实现）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8E4764-E193-41A2-BC8F-09461B0C23A0}"/>
                </a:ext>
              </a:extLst>
            </p:cNvPr>
            <p:cNvGrpSpPr/>
            <p:nvPr/>
          </p:nvGrpSpPr>
          <p:grpSpPr>
            <a:xfrm>
              <a:off x="3982375" y="1919905"/>
              <a:ext cx="4980373" cy="2995011"/>
              <a:chOff x="3982375" y="1919905"/>
              <a:chExt cx="4980373" cy="2995011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918A5D-8F44-49D4-B6AE-79CBCA121C9E}"/>
                  </a:ext>
                </a:extLst>
              </p:cNvPr>
              <p:cNvSpPr txBox="1"/>
              <p:nvPr/>
            </p:nvSpPr>
            <p:spPr>
              <a:xfrm>
                <a:off x="3982375" y="2567707"/>
                <a:ext cx="43981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MIPS32 Release1</a:t>
                </a:r>
                <a:r>
                  <a:rPr lang="zh-CN" altLang="en-US" dirty="0"/>
                  <a:t>子集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指令集、异常模型（中断）、虚拟存储器、</a:t>
                </a:r>
                <a:endParaRPr lang="en-US" altLang="zh-CN" dirty="0"/>
              </a:p>
              <a:p>
                <a:r>
                  <a:rPr lang="zh-CN" altLang="en-US" dirty="0"/>
                  <a:t>编程模型（数据类型、寄存器、大小尾端、协处理器</a:t>
                </a:r>
                <a:r>
                  <a:rPr lang="en-US" altLang="zh-CN" dirty="0"/>
                  <a:t>(CP0-CP3)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B9669F-9C11-47F5-B6B8-041317F3C87E}"/>
                  </a:ext>
                </a:extLst>
              </p:cNvPr>
              <p:cNvSpPr txBox="1"/>
              <p:nvPr/>
            </p:nvSpPr>
            <p:spPr>
              <a:xfrm>
                <a:off x="3982375" y="4545584"/>
                <a:ext cx="3355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zh-CN" altLang="en-US" dirty="0"/>
                  <a:t>级流水线、分支预测、</a:t>
                </a:r>
                <a:r>
                  <a:rPr lang="en-US" altLang="zh-CN" dirty="0"/>
                  <a:t>Cache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BC67693-30D1-4141-8232-DD059199414A}"/>
                  </a:ext>
                </a:extLst>
              </p:cNvPr>
              <p:cNvSpPr txBox="1"/>
              <p:nvPr/>
            </p:nvSpPr>
            <p:spPr>
              <a:xfrm>
                <a:off x="3982375" y="1919905"/>
                <a:ext cx="4980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HDL: VHDL,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Verilog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system Verilog, Chisel</a:t>
                </a:r>
                <a:endParaRPr lang="zh-CN" altLang="en-US" dirty="0"/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58197A3-0DCB-446F-9A50-1458027F1AC1}"/>
              </a:ext>
            </a:extLst>
          </p:cNvPr>
          <p:cNvSpPr txBox="1"/>
          <p:nvPr/>
        </p:nvSpPr>
        <p:spPr>
          <a:xfrm>
            <a:off x="1230472" y="1278395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（硬综主要内容）</a:t>
            </a:r>
          </a:p>
        </p:txBody>
      </p:sp>
    </p:spTree>
    <p:extLst>
      <p:ext uri="{BB962C8B-B14F-4D97-AF65-F5344CB8AC3E}">
        <p14:creationId xmlns:p14="http://schemas.microsoft.com/office/powerpoint/2010/main" val="249603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2D351C4-2ABA-46C5-989F-42DEE8C116DC}"/>
              </a:ext>
            </a:extLst>
          </p:cNvPr>
          <p:cNvGrpSpPr>
            <a:grpSpLocks noChangeAspect="1"/>
          </p:cNvGrpSpPr>
          <p:nvPr/>
        </p:nvGrpSpPr>
        <p:grpSpPr>
          <a:xfrm>
            <a:off x="1130930" y="1568767"/>
            <a:ext cx="10048562" cy="3720465"/>
            <a:chOff x="306" y="1127"/>
            <a:chExt cx="14908" cy="549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822450-8DD2-4A2D-AD55-F009FFA8A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" y="1127"/>
              <a:ext cx="9058" cy="54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A54714F-2199-4B74-A4D9-9CB75153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" y="1127"/>
              <a:ext cx="5850" cy="5487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A700AC8-BE35-4790-A621-0105DBDB751F}"/>
                </a:ext>
              </a:extLst>
            </p:cNvPr>
            <p:cNvCxnSpPr/>
            <p:nvPr/>
          </p:nvCxnSpPr>
          <p:spPr>
            <a:xfrm>
              <a:off x="5954" y="2831"/>
              <a:ext cx="1534" cy="24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859A56-07C4-4ADF-A92D-2BC647C4AAA2}"/>
                </a:ext>
              </a:extLst>
            </p:cNvPr>
            <p:cNvCxnSpPr/>
            <p:nvPr/>
          </p:nvCxnSpPr>
          <p:spPr>
            <a:xfrm flipV="1">
              <a:off x="5909" y="1214"/>
              <a:ext cx="1166" cy="4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EA1E5B0-7A90-4F68-A7A8-9794A0BCBD25}"/>
              </a:ext>
            </a:extLst>
          </p:cNvPr>
          <p:cNvSpPr/>
          <p:nvPr/>
        </p:nvSpPr>
        <p:spPr>
          <a:xfrm>
            <a:off x="1012508" y="1127464"/>
            <a:ext cx="4098526" cy="39766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4DB020-A8B9-4B0A-8233-6D1A2EF4A686}"/>
              </a:ext>
            </a:extLst>
          </p:cNvPr>
          <p:cNvSpPr txBox="1"/>
          <p:nvPr/>
        </p:nvSpPr>
        <p:spPr>
          <a:xfrm>
            <a:off x="1420426" y="1297861"/>
            <a:ext cx="136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mycpu_top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B11A83-DD8F-45F9-9C7A-C5A9DC742F17}"/>
              </a:ext>
            </a:extLst>
          </p:cNvPr>
          <p:cNvSpPr txBox="1"/>
          <p:nvPr/>
        </p:nvSpPr>
        <p:spPr>
          <a:xfrm>
            <a:off x="4713150" y="5519794"/>
            <a:ext cx="670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图：</a:t>
            </a:r>
            <a:r>
              <a:rPr lang="en-US" altLang="zh-CN" sz="1400" dirty="0"/>
              <a:t>2020</a:t>
            </a:r>
            <a:r>
              <a:rPr lang="zh-CN" altLang="en-US" sz="1400" dirty="0"/>
              <a:t>龙芯杯</a:t>
            </a:r>
            <a:r>
              <a:rPr lang="en-US" altLang="zh-CN" sz="1400" dirty="0" err="1"/>
              <a:t>cqu</a:t>
            </a:r>
            <a:r>
              <a:rPr lang="zh-CN" altLang="en-US" sz="1400" dirty="0"/>
              <a:t>一队参赛作品</a:t>
            </a:r>
            <a:r>
              <a:rPr lang="en-US" altLang="zh-CN" sz="1400" dirty="0"/>
              <a:t>(</a:t>
            </a:r>
            <a:r>
              <a:rPr lang="zh-CN" altLang="en-US" sz="1400" dirty="0"/>
              <a:t>https://github.com/14010007517/2020NSCSCC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235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388E04-6FB9-440A-951E-D527EEFF8FB3}"/>
              </a:ext>
            </a:extLst>
          </p:cNvPr>
          <p:cNvSpPr txBox="1"/>
          <p:nvPr/>
        </p:nvSpPr>
        <p:spPr>
          <a:xfrm>
            <a:off x="1175356" y="1801051"/>
            <a:ext cx="260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SoC(System on Chip)</a:t>
            </a:r>
            <a:r>
              <a:rPr lang="zh-CN" altLang="en-US" dirty="0"/>
              <a:t>，在一个芯片上集成了一个基本完整的计算机系统。包含</a:t>
            </a:r>
            <a:r>
              <a:rPr lang="en-US" altLang="zh-CN" dirty="0"/>
              <a:t>CPU</a:t>
            </a:r>
            <a:r>
              <a:rPr lang="zh-CN" altLang="en-US" dirty="0"/>
              <a:t>，存储器，输入输出接口等。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424892-DEA3-4274-8508-14F16FC164AE}"/>
              </a:ext>
            </a:extLst>
          </p:cNvPr>
          <p:cNvSpPr txBox="1"/>
          <p:nvPr/>
        </p:nvSpPr>
        <p:spPr>
          <a:xfrm>
            <a:off x="766243" y="744608"/>
            <a:ext cx="2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C5423A4-98EE-4026-9F3E-7485F98E4CF2}"/>
              </a:ext>
            </a:extLst>
          </p:cNvPr>
          <p:cNvGrpSpPr/>
          <p:nvPr/>
        </p:nvGrpSpPr>
        <p:grpSpPr>
          <a:xfrm>
            <a:off x="3821640" y="851153"/>
            <a:ext cx="8055038" cy="5642239"/>
            <a:chOff x="3975158" y="975440"/>
            <a:chExt cx="8055038" cy="5642239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F8585217-F5DC-412E-9151-D017B6CA8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158" y="975440"/>
              <a:ext cx="8055038" cy="533446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5FE8221-3045-4A9F-A035-B2226C6A981A}"/>
                </a:ext>
              </a:extLst>
            </p:cNvPr>
            <p:cNvSpPr txBox="1"/>
            <p:nvPr/>
          </p:nvSpPr>
          <p:spPr>
            <a:xfrm>
              <a:off x="6542300" y="6309902"/>
              <a:ext cx="3435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system_test</a:t>
              </a:r>
              <a:r>
                <a:rPr lang="en-US" altLang="zh-CN" sz="1400" dirty="0"/>
                <a:t> SoC</a:t>
              </a:r>
              <a:r>
                <a:rPr lang="zh-CN" altLang="en-US" sz="1400" dirty="0"/>
                <a:t>结构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80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71659B-1F8A-43F4-A560-E09456A60BA7}"/>
              </a:ext>
            </a:extLst>
          </p:cNvPr>
          <p:cNvGrpSpPr/>
          <p:nvPr/>
        </p:nvGrpSpPr>
        <p:grpSpPr>
          <a:xfrm>
            <a:off x="1058240" y="4035757"/>
            <a:ext cx="8375127" cy="1200329"/>
            <a:chOff x="1058239" y="4736797"/>
            <a:chExt cx="7395845" cy="120032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74D504-7314-46CA-B7BA-A9C0FF32543D}"/>
                </a:ext>
              </a:extLst>
            </p:cNvPr>
            <p:cNvSpPr txBox="1"/>
            <p:nvPr/>
          </p:nvSpPr>
          <p:spPr>
            <a:xfrm>
              <a:off x="1058239" y="4736797"/>
              <a:ext cx="1134794" cy="371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编程</a:t>
              </a:r>
              <a:endParaRPr lang="en-US" altLang="zh-CN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C2ABAC0-3775-440D-88DC-79D8ADC9CA4B}"/>
                </a:ext>
              </a:extLst>
            </p:cNvPr>
            <p:cNvSpPr txBox="1"/>
            <p:nvPr/>
          </p:nvSpPr>
          <p:spPr>
            <a:xfrm>
              <a:off x="3235630" y="4736797"/>
              <a:ext cx="5218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裸金属</a:t>
              </a:r>
              <a:r>
                <a:rPr lang="en-US" altLang="zh-CN" dirty="0"/>
                <a:t>(bare metal)</a:t>
              </a:r>
              <a:r>
                <a:rPr lang="zh-CN" altLang="en-US" dirty="0"/>
                <a:t>程序。基于函数库开发、直接和外设打交道。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可以查看功能测试和性能测试的软件代码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EFB29B-368F-4DA1-B45B-717351B76979}"/>
              </a:ext>
            </a:extLst>
          </p:cNvPr>
          <p:cNvGrpSpPr/>
          <p:nvPr/>
        </p:nvGrpSpPr>
        <p:grpSpPr>
          <a:xfrm>
            <a:off x="1058240" y="1278502"/>
            <a:ext cx="8204979" cy="2150498"/>
            <a:chOff x="1058240" y="1278500"/>
            <a:chExt cx="8204979" cy="410709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15D42F9-03CD-4534-A888-70D4A94DDBCF}"/>
                </a:ext>
              </a:extLst>
            </p:cNvPr>
            <p:cNvSpPr txBox="1"/>
            <p:nvPr/>
          </p:nvSpPr>
          <p:spPr>
            <a:xfrm>
              <a:off x="1058240" y="1278502"/>
              <a:ext cx="288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片上总线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B466F73-7474-48B1-ACDC-DC5E05F13DE3}"/>
                </a:ext>
              </a:extLst>
            </p:cNvPr>
            <p:cNvSpPr txBox="1"/>
            <p:nvPr/>
          </p:nvSpPr>
          <p:spPr>
            <a:xfrm>
              <a:off x="3523939" y="1278500"/>
              <a:ext cx="5739280" cy="410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目的：将不同</a:t>
              </a:r>
              <a:r>
                <a:rPr lang="en-US" altLang="zh-CN" dirty="0" err="1"/>
                <a:t>ip</a:t>
              </a:r>
              <a:r>
                <a:rPr lang="zh-CN" altLang="en-US" dirty="0"/>
                <a:t>模块连接起来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AMBA</a:t>
              </a:r>
              <a:r>
                <a:rPr lang="zh-CN" altLang="en-US" dirty="0"/>
                <a:t>互联总线</a:t>
              </a:r>
              <a:endParaRPr lang="en-US" altLang="zh-CN" dirty="0"/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AHB (Advanced High-performance Bus)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高级高性能总线</a:t>
              </a:r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ASB (Advanced System Bus)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高级系统总线</a:t>
              </a:r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APB (Advanced Peripheral Bus)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高级外围总线</a:t>
              </a:r>
            </a:p>
            <a:p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AXI (Advanced </a:t>
              </a:r>
              <a:r>
                <a:rPr lang="en-US" altLang="zh-CN" dirty="0" err="1">
                  <a:solidFill>
                    <a:srgbClr val="121212"/>
                  </a:solidFill>
                  <a:latin typeface="-apple-system"/>
                </a:rPr>
                <a:t>eXtensible</a:t>
              </a:r>
              <a:r>
                <a:rPr lang="en-US" altLang="zh-CN" dirty="0">
                  <a:solidFill>
                    <a:srgbClr val="121212"/>
                  </a:solidFill>
                  <a:latin typeface="-apple-system"/>
                </a:rPr>
                <a:t> Interface) 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高级可拓展接口</a:t>
              </a:r>
            </a:p>
            <a:p>
              <a:endParaRPr lang="zh-CN" altLang="en-US" dirty="0"/>
            </a:p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35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0CA2CD6-5759-43A6-8F7B-8237E327BBF4}"/>
              </a:ext>
            </a:extLst>
          </p:cNvPr>
          <p:cNvGrpSpPr/>
          <p:nvPr/>
        </p:nvGrpSpPr>
        <p:grpSpPr>
          <a:xfrm>
            <a:off x="456711" y="1805799"/>
            <a:ext cx="5639289" cy="3461844"/>
            <a:chOff x="456711" y="1423834"/>
            <a:chExt cx="5639289" cy="346184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5FE6F66-A125-4EAA-9D82-985F94834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11" y="1423834"/>
              <a:ext cx="5639289" cy="324640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08CFBEB-AFA2-4B7C-9233-46B21F9BCC6C}"/>
                </a:ext>
              </a:extLst>
            </p:cNvPr>
            <p:cNvSpPr txBox="1"/>
            <p:nvPr/>
          </p:nvSpPr>
          <p:spPr>
            <a:xfrm>
              <a:off x="1816782" y="4362458"/>
              <a:ext cx="2928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func_test</a:t>
              </a:r>
              <a:r>
                <a:rPr lang="en-US" altLang="zh-CN" sz="1400" dirty="0"/>
                <a:t> </a:t>
              </a:r>
              <a:r>
                <a:rPr lang="en-US" altLang="zh-CN" sz="1400" dirty="0" err="1"/>
                <a:t>SoC_sram</a:t>
              </a:r>
              <a:r>
                <a:rPr lang="zh-CN" altLang="en-US" sz="1400" dirty="0"/>
                <a:t>结构</a:t>
              </a:r>
              <a:endParaRPr lang="en-US" altLang="zh-CN" sz="1400" dirty="0"/>
            </a:p>
            <a:p>
              <a:r>
                <a:rPr lang="en-US" altLang="zh-CN" sz="1400" dirty="0"/>
                <a:t>           </a:t>
              </a:r>
              <a:r>
                <a:rPr lang="zh-CN" altLang="en-US" sz="1400" dirty="0"/>
                <a:t>（用于功能测试）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9F8122-11C4-4489-B8CA-E25851CCE857}"/>
              </a:ext>
            </a:extLst>
          </p:cNvPr>
          <p:cNvGrpSpPr/>
          <p:nvPr/>
        </p:nvGrpSpPr>
        <p:grpSpPr>
          <a:xfrm>
            <a:off x="6448256" y="645536"/>
            <a:ext cx="4480948" cy="5018439"/>
            <a:chOff x="6506129" y="655515"/>
            <a:chExt cx="4480948" cy="501843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E9F3D68-619C-43ED-85A8-E6810A91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6129" y="655515"/>
              <a:ext cx="4480948" cy="43895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7CC2B2-66A0-4065-808B-85863AE60E73}"/>
                </a:ext>
              </a:extLst>
            </p:cNvPr>
            <p:cNvSpPr txBox="1"/>
            <p:nvPr/>
          </p:nvSpPr>
          <p:spPr>
            <a:xfrm>
              <a:off x="7551418" y="5150734"/>
              <a:ext cx="2483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图</a:t>
              </a:r>
              <a:r>
                <a:rPr lang="en-US" altLang="zh-CN" sz="1400" dirty="0"/>
                <a:t>: </a:t>
              </a:r>
              <a:r>
                <a:rPr lang="zh-CN" altLang="en-US" sz="1400" dirty="0"/>
                <a:t>龙芯杯</a:t>
              </a:r>
              <a:r>
                <a:rPr lang="en-US" altLang="zh-CN" sz="1400" dirty="0" err="1"/>
                <a:t>SoC_axi_lite</a:t>
              </a:r>
              <a:r>
                <a:rPr lang="zh-CN" altLang="en-US" sz="1400" dirty="0"/>
                <a:t>结构（用于功能测试和性能测试）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96E1AA2-A3DD-4573-AD62-F4F342502461}"/>
              </a:ext>
            </a:extLst>
          </p:cNvPr>
          <p:cNvSpPr txBox="1"/>
          <p:nvPr/>
        </p:nvSpPr>
        <p:spPr>
          <a:xfrm>
            <a:off x="456711" y="1042416"/>
            <a:ext cx="24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从哪里开始运行？</a:t>
            </a:r>
          </a:p>
        </p:txBody>
      </p:sp>
    </p:spTree>
    <p:extLst>
      <p:ext uri="{BB962C8B-B14F-4D97-AF65-F5344CB8AC3E}">
        <p14:creationId xmlns:p14="http://schemas.microsoft.com/office/powerpoint/2010/main" val="3831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899C926-C8C2-41AB-A812-E2FECFC40EDC}"/>
              </a:ext>
            </a:extLst>
          </p:cNvPr>
          <p:cNvSpPr txBox="1"/>
          <p:nvPr/>
        </p:nvSpPr>
        <p:spPr>
          <a:xfrm>
            <a:off x="1232928" y="2717509"/>
            <a:ext cx="811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启动：</a:t>
            </a:r>
            <a:r>
              <a:rPr lang="en-US" altLang="zh-CN" dirty="0"/>
              <a:t>CPU reset → Bootloader→ </a:t>
            </a:r>
            <a:r>
              <a:rPr lang="en-US" altLang="zh-CN" dirty="0" err="1"/>
              <a:t>os</a:t>
            </a:r>
            <a:r>
              <a:rPr lang="zh-CN" altLang="en-US" dirty="0"/>
              <a:t>内核。把操作系统读取到内存</a:t>
            </a:r>
          </a:p>
          <a:p>
            <a:endParaRPr lang="en-US" altLang="zh-CN" dirty="0"/>
          </a:p>
          <a:p>
            <a:r>
              <a:rPr lang="en-US" altLang="zh-CN" dirty="0"/>
              <a:t>         BIOS(ROM) → bootloader(MBR) → kernel(disk)</a:t>
            </a:r>
            <a:r>
              <a:rPr lang="zh-CN" altLang="en-US" dirty="0"/>
              <a:t>（操作系统实验中的例子）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6D78A-C98D-49F3-A0F5-B7FAA8ECC118}"/>
              </a:ext>
            </a:extLst>
          </p:cNvPr>
          <p:cNvSpPr txBox="1"/>
          <p:nvPr/>
        </p:nvSpPr>
        <p:spPr>
          <a:xfrm>
            <a:off x="1232928" y="4474519"/>
            <a:ext cx="830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和操作系统密切相关：中断处理、虚拟存储器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042684-F40E-4806-A823-3F79361E827D}"/>
              </a:ext>
            </a:extLst>
          </p:cNvPr>
          <p:cNvSpPr txBox="1"/>
          <p:nvPr/>
        </p:nvSpPr>
        <p:spPr>
          <a:xfrm>
            <a:off x="766243" y="744608"/>
            <a:ext cx="293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操作系统移植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EAD8BA-870D-4121-BE9E-0F2636E69BAA}"/>
              </a:ext>
            </a:extLst>
          </p:cNvPr>
          <p:cNvSpPr/>
          <p:nvPr/>
        </p:nvSpPr>
        <p:spPr>
          <a:xfrm>
            <a:off x="1232928" y="1777225"/>
            <a:ext cx="493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：实时操作系统</a:t>
            </a:r>
            <a:r>
              <a:rPr lang="en-US" altLang="zh-CN" dirty="0"/>
              <a:t>(RTOS)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 err="1"/>
              <a:t>ucore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1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2124</Words>
  <Application>Microsoft Office PowerPoint</Application>
  <PresentationFormat>宽屏</PresentationFormat>
  <Paragraphs>267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-apple-system</vt:lpstr>
      <vt:lpstr>等线</vt:lpstr>
      <vt:lpstr>等线 Light</vt:lpstr>
      <vt:lpstr>宋体</vt:lpstr>
      <vt:lpstr>微软雅黑</vt:lpstr>
      <vt:lpstr>Arial</vt:lpstr>
      <vt:lpstr>Open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Sunshine~ Yuan</dc:creator>
  <cp:lastModifiedBy>Sunshine~ Yuan</cp:lastModifiedBy>
  <cp:revision>182</cp:revision>
  <dcterms:created xsi:type="dcterms:W3CDTF">2020-12-17T06:07:54Z</dcterms:created>
  <dcterms:modified xsi:type="dcterms:W3CDTF">2020-12-21T11:12:45Z</dcterms:modified>
</cp:coreProperties>
</file>