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handoutMasterIdLst>
    <p:handoutMasterId r:id="rId58"/>
  </p:handoutMasterIdLst>
  <p:sldIdLst>
    <p:sldId id="256" r:id="rId2"/>
    <p:sldId id="465" r:id="rId3"/>
    <p:sldId id="424" r:id="rId4"/>
    <p:sldId id="425" r:id="rId5"/>
    <p:sldId id="427" r:id="rId6"/>
    <p:sldId id="428" r:id="rId7"/>
    <p:sldId id="469" r:id="rId8"/>
    <p:sldId id="429" r:id="rId9"/>
    <p:sldId id="431" r:id="rId10"/>
    <p:sldId id="478" r:id="rId11"/>
    <p:sldId id="477" r:id="rId12"/>
    <p:sldId id="432" r:id="rId13"/>
    <p:sldId id="430" r:id="rId14"/>
    <p:sldId id="456" r:id="rId15"/>
    <p:sldId id="457" r:id="rId16"/>
    <p:sldId id="458" r:id="rId17"/>
    <p:sldId id="460" r:id="rId18"/>
    <p:sldId id="467" r:id="rId19"/>
    <p:sldId id="459" r:id="rId20"/>
    <p:sldId id="461" r:id="rId21"/>
    <p:sldId id="466" r:id="rId22"/>
    <p:sldId id="462" r:id="rId23"/>
    <p:sldId id="463" r:id="rId24"/>
    <p:sldId id="464" r:id="rId25"/>
    <p:sldId id="279" r:id="rId26"/>
    <p:sldId id="288" r:id="rId27"/>
    <p:sldId id="285" r:id="rId28"/>
    <p:sldId id="284" r:id="rId29"/>
    <p:sldId id="286" r:id="rId30"/>
    <p:sldId id="283" r:id="rId31"/>
    <p:sldId id="297" r:id="rId32"/>
    <p:sldId id="287" r:id="rId33"/>
    <p:sldId id="289" r:id="rId34"/>
    <p:sldId id="291" r:id="rId35"/>
    <p:sldId id="290" r:id="rId36"/>
    <p:sldId id="292" r:id="rId37"/>
    <p:sldId id="293" r:id="rId38"/>
    <p:sldId id="294" r:id="rId39"/>
    <p:sldId id="295" r:id="rId40"/>
    <p:sldId id="298" r:id="rId41"/>
    <p:sldId id="296" r:id="rId42"/>
    <p:sldId id="299" r:id="rId43"/>
    <p:sldId id="300" r:id="rId44"/>
    <p:sldId id="301" r:id="rId45"/>
    <p:sldId id="302" r:id="rId46"/>
    <p:sldId id="433" r:id="rId47"/>
    <p:sldId id="472" r:id="rId48"/>
    <p:sldId id="473" r:id="rId49"/>
    <p:sldId id="474" r:id="rId50"/>
    <p:sldId id="476" r:id="rId51"/>
    <p:sldId id="479" r:id="rId52"/>
    <p:sldId id="454" r:id="rId53"/>
    <p:sldId id="470" r:id="rId54"/>
    <p:sldId id="471" r:id="rId55"/>
    <p:sldId id="274" r:id="rId5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nat hauptman" initials="eh" lastIdx="1" clrIdx="0">
    <p:extLst>
      <p:ext uri="{19B8F6BF-5375-455C-9EA6-DF929625EA0E}">
        <p15:presenceInfo xmlns:p15="http://schemas.microsoft.com/office/powerpoint/2012/main" userId="19282d5f609259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80" d="100"/>
          <a:sy n="80"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56192FA-CC66-4BF3-AF8F-A80A89BA1365}" type="datetimeFigureOut">
              <a:rPr lang="en-US" smtClean="0"/>
              <a:t>8/28/2020</a:t>
            </a:fld>
            <a:endParaRPr lang="en-US"/>
          </a:p>
        </p:txBody>
      </p:sp>
      <p:sp>
        <p:nvSpPr>
          <p:cNvPr id="4" name="מציין מיקום של כותרת תחתונה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מציין מיקום של מספר שקופית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526465F-CD36-4E45-8B30-79B90B85B108}" type="slidenum">
              <a:rPr lang="en-US" smtClean="0"/>
              <a:t>‹#›</a:t>
            </a:fld>
            <a:endParaRPr lang="en-US"/>
          </a:p>
        </p:txBody>
      </p:sp>
    </p:spTree>
    <p:extLst>
      <p:ext uri="{BB962C8B-B14F-4D97-AF65-F5344CB8AC3E}">
        <p14:creationId xmlns:p14="http://schemas.microsoft.com/office/powerpoint/2010/main" val="3862752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647F8AC-73E4-47A2-911E-A11B6DBF1D3C}" type="datetimeFigureOut">
              <a:rPr lang="en-US" smtClean="0"/>
              <a:t>8/28/2020</a:t>
            </a:fld>
            <a:endParaRPr lang="en-US"/>
          </a:p>
        </p:txBody>
      </p:sp>
      <p:sp>
        <p:nvSpPr>
          <p:cNvPr id="4" name="מציין מיקום של תמונת שקופית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E1354CB-00EF-4ADC-AD77-CFB112414931}" type="slidenum">
              <a:rPr lang="en-US" smtClean="0"/>
              <a:t>‹#›</a:t>
            </a:fld>
            <a:endParaRPr lang="en-US"/>
          </a:p>
        </p:txBody>
      </p:sp>
    </p:spTree>
    <p:extLst>
      <p:ext uri="{BB962C8B-B14F-4D97-AF65-F5344CB8AC3E}">
        <p14:creationId xmlns:p14="http://schemas.microsoft.com/office/powerpoint/2010/main" val="3787170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2</a:t>
            </a:fld>
            <a:endParaRPr lang="en-US"/>
          </a:p>
        </p:txBody>
      </p:sp>
    </p:spTree>
    <p:extLst>
      <p:ext uri="{BB962C8B-B14F-4D97-AF65-F5344CB8AC3E}">
        <p14:creationId xmlns:p14="http://schemas.microsoft.com/office/powerpoint/2010/main" val="118901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11</a:t>
            </a:fld>
            <a:endParaRPr lang="en-US"/>
          </a:p>
        </p:txBody>
      </p:sp>
    </p:spTree>
    <p:extLst>
      <p:ext uri="{BB962C8B-B14F-4D97-AF65-F5344CB8AC3E}">
        <p14:creationId xmlns:p14="http://schemas.microsoft.com/office/powerpoint/2010/main" val="1152591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12</a:t>
            </a:fld>
            <a:endParaRPr lang="en-US"/>
          </a:p>
        </p:txBody>
      </p:sp>
    </p:spTree>
    <p:extLst>
      <p:ext uri="{BB962C8B-B14F-4D97-AF65-F5344CB8AC3E}">
        <p14:creationId xmlns:p14="http://schemas.microsoft.com/office/powerpoint/2010/main" val="125528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13</a:t>
            </a:fld>
            <a:endParaRPr lang="en-US"/>
          </a:p>
        </p:txBody>
      </p:sp>
    </p:spTree>
    <p:extLst>
      <p:ext uri="{BB962C8B-B14F-4D97-AF65-F5344CB8AC3E}">
        <p14:creationId xmlns:p14="http://schemas.microsoft.com/office/powerpoint/2010/main" val="1106412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14</a:t>
            </a:fld>
            <a:endParaRPr lang="en-US"/>
          </a:p>
        </p:txBody>
      </p:sp>
    </p:spTree>
    <p:extLst>
      <p:ext uri="{BB962C8B-B14F-4D97-AF65-F5344CB8AC3E}">
        <p14:creationId xmlns:p14="http://schemas.microsoft.com/office/powerpoint/2010/main" val="72719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15</a:t>
            </a:fld>
            <a:endParaRPr lang="en-US"/>
          </a:p>
        </p:txBody>
      </p:sp>
    </p:spTree>
    <p:extLst>
      <p:ext uri="{BB962C8B-B14F-4D97-AF65-F5344CB8AC3E}">
        <p14:creationId xmlns:p14="http://schemas.microsoft.com/office/powerpoint/2010/main" val="278983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16</a:t>
            </a:fld>
            <a:endParaRPr lang="en-US"/>
          </a:p>
        </p:txBody>
      </p:sp>
    </p:spTree>
    <p:extLst>
      <p:ext uri="{BB962C8B-B14F-4D97-AF65-F5344CB8AC3E}">
        <p14:creationId xmlns:p14="http://schemas.microsoft.com/office/powerpoint/2010/main" val="265868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17</a:t>
            </a:fld>
            <a:endParaRPr lang="en-US"/>
          </a:p>
        </p:txBody>
      </p:sp>
    </p:spTree>
    <p:extLst>
      <p:ext uri="{BB962C8B-B14F-4D97-AF65-F5344CB8AC3E}">
        <p14:creationId xmlns:p14="http://schemas.microsoft.com/office/powerpoint/2010/main" val="3612899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18</a:t>
            </a:fld>
            <a:endParaRPr lang="en-US"/>
          </a:p>
        </p:txBody>
      </p:sp>
    </p:spTree>
    <p:extLst>
      <p:ext uri="{BB962C8B-B14F-4D97-AF65-F5344CB8AC3E}">
        <p14:creationId xmlns:p14="http://schemas.microsoft.com/office/powerpoint/2010/main" val="415646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19</a:t>
            </a:fld>
            <a:endParaRPr lang="en-US"/>
          </a:p>
        </p:txBody>
      </p:sp>
    </p:spTree>
    <p:extLst>
      <p:ext uri="{BB962C8B-B14F-4D97-AF65-F5344CB8AC3E}">
        <p14:creationId xmlns:p14="http://schemas.microsoft.com/office/powerpoint/2010/main" val="592012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20</a:t>
            </a:fld>
            <a:endParaRPr lang="en-US"/>
          </a:p>
        </p:txBody>
      </p:sp>
    </p:spTree>
    <p:extLst>
      <p:ext uri="{BB962C8B-B14F-4D97-AF65-F5344CB8AC3E}">
        <p14:creationId xmlns:p14="http://schemas.microsoft.com/office/powerpoint/2010/main" val="383488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3</a:t>
            </a:fld>
            <a:endParaRPr lang="en-US"/>
          </a:p>
        </p:txBody>
      </p:sp>
    </p:spTree>
    <p:extLst>
      <p:ext uri="{BB962C8B-B14F-4D97-AF65-F5344CB8AC3E}">
        <p14:creationId xmlns:p14="http://schemas.microsoft.com/office/powerpoint/2010/main" val="1174158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21</a:t>
            </a:fld>
            <a:endParaRPr lang="en-US"/>
          </a:p>
        </p:txBody>
      </p:sp>
    </p:spTree>
    <p:extLst>
      <p:ext uri="{BB962C8B-B14F-4D97-AF65-F5344CB8AC3E}">
        <p14:creationId xmlns:p14="http://schemas.microsoft.com/office/powerpoint/2010/main" val="29982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22</a:t>
            </a:fld>
            <a:endParaRPr lang="en-US"/>
          </a:p>
        </p:txBody>
      </p:sp>
    </p:spTree>
    <p:extLst>
      <p:ext uri="{BB962C8B-B14F-4D97-AF65-F5344CB8AC3E}">
        <p14:creationId xmlns:p14="http://schemas.microsoft.com/office/powerpoint/2010/main" val="380781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23</a:t>
            </a:fld>
            <a:endParaRPr lang="en-US"/>
          </a:p>
        </p:txBody>
      </p:sp>
    </p:spTree>
    <p:extLst>
      <p:ext uri="{BB962C8B-B14F-4D97-AF65-F5344CB8AC3E}">
        <p14:creationId xmlns:p14="http://schemas.microsoft.com/office/powerpoint/2010/main" val="1288901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24</a:t>
            </a:fld>
            <a:endParaRPr lang="en-US"/>
          </a:p>
        </p:txBody>
      </p:sp>
    </p:spTree>
    <p:extLst>
      <p:ext uri="{BB962C8B-B14F-4D97-AF65-F5344CB8AC3E}">
        <p14:creationId xmlns:p14="http://schemas.microsoft.com/office/powerpoint/2010/main" val="3074954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25</a:t>
            </a:fld>
            <a:endParaRPr lang="en-US"/>
          </a:p>
        </p:txBody>
      </p:sp>
    </p:spTree>
    <p:extLst>
      <p:ext uri="{BB962C8B-B14F-4D97-AF65-F5344CB8AC3E}">
        <p14:creationId xmlns:p14="http://schemas.microsoft.com/office/powerpoint/2010/main" val="2303945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26</a:t>
            </a:fld>
            <a:endParaRPr lang="en-US"/>
          </a:p>
        </p:txBody>
      </p:sp>
    </p:spTree>
    <p:extLst>
      <p:ext uri="{BB962C8B-B14F-4D97-AF65-F5344CB8AC3E}">
        <p14:creationId xmlns:p14="http://schemas.microsoft.com/office/powerpoint/2010/main" val="292614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27</a:t>
            </a:fld>
            <a:endParaRPr lang="en-US"/>
          </a:p>
        </p:txBody>
      </p:sp>
    </p:spTree>
    <p:extLst>
      <p:ext uri="{BB962C8B-B14F-4D97-AF65-F5344CB8AC3E}">
        <p14:creationId xmlns:p14="http://schemas.microsoft.com/office/powerpoint/2010/main" val="3276074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28</a:t>
            </a:fld>
            <a:endParaRPr lang="en-US"/>
          </a:p>
        </p:txBody>
      </p:sp>
    </p:spTree>
    <p:extLst>
      <p:ext uri="{BB962C8B-B14F-4D97-AF65-F5344CB8AC3E}">
        <p14:creationId xmlns:p14="http://schemas.microsoft.com/office/powerpoint/2010/main" val="1641062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29</a:t>
            </a:fld>
            <a:endParaRPr lang="en-US"/>
          </a:p>
        </p:txBody>
      </p:sp>
    </p:spTree>
    <p:extLst>
      <p:ext uri="{BB962C8B-B14F-4D97-AF65-F5344CB8AC3E}">
        <p14:creationId xmlns:p14="http://schemas.microsoft.com/office/powerpoint/2010/main" val="2962643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30</a:t>
            </a:fld>
            <a:endParaRPr lang="en-US"/>
          </a:p>
        </p:txBody>
      </p:sp>
    </p:spTree>
    <p:extLst>
      <p:ext uri="{BB962C8B-B14F-4D97-AF65-F5344CB8AC3E}">
        <p14:creationId xmlns:p14="http://schemas.microsoft.com/office/powerpoint/2010/main" val="260820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4</a:t>
            </a:fld>
            <a:endParaRPr lang="en-US"/>
          </a:p>
        </p:txBody>
      </p:sp>
    </p:spTree>
    <p:extLst>
      <p:ext uri="{BB962C8B-B14F-4D97-AF65-F5344CB8AC3E}">
        <p14:creationId xmlns:p14="http://schemas.microsoft.com/office/powerpoint/2010/main" val="776345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31</a:t>
            </a:fld>
            <a:endParaRPr lang="en-US"/>
          </a:p>
        </p:txBody>
      </p:sp>
    </p:spTree>
    <p:extLst>
      <p:ext uri="{BB962C8B-B14F-4D97-AF65-F5344CB8AC3E}">
        <p14:creationId xmlns:p14="http://schemas.microsoft.com/office/powerpoint/2010/main" val="3888563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32</a:t>
            </a:fld>
            <a:endParaRPr lang="en-US"/>
          </a:p>
        </p:txBody>
      </p:sp>
    </p:spTree>
    <p:extLst>
      <p:ext uri="{BB962C8B-B14F-4D97-AF65-F5344CB8AC3E}">
        <p14:creationId xmlns:p14="http://schemas.microsoft.com/office/powerpoint/2010/main" val="336259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33</a:t>
            </a:fld>
            <a:endParaRPr lang="en-US"/>
          </a:p>
        </p:txBody>
      </p:sp>
    </p:spTree>
    <p:extLst>
      <p:ext uri="{BB962C8B-B14F-4D97-AF65-F5344CB8AC3E}">
        <p14:creationId xmlns:p14="http://schemas.microsoft.com/office/powerpoint/2010/main" val="234824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34</a:t>
            </a:fld>
            <a:endParaRPr lang="en-US"/>
          </a:p>
        </p:txBody>
      </p:sp>
    </p:spTree>
    <p:extLst>
      <p:ext uri="{BB962C8B-B14F-4D97-AF65-F5344CB8AC3E}">
        <p14:creationId xmlns:p14="http://schemas.microsoft.com/office/powerpoint/2010/main" val="458733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35</a:t>
            </a:fld>
            <a:endParaRPr lang="en-US"/>
          </a:p>
        </p:txBody>
      </p:sp>
    </p:spTree>
    <p:extLst>
      <p:ext uri="{BB962C8B-B14F-4D97-AF65-F5344CB8AC3E}">
        <p14:creationId xmlns:p14="http://schemas.microsoft.com/office/powerpoint/2010/main" val="476374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36</a:t>
            </a:fld>
            <a:endParaRPr lang="en-US"/>
          </a:p>
        </p:txBody>
      </p:sp>
    </p:spTree>
    <p:extLst>
      <p:ext uri="{BB962C8B-B14F-4D97-AF65-F5344CB8AC3E}">
        <p14:creationId xmlns:p14="http://schemas.microsoft.com/office/powerpoint/2010/main" val="2311020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37</a:t>
            </a:fld>
            <a:endParaRPr lang="en-US"/>
          </a:p>
        </p:txBody>
      </p:sp>
    </p:spTree>
    <p:extLst>
      <p:ext uri="{BB962C8B-B14F-4D97-AF65-F5344CB8AC3E}">
        <p14:creationId xmlns:p14="http://schemas.microsoft.com/office/powerpoint/2010/main" val="4197174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38</a:t>
            </a:fld>
            <a:endParaRPr lang="en-US"/>
          </a:p>
        </p:txBody>
      </p:sp>
    </p:spTree>
    <p:extLst>
      <p:ext uri="{BB962C8B-B14F-4D97-AF65-F5344CB8AC3E}">
        <p14:creationId xmlns:p14="http://schemas.microsoft.com/office/powerpoint/2010/main" val="49300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39</a:t>
            </a:fld>
            <a:endParaRPr lang="en-US"/>
          </a:p>
        </p:txBody>
      </p:sp>
    </p:spTree>
    <p:extLst>
      <p:ext uri="{BB962C8B-B14F-4D97-AF65-F5344CB8AC3E}">
        <p14:creationId xmlns:p14="http://schemas.microsoft.com/office/powerpoint/2010/main" val="28529460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40</a:t>
            </a:fld>
            <a:endParaRPr lang="en-US"/>
          </a:p>
        </p:txBody>
      </p:sp>
    </p:spTree>
    <p:extLst>
      <p:ext uri="{BB962C8B-B14F-4D97-AF65-F5344CB8AC3E}">
        <p14:creationId xmlns:p14="http://schemas.microsoft.com/office/powerpoint/2010/main" val="298893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5</a:t>
            </a:fld>
            <a:endParaRPr lang="en-US"/>
          </a:p>
        </p:txBody>
      </p:sp>
    </p:spTree>
    <p:extLst>
      <p:ext uri="{BB962C8B-B14F-4D97-AF65-F5344CB8AC3E}">
        <p14:creationId xmlns:p14="http://schemas.microsoft.com/office/powerpoint/2010/main" val="2937914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41</a:t>
            </a:fld>
            <a:endParaRPr lang="en-US"/>
          </a:p>
        </p:txBody>
      </p:sp>
    </p:spTree>
    <p:extLst>
      <p:ext uri="{BB962C8B-B14F-4D97-AF65-F5344CB8AC3E}">
        <p14:creationId xmlns:p14="http://schemas.microsoft.com/office/powerpoint/2010/main" val="3855284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42</a:t>
            </a:fld>
            <a:endParaRPr lang="en-US"/>
          </a:p>
        </p:txBody>
      </p:sp>
    </p:spTree>
    <p:extLst>
      <p:ext uri="{BB962C8B-B14F-4D97-AF65-F5344CB8AC3E}">
        <p14:creationId xmlns:p14="http://schemas.microsoft.com/office/powerpoint/2010/main" val="271726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43</a:t>
            </a:fld>
            <a:endParaRPr lang="en-US"/>
          </a:p>
        </p:txBody>
      </p:sp>
    </p:spTree>
    <p:extLst>
      <p:ext uri="{BB962C8B-B14F-4D97-AF65-F5344CB8AC3E}">
        <p14:creationId xmlns:p14="http://schemas.microsoft.com/office/powerpoint/2010/main" val="1656269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44</a:t>
            </a:fld>
            <a:endParaRPr lang="en-US"/>
          </a:p>
        </p:txBody>
      </p:sp>
    </p:spTree>
    <p:extLst>
      <p:ext uri="{BB962C8B-B14F-4D97-AF65-F5344CB8AC3E}">
        <p14:creationId xmlns:p14="http://schemas.microsoft.com/office/powerpoint/2010/main" val="2229178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FDC63-FB96-40DE-BA42-34740A724540}" type="slidenum">
              <a:rPr lang="en-US" smtClean="0"/>
              <a:t>45</a:t>
            </a:fld>
            <a:endParaRPr lang="en-US"/>
          </a:p>
        </p:txBody>
      </p:sp>
    </p:spTree>
    <p:extLst>
      <p:ext uri="{BB962C8B-B14F-4D97-AF65-F5344CB8AC3E}">
        <p14:creationId xmlns:p14="http://schemas.microsoft.com/office/powerpoint/2010/main" val="1704340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46</a:t>
            </a:fld>
            <a:endParaRPr lang="en-US"/>
          </a:p>
        </p:txBody>
      </p:sp>
    </p:spTree>
    <p:extLst>
      <p:ext uri="{BB962C8B-B14F-4D97-AF65-F5344CB8AC3E}">
        <p14:creationId xmlns:p14="http://schemas.microsoft.com/office/powerpoint/2010/main" val="2955303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47</a:t>
            </a:fld>
            <a:endParaRPr lang="en-US"/>
          </a:p>
        </p:txBody>
      </p:sp>
    </p:spTree>
    <p:extLst>
      <p:ext uri="{BB962C8B-B14F-4D97-AF65-F5344CB8AC3E}">
        <p14:creationId xmlns:p14="http://schemas.microsoft.com/office/powerpoint/2010/main" val="2855803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48</a:t>
            </a:fld>
            <a:endParaRPr lang="en-US"/>
          </a:p>
        </p:txBody>
      </p:sp>
    </p:spTree>
    <p:extLst>
      <p:ext uri="{BB962C8B-B14F-4D97-AF65-F5344CB8AC3E}">
        <p14:creationId xmlns:p14="http://schemas.microsoft.com/office/powerpoint/2010/main" val="3285456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49</a:t>
            </a:fld>
            <a:endParaRPr lang="en-US"/>
          </a:p>
        </p:txBody>
      </p:sp>
    </p:spTree>
    <p:extLst>
      <p:ext uri="{BB962C8B-B14F-4D97-AF65-F5344CB8AC3E}">
        <p14:creationId xmlns:p14="http://schemas.microsoft.com/office/powerpoint/2010/main" val="316210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50</a:t>
            </a:fld>
            <a:endParaRPr lang="en-US"/>
          </a:p>
        </p:txBody>
      </p:sp>
    </p:spTree>
    <p:extLst>
      <p:ext uri="{BB962C8B-B14F-4D97-AF65-F5344CB8AC3E}">
        <p14:creationId xmlns:p14="http://schemas.microsoft.com/office/powerpoint/2010/main" val="87471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6</a:t>
            </a:fld>
            <a:endParaRPr lang="en-US"/>
          </a:p>
        </p:txBody>
      </p:sp>
    </p:spTree>
    <p:extLst>
      <p:ext uri="{BB962C8B-B14F-4D97-AF65-F5344CB8AC3E}">
        <p14:creationId xmlns:p14="http://schemas.microsoft.com/office/powerpoint/2010/main" val="39322869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51</a:t>
            </a:fld>
            <a:endParaRPr lang="en-US"/>
          </a:p>
        </p:txBody>
      </p:sp>
    </p:spTree>
    <p:extLst>
      <p:ext uri="{BB962C8B-B14F-4D97-AF65-F5344CB8AC3E}">
        <p14:creationId xmlns:p14="http://schemas.microsoft.com/office/powerpoint/2010/main" val="1089776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52</a:t>
            </a:fld>
            <a:endParaRPr lang="en-US"/>
          </a:p>
        </p:txBody>
      </p:sp>
    </p:spTree>
    <p:extLst>
      <p:ext uri="{BB962C8B-B14F-4D97-AF65-F5344CB8AC3E}">
        <p14:creationId xmlns:p14="http://schemas.microsoft.com/office/powerpoint/2010/main" val="26653172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53</a:t>
            </a:fld>
            <a:endParaRPr lang="en-US"/>
          </a:p>
        </p:txBody>
      </p:sp>
    </p:spTree>
    <p:extLst>
      <p:ext uri="{BB962C8B-B14F-4D97-AF65-F5344CB8AC3E}">
        <p14:creationId xmlns:p14="http://schemas.microsoft.com/office/powerpoint/2010/main" val="1725486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54</a:t>
            </a:fld>
            <a:endParaRPr lang="en-US"/>
          </a:p>
        </p:txBody>
      </p:sp>
    </p:spTree>
    <p:extLst>
      <p:ext uri="{BB962C8B-B14F-4D97-AF65-F5344CB8AC3E}">
        <p14:creationId xmlns:p14="http://schemas.microsoft.com/office/powerpoint/2010/main" val="283564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7</a:t>
            </a:fld>
            <a:endParaRPr lang="en-US"/>
          </a:p>
        </p:txBody>
      </p:sp>
    </p:spTree>
    <p:extLst>
      <p:ext uri="{BB962C8B-B14F-4D97-AF65-F5344CB8AC3E}">
        <p14:creationId xmlns:p14="http://schemas.microsoft.com/office/powerpoint/2010/main" val="323907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8</a:t>
            </a:fld>
            <a:endParaRPr lang="en-US"/>
          </a:p>
        </p:txBody>
      </p:sp>
    </p:spTree>
    <p:extLst>
      <p:ext uri="{BB962C8B-B14F-4D97-AF65-F5344CB8AC3E}">
        <p14:creationId xmlns:p14="http://schemas.microsoft.com/office/powerpoint/2010/main" val="138003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9</a:t>
            </a:fld>
            <a:endParaRPr lang="en-US"/>
          </a:p>
        </p:txBody>
      </p:sp>
    </p:spTree>
    <p:extLst>
      <p:ext uri="{BB962C8B-B14F-4D97-AF65-F5344CB8AC3E}">
        <p14:creationId xmlns:p14="http://schemas.microsoft.com/office/powerpoint/2010/main" val="70875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תשתית,</a:t>
            </a:r>
            <a:r>
              <a:rPr lang="he-IL" baseline="0" dirty="0"/>
              <a:t> פלטפורמה, </a:t>
            </a:r>
            <a:endParaRPr lang="en-US" dirty="0"/>
          </a:p>
        </p:txBody>
      </p:sp>
      <p:sp>
        <p:nvSpPr>
          <p:cNvPr id="4" name="מציין מיקום של מספר שקופית 3"/>
          <p:cNvSpPr>
            <a:spLocks noGrp="1"/>
          </p:cNvSpPr>
          <p:nvPr>
            <p:ph type="sldNum" sz="quarter" idx="10"/>
          </p:nvPr>
        </p:nvSpPr>
        <p:spPr/>
        <p:txBody>
          <a:bodyPr/>
          <a:lstStyle/>
          <a:p>
            <a:fld id="{7E1354CB-00EF-4ADC-AD77-CFB112414931}" type="slidenum">
              <a:rPr lang="en-US" smtClean="0"/>
              <a:t>10</a:t>
            </a:fld>
            <a:endParaRPr lang="en-US"/>
          </a:p>
        </p:txBody>
      </p:sp>
    </p:spTree>
    <p:extLst>
      <p:ext uri="{BB962C8B-B14F-4D97-AF65-F5344CB8AC3E}">
        <p14:creationId xmlns:p14="http://schemas.microsoft.com/office/powerpoint/2010/main" val="415472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C255989F-25EB-47AA-A04D-904EBE83CB57}" type="datetime1">
              <a:rPr lang="en-US" smtClean="0"/>
              <a:t>8/28/2020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9A5EC6C-BB11-4231-A6BF-A7125FB729F1}"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CAEF486-5CB4-4B7E-8F2F-3648281F2EB5}"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1DFE8A7-C9EE-4BD9-B8DC-7E8BCC4E537F}"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573D8ED-6E0C-4E8E-B13D-63FA703BF250}"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D2EE3FD-E69D-4C85-BA1D-77D23CF8F573}" type="datetime1">
              <a:rPr lang="en-US" smtClean="0"/>
              <a:t>8/28/2020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6D0FCE74-C1B7-4F08-A949-FF42310D9C04}" type="datetime1">
              <a:rPr lang="en-US" smtClean="0"/>
              <a:t>8/28/2020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39F1623-E24C-4A27-9533-8DD6D703C436}"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699CDBA2-1BF4-41D5-A770-0E0C41F64049}"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356135" y="298383"/>
            <a:ext cx="10997665" cy="1392305"/>
          </a:xfrm>
        </p:spPr>
        <p:txBody>
          <a:bodyPr/>
          <a:lstStyle>
            <a:lvl1pPr>
              <a:defRPr>
                <a:solidFill>
                  <a:schemeClr val="tx2">
                    <a:lumMod val="75000"/>
                  </a:schemeClr>
                </a:solidFill>
              </a:defRPr>
            </a:lvl1p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609862" y="1863926"/>
            <a:ext cx="10233800" cy="4351338"/>
          </a:xfrm>
        </p:spPr>
        <p:txBody>
          <a:bodyPr/>
          <a:lstStyle>
            <a:lvl1pPr>
              <a:defRPr>
                <a:solidFill>
                  <a:schemeClr val="bg1"/>
                </a:solidFill>
              </a:defRPr>
            </a:lvl1pPr>
            <a:lvl2pPr marL="800100" indent="-342900">
              <a:buClr>
                <a:srgbClr val="7030A0"/>
              </a:buClr>
              <a:buFont typeface="Arial" panose="020B0604020202020204" pitchFamily="34" charset="0"/>
              <a:buChar char="•"/>
              <a:defRPr>
                <a:solidFill>
                  <a:srgbClr val="7030A0"/>
                </a:solidFill>
              </a:defRPr>
            </a:lvl2pPr>
            <a:lvl3pPr marL="1143000" indent="-228600">
              <a:buSzPct val="80000"/>
              <a:buFont typeface="Courier New" panose="02070309020205020404" pitchFamily="49" charset="0"/>
              <a:buChar char="o"/>
              <a:defRPr>
                <a:solidFill>
                  <a:srgbClr val="7030A0"/>
                </a:solidFill>
                <a:latin typeface="Arial" panose="020B0604020202020204" pitchFamily="34" charset="0"/>
                <a:cs typeface="Arial" panose="020B0604020202020204" pitchFamily="34" charset="0"/>
              </a:defRPr>
            </a:lvl3pPr>
            <a:lvl4pPr>
              <a:defRPr>
                <a:solidFill>
                  <a:srgbClr val="7030A0"/>
                </a:solidFill>
              </a:defRPr>
            </a:lvl4pPr>
            <a:lvl5pPr>
              <a:defRPr>
                <a:solidFill>
                  <a:srgbClr val="7030A0"/>
                </a:solidFill>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10"/>
          </p:nvPr>
        </p:nvSpPr>
        <p:spPr/>
        <p:txBody>
          <a:bodyPr/>
          <a:lstStyle/>
          <a:p>
            <a:fld id="{CAA64F18-5BDD-4AF2-807A-F979B2B1B711}"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r>
              <a:rPr lang="en-US" dirty="0"/>
              <a:t> of 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he-IL"/>
              <a:t>לחץ כדי לערוך סגנון כותרת של תבנית בסיס</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F289937-ABB4-4B40-A2E5-CB7EF8F6219F}" type="datetime1">
              <a:rPr lang="en-US" smtClean="0"/>
              <a:t>8/28/2020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732C05A-8150-4A17-880D-6BD63878C720}"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20000" y="2505075"/>
            <a:ext cx="5025216"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he-IL"/>
              <a:t>לחץ כדי לערוך סגנונות טקסט של תבנית בסיס</a:t>
            </a:r>
          </a:p>
        </p:txBody>
      </p:sp>
      <p:sp>
        <p:nvSpPr>
          <p:cNvPr id="6" name="Content Placeholder 5"/>
          <p:cNvSpPr>
            <a:spLocks noGrp="1"/>
          </p:cNvSpPr>
          <p:nvPr>
            <p:ph sz="quarter" idx="4"/>
          </p:nvPr>
        </p:nvSpPr>
        <p:spPr>
          <a:xfrm>
            <a:off x="6319840" y="2505075"/>
            <a:ext cx="503554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220F6D-08A3-4498-9661-61278948BA98}" type="datetime1">
              <a:rPr lang="en-US" smtClean="0"/>
              <a:t>8/28/2020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E43E4AA-A5FB-4F76-A13D-78A11FFF8094}" type="datetime1">
              <a:rPr lang="en-US" smtClean="0"/>
              <a:t>8/28/2020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28B1A-BB18-450D-8387-7BF00FC1F4C9}" type="datetime1">
              <a:rPr lang="en-US" smtClean="0"/>
              <a:t>8/28/2020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95ED8B-17A9-4B3D-B1E8-F1F5BF0DCF30}"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9F34034-FB9B-4952-8888-886111B1AB35}" type="datetime1">
              <a:rPr lang="en-US" smtClean="0"/>
              <a:t>8/28/2020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CC4F323-5892-4766-8197-EE9E0652A8EA}" type="datetime1">
              <a:rPr lang="en-US" smtClean="0"/>
              <a:t>8/28/2020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28000">
              <a:srgbClr val="0070C0"/>
            </a:gs>
            <a:gs pos="52000">
              <a:srgbClr val="0070C0"/>
            </a:gs>
            <a:gs pos="100000">
              <a:srgbClr val="00B0F0"/>
            </a:gs>
          </a:gsLst>
          <a:lin ang="5400000" scaled="1"/>
        </a:gra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87086" y="1140823"/>
            <a:ext cx="11704320" cy="2718545"/>
          </a:xfrm>
        </p:spPr>
        <p:txBody>
          <a:bodyPr>
            <a:normAutofit/>
          </a:bodyPr>
          <a:lstStyle/>
          <a:p>
            <a:pPr algn="l"/>
            <a:r>
              <a:rPr lang="en-US" sz="8000" dirty="0"/>
              <a:t>  </a:t>
            </a:r>
            <a:r>
              <a:rPr lang="en-US" sz="8000" dirty="0">
                <a:solidFill>
                  <a:srgbClr val="FFC000"/>
                </a:solidFill>
              </a:rPr>
              <a:t>Machine Learning</a:t>
            </a:r>
            <a:br>
              <a:rPr lang="en-US" sz="8000" dirty="0"/>
            </a:br>
            <a:r>
              <a:rPr lang="en-US" sz="8000" dirty="0"/>
              <a:t>         </a:t>
            </a:r>
            <a:r>
              <a:rPr lang="en-US" sz="6600" dirty="0"/>
              <a:t>Boosting</a:t>
            </a:r>
            <a:endParaRPr lang="en-US" sz="7200" dirty="0"/>
          </a:p>
        </p:txBody>
      </p:sp>
      <p:sp>
        <p:nvSpPr>
          <p:cNvPr id="4" name="כותרת משנה 2"/>
          <p:cNvSpPr txBox="1">
            <a:spLocks/>
          </p:cNvSpPr>
          <p:nvPr/>
        </p:nvSpPr>
        <p:spPr>
          <a:xfrm>
            <a:off x="3048000" y="4353833"/>
            <a:ext cx="9144000" cy="2367642"/>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en-US" dirty="0">
              <a:solidFill>
                <a:srgbClr val="FFFF00"/>
              </a:solidFill>
            </a:endParaRPr>
          </a:p>
          <a:p>
            <a:pPr algn="ctr"/>
            <a:r>
              <a:rPr lang="en-US" b="1" dirty="0">
                <a:solidFill>
                  <a:srgbClr val="FFFF00"/>
                </a:solidFill>
              </a:rPr>
              <a:t>Oran Ofzer &amp; Yevgeni Forost</a:t>
            </a:r>
          </a:p>
          <a:p>
            <a:pPr algn="l"/>
            <a:r>
              <a:rPr lang="en-US" b="1" dirty="0">
                <a:solidFill>
                  <a:srgbClr val="FFFF00"/>
                </a:solidFill>
              </a:rPr>
              <a:t>                                    </a:t>
            </a:r>
          </a:p>
        </p:txBody>
      </p:sp>
      <p:sp>
        <p:nvSpPr>
          <p:cNvPr id="6" name="מציין מיקום של מספר שקופית 5"/>
          <p:cNvSpPr>
            <a:spLocks noGrp="1"/>
          </p:cNvSpPr>
          <p:nvPr>
            <p:ph type="sldNum" sz="quarter" idx="12"/>
          </p:nvPr>
        </p:nvSpPr>
        <p:spPr/>
        <p:txBody>
          <a:bodyPr/>
          <a:lstStyle/>
          <a:p>
            <a:fld id="{6D22F896-40B5-4ADD-8801-0D06FADFA095}" type="slidenum">
              <a:rPr lang="en-US" smtClean="0"/>
              <a:pPr/>
              <a:t>1</a:t>
            </a:fld>
            <a:endParaRPr lang="en-US" dirty="0"/>
          </a:p>
        </p:txBody>
      </p:sp>
      <p:pic>
        <p:nvPicPr>
          <p:cNvPr id="10" name="תמונה 9"/>
          <p:cNvPicPr>
            <a:picLocks noChangeAspect="1"/>
          </p:cNvPicPr>
          <p:nvPr/>
        </p:nvPicPr>
        <p:blipFill>
          <a:blip r:embed="rId2"/>
          <a:stretch>
            <a:fillRect/>
          </a:stretch>
        </p:blipFill>
        <p:spPr>
          <a:xfrm>
            <a:off x="10673068" y="4938038"/>
            <a:ext cx="1361464" cy="1600874"/>
          </a:xfrm>
          <a:prstGeom prst="rect">
            <a:avLst/>
          </a:prstGeom>
        </p:spPr>
      </p:pic>
    </p:spTree>
    <p:extLst>
      <p:ext uri="{BB962C8B-B14F-4D97-AF65-F5344CB8AC3E}">
        <p14:creationId xmlns:p14="http://schemas.microsoft.com/office/powerpoint/2010/main" val="402707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Ensemble Methods</a:t>
            </a:r>
          </a:p>
        </p:txBody>
      </p:sp>
      <p:sp>
        <p:nvSpPr>
          <p:cNvPr id="3" name="מציין מיקום תוכן 2"/>
          <p:cNvSpPr>
            <a:spLocks noGrp="1"/>
          </p:cNvSpPr>
          <p:nvPr>
            <p:ph idx="1"/>
          </p:nvPr>
        </p:nvSpPr>
        <p:spPr>
          <a:xfrm>
            <a:off x="440555" y="1293007"/>
            <a:ext cx="10771843" cy="5162641"/>
          </a:xfrm>
        </p:spPr>
        <p:txBody>
          <a:bodyPr>
            <a:normAutofit/>
          </a:bodyPr>
          <a:lstStyle/>
          <a:p>
            <a:pPr marL="800100" lvl="3" indent="-342900">
              <a:buFont typeface="+mj-lt"/>
              <a:buAutoNum type="arabicPeriod"/>
            </a:pPr>
            <a:r>
              <a:rPr lang="en-US" sz="2400" b="1" dirty="0"/>
              <a:t>Bagging</a:t>
            </a:r>
            <a:r>
              <a:rPr lang="en-US" sz="2400" dirty="0"/>
              <a:t>:</a:t>
            </a:r>
          </a:p>
          <a:p>
            <a:pPr marL="457200" lvl="3" indent="0">
              <a:buNone/>
            </a:pPr>
            <a:r>
              <a:rPr lang="en-US" sz="2400" dirty="0"/>
              <a:t>Learns the weak learners independently from each other in parallel and combines them following some 	kind of deterministic averaging process.</a:t>
            </a:r>
          </a:p>
          <a:p>
            <a:pPr marL="800100" lvl="3" indent="-342900">
              <a:buFont typeface="+mj-lt"/>
              <a:buAutoNum type="arabicPeriod" startAt="2"/>
            </a:pPr>
            <a:r>
              <a:rPr lang="en-US" sz="2400" b="1" dirty="0"/>
              <a:t>Stacking</a:t>
            </a:r>
            <a:r>
              <a:rPr lang="en-US" sz="2400" dirty="0"/>
              <a:t>:</a:t>
            </a:r>
          </a:p>
          <a:p>
            <a:pPr marL="457200" lvl="3" indent="0">
              <a:buNone/>
            </a:pPr>
            <a:r>
              <a:rPr lang="en-US" sz="2400" dirty="0"/>
              <a:t>Learns the weak learners in parallel and combines them by training a meta-model to output a prediction based on the different weak models' predictions.</a:t>
            </a:r>
          </a:p>
          <a:p>
            <a:pPr marL="800100" lvl="3" indent="-342900">
              <a:buFont typeface="+mj-lt"/>
              <a:buAutoNum type="arabicPeriod" startAt="3"/>
            </a:pPr>
            <a:r>
              <a:rPr lang="en-US" sz="2400" b="1" dirty="0"/>
              <a:t>Boosting</a:t>
            </a:r>
            <a:r>
              <a:rPr lang="en-US" sz="2400" dirty="0"/>
              <a:t>:</a:t>
            </a:r>
          </a:p>
          <a:p>
            <a:pPr marL="457200" lvl="3" indent="0">
              <a:buNone/>
            </a:pPr>
            <a:r>
              <a:rPr lang="en-US" sz="2400" dirty="0"/>
              <a:t>The main method discussed in this presentation. It learns the weak learners sequentially in a very adaptive way (a base model depends on the previous ones) and combines them following a deterministic strategy.</a:t>
            </a:r>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92995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85467E-FBD0-406D-B230-6D7F1BF433F2}"/>
              </a:ext>
            </a:extLst>
          </p:cNvPr>
          <p:cNvPicPr>
            <a:picLocks noChangeAspect="1"/>
          </p:cNvPicPr>
          <p:nvPr/>
        </p:nvPicPr>
        <p:blipFill>
          <a:blip r:embed="rId3"/>
          <a:stretch>
            <a:fillRect/>
          </a:stretch>
        </p:blipFill>
        <p:spPr>
          <a:xfrm>
            <a:off x="8541520" y="3092886"/>
            <a:ext cx="3209925" cy="3495675"/>
          </a:xfrm>
          <a:prstGeom prst="rect">
            <a:avLst/>
          </a:prstGeom>
        </p:spPr>
      </p:pic>
      <p:sp>
        <p:nvSpPr>
          <p:cNvPr id="2" name="כותרת 1"/>
          <p:cNvSpPr>
            <a:spLocks noGrp="1"/>
          </p:cNvSpPr>
          <p:nvPr>
            <p:ph type="title"/>
          </p:nvPr>
        </p:nvSpPr>
        <p:spPr>
          <a:xfrm>
            <a:off x="477163" y="0"/>
            <a:ext cx="10735235" cy="1392305"/>
          </a:xfrm>
        </p:spPr>
        <p:txBody>
          <a:bodyPr/>
          <a:lstStyle/>
          <a:p>
            <a:r>
              <a:rPr lang="en-US" b="1" u="sng" dirty="0"/>
              <a:t>Boosting</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An ensemble method that sequentially trains a team of weak learners.</a:t>
            </a:r>
          </a:p>
          <a:p>
            <a:pPr lvl="1"/>
            <a:r>
              <a:rPr lang="en-US" sz="2800" b="1" dirty="0"/>
              <a:t>It is used for supervised learning.</a:t>
            </a:r>
          </a:p>
          <a:p>
            <a:pPr lvl="1"/>
            <a:r>
              <a:rPr lang="en-US" sz="2800" b="1" dirty="0"/>
              <a:t>Can be used both for classification and regression problems.</a:t>
            </a:r>
          </a:p>
          <a:p>
            <a:pPr lvl="1"/>
            <a:endParaRPr lang="en-US" sz="2800" b="1" dirty="0"/>
          </a:p>
          <a:p>
            <a:r>
              <a:rPr lang="en-US" b="1" dirty="0"/>
              <a:t>There are many boosting algorithms, which vary in:</a:t>
            </a:r>
          </a:p>
          <a:p>
            <a:pPr lvl="1"/>
            <a:r>
              <a:rPr lang="en-US" b="1" dirty="0"/>
              <a:t>Their method of weighting the training data </a:t>
            </a:r>
            <a:br>
              <a:rPr lang="en-US" b="1" dirty="0"/>
            </a:br>
            <a:r>
              <a:rPr lang="en-US" b="1" dirty="0"/>
              <a:t>points and hypotheses.</a:t>
            </a:r>
          </a:p>
          <a:p>
            <a:pPr lvl="1"/>
            <a:r>
              <a:rPr lang="en-US" b="1" dirty="0"/>
              <a:t>What problems they are solving.</a:t>
            </a:r>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28563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Boosting</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Idea:</a:t>
            </a:r>
          </a:p>
          <a:p>
            <a:pPr lvl="1"/>
            <a:r>
              <a:rPr lang="en-US" b="1" dirty="0"/>
              <a:t>A generic algorithm that adapts to weak learners and use them </a:t>
            </a:r>
            <a:br>
              <a:rPr lang="en-US" b="1" dirty="0"/>
            </a:br>
            <a:r>
              <a:rPr lang="en-US" b="1" dirty="0"/>
              <a:t>to sequentially to create a strong learner.</a:t>
            </a:r>
          </a:p>
          <a:p>
            <a:pPr lvl="1"/>
            <a:r>
              <a:rPr lang="en-US" b="1" dirty="0"/>
              <a:t>Takes N models and gives each one of them a weight</a:t>
            </a:r>
            <a:br>
              <a:rPr lang="en-US" b="1" dirty="0"/>
            </a:br>
            <a:r>
              <a:rPr lang="en-US" b="1" dirty="0"/>
              <a:t>depending on how well each one performs.</a:t>
            </a:r>
          </a:p>
          <a:p>
            <a:pPr lvl="1"/>
            <a:r>
              <a:rPr lang="en-US" b="1" dirty="0"/>
              <a:t>Boosting learns from its past, so in each </a:t>
            </a:r>
            <a:br>
              <a:rPr lang="en-US" b="1" dirty="0"/>
            </a:br>
            <a:r>
              <a:rPr lang="en-US" b="1" dirty="0"/>
              <a:t>iteration, mistakes are written down </a:t>
            </a:r>
            <a:br>
              <a:rPr lang="en-US" b="1" dirty="0"/>
            </a:br>
            <a:r>
              <a:rPr lang="en-US" b="1" dirty="0"/>
              <a:t>so that in the next step the model will not </a:t>
            </a:r>
            <a:br>
              <a:rPr lang="en-US" b="1" dirty="0"/>
            </a:br>
            <a:r>
              <a:rPr lang="en-US" b="1" dirty="0"/>
              <a:t>repeat them.</a:t>
            </a:r>
          </a:p>
          <a:p>
            <a:pPr lvl="1"/>
            <a:r>
              <a:rPr lang="en-US" b="1" dirty="0"/>
              <a:t>The ensemble model makes up for each</a:t>
            </a:r>
            <a:br>
              <a:rPr lang="en-US" b="1" dirty="0"/>
            </a:br>
            <a:r>
              <a:rPr lang="en-US" b="1" dirty="0"/>
              <a:t>single model’s weakness and can </a:t>
            </a:r>
            <a:br>
              <a:rPr lang="en-US" b="1" dirty="0"/>
            </a:br>
            <a:r>
              <a:rPr lang="en-US" b="1" dirty="0"/>
              <a:t>outperform many strong models.</a:t>
            </a:r>
          </a:p>
          <a:p>
            <a:pPr lvl="1"/>
            <a:endParaRPr lang="en-US" b="1" dirty="0"/>
          </a:p>
          <a:p>
            <a:pPr lvl="1"/>
            <a:endParaRPr lang="en-US" b="1" dirty="0"/>
          </a:p>
          <a:p>
            <a:pPr lvl="1"/>
            <a:endParaRPr lang="en-US" b="1" dirty="0"/>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12</a:t>
            </a:fld>
            <a:endParaRPr lang="en-US" dirty="0"/>
          </a:p>
        </p:txBody>
      </p:sp>
      <p:pic>
        <p:nvPicPr>
          <p:cNvPr id="5" name="Picture 6" descr="Image for post">
            <a:extLst>
              <a:ext uri="{FF2B5EF4-FFF2-40B4-BE49-F238E27FC236}">
                <a16:creationId xmlns:a16="http://schemas.microsoft.com/office/drawing/2014/main" id="{DD6F6EB0-1A31-42BA-9EE6-557D43EE9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564" y="3832235"/>
            <a:ext cx="4821928" cy="270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5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FCABFE-50EC-4FE8-A94C-B8C9EF070476}"/>
              </a:ext>
            </a:extLst>
          </p:cNvPr>
          <p:cNvPicPr>
            <a:picLocks noChangeAspect="1"/>
          </p:cNvPicPr>
          <p:nvPr/>
        </p:nvPicPr>
        <p:blipFill>
          <a:blip r:embed="rId3"/>
          <a:stretch>
            <a:fillRect/>
          </a:stretch>
        </p:blipFill>
        <p:spPr>
          <a:xfrm>
            <a:off x="7632362" y="3135690"/>
            <a:ext cx="4353544" cy="3585785"/>
          </a:xfrm>
          <a:prstGeom prst="rect">
            <a:avLst/>
          </a:prstGeom>
        </p:spPr>
      </p:pic>
      <p:sp>
        <p:nvSpPr>
          <p:cNvPr id="2" name="כותרת 1"/>
          <p:cNvSpPr>
            <a:spLocks noGrp="1"/>
          </p:cNvSpPr>
          <p:nvPr>
            <p:ph type="title"/>
          </p:nvPr>
        </p:nvSpPr>
        <p:spPr>
          <a:xfrm>
            <a:off x="477163" y="0"/>
            <a:ext cx="10735235" cy="1392305"/>
          </a:xfrm>
        </p:spPr>
        <p:txBody>
          <a:bodyPr/>
          <a:lstStyle/>
          <a:p>
            <a:r>
              <a:rPr lang="en-US" b="1" u="sng" dirty="0"/>
              <a:t>AdaBoost</a:t>
            </a:r>
          </a:p>
        </p:txBody>
      </p:sp>
      <p:sp>
        <p:nvSpPr>
          <p:cNvPr id="3" name="מציין מיקום תוכן 2"/>
          <p:cNvSpPr>
            <a:spLocks noGrp="1"/>
          </p:cNvSpPr>
          <p:nvPr>
            <p:ph idx="1"/>
          </p:nvPr>
        </p:nvSpPr>
        <p:spPr>
          <a:xfrm>
            <a:off x="440555" y="1293007"/>
            <a:ext cx="10980480" cy="5428468"/>
          </a:xfrm>
        </p:spPr>
        <p:txBody>
          <a:bodyPr>
            <a:normAutofit/>
          </a:bodyPr>
          <a:lstStyle/>
          <a:p>
            <a:pPr lvl="0"/>
            <a:r>
              <a:rPr lang="en-US" dirty="0"/>
              <a:t>Short for Adaptive Boosting</a:t>
            </a:r>
          </a:p>
          <a:p>
            <a:pPr lvl="0"/>
            <a:r>
              <a:rPr lang="en-US" dirty="0">
                <a:sym typeface="Symbol" panose="05050102010706020507" pitchFamily="18" charset="2"/>
              </a:rPr>
              <a:t>Israeli Pride</a:t>
            </a:r>
          </a:p>
          <a:p>
            <a:pPr lvl="1"/>
            <a:r>
              <a:rPr lang="en-US" dirty="0">
                <a:sym typeface="Symbol" panose="05050102010706020507" pitchFamily="18" charset="2"/>
              </a:rPr>
              <a:t>Algorithm presented by Yoav Freund and Robert Schapire.</a:t>
            </a:r>
            <a:endParaRPr lang="en-US" dirty="0">
              <a:sym typeface="Wingdings" panose="05000000000000000000" pitchFamily="2" charset="2"/>
            </a:endParaRPr>
          </a:p>
          <a:p>
            <a:r>
              <a:rPr lang="en-US" dirty="0">
                <a:sym typeface="Wingdings" panose="05000000000000000000" pitchFamily="2" charset="2"/>
              </a:rPr>
              <a:t>First Boosting algorithm that could adapt to weak learners.</a:t>
            </a:r>
          </a:p>
          <a:p>
            <a:r>
              <a:rPr lang="en-US" dirty="0">
                <a:sym typeface="Wingdings" panose="05000000000000000000" pitchFamily="2" charset="2"/>
              </a:rPr>
              <a:t>AdaBoost will work as long as the weak </a:t>
            </a:r>
            <a:br>
              <a:rPr lang="en-US" dirty="0">
                <a:sym typeface="Wingdings" panose="05000000000000000000" pitchFamily="2" charset="2"/>
              </a:rPr>
            </a:br>
            <a:r>
              <a:rPr lang="en-US" dirty="0">
                <a:sym typeface="Wingdings" panose="05000000000000000000" pitchFamily="2" charset="2"/>
              </a:rPr>
              <a:t>classifiers are slightly better than random.</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51547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AdaBoost</a:t>
            </a:r>
          </a:p>
        </p:txBody>
      </p:sp>
      <p:sp>
        <p:nvSpPr>
          <p:cNvPr id="3" name="מציין מיקום תוכן 2"/>
          <p:cNvSpPr>
            <a:spLocks noGrp="1"/>
          </p:cNvSpPr>
          <p:nvPr>
            <p:ph idx="1"/>
          </p:nvPr>
        </p:nvSpPr>
        <p:spPr>
          <a:xfrm>
            <a:off x="440554" y="1293007"/>
            <a:ext cx="11118399" cy="5428468"/>
          </a:xfrm>
        </p:spPr>
        <p:txBody>
          <a:bodyPr>
            <a:normAutofit/>
          </a:bodyPr>
          <a:lstStyle/>
          <a:p>
            <a:pPr marL="514350" indent="-514350">
              <a:buFont typeface="+mj-lt"/>
              <a:buAutoNum type="arabicPeriod"/>
            </a:pPr>
            <a:r>
              <a:rPr lang="en-US" dirty="0">
                <a:sym typeface="Wingdings" panose="05000000000000000000" pitchFamily="2" charset="2"/>
              </a:rPr>
              <a:t>Give an equal weight to all the points in the dataset.</a:t>
            </a:r>
          </a:p>
          <a:p>
            <a:pPr marL="514350" indent="-514350">
              <a:buFont typeface="+mj-lt"/>
              <a:buAutoNum type="arabicPeriod"/>
            </a:pPr>
            <a:r>
              <a:rPr lang="en-US" dirty="0">
                <a:sym typeface="Wingdings" panose="05000000000000000000" pitchFamily="2" charset="2"/>
              </a:rPr>
              <a:t>Calculate total error for each stump/classifier.</a:t>
            </a:r>
          </a:p>
          <a:p>
            <a:pPr marL="514350" indent="-514350">
              <a:buFont typeface="+mj-lt"/>
              <a:buAutoNum type="arabicPeriod"/>
            </a:pPr>
            <a:r>
              <a:rPr lang="en-US" dirty="0">
                <a:sym typeface="Wingdings" panose="05000000000000000000" pitchFamily="2" charset="2"/>
              </a:rPr>
              <a:t>Choose the stump with the minimum total error and calculate its weight.</a:t>
            </a:r>
          </a:p>
          <a:p>
            <a:pPr marL="514350" indent="-514350">
              <a:buFont typeface="+mj-lt"/>
              <a:buAutoNum type="arabicPeriod"/>
            </a:pPr>
            <a:r>
              <a:rPr lang="en-US" dirty="0">
                <a:sym typeface="Wingdings" panose="05000000000000000000" pitchFamily="2" charset="2"/>
              </a:rPr>
              <a:t>Add chosen stump to the final classifier H(X).</a:t>
            </a:r>
          </a:p>
          <a:p>
            <a:pPr marL="514350" indent="-514350">
              <a:buFont typeface="+mj-lt"/>
              <a:buAutoNum type="arabicPeriod"/>
            </a:pPr>
            <a:r>
              <a:rPr lang="en-US" dirty="0">
                <a:sym typeface="Wingdings" panose="05000000000000000000" pitchFamily="2" charset="2"/>
              </a:rPr>
              <a:t>Recalculate the weights for each data point in the dataset.</a:t>
            </a:r>
          </a:p>
          <a:p>
            <a:pPr marL="514350" indent="-514350">
              <a:buFont typeface="+mj-lt"/>
              <a:buAutoNum type="arabicPeriod"/>
            </a:pPr>
            <a:r>
              <a:rPr lang="en-US" dirty="0">
                <a:sym typeface="Wingdings" panose="05000000000000000000" pitchFamily="2" charset="2"/>
              </a:rPr>
              <a:t>Check if the goal was achieved.</a:t>
            </a:r>
          </a:p>
          <a:p>
            <a:pPr marL="514350" indent="-514350">
              <a:buFont typeface="+mj-lt"/>
              <a:buAutoNum type="arabicPeriod"/>
            </a:pPr>
            <a:r>
              <a:rPr lang="en-US" dirty="0">
                <a:sym typeface="Wingdings" panose="05000000000000000000" pitchFamily="2" charset="2"/>
              </a:rPr>
              <a:t>Repeat step 2 if needed.</a:t>
            </a:r>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735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5" y="1293007"/>
            <a:ext cx="10980480" cy="5428468"/>
          </a:xfrm>
        </p:spPr>
        <p:txBody>
          <a:bodyPr>
            <a:normAutofit/>
          </a:bodyPr>
          <a:lstStyle/>
          <a:p>
            <a:pPr marL="0" lvl="0" indent="0">
              <a:buNone/>
            </a:pPr>
            <a:r>
              <a:rPr lang="en-US" dirty="0"/>
              <a:t>1. Give an equal weight to all the points in the dataset.</a:t>
            </a:r>
          </a:p>
          <a:p>
            <a:pPr lvl="0"/>
            <a:r>
              <a:rPr lang="en-US" dirty="0"/>
              <a:t>It begins by assigning the same </a:t>
            </a:r>
            <a:br>
              <a:rPr lang="en-US" dirty="0"/>
            </a:br>
            <a:r>
              <a:rPr lang="en-US" dirty="0"/>
              <a:t>weight to each sample in the dataset.</a:t>
            </a:r>
            <a:endParaRPr lang="en-US" dirty="0">
              <a:sym typeface="Symbol" panose="05050102010706020507" pitchFamily="18" charset="2"/>
            </a:endParaRPr>
          </a:p>
          <a:p>
            <a:pPr lvl="1"/>
            <a:r>
              <a:rPr lang="en-US" dirty="0">
                <a:sym typeface="Symbol" panose="05050102010706020507" pitchFamily="18" charset="2"/>
              </a:rPr>
              <a:t>For each point Xi and for all N points in the dataset,</a:t>
            </a:r>
            <a:br>
              <a:rPr lang="en-US" dirty="0">
                <a:sym typeface="Symbol" panose="05050102010706020507" pitchFamily="18" charset="2"/>
              </a:rPr>
            </a:br>
            <a:r>
              <a:rPr lang="en-US" dirty="0">
                <a:sym typeface="Symbol" panose="05050102010706020507" pitchFamily="18" charset="2"/>
              </a:rPr>
              <a:t>assign weight Wi so that Wi = 1/N.</a:t>
            </a:r>
          </a:p>
          <a:p>
            <a:pPr lvl="1"/>
            <a:endParaRPr lang="en-US" dirty="0">
              <a:sym typeface="Symbol" panose="05050102010706020507" pitchFamily="18" charset="2"/>
            </a:endParaRPr>
          </a:p>
          <a:p>
            <a:pPr lvl="1"/>
            <a:r>
              <a:rPr lang="en-US" dirty="0">
                <a:sym typeface="Symbol" panose="05050102010706020507" pitchFamily="18" charset="2"/>
              </a:rPr>
              <a:t>In the first iteration, the algorithm doesn’t pay </a:t>
            </a:r>
            <a:br>
              <a:rPr lang="en-US" dirty="0">
                <a:sym typeface="Symbol" panose="05050102010706020507" pitchFamily="18" charset="2"/>
              </a:rPr>
            </a:br>
            <a:r>
              <a:rPr lang="en-US" dirty="0">
                <a:sym typeface="Symbol" panose="05050102010706020507" pitchFamily="18" charset="2"/>
              </a:rPr>
              <a:t>attention to any specific point as it didn’t make any</a:t>
            </a:r>
            <a:br>
              <a:rPr lang="en-US" dirty="0">
                <a:sym typeface="Symbol" panose="05050102010706020507" pitchFamily="18" charset="2"/>
              </a:rPr>
            </a:br>
            <a:r>
              <a:rPr lang="en-US" dirty="0">
                <a:sym typeface="Symbol" panose="05050102010706020507" pitchFamily="18" charset="2"/>
              </a:rPr>
              <a:t>mistakes.</a:t>
            </a:r>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a:extLst>
              <a:ext uri="{FF2B5EF4-FFF2-40B4-BE49-F238E27FC236}">
                <a16:creationId xmlns:a16="http://schemas.microsoft.com/office/drawing/2014/main" id="{1D16CC0A-81E8-4D72-BA40-2B40B0A06111}"/>
              </a:ext>
            </a:extLst>
          </p:cNvPr>
          <p:cNvPicPr>
            <a:picLocks noChangeAspect="1"/>
          </p:cNvPicPr>
          <p:nvPr/>
        </p:nvPicPr>
        <p:blipFill>
          <a:blip r:embed="rId3"/>
          <a:stretch>
            <a:fillRect/>
          </a:stretch>
        </p:blipFill>
        <p:spPr>
          <a:xfrm>
            <a:off x="8047868" y="2124340"/>
            <a:ext cx="3153533" cy="4243733"/>
          </a:xfrm>
          <a:prstGeom prst="rect">
            <a:avLst/>
          </a:prstGeom>
        </p:spPr>
      </p:pic>
    </p:spTree>
    <p:extLst>
      <p:ext uri="{BB962C8B-B14F-4D97-AF65-F5344CB8AC3E}">
        <p14:creationId xmlns:p14="http://schemas.microsoft.com/office/powerpoint/2010/main" val="151220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5" y="1293007"/>
            <a:ext cx="10980480" cy="5428468"/>
          </a:xfrm>
        </p:spPr>
        <p:txBody>
          <a:bodyPr>
            <a:normAutofit/>
          </a:bodyPr>
          <a:lstStyle/>
          <a:p>
            <a:pPr marL="0" lvl="0" indent="0">
              <a:buNone/>
            </a:pPr>
            <a:r>
              <a:rPr lang="en-US" dirty="0"/>
              <a:t>1. Give an equal weight to all the points in the dataset.</a:t>
            </a:r>
          </a:p>
          <a:p>
            <a:pPr lvl="0"/>
            <a:r>
              <a:rPr lang="en-US" dirty="0"/>
              <a:t>After we will create the first stump, the weights</a:t>
            </a:r>
            <a:br>
              <a:rPr lang="en-US" dirty="0"/>
            </a:br>
            <a:r>
              <a:rPr lang="en-US" dirty="0"/>
              <a:t>of the data will change.</a:t>
            </a:r>
            <a:endParaRPr lang="en-US" dirty="0">
              <a:sym typeface="Symbol" panose="05050102010706020507" pitchFamily="18" charset="2"/>
            </a:endParaRPr>
          </a:p>
          <a:p>
            <a:pPr lvl="1"/>
            <a:r>
              <a:rPr lang="en-US" dirty="0">
                <a:sym typeface="Symbol" panose="05050102010706020507" pitchFamily="18" charset="2"/>
              </a:rPr>
              <a:t>Increase if the example was misclassified.</a:t>
            </a:r>
          </a:p>
          <a:p>
            <a:pPr lvl="1"/>
            <a:r>
              <a:rPr lang="en-US" dirty="0">
                <a:sym typeface="Symbol" panose="05050102010706020507" pitchFamily="18" charset="2"/>
              </a:rPr>
              <a:t>Decrease if the example was classified correctly.</a:t>
            </a:r>
          </a:p>
          <a:p>
            <a:pPr lvl="1"/>
            <a:endParaRPr lang="en-US" dirty="0">
              <a:sym typeface="Symbol" panose="05050102010706020507" pitchFamily="18" charset="2"/>
            </a:endParaRPr>
          </a:p>
          <a:p>
            <a:pPr lvl="1"/>
            <a:r>
              <a:rPr lang="en-US" dirty="0">
                <a:sym typeface="Symbol" panose="05050102010706020507" pitchFamily="18" charset="2"/>
              </a:rPr>
              <a:t>In the next iterations, some data points will have </a:t>
            </a:r>
            <a:br>
              <a:rPr lang="en-US" dirty="0">
                <a:sym typeface="Symbol" panose="05050102010706020507" pitchFamily="18" charset="2"/>
              </a:rPr>
            </a:br>
            <a:r>
              <a:rPr lang="en-US" dirty="0">
                <a:sym typeface="Symbol" panose="05050102010706020507" pitchFamily="18" charset="2"/>
              </a:rPr>
              <a:t>more weight and will affect the choices of the next</a:t>
            </a:r>
            <a:br>
              <a:rPr lang="en-US" dirty="0">
                <a:sym typeface="Symbol" panose="05050102010706020507" pitchFamily="18" charset="2"/>
              </a:rPr>
            </a:br>
            <a:r>
              <a:rPr lang="en-US" dirty="0">
                <a:sym typeface="Symbol" panose="05050102010706020507" pitchFamily="18" charset="2"/>
              </a:rPr>
              <a:t>stumps. </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16</a:t>
            </a:fld>
            <a:endParaRPr lang="en-US" dirty="0"/>
          </a:p>
        </p:txBody>
      </p:sp>
      <p:pic>
        <p:nvPicPr>
          <p:cNvPr id="7" name="Picture 6">
            <a:extLst>
              <a:ext uri="{FF2B5EF4-FFF2-40B4-BE49-F238E27FC236}">
                <a16:creationId xmlns:a16="http://schemas.microsoft.com/office/drawing/2014/main" id="{1D16CC0A-81E8-4D72-BA40-2B40B0A06111}"/>
              </a:ext>
            </a:extLst>
          </p:cNvPr>
          <p:cNvPicPr>
            <a:picLocks noChangeAspect="1"/>
          </p:cNvPicPr>
          <p:nvPr/>
        </p:nvPicPr>
        <p:blipFill>
          <a:blip r:embed="rId3"/>
          <a:stretch>
            <a:fillRect/>
          </a:stretch>
        </p:blipFill>
        <p:spPr>
          <a:xfrm>
            <a:off x="8047868" y="2124340"/>
            <a:ext cx="3153533" cy="4243733"/>
          </a:xfrm>
          <a:prstGeom prst="rect">
            <a:avLst/>
          </a:prstGeom>
        </p:spPr>
      </p:pic>
      <p:pic>
        <p:nvPicPr>
          <p:cNvPr id="6" name="Picture 5">
            <a:extLst>
              <a:ext uri="{FF2B5EF4-FFF2-40B4-BE49-F238E27FC236}">
                <a16:creationId xmlns:a16="http://schemas.microsoft.com/office/drawing/2014/main" id="{EDE2E62A-E46F-4F54-BDBE-67AF73DBE6FD}"/>
              </a:ext>
            </a:extLst>
          </p:cNvPr>
          <p:cNvPicPr>
            <a:picLocks noChangeAspect="1"/>
          </p:cNvPicPr>
          <p:nvPr/>
        </p:nvPicPr>
        <p:blipFill>
          <a:blip r:embed="rId4"/>
          <a:stretch>
            <a:fillRect/>
          </a:stretch>
        </p:blipFill>
        <p:spPr>
          <a:xfrm>
            <a:off x="11204361" y="2120188"/>
            <a:ext cx="955668" cy="4243734"/>
          </a:xfrm>
          <a:prstGeom prst="rect">
            <a:avLst/>
          </a:prstGeom>
        </p:spPr>
      </p:pic>
    </p:spTree>
    <p:extLst>
      <p:ext uri="{BB962C8B-B14F-4D97-AF65-F5344CB8AC3E}">
        <p14:creationId xmlns:p14="http://schemas.microsoft.com/office/powerpoint/2010/main" val="1084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t>2. Calculate Total Error for each stump, choose a stump with minimum error</a:t>
            </a:r>
          </a:p>
          <a:p>
            <a:pPr lvl="0"/>
            <a:r>
              <a:rPr lang="en-US" dirty="0">
                <a:sym typeface="Symbol" panose="05050102010706020507" pitchFamily="18" charset="2"/>
              </a:rPr>
              <a:t>If this is the first iteration of Adaboost, then each data sample has a current weight of 1/N. </a:t>
            </a:r>
          </a:p>
          <a:p>
            <a:pPr lvl="1"/>
            <a:r>
              <a:rPr lang="en-US" dirty="0">
                <a:sym typeface="Symbol" panose="05050102010706020507" pitchFamily="18" charset="2"/>
              </a:rPr>
              <a:t>In the first iteration, Total Error for each stump is (num of misclassified)/N.</a:t>
            </a:r>
          </a:p>
          <a:p>
            <a:pPr lvl="1"/>
            <a:r>
              <a:rPr lang="en-US" dirty="0">
                <a:sym typeface="Symbol" panose="05050102010706020507" pitchFamily="18" charset="2"/>
              </a:rPr>
              <a:t>In General: Total Error = (sum of weights of misclassified)/N.</a:t>
            </a:r>
          </a:p>
          <a:p>
            <a:pPr lvl="1"/>
            <a:endParaRPr lang="en-US" dirty="0">
              <a:sym typeface="Symbol" panose="05050102010706020507" pitchFamily="18" charset="2"/>
            </a:endParaRPr>
          </a:p>
          <a:p>
            <a:pPr lvl="1"/>
            <a:r>
              <a:rPr lang="en-US" dirty="0">
                <a:sym typeface="Symbol" panose="05050102010706020507" pitchFamily="18" charset="2"/>
              </a:rPr>
              <a:t>We will choose the stump that had the minimum total error.</a:t>
            </a:r>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3683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8FB891-EDE3-4BF1-A3BF-C05431FFD197}"/>
              </a:ext>
            </a:extLst>
          </p:cNvPr>
          <p:cNvPicPr>
            <a:picLocks noChangeAspect="1"/>
          </p:cNvPicPr>
          <p:nvPr/>
        </p:nvPicPr>
        <p:blipFill>
          <a:blip r:embed="rId3"/>
          <a:stretch>
            <a:fillRect/>
          </a:stretch>
        </p:blipFill>
        <p:spPr>
          <a:xfrm>
            <a:off x="1262441" y="1493010"/>
            <a:ext cx="5819775" cy="1343025"/>
          </a:xfrm>
          <a:prstGeom prst="rect">
            <a:avLst/>
          </a:prstGeom>
        </p:spPr>
      </p:pic>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t>3. Choose the stump with the minimum Total Error and calculate its weight</a:t>
                </a:r>
              </a:p>
              <a:p>
                <a14:m>
                  <m:oMath xmlns:m="http://schemas.openxmlformats.org/officeDocument/2006/math">
                    <m:r>
                      <m:rPr>
                        <m:nor/>
                      </m:rPr>
                      <a:rPr lang="el-GR" sz="4000" dirty="0" smtClean="0">
                        <a:solidFill>
                          <a:schemeClr val="bg1"/>
                        </a:solidFill>
                      </a:rPr>
                      <m:t>α</m:t>
                    </m:r>
                  </m:oMath>
                </a14:m>
                <a:r>
                  <a:rPr lang="en-US" dirty="0">
                    <a:solidFill>
                      <a:schemeClr val="bg1"/>
                    </a:solidFill>
                  </a:rPr>
                  <a:t>t =</a:t>
                </a:r>
                <a:endParaRPr lang="en-US" dirty="0"/>
              </a:p>
              <a:p>
                <a:endParaRPr lang="en-US" dirty="0">
                  <a:solidFill>
                    <a:schemeClr val="bg1"/>
                  </a:solidFill>
                  <a:sym typeface="Symbol" panose="05050102010706020507" pitchFamily="18" charset="2"/>
                </a:endParaRPr>
              </a:p>
              <a:p>
                <a:r>
                  <a:rPr lang="en-US" dirty="0">
                    <a:solidFill>
                      <a:schemeClr val="bg1"/>
                    </a:solidFill>
                    <a:sym typeface="Symbol" panose="05050102010706020507" pitchFamily="18" charset="2"/>
                  </a:rPr>
                  <a:t>This weight will be multiplied by the decision</a:t>
                </a:r>
                <a:br>
                  <a:rPr lang="en-US" dirty="0">
                    <a:solidFill>
                      <a:schemeClr val="bg1"/>
                    </a:solidFill>
                    <a:sym typeface="Symbol" panose="05050102010706020507" pitchFamily="18" charset="2"/>
                  </a:rPr>
                </a:br>
                <a:r>
                  <a:rPr lang="en-US" dirty="0">
                    <a:solidFill>
                      <a:schemeClr val="bg1"/>
                    </a:solidFill>
                    <a:sym typeface="Symbol" panose="05050102010706020507" pitchFamily="18" charset="2"/>
                  </a:rPr>
                  <a:t>stump that will be added to the final classifier,</a:t>
                </a:r>
                <a:br>
                  <a:rPr lang="en-US" dirty="0">
                    <a:solidFill>
                      <a:schemeClr val="bg1"/>
                    </a:solidFill>
                    <a:sym typeface="Symbol" panose="05050102010706020507" pitchFamily="18" charset="2"/>
                  </a:rPr>
                </a:br>
                <a:r>
                  <a:rPr lang="en-US" dirty="0">
                    <a:solidFill>
                      <a:schemeClr val="bg1"/>
                    </a:solidFill>
                    <a:sym typeface="Symbol" panose="05050102010706020507" pitchFamily="18" charset="2"/>
                  </a:rPr>
                  <a:t>indicating how much voting power it will have.</a:t>
                </a:r>
              </a:p>
              <a:p>
                <a:pPr lvl="0"/>
                <a:r>
                  <a:rPr lang="en-US" dirty="0">
                    <a:sym typeface="Symbol" panose="05050102010706020507" pitchFamily="18" charset="2"/>
                  </a:rPr>
                  <a:t>We can see that:</a:t>
                </a:r>
              </a:p>
              <a:p>
                <a:pPr lvl="1"/>
                <a:r>
                  <a:rPr lang="en-US" dirty="0">
                    <a:solidFill>
                      <a:srgbClr val="7030A0"/>
                    </a:solidFill>
                    <a:sym typeface="Symbol" panose="05050102010706020507" pitchFamily="18" charset="2"/>
                  </a:rPr>
                  <a:t>If the Total Error is less than 0.5, </a:t>
                </a:r>
                <a14:m>
                  <m:oMath xmlns:m="http://schemas.openxmlformats.org/officeDocument/2006/math">
                    <m:r>
                      <m:rPr>
                        <m:nor/>
                      </m:rPr>
                      <a:rPr lang="el-GR" dirty="0">
                        <a:solidFill>
                          <a:srgbClr val="7030A0"/>
                        </a:solidFill>
                      </a:rPr>
                      <m:t>α</m:t>
                    </m:r>
                  </m:oMath>
                </a14:m>
                <a:r>
                  <a:rPr lang="en-US" sz="1800" dirty="0">
                    <a:solidFill>
                      <a:srgbClr val="7030A0"/>
                    </a:solidFill>
                  </a:rPr>
                  <a:t>t</a:t>
                </a:r>
                <a:r>
                  <a:rPr lang="en-US" dirty="0">
                    <a:solidFill>
                      <a:srgbClr val="7030A0"/>
                    </a:solidFill>
                  </a:rPr>
                  <a:t> &gt; 0.</a:t>
                </a:r>
              </a:p>
              <a:p>
                <a:pPr lvl="1"/>
                <a:r>
                  <a:rPr lang="en-US" dirty="0">
                    <a:sym typeface="Symbol" panose="05050102010706020507" pitchFamily="18" charset="2"/>
                  </a:rPr>
                  <a:t>If the Total Error is more than 0.5,  </a:t>
                </a:r>
                <a14:m>
                  <m:oMath xmlns:m="http://schemas.openxmlformats.org/officeDocument/2006/math">
                    <m:r>
                      <m:rPr>
                        <m:nor/>
                      </m:rPr>
                      <a:rPr lang="el-GR" dirty="0"/>
                      <m:t>α</m:t>
                    </m:r>
                  </m:oMath>
                </a14:m>
                <a:r>
                  <a:rPr lang="en-US" sz="1800" dirty="0"/>
                  <a:t>t</a:t>
                </a:r>
                <a:r>
                  <a:rPr lang="en-US" dirty="0"/>
                  <a:t> &lt; 0.</a:t>
                </a:r>
                <a:endParaRPr lang="en-US" dirty="0">
                  <a:sym typeface="Symbol" panose="05050102010706020507" pitchFamily="18" charset="2"/>
                </a:endParaRPr>
              </a:p>
              <a:p>
                <a:pPr lvl="1"/>
                <a:r>
                  <a:rPr lang="en-US" dirty="0">
                    <a:sym typeface="Symbol" panose="05050102010706020507" pitchFamily="18" charset="2"/>
                  </a:rPr>
                  <a:t>If the Total Error is 0.5, </a:t>
                </a:r>
                <a14:m>
                  <m:oMath xmlns:m="http://schemas.openxmlformats.org/officeDocument/2006/math">
                    <m:r>
                      <m:rPr>
                        <m:nor/>
                      </m:rPr>
                      <a:rPr lang="el-GR" dirty="0"/>
                      <m:t>α</m:t>
                    </m:r>
                  </m:oMath>
                </a14:m>
                <a:r>
                  <a:rPr lang="en-US" sz="1800" dirty="0"/>
                  <a:t>t</a:t>
                </a:r>
                <a:r>
                  <a:rPr lang="en-US" dirty="0"/>
                  <a:t> = 0.</a:t>
                </a:r>
                <a:endParaRPr lang="en-US" dirty="0">
                  <a:sym typeface="Symbol" panose="05050102010706020507" pitchFamily="18" charset="2"/>
                </a:endParaRPr>
              </a:p>
              <a:p>
                <a:pPr marL="457200" lvl="1" indent="0">
                  <a:buNone/>
                </a:pPr>
                <a:endParaRPr lang="en-US" dirty="0">
                  <a:solidFill>
                    <a:srgbClr val="7030A0"/>
                  </a:solidFill>
                  <a:sym typeface="Symbol" panose="05050102010706020507" pitchFamily="18" charset="2"/>
                </a:endParaRP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440554" y="1293007"/>
                <a:ext cx="11399753" cy="5428468"/>
              </a:xfrm>
              <a:blipFill>
                <a:blip r:embed="rId4"/>
                <a:stretch>
                  <a:fillRect l="-1070" t="-1796"/>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Picture 6">
            <a:extLst>
              <a:ext uri="{FF2B5EF4-FFF2-40B4-BE49-F238E27FC236}">
                <a16:creationId xmlns:a16="http://schemas.microsoft.com/office/drawing/2014/main" id="{916B4167-95B9-4DDA-B526-1C9772879BF8}"/>
              </a:ext>
            </a:extLst>
          </p:cNvPr>
          <p:cNvPicPr>
            <a:picLocks noChangeAspect="1"/>
          </p:cNvPicPr>
          <p:nvPr/>
        </p:nvPicPr>
        <p:blipFill>
          <a:blip r:embed="rId5"/>
          <a:stretch>
            <a:fillRect/>
          </a:stretch>
        </p:blipFill>
        <p:spPr>
          <a:xfrm>
            <a:off x="8296098" y="1823463"/>
            <a:ext cx="3372204" cy="463218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7934EE-BF18-476E-B4AA-DE8784A1EDD8}"/>
                  </a:ext>
                </a:extLst>
              </p:cNvPr>
              <p:cNvSpPr txBox="1"/>
              <p:nvPr/>
            </p:nvSpPr>
            <p:spPr>
              <a:xfrm>
                <a:off x="7850621" y="3616518"/>
                <a:ext cx="914400" cy="461665"/>
              </a:xfrm>
              <a:prstGeom prst="rect">
                <a:avLst/>
              </a:prstGeom>
              <a:noFill/>
            </p:spPr>
            <p:txBody>
              <a:bodyPr wrap="square" rtlCol="0">
                <a:spAutoFit/>
              </a:bodyPr>
              <a:lstStyle/>
              <a:p>
                <a14:m>
                  <m:oMath xmlns:m="http://schemas.openxmlformats.org/officeDocument/2006/math">
                    <m:r>
                      <m:rPr>
                        <m:nor/>
                      </m:rPr>
                      <a:rPr lang="el-GR" sz="2400" dirty="0" smtClean="0">
                        <a:solidFill>
                          <a:schemeClr val="bg1"/>
                        </a:solidFill>
                      </a:rPr>
                      <m:t>α</m:t>
                    </m:r>
                  </m:oMath>
                </a14:m>
                <a:r>
                  <a:rPr lang="en-US" dirty="0">
                    <a:solidFill>
                      <a:schemeClr val="bg1"/>
                    </a:solidFill>
                  </a:rPr>
                  <a:t>t</a:t>
                </a:r>
                <a:endParaRPr lang="en-US" sz="2400" dirty="0">
                  <a:solidFill>
                    <a:schemeClr val="bg1"/>
                  </a:solidFill>
                </a:endParaRPr>
              </a:p>
            </p:txBody>
          </p:sp>
        </mc:Choice>
        <mc:Fallback xmlns="">
          <p:sp>
            <p:nvSpPr>
              <p:cNvPr id="8" name="TextBox 7">
                <a:extLst>
                  <a:ext uri="{FF2B5EF4-FFF2-40B4-BE49-F238E27FC236}">
                    <a16:creationId xmlns:a16="http://schemas.microsoft.com/office/drawing/2014/main" id="{CC7934EE-BF18-476E-B4AA-DE8784A1EDD8}"/>
                  </a:ext>
                </a:extLst>
              </p:cNvPr>
              <p:cNvSpPr txBox="1">
                <a:spLocks noRot="1" noChangeAspect="1" noMove="1" noResize="1" noEditPoints="1" noAdjustHandles="1" noChangeArrowheads="1" noChangeShapeType="1" noTextEdit="1"/>
              </p:cNvSpPr>
              <p:nvPr/>
            </p:nvSpPr>
            <p:spPr>
              <a:xfrm>
                <a:off x="7850621" y="3616518"/>
                <a:ext cx="914400" cy="461665"/>
              </a:xfrm>
              <a:prstGeom prst="rect">
                <a:avLst/>
              </a:prstGeom>
              <a:blipFill>
                <a:blip r:embed="rId6"/>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148501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sym typeface="Symbol" panose="05050102010706020507" pitchFamily="18" charset="2"/>
                  </a:rPr>
                  <a:t>4. Update the final classifier. </a:t>
                </a:r>
              </a:p>
              <a:p>
                <a:pPr marL="0" indent="0">
                  <a:buNone/>
                </a:pPr>
                <a:endParaRPr lang="en-US" dirty="0"/>
              </a:p>
              <a:p>
                <a:r>
                  <a:rPr lang="en-US" dirty="0">
                    <a:sym typeface="Symbol" panose="05050102010706020507" pitchFamily="18" charset="2"/>
                  </a:rPr>
                  <a:t>The final prediction will be the sign of the sum of all chosen stumps, where each one is multiplied by its Amount of Say that was calculated earlier.</a:t>
                </a:r>
              </a:p>
              <a:p>
                <a:pPr lvl="1"/>
                <a:r>
                  <a:rPr lang="en-US" dirty="0">
                    <a:sym typeface="Symbol" panose="05050102010706020507" pitchFamily="18" charset="2"/>
                  </a:rPr>
                  <a:t>H(X) = </a:t>
                </a:r>
                <a14:m>
                  <m:oMath xmlns:m="http://schemas.openxmlformats.org/officeDocument/2006/math">
                    <m:r>
                      <a:rPr lang="en-US" i="1">
                        <a:latin typeface="Cambria Math" panose="02040503050406030204" pitchFamily="18" charset="0"/>
                      </a:rPr>
                      <m:t>𝑠𝑖𝑔𝑛</m:t>
                    </m:r>
                    <m:nary>
                      <m:naryPr>
                        <m:chr m:val="∑"/>
                        <m:ctrlPr>
                          <a:rPr lang="pt-BR" i="1" dirty="0">
                            <a:latin typeface="Cambria Math" panose="02040503050406030204" pitchFamily="18" charset="0"/>
                          </a:rPr>
                        </m:ctrlPr>
                      </m:naryPr>
                      <m:sub>
                        <m:r>
                          <a:rPr lang="en-US" i="1" dirty="0">
                            <a:latin typeface="Cambria Math" panose="02040503050406030204" pitchFamily="18" charset="0"/>
                          </a:rPr>
                          <m:t>𝑡</m:t>
                        </m:r>
                        <m:r>
                          <a:rPr lang="pt-BR" i="1" dirty="0">
                            <a:latin typeface="Cambria Math" panose="02040503050406030204" pitchFamily="18" charset="0"/>
                          </a:rPr>
                          <m:t>=1</m:t>
                        </m:r>
                      </m:sub>
                      <m:sup>
                        <m:r>
                          <a:rPr lang="en-US" i="1" dirty="0">
                            <a:latin typeface="Cambria Math" panose="02040503050406030204" pitchFamily="18" charset="0"/>
                          </a:rPr>
                          <m:t>𝑡</m:t>
                        </m:r>
                      </m:sup>
                      <m:e>
                        <m:d>
                          <m:dPr>
                            <m:ctrlPr>
                              <a:rPr lang="pt-BR" i="1" dirty="0">
                                <a:latin typeface="Cambria Math" panose="02040503050406030204" pitchFamily="18" charset="0"/>
                              </a:rPr>
                            </m:ctrlPr>
                          </m:dPr>
                          <m:e>
                            <m:r>
                              <m:rPr>
                                <m:nor/>
                              </m:rPr>
                              <a:rPr lang="el-GR" dirty="0"/>
                              <m:t>α</m:t>
                            </m:r>
                            <m:r>
                              <m:rPr>
                                <m:nor/>
                              </m:rPr>
                              <a:rPr lang="en-US" sz="1600" dirty="0"/>
                              <m:t>t</m:t>
                            </m:r>
                            <m:r>
                              <m:rPr>
                                <m:nor/>
                              </m:rPr>
                              <a:rPr lang="en-US" dirty="0"/>
                              <m:t>h</m:t>
                            </m:r>
                            <m:r>
                              <m:rPr>
                                <m:nor/>
                              </m:rPr>
                              <a:rPr lang="en-US" sz="1600" dirty="0"/>
                              <m:t>t</m:t>
                            </m:r>
                            <m:r>
                              <m:rPr>
                                <m:nor/>
                              </m:rPr>
                              <a:rPr lang="en-US" dirty="0"/>
                              <m:t>(</m:t>
                            </m:r>
                            <m:r>
                              <m:rPr>
                                <m:nor/>
                              </m:rPr>
                              <a:rPr lang="en-US" dirty="0"/>
                              <m:t>x</m:t>
                            </m:r>
                            <m:r>
                              <m:rPr>
                                <m:nor/>
                              </m:rPr>
                              <a:rPr lang="en-US" dirty="0"/>
                              <m:t>)</m:t>
                            </m:r>
                          </m:e>
                        </m:d>
                      </m:e>
                    </m:nary>
                  </m:oMath>
                </a14:m>
                <a:endParaRPr lang="en-US" dirty="0"/>
              </a:p>
              <a:p>
                <a:pPr lvl="1"/>
                <a:endParaRPr lang="en-US" dirty="0">
                  <a:solidFill>
                    <a:srgbClr val="7030A0"/>
                  </a:solidFill>
                </a:endParaRPr>
              </a:p>
              <a:p>
                <a:r>
                  <a:rPr lang="en-US" dirty="0">
                    <a:sym typeface="Symbol" panose="05050102010706020507" pitchFamily="18" charset="2"/>
                  </a:rPr>
                  <a:t>Each learner will have a different impact on the final decision, based on its weight:</a:t>
                </a:r>
              </a:p>
              <a:p>
                <a:pPr lvl="1"/>
                <a:r>
                  <a:rPr lang="en-US" dirty="0">
                    <a:sym typeface="Symbol" panose="05050102010706020507" pitchFamily="18" charset="2"/>
                  </a:rPr>
                  <a:t>For example, a final hypothesis can look like this:</a:t>
                </a:r>
              </a:p>
              <a:p>
                <a:pPr lvl="2"/>
                <a:r>
                  <a:rPr lang="en-US" dirty="0">
                    <a:sym typeface="Symbol" panose="05050102010706020507" pitchFamily="18" charset="2"/>
                  </a:rPr>
                  <a:t>H</a:t>
                </a:r>
                <a:r>
                  <a:rPr lang="en-US" dirty="0">
                    <a:solidFill>
                      <a:srgbClr val="7030A0"/>
                    </a:solidFill>
                    <a:sym typeface="Symbol" panose="05050102010706020507" pitchFamily="18" charset="2"/>
                  </a:rPr>
                  <a:t>(X</a:t>
                </a:r>
                <a14:m>
                  <m:oMath xmlns:m="http://schemas.openxmlformats.org/officeDocument/2006/math">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𝑠𝑖𝑔𝑛</m:t>
                    </m:r>
                    <m:d>
                      <m:dPr>
                        <m:ctrlPr>
                          <a:rPr lang="pt-BR" i="1" dirty="0">
                            <a:solidFill>
                              <a:srgbClr val="7030A0"/>
                            </a:solidFill>
                            <a:latin typeface="Cambria Math" panose="02040503050406030204" pitchFamily="18" charset="0"/>
                          </a:rPr>
                        </m:ctrlPr>
                      </m:dPr>
                      <m:e>
                        <m:f>
                          <m:fPr>
                            <m:ctrlPr>
                              <a:rPr lang="en-US" i="1" dirty="0">
                                <a:solidFill>
                                  <a:srgbClr val="7030A0"/>
                                </a:solidFill>
                                <a:latin typeface="Cambria Math" panose="02040503050406030204" pitchFamily="18" charset="0"/>
                              </a:rPr>
                            </m:ctrlPr>
                          </m:fPr>
                          <m:num>
                            <m:r>
                              <a:rPr lang="en-US" i="1" dirty="0">
                                <a:solidFill>
                                  <a:srgbClr val="7030A0"/>
                                </a:solidFill>
                                <a:latin typeface="Cambria Math" panose="02040503050406030204" pitchFamily="18" charset="0"/>
                              </a:rPr>
                              <m:t>1</m:t>
                            </m:r>
                          </m:num>
                          <m:den>
                            <m:r>
                              <a:rPr lang="en-US" i="1" dirty="0">
                                <a:solidFill>
                                  <a:srgbClr val="7030A0"/>
                                </a:solidFill>
                                <a:latin typeface="Cambria Math" panose="02040503050406030204" pitchFamily="18" charset="0"/>
                              </a:rPr>
                              <m:t>2</m:t>
                            </m:r>
                          </m:den>
                        </m:f>
                        <m:r>
                          <m:rPr>
                            <m:sty m:val="p"/>
                          </m:rPr>
                          <a:rPr lang="en-US" dirty="0">
                            <a:solidFill>
                              <a:srgbClr val="7030A0"/>
                            </a:solidFill>
                            <a:latin typeface="Cambria Math" panose="02040503050406030204" pitchFamily="18" charset="0"/>
                          </a:rPr>
                          <m:t>ln</m:t>
                        </m:r>
                        <m:r>
                          <a:rPr lang="en-US" i="1" dirty="0">
                            <a:solidFill>
                              <a:srgbClr val="7030A0"/>
                            </a:solidFill>
                            <a:latin typeface="Cambria Math" panose="02040503050406030204" pitchFamily="18" charset="0"/>
                          </a:rPr>
                          <m:t>⁡(4) </m:t>
                        </m:r>
                        <m:r>
                          <m:rPr>
                            <m:nor/>
                          </m:rPr>
                          <a:rPr lang="en-US" dirty="0">
                            <a:solidFill>
                              <a:srgbClr val="7030A0"/>
                            </a:solidFill>
                          </a:rPr>
                          <m:t>h</m:t>
                        </m:r>
                        <m:r>
                          <m:rPr>
                            <m:nor/>
                          </m:rPr>
                          <a:rPr lang="en-US" dirty="0">
                            <a:solidFill>
                              <a:srgbClr val="7030A0"/>
                            </a:solidFill>
                          </a:rPr>
                          <m:t>0(</m:t>
                        </m:r>
                        <m:r>
                          <m:rPr>
                            <m:nor/>
                          </m:rPr>
                          <a:rPr lang="en-US" dirty="0">
                            <a:solidFill>
                              <a:srgbClr val="7030A0"/>
                            </a:solidFill>
                          </a:rPr>
                          <m:t>x</m:t>
                        </m:r>
                        <m:r>
                          <m:rPr>
                            <m:nor/>
                          </m:rPr>
                          <a:rPr lang="en-US" dirty="0">
                            <a:solidFill>
                              <a:srgbClr val="7030A0"/>
                            </a:solidFill>
                          </a:rPr>
                          <m:t>)</m:t>
                        </m:r>
                        <m:r>
                          <a:rPr lang="pt-BR" i="1" dirty="0">
                            <a:solidFill>
                              <a:srgbClr val="7030A0"/>
                            </a:solidFill>
                            <a:latin typeface="Cambria Math" panose="02040503050406030204" pitchFamily="18" charset="0"/>
                          </a:rPr>
                          <m:t>+</m:t>
                        </m:r>
                        <m:f>
                          <m:fPr>
                            <m:ctrlPr>
                              <a:rPr lang="en-US" i="1" dirty="0">
                                <a:solidFill>
                                  <a:srgbClr val="7030A0"/>
                                </a:solidFill>
                                <a:latin typeface="Cambria Math" panose="02040503050406030204" pitchFamily="18" charset="0"/>
                              </a:rPr>
                            </m:ctrlPr>
                          </m:fPr>
                          <m:num>
                            <m:r>
                              <a:rPr lang="en-US" i="1" dirty="0">
                                <a:solidFill>
                                  <a:srgbClr val="7030A0"/>
                                </a:solidFill>
                                <a:latin typeface="Cambria Math" panose="02040503050406030204" pitchFamily="18" charset="0"/>
                              </a:rPr>
                              <m:t>1</m:t>
                            </m:r>
                          </m:num>
                          <m:den>
                            <m:r>
                              <a:rPr lang="en-US" i="1" dirty="0">
                                <a:solidFill>
                                  <a:srgbClr val="7030A0"/>
                                </a:solidFill>
                                <a:latin typeface="Cambria Math" panose="02040503050406030204" pitchFamily="18" charset="0"/>
                              </a:rPr>
                              <m:t>2</m:t>
                            </m:r>
                          </m:den>
                        </m:f>
                        <m:r>
                          <m:rPr>
                            <m:sty m:val="p"/>
                          </m:rPr>
                          <a:rPr lang="en-US" dirty="0">
                            <a:solidFill>
                              <a:srgbClr val="7030A0"/>
                            </a:solidFill>
                            <a:latin typeface="Cambria Math" panose="02040503050406030204" pitchFamily="18" charset="0"/>
                          </a:rPr>
                          <m:t>ln</m:t>
                        </m:r>
                        <m:r>
                          <a:rPr lang="en-US" i="1" dirty="0">
                            <a:solidFill>
                              <a:srgbClr val="7030A0"/>
                            </a:solidFill>
                            <a:latin typeface="Cambria Math" panose="02040503050406030204" pitchFamily="18" charset="0"/>
                          </a:rPr>
                          <m:t>⁡(5) </m:t>
                        </m:r>
                        <m:r>
                          <m:rPr>
                            <m:nor/>
                          </m:rPr>
                          <a:rPr lang="en-US" dirty="0">
                            <a:solidFill>
                              <a:srgbClr val="7030A0"/>
                            </a:solidFill>
                          </a:rPr>
                          <m:t>h</m:t>
                        </m:r>
                        <m:r>
                          <m:rPr>
                            <m:nor/>
                          </m:rPr>
                          <a:rPr lang="en-US" dirty="0">
                            <a:solidFill>
                              <a:srgbClr val="7030A0"/>
                            </a:solidFill>
                          </a:rPr>
                          <m:t>1(</m:t>
                        </m:r>
                        <m:r>
                          <m:rPr>
                            <m:nor/>
                          </m:rPr>
                          <a:rPr lang="en-US" dirty="0">
                            <a:solidFill>
                              <a:srgbClr val="7030A0"/>
                            </a:solidFill>
                          </a:rPr>
                          <m:t>x</m:t>
                        </m:r>
                        <m:r>
                          <m:rPr>
                            <m:nor/>
                          </m:rPr>
                          <a:rPr lang="en-US" dirty="0">
                            <a:solidFill>
                              <a:srgbClr val="7030A0"/>
                            </a:solidFill>
                          </a:rPr>
                          <m:t>)</m:t>
                        </m:r>
                        <m:r>
                          <a:rPr lang="pt-BR" i="1" dirty="0">
                            <a:solidFill>
                              <a:srgbClr val="7030A0"/>
                            </a:solidFill>
                            <a:latin typeface="Cambria Math" panose="02040503050406030204" pitchFamily="18" charset="0"/>
                          </a:rPr>
                          <m:t>+</m:t>
                        </m:r>
                        <m:f>
                          <m:fPr>
                            <m:ctrlPr>
                              <a:rPr lang="en-US" i="1" dirty="0">
                                <a:solidFill>
                                  <a:srgbClr val="7030A0"/>
                                </a:solidFill>
                                <a:latin typeface="Cambria Math" panose="02040503050406030204" pitchFamily="18" charset="0"/>
                              </a:rPr>
                            </m:ctrlPr>
                          </m:fPr>
                          <m:num>
                            <m:r>
                              <a:rPr lang="en-US" i="1" dirty="0">
                                <a:solidFill>
                                  <a:srgbClr val="7030A0"/>
                                </a:solidFill>
                                <a:latin typeface="Cambria Math" panose="02040503050406030204" pitchFamily="18" charset="0"/>
                              </a:rPr>
                              <m:t>1</m:t>
                            </m:r>
                          </m:num>
                          <m:den>
                            <m:r>
                              <a:rPr lang="en-US" i="1" dirty="0">
                                <a:solidFill>
                                  <a:srgbClr val="7030A0"/>
                                </a:solidFill>
                                <a:latin typeface="Cambria Math" panose="02040503050406030204" pitchFamily="18" charset="0"/>
                              </a:rPr>
                              <m:t>2</m:t>
                            </m:r>
                          </m:den>
                        </m:f>
                        <m:r>
                          <m:rPr>
                            <m:sty m:val="p"/>
                          </m:rPr>
                          <a:rPr lang="en-US" dirty="0">
                            <a:solidFill>
                              <a:srgbClr val="7030A0"/>
                            </a:solidFill>
                            <a:latin typeface="Cambria Math" panose="02040503050406030204" pitchFamily="18" charset="0"/>
                          </a:rPr>
                          <m:t>ln</m:t>
                        </m:r>
                        <m:r>
                          <a:rPr lang="en-US" i="1" dirty="0">
                            <a:solidFill>
                              <a:srgbClr val="7030A0"/>
                            </a:solidFill>
                            <a:latin typeface="Cambria Math" panose="02040503050406030204" pitchFamily="18" charset="0"/>
                          </a:rPr>
                          <m:t>⁡(3) </m:t>
                        </m:r>
                        <m:r>
                          <m:rPr>
                            <m:nor/>
                          </m:rPr>
                          <a:rPr lang="en-US" dirty="0">
                            <a:solidFill>
                              <a:srgbClr val="7030A0"/>
                            </a:solidFill>
                          </a:rPr>
                          <m:t>h</m:t>
                        </m:r>
                        <m:r>
                          <m:rPr>
                            <m:nor/>
                          </m:rPr>
                          <a:rPr lang="en-US" dirty="0">
                            <a:solidFill>
                              <a:srgbClr val="7030A0"/>
                            </a:solidFill>
                          </a:rPr>
                          <m:t>2(</m:t>
                        </m:r>
                        <m:r>
                          <m:rPr>
                            <m:nor/>
                          </m:rPr>
                          <a:rPr lang="en-US" dirty="0">
                            <a:solidFill>
                              <a:srgbClr val="7030A0"/>
                            </a:solidFill>
                          </a:rPr>
                          <m:t>x</m:t>
                        </m:r>
                        <m:r>
                          <m:rPr>
                            <m:nor/>
                          </m:rPr>
                          <a:rPr lang="en-US" dirty="0">
                            <a:solidFill>
                              <a:srgbClr val="7030A0"/>
                            </a:solidFill>
                          </a:rPr>
                          <m:t>)</m:t>
                        </m:r>
                        <m:r>
                          <a:rPr lang="pt-BR" i="1" dirty="0">
                            <a:solidFill>
                              <a:srgbClr val="7030A0"/>
                            </a:solidFill>
                            <a:latin typeface="Cambria Math" panose="02040503050406030204" pitchFamily="18" charset="0"/>
                          </a:rPr>
                          <m:t>+</m:t>
                        </m:r>
                        <m:f>
                          <m:fPr>
                            <m:ctrlPr>
                              <a:rPr lang="en-US" i="1" dirty="0">
                                <a:solidFill>
                                  <a:srgbClr val="7030A0"/>
                                </a:solidFill>
                                <a:latin typeface="Cambria Math" panose="02040503050406030204" pitchFamily="18" charset="0"/>
                              </a:rPr>
                            </m:ctrlPr>
                          </m:fPr>
                          <m:num>
                            <m:r>
                              <a:rPr lang="en-US" i="1" dirty="0">
                                <a:solidFill>
                                  <a:srgbClr val="7030A0"/>
                                </a:solidFill>
                                <a:latin typeface="Cambria Math" panose="02040503050406030204" pitchFamily="18" charset="0"/>
                              </a:rPr>
                              <m:t>1</m:t>
                            </m:r>
                          </m:num>
                          <m:den>
                            <m:r>
                              <a:rPr lang="en-US" i="1" dirty="0">
                                <a:solidFill>
                                  <a:srgbClr val="7030A0"/>
                                </a:solidFill>
                                <a:latin typeface="Cambria Math" panose="02040503050406030204" pitchFamily="18" charset="0"/>
                              </a:rPr>
                              <m:t>2</m:t>
                            </m:r>
                          </m:den>
                        </m:f>
                        <m:r>
                          <m:rPr>
                            <m:sty m:val="p"/>
                          </m:rPr>
                          <a:rPr lang="en-US" dirty="0">
                            <a:solidFill>
                              <a:srgbClr val="7030A0"/>
                            </a:solidFill>
                            <a:latin typeface="Cambria Math" panose="02040503050406030204" pitchFamily="18" charset="0"/>
                          </a:rPr>
                          <m:t>ln</m:t>
                        </m:r>
                        <m:r>
                          <a:rPr lang="en-US" i="1" dirty="0">
                            <a:solidFill>
                              <a:srgbClr val="7030A0"/>
                            </a:solidFill>
                            <a:latin typeface="Cambria Math" panose="02040503050406030204" pitchFamily="18" charset="0"/>
                          </a:rPr>
                          <m:t>⁡(5) </m:t>
                        </m:r>
                        <m:r>
                          <m:rPr>
                            <m:nor/>
                          </m:rPr>
                          <a:rPr lang="en-US" dirty="0">
                            <a:solidFill>
                              <a:srgbClr val="7030A0"/>
                            </a:solidFill>
                          </a:rPr>
                          <m:t>h</m:t>
                        </m:r>
                        <m:r>
                          <m:rPr>
                            <m:nor/>
                          </m:rPr>
                          <a:rPr lang="en-US" dirty="0">
                            <a:solidFill>
                              <a:srgbClr val="7030A0"/>
                            </a:solidFill>
                          </a:rPr>
                          <m:t>3(</m:t>
                        </m:r>
                        <m:r>
                          <m:rPr>
                            <m:nor/>
                          </m:rPr>
                          <a:rPr lang="en-US" dirty="0">
                            <a:solidFill>
                              <a:srgbClr val="7030A0"/>
                            </a:solidFill>
                          </a:rPr>
                          <m:t>x</m:t>
                        </m:r>
                        <m:r>
                          <m:rPr>
                            <m:nor/>
                          </m:rPr>
                          <a:rPr lang="en-US" dirty="0">
                            <a:solidFill>
                              <a:srgbClr val="7030A0"/>
                            </a:solidFill>
                          </a:rPr>
                          <m:t>)</m:t>
                        </m:r>
                      </m:e>
                    </m:d>
                  </m:oMath>
                </a14:m>
                <a:endParaRPr lang="en-US" dirty="0"/>
              </a:p>
              <a:p>
                <a:pPr marL="457200" lvl="1" indent="0">
                  <a:buNone/>
                </a:pPr>
                <a:endParaRPr lang="en-US" dirty="0">
                  <a:solidFill>
                    <a:srgbClr val="7030A0"/>
                  </a:solidFill>
                </a:endParaRPr>
              </a:p>
              <a:p>
                <a:pPr lvl="1"/>
                <a:endParaRPr lang="en-US" dirty="0">
                  <a:solidFill>
                    <a:srgbClr val="7030A0"/>
                  </a:solidFill>
                </a:endParaRP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440554" y="1293007"/>
                <a:ext cx="11399753" cy="5428468"/>
              </a:xfrm>
              <a:blipFill>
                <a:blip r:embed="rId3"/>
                <a:stretch>
                  <a:fillRect l="-1070" t="-1796" r="-481"/>
                </a:stretch>
              </a:blipFill>
            </p:spPr>
            <p:txBody>
              <a:bodyPr/>
              <a:lstStyle/>
              <a:p>
                <a:r>
                  <a:rPr lang="en-US">
                    <a:noFill/>
                  </a:rPr>
                  <a:t> </a:t>
                </a:r>
              </a:p>
            </p:txBody>
          </p:sp>
        </mc:Fallback>
      </mc:AlternateContent>
      <p:sp>
        <p:nvSpPr>
          <p:cNvPr id="2" name="כותרת 1"/>
          <p:cNvSpPr>
            <a:spLocks noGrp="1"/>
          </p:cNvSpPr>
          <p:nvPr>
            <p:ph type="title"/>
          </p:nvPr>
        </p:nvSpPr>
        <p:spPr>
          <a:xfrm>
            <a:off x="477163" y="0"/>
            <a:ext cx="10735235" cy="1392305"/>
          </a:xfrm>
        </p:spPr>
        <p:txBody>
          <a:bodyPr>
            <a:normAutofit fontScale="90000"/>
          </a:bodyPr>
          <a:lstStyle/>
          <a:p>
            <a:r>
              <a:rPr lang="en-US" b="1" u="sng" dirty="0"/>
              <a:t>AdaBoost (illustration from </a:t>
            </a:r>
            <a:r>
              <a:rPr lang="en-US" b="1" u="sng" dirty="0" err="1"/>
              <a:t>StatQuest</a:t>
            </a:r>
            <a:r>
              <a:rPr lang="en-US" b="1" u="sng" dirty="0"/>
              <a:t>)</a:t>
            </a:r>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03256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Intro</a:t>
            </a:r>
          </a:p>
        </p:txBody>
      </p:sp>
      <p:sp>
        <p:nvSpPr>
          <p:cNvPr id="3" name="מציין מיקום תוכן 2"/>
          <p:cNvSpPr>
            <a:spLocks noGrp="1"/>
          </p:cNvSpPr>
          <p:nvPr>
            <p:ph idx="1"/>
          </p:nvPr>
        </p:nvSpPr>
        <p:spPr>
          <a:xfrm>
            <a:off x="440555" y="1293007"/>
            <a:ext cx="10771843" cy="5162641"/>
          </a:xfrm>
        </p:spPr>
        <p:txBody>
          <a:bodyPr>
            <a:normAutofit/>
          </a:bodyPr>
          <a:lstStyle/>
          <a:p>
            <a:pPr marL="457200" lvl="1" indent="0">
              <a:buNone/>
            </a:pPr>
            <a:endParaRPr lang="en-US" b="1" dirty="0"/>
          </a:p>
          <a:p>
            <a:r>
              <a:rPr lang="en-US" b="1" dirty="0"/>
              <a:t>A small Introduction to the presentation</a:t>
            </a:r>
          </a:p>
          <a:p>
            <a:pPr lvl="1"/>
            <a:r>
              <a:rPr lang="en-US" b="1" dirty="0"/>
              <a:t>The main topic of this presentation is Boosting.</a:t>
            </a:r>
          </a:p>
          <a:p>
            <a:pPr lvl="1"/>
            <a:r>
              <a:rPr lang="en-US" b="1" dirty="0"/>
              <a:t>We will cover some background  subjects first, such as Classification</a:t>
            </a:r>
            <a:br>
              <a:rPr lang="en-US" b="1" dirty="0"/>
            </a:br>
            <a:r>
              <a:rPr lang="en-US" b="1" dirty="0"/>
              <a:t>and Ensemble Methods and then we will explain Boosting and AdaBoost.</a:t>
            </a:r>
          </a:p>
          <a:p>
            <a:pPr lvl="1"/>
            <a:r>
              <a:rPr lang="en-US" b="1" dirty="0"/>
              <a:t>We will provide an example of how AdaBoost works, and explain </a:t>
            </a:r>
            <a:br>
              <a:rPr lang="en-US" b="1" dirty="0"/>
            </a:br>
            <a:r>
              <a:rPr lang="en-US" b="1" dirty="0"/>
              <a:t>the algorithm step by step.</a:t>
            </a:r>
          </a:p>
          <a:p>
            <a:pPr lvl="1"/>
            <a:r>
              <a:rPr lang="en-US" b="1" dirty="0"/>
              <a:t>We will then show our code and some comparisons to other algorithms and shed some light on the main differences between them.</a:t>
            </a:r>
          </a:p>
          <a:p>
            <a:pPr lvl="1"/>
            <a:endParaRPr lang="en-US" b="1" dirty="0"/>
          </a:p>
          <a:p>
            <a:pPr marL="457200" lvl="1" indent="0">
              <a:buNone/>
            </a:pPr>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80366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sym typeface="Symbol" panose="05050102010706020507" pitchFamily="18" charset="2"/>
              </a:rPr>
              <a:t>5. Recalculate the weights of each data point in the dataset</a:t>
            </a:r>
          </a:p>
          <a:p>
            <a:r>
              <a:rPr lang="en-US" dirty="0">
                <a:sym typeface="Symbol" panose="05050102010706020507" pitchFamily="18" charset="2"/>
              </a:rPr>
              <a:t>Using the Total Error of the chosen learner,</a:t>
            </a:r>
            <a:br>
              <a:rPr lang="en-US" dirty="0">
                <a:sym typeface="Symbol" panose="05050102010706020507" pitchFamily="18" charset="2"/>
              </a:rPr>
            </a:br>
            <a:r>
              <a:rPr lang="en-US" dirty="0">
                <a:sym typeface="Symbol" panose="05050102010706020507" pitchFamily="18" charset="2"/>
              </a:rPr>
              <a:t>calculate and update the new weights of all </a:t>
            </a:r>
            <a:br>
              <a:rPr lang="en-US" dirty="0">
                <a:sym typeface="Symbol" panose="05050102010706020507" pitchFamily="18" charset="2"/>
              </a:rPr>
            </a:br>
            <a:r>
              <a:rPr lang="en-US" dirty="0">
                <a:sym typeface="Symbol" panose="05050102010706020507" pitchFamily="18" charset="2"/>
              </a:rPr>
              <a:t>the points in the dataset:</a:t>
            </a:r>
          </a:p>
          <a:p>
            <a:pPr lvl="1"/>
            <a:r>
              <a:rPr lang="en-US" dirty="0">
                <a:sym typeface="Symbol" panose="05050102010706020507" pitchFamily="18" charset="2"/>
              </a:rPr>
              <a:t>For example, the marked example was</a:t>
            </a:r>
            <a:br>
              <a:rPr lang="en-US" dirty="0">
                <a:sym typeface="Symbol" panose="05050102010706020507" pitchFamily="18" charset="2"/>
              </a:rPr>
            </a:br>
            <a:r>
              <a:rPr lang="en-US" dirty="0">
                <a:sym typeface="Symbol" panose="05050102010706020507" pitchFamily="18" charset="2"/>
              </a:rPr>
              <a:t>misclassified, so we need to pay more attention</a:t>
            </a:r>
            <a:br>
              <a:rPr lang="en-US" dirty="0">
                <a:sym typeface="Symbol" panose="05050102010706020507" pitchFamily="18" charset="2"/>
              </a:rPr>
            </a:br>
            <a:r>
              <a:rPr lang="en-US" dirty="0">
                <a:sym typeface="Symbol" panose="05050102010706020507" pitchFamily="18" charset="2"/>
              </a:rPr>
              <a:t>to it in the next iteration.</a:t>
            </a:r>
          </a:p>
          <a:p>
            <a:pPr lvl="1"/>
            <a:r>
              <a:rPr lang="en-US" dirty="0">
                <a:sym typeface="Symbol" panose="05050102010706020507" pitchFamily="18" charset="2"/>
              </a:rPr>
              <a:t>We will do that by increasing its weight.</a:t>
            </a:r>
          </a:p>
          <a:p>
            <a:pPr marL="457200" lvl="1" indent="0">
              <a:buNone/>
            </a:pPr>
            <a:endParaRPr lang="en-US" dirty="0">
              <a:sym typeface="Symbol" panose="05050102010706020507" pitchFamily="18" charset="2"/>
            </a:endParaRPr>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20</a:t>
            </a:fld>
            <a:endParaRPr lang="en-US" dirty="0"/>
          </a:p>
        </p:txBody>
      </p:sp>
      <p:pic>
        <p:nvPicPr>
          <p:cNvPr id="5" name="Picture 4">
            <a:extLst>
              <a:ext uri="{FF2B5EF4-FFF2-40B4-BE49-F238E27FC236}">
                <a16:creationId xmlns:a16="http://schemas.microsoft.com/office/drawing/2014/main" id="{BC05B947-BBAE-4878-871C-97E9AF171009}"/>
              </a:ext>
            </a:extLst>
          </p:cNvPr>
          <p:cNvPicPr>
            <a:picLocks noChangeAspect="1"/>
          </p:cNvPicPr>
          <p:nvPr/>
        </p:nvPicPr>
        <p:blipFill>
          <a:blip r:embed="rId3"/>
          <a:stretch>
            <a:fillRect/>
          </a:stretch>
        </p:blipFill>
        <p:spPr>
          <a:xfrm>
            <a:off x="7567902" y="2060999"/>
            <a:ext cx="4465493" cy="4590288"/>
          </a:xfrm>
          <a:prstGeom prst="rect">
            <a:avLst/>
          </a:prstGeom>
        </p:spPr>
      </p:pic>
      <p:cxnSp>
        <p:nvCxnSpPr>
          <p:cNvPr id="6" name="Straight Arrow Connector 5">
            <a:extLst>
              <a:ext uri="{FF2B5EF4-FFF2-40B4-BE49-F238E27FC236}">
                <a16:creationId xmlns:a16="http://schemas.microsoft.com/office/drawing/2014/main" id="{94041B79-B7B0-42E8-B079-A475CFAAC0AC}"/>
              </a:ext>
            </a:extLst>
          </p:cNvPr>
          <p:cNvCxnSpPr>
            <a:cxnSpLocks/>
          </p:cNvCxnSpPr>
          <p:nvPr/>
        </p:nvCxnSpPr>
        <p:spPr>
          <a:xfrm>
            <a:off x="6271846" y="4255477"/>
            <a:ext cx="1442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7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440554" y="1293007"/>
                <a:ext cx="11399753" cy="5428468"/>
              </a:xfrm>
            </p:spPr>
            <p:txBody>
              <a:bodyPr>
                <a:normAutofit/>
              </a:bodyPr>
              <a:lstStyle/>
              <a:p>
                <a:pPr marL="0" indent="0">
                  <a:buNone/>
                </a:pPr>
                <a:r>
                  <a:rPr lang="en-US" dirty="0">
                    <a:sym typeface="Symbol" panose="05050102010706020507" pitchFamily="18" charset="2"/>
                  </a:rPr>
                  <a:t>5. Recalculate the weights of each data point in the dataset</a:t>
                </a:r>
              </a:p>
              <a:p>
                <a:pPr lvl="0"/>
                <a:r>
                  <a:rPr lang="en-US" sz="2400" dirty="0">
                    <a:sym typeface="Symbol" panose="05050102010706020507" pitchFamily="18" charset="2"/>
                  </a:rPr>
                  <a:t>We will do the opposite for correctly classified</a:t>
                </a:r>
                <a:br>
                  <a:rPr lang="en-US" sz="2400" dirty="0">
                    <a:sym typeface="Symbol" panose="05050102010706020507" pitchFamily="18" charset="2"/>
                  </a:rPr>
                </a:br>
                <a:r>
                  <a:rPr lang="en-US" sz="2400" dirty="0">
                    <a:sym typeface="Symbol" panose="05050102010706020507" pitchFamily="18" charset="2"/>
                  </a:rPr>
                  <a:t>points. Each correctly classified example from</a:t>
                </a:r>
                <a:br>
                  <a:rPr lang="en-US" sz="2400" dirty="0">
                    <a:sym typeface="Symbol" panose="05050102010706020507" pitchFamily="18" charset="2"/>
                  </a:rPr>
                </a:br>
                <a:r>
                  <a:rPr lang="en-US" sz="2400" dirty="0">
                    <a:sym typeface="Symbol" panose="05050102010706020507" pitchFamily="18" charset="2"/>
                  </a:rPr>
                  <a:t>the dataset will have its weight decreased.</a:t>
                </a:r>
              </a:p>
              <a:p>
                <a:pPr lvl="0"/>
                <a:r>
                  <a:rPr lang="en-US" sz="2400" dirty="0">
                    <a:sym typeface="Symbol" panose="05050102010706020507" pitchFamily="18" charset="2"/>
                  </a:rPr>
                  <a:t>How to calculate?</a:t>
                </a:r>
              </a:p>
              <a:p>
                <a:pPr lvl="1"/>
                <a:r>
                  <a:rPr lang="en-US" sz="2000" dirty="0">
                    <a:solidFill>
                      <a:srgbClr val="7030A0"/>
                    </a:solidFill>
                    <a:latin typeface="Arial" panose="020B0604020202020204" pitchFamily="34" charset="0"/>
                    <a:cs typeface="Arial" panose="020B0604020202020204" pitchFamily="34" charset="0"/>
                    <a:sym typeface="Symbol" panose="05050102010706020507" pitchFamily="18" charset="2"/>
                  </a:rPr>
                  <a:t>If classified right: </a:t>
                </a:r>
                <a:r>
                  <a:rPr lang="en-US" sz="2000" dirty="0">
                    <a:solidFill>
                      <a:srgbClr val="7030A0"/>
                    </a:solidFill>
                    <a:latin typeface="Arial" panose="020B0604020202020204" pitchFamily="34" charset="0"/>
                    <a:cs typeface="Arial" panose="020B0604020202020204" pitchFamily="34" charset="0"/>
                  </a:rPr>
                  <a:t>Wnew</a:t>
                </a:r>
                <a14:m>
                  <m:oMath xmlns:m="http://schemas.openxmlformats.org/officeDocument/2006/math">
                    <m:r>
                      <a:rPr lang="en-US" sz="2000" i="1">
                        <a:solidFill>
                          <a:srgbClr val="7030A0"/>
                        </a:solidFill>
                        <a:latin typeface="Cambria Math" panose="02040503050406030204" pitchFamily="18" charset="0"/>
                      </a:rPr>
                      <m:t>=</m:t>
                    </m:r>
                    <m:f>
                      <m:fPr>
                        <m:ctrlPr>
                          <a:rPr lang="en-US" sz="2000" i="1" dirty="0">
                            <a:solidFill>
                              <a:srgbClr val="7030A0"/>
                            </a:solidFill>
                            <a:latin typeface="Cambria Math" panose="02040503050406030204" pitchFamily="18" charset="0"/>
                          </a:rPr>
                        </m:ctrlPr>
                      </m:fPr>
                      <m:num>
                        <m:r>
                          <a:rPr lang="en-US" sz="2000" i="1" dirty="0">
                            <a:solidFill>
                              <a:srgbClr val="7030A0"/>
                            </a:solidFill>
                            <a:latin typeface="Cambria Math" panose="02040503050406030204" pitchFamily="18" charset="0"/>
                          </a:rPr>
                          <m:t>1</m:t>
                        </m:r>
                      </m:num>
                      <m:den>
                        <m:r>
                          <a:rPr lang="en-US" sz="2000" i="1" dirty="0">
                            <a:solidFill>
                              <a:srgbClr val="7030A0"/>
                            </a:solidFill>
                            <a:latin typeface="Cambria Math" panose="02040503050406030204" pitchFamily="18" charset="0"/>
                          </a:rPr>
                          <m:t>2</m:t>
                        </m:r>
                      </m:den>
                    </m:f>
                    <m:r>
                      <a:rPr lang="en-US" sz="2000" i="1" dirty="0">
                        <a:solidFill>
                          <a:srgbClr val="7030A0"/>
                        </a:solidFill>
                        <a:latin typeface="Cambria Math" panose="02040503050406030204" pitchFamily="18" charset="0"/>
                      </a:rPr>
                      <m:t> </m:t>
                    </m:r>
                    <m:f>
                      <m:fPr>
                        <m:ctrlPr>
                          <a:rPr lang="en-US" sz="2000" i="1" dirty="0">
                            <a:solidFill>
                              <a:srgbClr val="7030A0"/>
                            </a:solidFill>
                            <a:latin typeface="Cambria Math" panose="02040503050406030204" pitchFamily="18" charset="0"/>
                          </a:rPr>
                        </m:ctrlPr>
                      </m:fPr>
                      <m:num>
                        <m:r>
                          <a:rPr lang="en-US" sz="2000" i="1" dirty="0">
                            <a:solidFill>
                              <a:srgbClr val="7030A0"/>
                            </a:solidFill>
                            <a:latin typeface="Cambria Math" panose="02040503050406030204" pitchFamily="18" charset="0"/>
                          </a:rPr>
                          <m:t>𝑊𝑜𝑙𝑑</m:t>
                        </m:r>
                      </m:num>
                      <m:den>
                        <m:r>
                          <a:rPr lang="en-US" sz="2000" i="1" dirty="0">
                            <a:solidFill>
                              <a:srgbClr val="7030A0"/>
                            </a:solidFill>
                            <a:latin typeface="Cambria Math" panose="02040503050406030204" pitchFamily="18" charset="0"/>
                          </a:rPr>
                          <m:t>1−</m:t>
                        </m:r>
                        <m:r>
                          <m:rPr>
                            <m:nor/>
                          </m:rPr>
                          <a:rPr lang="en-US" sz="2000" dirty="0">
                            <a:solidFill>
                              <a:srgbClr val="7030A0"/>
                            </a:solidFill>
                            <a:latin typeface="Arial" panose="020B0604020202020204" pitchFamily="34" charset="0"/>
                            <a:cs typeface="Arial" panose="020B0604020202020204" pitchFamily="34" charset="0"/>
                          </a:rPr>
                          <m:t>Total</m:t>
                        </m:r>
                        <m:r>
                          <m:rPr>
                            <m:nor/>
                          </m:rPr>
                          <a:rPr lang="en-US" sz="2000" dirty="0">
                            <a:solidFill>
                              <a:srgbClr val="7030A0"/>
                            </a:solidFill>
                            <a:latin typeface="Arial" panose="020B0604020202020204" pitchFamily="34" charset="0"/>
                            <a:cs typeface="Arial" panose="020B0604020202020204" pitchFamily="34" charset="0"/>
                          </a:rPr>
                          <m:t>_</m:t>
                        </m:r>
                        <m:r>
                          <m:rPr>
                            <m:nor/>
                          </m:rPr>
                          <a:rPr lang="en-US" sz="2000" dirty="0">
                            <a:solidFill>
                              <a:srgbClr val="7030A0"/>
                            </a:solidFill>
                            <a:latin typeface="Arial" panose="020B0604020202020204" pitchFamily="34" charset="0"/>
                            <a:cs typeface="Arial" panose="020B0604020202020204" pitchFamily="34" charset="0"/>
                          </a:rPr>
                          <m:t>Error</m:t>
                        </m:r>
                        <m:r>
                          <m:rPr>
                            <m:nor/>
                          </m:rPr>
                          <a:rPr lang="en-US" sz="2000" dirty="0">
                            <a:solidFill>
                              <a:srgbClr val="7030A0"/>
                            </a:solidFill>
                            <a:latin typeface="Arial" panose="020B0604020202020204" pitchFamily="34" charset="0"/>
                            <a:cs typeface="Arial" panose="020B0604020202020204" pitchFamily="34" charset="0"/>
                          </a:rPr>
                          <m:t>(</m:t>
                        </m:r>
                        <m:r>
                          <m:rPr>
                            <m:nor/>
                          </m:rPr>
                          <a:rPr lang="en-US" sz="2000">
                            <a:solidFill>
                              <a:srgbClr val="7030A0"/>
                            </a:solidFill>
                            <a:latin typeface="Arial" panose="020B0604020202020204" pitchFamily="34" charset="0"/>
                            <a:cs typeface="Arial" panose="020B0604020202020204" pitchFamily="34" charset="0"/>
                          </a:rPr>
                          <m:t>ht</m:t>
                        </m:r>
                        <m:r>
                          <m:rPr>
                            <m:nor/>
                          </m:rPr>
                          <a:rPr lang="en-US" sz="2000" dirty="0">
                            <a:solidFill>
                              <a:srgbClr val="7030A0"/>
                            </a:solidFill>
                            <a:latin typeface="Arial" panose="020B0604020202020204" pitchFamily="34" charset="0"/>
                            <a:cs typeface="Arial" panose="020B0604020202020204" pitchFamily="34" charset="0"/>
                          </a:rPr>
                          <m:t>)</m:t>
                        </m:r>
                      </m:den>
                    </m:f>
                  </m:oMath>
                </a14:m>
                <a:endParaRPr lang="en-US" sz="2000" dirty="0">
                  <a:solidFill>
                    <a:srgbClr val="7030A0"/>
                  </a:solidFill>
                  <a:latin typeface="Arial" panose="020B0604020202020204" pitchFamily="34" charset="0"/>
                </a:endParaRPr>
              </a:p>
              <a:p>
                <a:pPr lvl="1"/>
                <a:r>
                  <a:rPr lang="en-US" sz="2000" dirty="0">
                    <a:latin typeface="Arial" panose="020B0604020202020204" pitchFamily="34" charset="0"/>
                    <a:cs typeface="Arial" panose="020B0604020202020204" pitchFamily="34" charset="0"/>
                    <a:sym typeface="Symbol" panose="05050102010706020507" pitchFamily="18" charset="2"/>
                  </a:rPr>
                  <a:t>If classified wrong: </a:t>
                </a:r>
                <a:r>
                  <a:rPr lang="en-US" sz="2000" dirty="0">
                    <a:latin typeface="Arial" panose="020B0604020202020204" pitchFamily="34" charset="0"/>
                    <a:cs typeface="Arial" panose="020B0604020202020204" pitchFamily="34" charset="0"/>
                  </a:rPr>
                  <a:t>Wnew</a:t>
                </a:r>
                <a14:m>
                  <m:oMath xmlns:m="http://schemas.openxmlformats.org/officeDocument/2006/math">
                    <m:r>
                      <a:rPr lang="en-US" sz="2000" i="1">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2</m:t>
                        </m:r>
                      </m:den>
                    </m:f>
                    <m:r>
                      <a:rPr lang="en-US" sz="2000" i="1" dirty="0">
                        <a:latin typeface="Cambria Math" panose="02040503050406030204" pitchFamily="18" charset="0"/>
                      </a:rPr>
                      <m:t> </m:t>
                    </m:r>
                    <m:f>
                      <m:fPr>
                        <m:ctrlPr>
                          <a:rPr lang="en-US" sz="2000" i="1" dirty="0">
                            <a:latin typeface="Cambria Math" panose="02040503050406030204" pitchFamily="18" charset="0"/>
                          </a:rPr>
                        </m:ctrlPr>
                      </m:fPr>
                      <m:num>
                        <m:r>
                          <a:rPr lang="en-US" sz="2000" i="1" dirty="0">
                            <a:latin typeface="Cambria Math" panose="02040503050406030204" pitchFamily="18" charset="0"/>
                          </a:rPr>
                          <m:t>𝑊𝑜𝑙𝑑</m:t>
                        </m:r>
                      </m:num>
                      <m:den>
                        <m:r>
                          <m:rPr>
                            <m:nor/>
                          </m:rPr>
                          <a:rPr lang="en-US" sz="2000" dirty="0">
                            <a:latin typeface="Arial" panose="020B0604020202020204" pitchFamily="34" charset="0"/>
                            <a:cs typeface="Arial" panose="020B0604020202020204" pitchFamily="34" charset="0"/>
                          </a:rPr>
                          <m:t>Total</m:t>
                        </m:r>
                        <m:r>
                          <m:rPr>
                            <m:nor/>
                          </m:rPr>
                          <a:rPr lang="en-US" sz="2000" dirty="0">
                            <a:latin typeface="Arial" panose="020B0604020202020204" pitchFamily="34" charset="0"/>
                            <a:cs typeface="Arial" panose="020B0604020202020204" pitchFamily="34" charset="0"/>
                          </a:rPr>
                          <m:t>_</m:t>
                        </m:r>
                        <m:r>
                          <m:rPr>
                            <m:nor/>
                          </m:rPr>
                          <a:rPr lang="en-US" sz="2000" dirty="0">
                            <a:latin typeface="Arial" panose="020B0604020202020204" pitchFamily="34" charset="0"/>
                            <a:cs typeface="Arial" panose="020B0604020202020204" pitchFamily="34" charset="0"/>
                          </a:rPr>
                          <m:t>Error</m:t>
                        </m:r>
                        <m:r>
                          <m:rPr>
                            <m:nor/>
                          </m:rPr>
                          <a:rPr lang="en-US" sz="2000" dirty="0">
                            <a:latin typeface="Arial" panose="020B0604020202020204" pitchFamily="34" charset="0"/>
                            <a:cs typeface="Arial" panose="020B0604020202020204" pitchFamily="34" charset="0"/>
                          </a:rPr>
                          <m:t>(</m:t>
                        </m:r>
                        <m:r>
                          <m:rPr>
                            <m:nor/>
                          </m:rPr>
                          <a:rPr lang="en-US" sz="2000">
                            <a:latin typeface="Arial" panose="020B0604020202020204" pitchFamily="34" charset="0"/>
                            <a:cs typeface="Arial" panose="020B0604020202020204" pitchFamily="34" charset="0"/>
                          </a:rPr>
                          <m:t>ht</m:t>
                        </m:r>
                        <m:r>
                          <m:rPr>
                            <m:nor/>
                          </m:rPr>
                          <a:rPr lang="en-US" sz="2000" dirty="0">
                            <a:latin typeface="Arial" panose="020B0604020202020204" pitchFamily="34" charset="0"/>
                            <a:cs typeface="Arial" panose="020B0604020202020204" pitchFamily="34" charset="0"/>
                          </a:rPr>
                          <m:t>)</m:t>
                        </m:r>
                      </m:den>
                    </m:f>
                  </m:oMath>
                </a14:m>
                <a:endParaRPr lang="en-US" sz="2000" dirty="0">
                  <a:latin typeface="Arial" panose="020B0604020202020204" pitchFamily="34" charset="0"/>
                  <a:cs typeface="Arial" panose="020B0604020202020204" pitchFamily="34" charset="0"/>
                </a:endParaRPr>
              </a:p>
              <a:p>
                <a:pPr lvl="0"/>
                <a:r>
                  <a:rPr lang="en-US" sz="2400" dirty="0">
                    <a:sym typeface="Symbol" panose="05050102010706020507" pitchFamily="18" charset="2"/>
                  </a:rPr>
                  <a:t>Where ht is the stump with the minimum total error</a:t>
                </a:r>
              </a:p>
              <a:p>
                <a:pPr lvl="1"/>
                <a:r>
                  <a:rPr lang="en-US" sz="2000" dirty="0">
                    <a:latin typeface="Arial" panose="020B0604020202020204" pitchFamily="34" charset="0"/>
                    <a:cs typeface="Arial" panose="020B0604020202020204" pitchFamily="34" charset="0"/>
                    <a:sym typeface="Symbol" panose="05050102010706020507" pitchFamily="18" charset="2"/>
                  </a:rPr>
                  <a:t>If a point is classified right, its weight will decrease.</a:t>
                </a:r>
              </a:p>
              <a:p>
                <a:pPr lvl="1"/>
                <a:r>
                  <a:rPr lang="en-US" sz="2000" dirty="0">
                    <a:latin typeface="Arial" panose="020B0604020202020204" pitchFamily="34" charset="0"/>
                    <a:cs typeface="Arial" panose="020B0604020202020204" pitchFamily="34" charset="0"/>
                    <a:sym typeface="Symbol" panose="05050102010706020507" pitchFamily="18" charset="2"/>
                  </a:rPr>
                  <a:t>If a point is classified wrong, its weight will increase.</a:t>
                </a:r>
                <a:endParaRPr lang="en-US" sz="2000" dirty="0">
                  <a:latin typeface="Arial" panose="020B0604020202020204" pitchFamily="34" charset="0"/>
                  <a:cs typeface="Arial" panose="020B0604020202020204" pitchFamily="34" charset="0"/>
                </a:endParaRPr>
              </a:p>
              <a:p>
                <a:pPr marL="457200" lvl="1" indent="0">
                  <a:buNone/>
                </a:pPr>
                <a:endParaRPr lang="en-US" dirty="0">
                  <a:sym typeface="Symbol" panose="05050102010706020507" pitchFamily="18" charset="2"/>
                </a:endParaRP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440554" y="1293007"/>
                <a:ext cx="11399753" cy="5428468"/>
              </a:xfrm>
              <a:blipFill>
                <a:blip r:embed="rId3"/>
                <a:stretch>
                  <a:fillRect l="-1070" t="-1796"/>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2"/>
          </p:nvPr>
        </p:nvSpPr>
        <p:spPr/>
        <p:txBody>
          <a:bodyPr/>
          <a:lstStyle/>
          <a:p>
            <a:fld id="{6D22F896-40B5-4ADD-8801-0D06FADFA095}" type="slidenum">
              <a:rPr lang="en-US" smtClean="0"/>
              <a:t>21</a:t>
            </a:fld>
            <a:endParaRPr lang="en-US" dirty="0"/>
          </a:p>
        </p:txBody>
      </p:sp>
      <p:pic>
        <p:nvPicPr>
          <p:cNvPr id="12" name="Picture 11">
            <a:extLst>
              <a:ext uri="{FF2B5EF4-FFF2-40B4-BE49-F238E27FC236}">
                <a16:creationId xmlns:a16="http://schemas.microsoft.com/office/drawing/2014/main" id="{E236957A-139B-41EE-87F6-1746E172B7B7}"/>
              </a:ext>
            </a:extLst>
          </p:cNvPr>
          <p:cNvPicPr>
            <a:picLocks noChangeAspect="1"/>
          </p:cNvPicPr>
          <p:nvPr/>
        </p:nvPicPr>
        <p:blipFill>
          <a:blip r:embed="rId4"/>
          <a:stretch>
            <a:fillRect/>
          </a:stretch>
        </p:blipFill>
        <p:spPr>
          <a:xfrm>
            <a:off x="7609601" y="2062712"/>
            <a:ext cx="4465493" cy="4590287"/>
          </a:xfrm>
          <a:prstGeom prst="rect">
            <a:avLst/>
          </a:prstGeom>
        </p:spPr>
      </p:pic>
      <p:sp>
        <p:nvSpPr>
          <p:cNvPr id="13" name="Left Brace 12">
            <a:extLst>
              <a:ext uri="{FF2B5EF4-FFF2-40B4-BE49-F238E27FC236}">
                <a16:creationId xmlns:a16="http://schemas.microsoft.com/office/drawing/2014/main" id="{89049D2E-2C0A-4A82-94CB-8F392D489824}"/>
              </a:ext>
            </a:extLst>
          </p:cNvPr>
          <p:cNvSpPr/>
          <p:nvPr/>
        </p:nvSpPr>
        <p:spPr>
          <a:xfrm>
            <a:off x="7409409" y="2615732"/>
            <a:ext cx="304800" cy="15716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D8F09F68-740F-4B56-B5B0-B1B36930AFCE}"/>
              </a:ext>
            </a:extLst>
          </p:cNvPr>
          <p:cNvSpPr/>
          <p:nvPr/>
        </p:nvSpPr>
        <p:spPr>
          <a:xfrm>
            <a:off x="7366737" y="4621315"/>
            <a:ext cx="347472" cy="2031683"/>
          </a:xfrm>
          <a:prstGeom prst="leftBrace">
            <a:avLst>
              <a:gd name="adj1" fmla="val 0"/>
              <a:gd name="adj2" fmla="val 488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39745424-674A-43D0-8334-C531E62AE4D5}"/>
              </a:ext>
            </a:extLst>
          </p:cNvPr>
          <p:cNvCxnSpPr>
            <a:cxnSpLocks/>
            <a:stCxn id="13" idx="1"/>
            <a:endCxn id="14" idx="1"/>
          </p:cNvCxnSpPr>
          <p:nvPr/>
        </p:nvCxnSpPr>
        <p:spPr>
          <a:xfrm rot="10800000" flipV="1">
            <a:off x="7366737" y="3401550"/>
            <a:ext cx="42672" cy="2211226"/>
          </a:xfrm>
          <a:prstGeom prst="curvedConnector3">
            <a:avLst>
              <a:gd name="adj1" fmla="val 20974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7114C5-E3C1-4BC3-A62E-1738C736223A}"/>
              </a:ext>
            </a:extLst>
          </p:cNvPr>
          <p:cNvCxnSpPr>
            <a:cxnSpLocks/>
          </p:cNvCxnSpPr>
          <p:nvPr/>
        </p:nvCxnSpPr>
        <p:spPr>
          <a:xfrm>
            <a:off x="6217920" y="2493818"/>
            <a:ext cx="1065600" cy="1828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sym typeface="Symbol" panose="05050102010706020507" pitchFamily="18" charset="2"/>
              </a:rPr>
              <a:t>5. Recalculate the weights of each data point in the dataset</a:t>
            </a:r>
          </a:p>
          <a:p>
            <a:pPr lvl="0"/>
            <a:r>
              <a:rPr lang="en-US" dirty="0">
                <a:sym typeface="Symbol" panose="05050102010706020507" pitchFamily="18" charset="2"/>
              </a:rPr>
              <a:t>Now we will assign the new weights</a:t>
            </a:r>
            <a:br>
              <a:rPr lang="en-US" dirty="0">
                <a:sym typeface="Symbol" panose="05050102010706020507" pitchFamily="18" charset="2"/>
              </a:rPr>
            </a:br>
            <a:r>
              <a:rPr lang="en-US" dirty="0">
                <a:sym typeface="Symbol" panose="05050102010706020507" pitchFamily="18" charset="2"/>
              </a:rPr>
              <a:t>to each sample in the data set.</a:t>
            </a:r>
          </a:p>
          <a:p>
            <a:pPr lvl="1"/>
            <a:r>
              <a:rPr lang="en-US" dirty="0">
                <a:sym typeface="Symbol" panose="05050102010706020507" pitchFamily="18" charset="2"/>
              </a:rPr>
              <a:t>We can see how the misclassified point</a:t>
            </a:r>
            <a:br>
              <a:rPr lang="en-US" dirty="0">
                <a:sym typeface="Symbol" panose="05050102010706020507" pitchFamily="18" charset="2"/>
              </a:rPr>
            </a:br>
            <a:r>
              <a:rPr lang="en-US" dirty="0">
                <a:sym typeface="Symbol" panose="05050102010706020507" pitchFamily="18" charset="2"/>
              </a:rPr>
              <a:t>has a much larger weight than the rest.</a:t>
            </a:r>
          </a:p>
          <a:p>
            <a:pPr lvl="1"/>
            <a:r>
              <a:rPr lang="en-US" dirty="0">
                <a:sym typeface="Symbol" panose="05050102010706020507" pitchFamily="18" charset="2"/>
              </a:rPr>
              <a:t>The new weights assure us that the</a:t>
            </a:r>
            <a:br>
              <a:rPr lang="en-US" dirty="0">
                <a:sym typeface="Symbol" panose="05050102010706020507" pitchFamily="18" charset="2"/>
              </a:rPr>
            </a:br>
            <a:r>
              <a:rPr lang="en-US" dirty="0">
                <a:sym typeface="Symbol" panose="05050102010706020507" pitchFamily="18" charset="2"/>
              </a:rPr>
              <a:t>previous chosen classifier won’t have</a:t>
            </a:r>
            <a:br>
              <a:rPr lang="en-US" dirty="0">
                <a:sym typeface="Symbol" panose="05050102010706020507" pitchFamily="18" charset="2"/>
              </a:rPr>
            </a:br>
            <a:r>
              <a:rPr lang="en-US" dirty="0">
                <a:sym typeface="Symbol" panose="05050102010706020507" pitchFamily="18" charset="2"/>
              </a:rPr>
              <a:t>the minimum Total Error again.</a:t>
            </a:r>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22</a:t>
            </a:fld>
            <a:endParaRPr lang="en-US" dirty="0"/>
          </a:p>
        </p:txBody>
      </p:sp>
      <p:pic>
        <p:nvPicPr>
          <p:cNvPr id="5" name="Picture 4">
            <a:extLst>
              <a:ext uri="{FF2B5EF4-FFF2-40B4-BE49-F238E27FC236}">
                <a16:creationId xmlns:a16="http://schemas.microsoft.com/office/drawing/2014/main" id="{E40B9874-8A55-44E4-ABAD-706901EC45BB}"/>
              </a:ext>
            </a:extLst>
          </p:cNvPr>
          <p:cNvPicPr>
            <a:picLocks noChangeAspect="1"/>
          </p:cNvPicPr>
          <p:nvPr/>
        </p:nvPicPr>
        <p:blipFill>
          <a:blip r:embed="rId3"/>
          <a:stretch>
            <a:fillRect/>
          </a:stretch>
        </p:blipFill>
        <p:spPr>
          <a:xfrm>
            <a:off x="7585937" y="1998813"/>
            <a:ext cx="4465493" cy="4590287"/>
          </a:xfrm>
          <a:prstGeom prst="rect">
            <a:avLst/>
          </a:prstGeom>
        </p:spPr>
      </p:pic>
    </p:spTree>
    <p:extLst>
      <p:ext uri="{BB962C8B-B14F-4D97-AF65-F5344CB8AC3E}">
        <p14:creationId xmlns:p14="http://schemas.microsoft.com/office/powerpoint/2010/main" val="28904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t>6. Check if achieved the goal.</a:t>
            </a:r>
          </a:p>
          <a:p>
            <a:pPr lvl="0"/>
            <a:r>
              <a:rPr lang="en-US" dirty="0">
                <a:sym typeface="Symbol" panose="05050102010706020507" pitchFamily="18" charset="2"/>
              </a:rPr>
              <a:t>In order to accomplish the calculation, we need to check:</a:t>
            </a:r>
          </a:p>
          <a:p>
            <a:pPr lvl="1"/>
            <a:r>
              <a:rPr lang="en-US" dirty="0">
                <a:sym typeface="Symbol" panose="05050102010706020507" pitchFamily="18" charset="2"/>
              </a:rPr>
              <a:t>Did we achieve a certain success rate?</a:t>
            </a:r>
          </a:p>
          <a:p>
            <a:pPr lvl="1"/>
            <a:r>
              <a:rPr lang="en-US" dirty="0">
                <a:sym typeface="Symbol" panose="05050102010706020507" pitchFamily="18" charset="2"/>
              </a:rPr>
              <a:t>Is the success rate not increasing anymore?</a:t>
            </a:r>
          </a:p>
          <a:p>
            <a:pPr lvl="1"/>
            <a:r>
              <a:rPr lang="en-US" dirty="0">
                <a:sym typeface="Symbol" panose="05050102010706020507" pitchFamily="18" charset="2"/>
              </a:rPr>
              <a:t>Are there any good weak learners left?</a:t>
            </a:r>
          </a:p>
          <a:p>
            <a:pPr lvl="2"/>
            <a:r>
              <a:rPr lang="en-US" dirty="0">
                <a:sym typeface="Symbol" panose="05050102010706020507" pitchFamily="18" charset="2"/>
              </a:rPr>
              <a:t>If we can answer yes to any of those questions, we can stop.</a:t>
            </a:r>
          </a:p>
          <a:p>
            <a:pPr marL="457200" lvl="1" indent="0">
              <a:buNone/>
            </a:pPr>
            <a:endParaRPr lang="en-US" dirty="0">
              <a:sym typeface="Symbol" panose="05050102010706020507" pitchFamily="18" charset="2"/>
            </a:endParaRPr>
          </a:p>
          <a:p>
            <a:pPr lvl="1"/>
            <a:r>
              <a:rPr lang="en-US" dirty="0">
                <a:sym typeface="Symbol" panose="05050102010706020507" pitchFamily="18" charset="2"/>
              </a:rPr>
              <a:t>Final output is H(x) at the time the algorithm has stopped.</a:t>
            </a:r>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05054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a:t>AdaBoost (illustration from StatQuest)</a:t>
            </a:r>
            <a:endParaRPr lang="en-US" b="1" u="sng" dirty="0"/>
          </a:p>
        </p:txBody>
      </p:sp>
      <p:sp>
        <p:nvSpPr>
          <p:cNvPr id="3" name="מציין מיקום תוכן 2"/>
          <p:cNvSpPr>
            <a:spLocks noGrp="1"/>
          </p:cNvSpPr>
          <p:nvPr>
            <p:ph idx="1"/>
          </p:nvPr>
        </p:nvSpPr>
        <p:spPr>
          <a:xfrm>
            <a:off x="440554" y="1293007"/>
            <a:ext cx="11399753" cy="5428468"/>
          </a:xfrm>
        </p:spPr>
        <p:txBody>
          <a:bodyPr>
            <a:normAutofit/>
          </a:bodyPr>
          <a:lstStyle/>
          <a:p>
            <a:pPr marL="0" lvl="0" indent="0">
              <a:buNone/>
            </a:pPr>
            <a:r>
              <a:rPr lang="en-US" dirty="0"/>
              <a:t>7. Repeat if needed.</a:t>
            </a:r>
          </a:p>
          <a:p>
            <a:pPr lvl="1"/>
            <a:r>
              <a:rPr lang="en-US" dirty="0">
                <a:sym typeface="Symbol" panose="05050102010706020507" pitchFamily="18" charset="2"/>
              </a:rPr>
              <a:t>If the algorithm hasn’t stopped for any reason mentioned in step 6,</a:t>
            </a:r>
            <a:br>
              <a:rPr lang="en-US" dirty="0">
                <a:sym typeface="Symbol" panose="05050102010706020507" pitchFamily="18" charset="2"/>
              </a:rPr>
            </a:br>
            <a:r>
              <a:rPr lang="en-US" dirty="0">
                <a:sym typeface="Symbol" panose="05050102010706020507" pitchFamily="18" charset="2"/>
              </a:rPr>
              <a:t>we will repeat step 2.</a:t>
            </a:r>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94890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3" name="Content Placeholder 2">
            <a:extLst>
              <a:ext uri="{FF2B5EF4-FFF2-40B4-BE49-F238E27FC236}">
                <a16:creationId xmlns:a16="http://schemas.microsoft.com/office/drawing/2014/main" id="{64449BE5-0E58-478B-AF72-48BDC23B9A53}"/>
              </a:ext>
            </a:extLst>
          </p:cNvPr>
          <p:cNvSpPr>
            <a:spLocks noGrp="1"/>
          </p:cNvSpPr>
          <p:nvPr>
            <p:ph idx="1"/>
          </p:nvPr>
        </p:nvSpPr>
        <p:spPr>
          <a:xfrm>
            <a:off x="625643" y="1459832"/>
            <a:ext cx="4915720" cy="4436876"/>
          </a:xfrm>
        </p:spPr>
        <p:txBody>
          <a:bodyPr>
            <a:normAutofit fontScale="85000" lnSpcReduction="20000"/>
          </a:bodyPr>
          <a:lstStyle/>
          <a:p>
            <a:pPr marL="0" indent="0">
              <a:buNone/>
            </a:pPr>
            <a:r>
              <a:rPr lang="en-US" sz="2400" b="1" dirty="0"/>
              <a:t>A toy example:</a:t>
            </a:r>
            <a:endParaRPr lang="he-IL" sz="2400" b="1" dirty="0"/>
          </a:p>
          <a:p>
            <a:pPr marL="285750" indent="-285750">
              <a:buFontTx/>
              <a:buChar char="-"/>
            </a:pPr>
            <a:r>
              <a:rPr lang="en-US" sz="2400" b="1" dirty="0"/>
              <a:t>5 examples, 4 of them are labeled as positive, and 1 as negative.</a:t>
            </a:r>
          </a:p>
          <a:p>
            <a:pPr marL="285750" indent="-285750">
              <a:buFontTx/>
              <a:buChar char="-"/>
            </a:pPr>
            <a:r>
              <a:rPr lang="en-US" sz="2400" b="1" dirty="0"/>
              <a:t>Each example will be given weight 1/n, in this case w = 1/5.</a:t>
            </a:r>
          </a:p>
          <a:p>
            <a:pPr marL="285750" indent="-285750">
              <a:buFontTx/>
              <a:buChar char="-"/>
            </a:pPr>
            <a:r>
              <a:rPr lang="en-US" sz="2400" b="1" dirty="0"/>
              <a:t>We will start by iterating over all of the examples with each classifier.</a:t>
            </a:r>
          </a:p>
          <a:p>
            <a:endParaRPr lang="en-US" sz="2400" b="1" dirty="0"/>
          </a:p>
          <a:p>
            <a:r>
              <a:rPr lang="en-US" sz="2400" b="1" dirty="0"/>
              <a:t>Classifiers: (if truth, classified as +)</a:t>
            </a:r>
          </a:p>
          <a:p>
            <a:pPr marL="914400" lvl="1">
              <a:buAutoNum type="arabicPeriod"/>
            </a:pPr>
            <a:r>
              <a:rPr lang="en-US" sz="2000" b="1" dirty="0"/>
              <a:t>X &lt; 2 </a:t>
            </a:r>
          </a:p>
          <a:p>
            <a:pPr marL="914400" lvl="1">
              <a:buAutoNum type="arabicPeriod"/>
            </a:pPr>
            <a:r>
              <a:rPr lang="en-US" sz="2000" b="1" dirty="0"/>
              <a:t>X &gt; 6</a:t>
            </a:r>
          </a:p>
          <a:p>
            <a:pPr marL="914400" lvl="1">
              <a:buAutoNum type="arabicPeriod"/>
            </a:pPr>
            <a:r>
              <a:rPr lang="en-US" sz="2000" b="1" dirty="0"/>
              <a:t>X &lt; 6</a:t>
            </a:r>
          </a:p>
          <a:p>
            <a:pPr marL="914400" lvl="1">
              <a:buAutoNum type="arabicPeriod"/>
            </a:pPr>
            <a:r>
              <a:rPr lang="en-US" sz="2000" b="1" dirty="0"/>
              <a:t>X &gt; 2</a:t>
            </a:r>
          </a:p>
          <a:p>
            <a:pPr marL="914400" lvl="1">
              <a:buAutoNum type="arabicPeriod"/>
            </a:pPr>
            <a:r>
              <a:rPr lang="en-US" sz="2000" b="1" dirty="0"/>
              <a:t>X &lt; 4</a:t>
            </a:r>
          </a:p>
          <a:p>
            <a:pPr marL="914400" lvl="1">
              <a:buAutoNum type="arabicPeriod"/>
            </a:pPr>
            <a:r>
              <a:rPr lang="en-US" sz="2000" b="1" dirty="0"/>
              <a:t>X &gt; 4</a:t>
            </a:r>
          </a:p>
          <a:p>
            <a:endParaRPr lang="en-US" sz="2400" dirty="0"/>
          </a:p>
          <a:p>
            <a:pPr marL="0" indent="0">
              <a:buNone/>
            </a:pPr>
            <a:endParaRPr lang="en-US" sz="2400" dirty="0"/>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t>   </a:t>
            </a:r>
            <a:r>
              <a:rPr lang="en-US" sz="2400" b="1" dirty="0">
                <a:solidFill>
                  <a:schemeClr val="bg1"/>
                </a:solidFill>
              </a:rPr>
              <a:t>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02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nodePh="1">
                                  <p:stCondLst>
                                    <p:cond delay="0"/>
                                  </p:stCondLst>
                                  <p:endCondLst>
                                    <p:cond evt="begin" delay="0">
                                      <p:tn val="37"/>
                                    </p:cond>
                                  </p:end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graphicFrame>
        <p:nvGraphicFramePr>
          <p:cNvPr id="16" name="Table 16">
            <a:extLst>
              <a:ext uri="{FF2B5EF4-FFF2-40B4-BE49-F238E27FC236}">
                <a16:creationId xmlns:a16="http://schemas.microsoft.com/office/drawing/2014/main" id="{35EBD7B7-9B54-43C0-807E-D161478A87BD}"/>
              </a:ext>
            </a:extLst>
          </p:cNvPr>
          <p:cNvGraphicFramePr>
            <a:graphicFrameLocks noGrp="1"/>
          </p:cNvGraphicFramePr>
          <p:nvPr>
            <p:ph idx="1"/>
            <p:extLst>
              <p:ext uri="{D42A27DB-BD31-4B8C-83A1-F6EECF244321}">
                <p14:modId xmlns:p14="http://schemas.microsoft.com/office/powerpoint/2010/main" val="2203342861"/>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
        <p:nvSpPr>
          <p:cNvPr id="21" name="Rectangle 20">
            <a:extLst>
              <a:ext uri="{FF2B5EF4-FFF2-40B4-BE49-F238E27FC236}">
                <a16:creationId xmlns:a16="http://schemas.microsoft.com/office/drawing/2014/main" id="{0EA4A30C-643E-461E-A587-69F3B95EFA83}"/>
              </a:ext>
            </a:extLst>
          </p:cNvPr>
          <p:cNvSpPr/>
          <p:nvPr/>
        </p:nvSpPr>
        <p:spPr>
          <a:xfrm>
            <a:off x="5888736" y="2146097"/>
            <a:ext cx="1804416"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7717536" y="2153551"/>
            <a:ext cx="3636264"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2923934654"/>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spTree>
    <p:extLst>
      <p:ext uri="{BB962C8B-B14F-4D97-AF65-F5344CB8AC3E}">
        <p14:creationId xmlns:p14="http://schemas.microsoft.com/office/powerpoint/2010/main" val="250978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2" name="Rectangle 21">
            <a:extLst>
              <a:ext uri="{FF2B5EF4-FFF2-40B4-BE49-F238E27FC236}">
                <a16:creationId xmlns:a16="http://schemas.microsoft.com/office/drawing/2014/main" id="{C1824C59-1EB6-471A-8132-B8EF6A90EA95}"/>
              </a:ext>
            </a:extLst>
          </p:cNvPr>
          <p:cNvSpPr/>
          <p:nvPr/>
        </p:nvSpPr>
        <p:spPr>
          <a:xfrm>
            <a:off x="5872206" y="2148747"/>
            <a:ext cx="5477256"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1826231319"/>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6">
            <a:extLst>
              <a:ext uri="{FF2B5EF4-FFF2-40B4-BE49-F238E27FC236}">
                <a16:creationId xmlns:a16="http://schemas.microsoft.com/office/drawing/2014/main" id="{70C402DA-9401-4E87-8EF0-40DD1E4AD368}"/>
              </a:ext>
            </a:extLst>
          </p:cNvPr>
          <p:cNvGraphicFramePr>
            <a:graphicFrameLocks noGrp="1"/>
          </p:cNvGraphicFramePr>
          <p:nvPr>
            <p:ph idx="1"/>
            <p:extLst>
              <p:ext uri="{D42A27DB-BD31-4B8C-83A1-F6EECF244321}">
                <p14:modId xmlns:p14="http://schemas.microsoft.com/office/powerpoint/2010/main" val="2281442413"/>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55414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88736" y="2136953"/>
            <a:ext cx="5465064"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1112303091"/>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18073">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graphicFrame>
        <p:nvGraphicFramePr>
          <p:cNvPr id="18" name="Table 16">
            <a:extLst>
              <a:ext uri="{FF2B5EF4-FFF2-40B4-BE49-F238E27FC236}">
                <a16:creationId xmlns:a16="http://schemas.microsoft.com/office/drawing/2014/main" id="{9A4AFC45-437D-4851-9143-0E1811A59478}"/>
              </a:ext>
            </a:extLst>
          </p:cNvPr>
          <p:cNvGraphicFramePr>
            <a:graphicFrameLocks/>
          </p:cNvGraphicFramePr>
          <p:nvPr>
            <p:extLst>
              <p:ext uri="{D42A27DB-BD31-4B8C-83A1-F6EECF244321}">
                <p14:modId xmlns:p14="http://schemas.microsoft.com/office/powerpoint/2010/main" val="3480708211"/>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328761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83577" y="2148676"/>
            <a:ext cx="1804416"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7717536" y="2141828"/>
            <a:ext cx="3636264"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343584491"/>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graphicFrame>
        <p:nvGraphicFramePr>
          <p:cNvPr id="18" name="Table 16">
            <a:extLst>
              <a:ext uri="{FF2B5EF4-FFF2-40B4-BE49-F238E27FC236}">
                <a16:creationId xmlns:a16="http://schemas.microsoft.com/office/drawing/2014/main" id="{EE8A19DE-D648-4CEE-863E-EB6B092370C5}"/>
              </a:ext>
            </a:extLst>
          </p:cNvPr>
          <p:cNvGraphicFramePr>
            <a:graphicFrameLocks/>
          </p:cNvGraphicFramePr>
          <p:nvPr>
            <p:extLst>
              <p:ext uri="{D42A27DB-BD31-4B8C-83A1-F6EECF244321}">
                <p14:modId xmlns:p14="http://schemas.microsoft.com/office/powerpoint/2010/main" val="2807712192"/>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2/5</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498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Classification</a:t>
            </a:r>
          </a:p>
        </p:txBody>
      </p:sp>
      <p:sp>
        <p:nvSpPr>
          <p:cNvPr id="3" name="מציין מיקום תוכן 2"/>
          <p:cNvSpPr>
            <a:spLocks noGrp="1"/>
          </p:cNvSpPr>
          <p:nvPr>
            <p:ph idx="1"/>
          </p:nvPr>
        </p:nvSpPr>
        <p:spPr>
          <a:xfrm>
            <a:off x="440555" y="1293007"/>
            <a:ext cx="7423285" cy="5162641"/>
          </a:xfrm>
        </p:spPr>
        <p:txBody>
          <a:bodyPr>
            <a:normAutofit/>
          </a:bodyPr>
          <a:lstStyle/>
          <a:p>
            <a:endParaRPr lang="en-US" dirty="0"/>
          </a:p>
          <a:p>
            <a:r>
              <a:rPr lang="en-US" dirty="0"/>
              <a:t>Classification is the process of predicting the class of given data points</a:t>
            </a:r>
          </a:p>
          <a:p>
            <a:pPr marL="0" indent="0">
              <a:buNone/>
            </a:pPr>
            <a:endParaRPr lang="en-US" dirty="0"/>
          </a:p>
          <a:p>
            <a:r>
              <a:rPr lang="en-US" dirty="0"/>
              <a:t> Creating a function (f) from input variables (X) to [0 or 1] output variables (y).</a:t>
            </a:r>
          </a:p>
          <a:p>
            <a:endParaRPr lang="en-US" dirty="0"/>
          </a:p>
          <a:p>
            <a:r>
              <a:rPr lang="en-US" dirty="0"/>
              <a:t>While there are many classification algorithms out there, it’s not possible to say which one is superior to the other.</a:t>
            </a:r>
          </a:p>
          <a:p>
            <a:pPr marL="457200" lvl="1" indent="0">
              <a:buNone/>
            </a:pPr>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3</a:t>
            </a:fld>
            <a:endParaRPr lang="en-US" dirty="0"/>
          </a:p>
        </p:txBody>
      </p:sp>
      <p:pic>
        <p:nvPicPr>
          <p:cNvPr id="6" name="Picture 2" descr="Classification Algorithm in Machine Learning - Javatpoint">
            <a:extLst>
              <a:ext uri="{FF2B5EF4-FFF2-40B4-BE49-F238E27FC236}">
                <a16:creationId xmlns:a16="http://schemas.microsoft.com/office/drawing/2014/main" id="{64E59075-B5E9-4D36-B3E3-E7450F84C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331" y="1638168"/>
            <a:ext cx="40862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34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90143" y="2146097"/>
            <a:ext cx="3618690"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9549382" y="2153551"/>
            <a:ext cx="1804417"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293612052"/>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graphicFrame>
        <p:nvGraphicFramePr>
          <p:cNvPr id="18" name="Table 16">
            <a:extLst>
              <a:ext uri="{FF2B5EF4-FFF2-40B4-BE49-F238E27FC236}">
                <a16:creationId xmlns:a16="http://schemas.microsoft.com/office/drawing/2014/main" id="{BA34AE92-9015-4387-B2FE-6C61CF94BE78}"/>
              </a:ext>
            </a:extLst>
          </p:cNvPr>
          <p:cNvGraphicFramePr>
            <a:graphicFrameLocks/>
          </p:cNvGraphicFramePr>
          <p:nvPr>
            <p:extLst>
              <p:ext uri="{D42A27DB-BD31-4B8C-83A1-F6EECF244321}">
                <p14:modId xmlns:p14="http://schemas.microsoft.com/office/powerpoint/2010/main" val="317336382"/>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2/5</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3/5</a:t>
                      </a:r>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66576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78873" y="2142766"/>
            <a:ext cx="3618690"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590EB121-E81F-4D8A-AD6B-FB53600625D5}"/>
              </a:ext>
            </a:extLst>
          </p:cNvPr>
          <p:cNvSpPr/>
          <p:nvPr/>
        </p:nvSpPr>
        <p:spPr>
          <a:xfrm>
            <a:off x="6492955" y="2269043"/>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9549382" y="2153551"/>
            <a:ext cx="1804417"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506FC7E1-5490-4AD1-8EFD-E82BFEA9AF57}"/>
              </a:ext>
            </a:extLst>
          </p:cNvPr>
          <p:cNvSpPr/>
          <p:nvPr/>
        </p:nvSpPr>
        <p:spPr>
          <a:xfrm>
            <a:off x="10187130" y="4037022"/>
            <a:ext cx="486965" cy="47921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486965" cy="47921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48640" cy="19507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1B0C2138-16D5-42C3-A8BE-B144CDC43796}"/>
              </a:ext>
            </a:extLst>
          </p:cNvPr>
          <p:cNvSpPr/>
          <p:nvPr/>
        </p:nvSpPr>
        <p:spPr>
          <a:xfrm>
            <a:off x="6492954" y="4001631"/>
            <a:ext cx="486965" cy="479215"/>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2875343504"/>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graphicFrame>
        <p:nvGraphicFramePr>
          <p:cNvPr id="18" name="Table 16">
            <a:extLst>
              <a:ext uri="{FF2B5EF4-FFF2-40B4-BE49-F238E27FC236}">
                <a16:creationId xmlns:a16="http://schemas.microsoft.com/office/drawing/2014/main" id="{BA34AE92-9015-4387-B2FE-6C61CF94BE78}"/>
              </a:ext>
            </a:extLst>
          </p:cNvPr>
          <p:cNvGraphicFramePr>
            <a:graphicFrameLocks/>
          </p:cNvGraphicFramePr>
          <p:nvPr>
            <p:extLst>
              <p:ext uri="{D42A27DB-BD31-4B8C-83A1-F6EECF244321}">
                <p14:modId xmlns:p14="http://schemas.microsoft.com/office/powerpoint/2010/main" val="922132456"/>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2/5</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3/5</a:t>
                      </a:r>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r>
                        <a:rPr lang="en-US" dirty="0"/>
                        <a:t>A, D</a:t>
                      </a:r>
                    </a:p>
                  </a:txBody>
                  <a:tcPr anchor="ctr"/>
                </a:tc>
                <a:tc>
                  <a:txBody>
                    <a:bodyPr/>
                    <a:lstStyle/>
                    <a:p>
                      <a:pPr algn="ctr"/>
                      <a:r>
                        <a:rPr lang="en-US" dirty="0"/>
                        <a:t>2/5</a:t>
                      </a:r>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69970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graphicFrame>
        <p:nvGraphicFramePr>
          <p:cNvPr id="16" name="Table 16">
            <a:extLst>
              <a:ext uri="{FF2B5EF4-FFF2-40B4-BE49-F238E27FC236}">
                <a16:creationId xmlns:a16="http://schemas.microsoft.com/office/drawing/2014/main" id="{35EBD7B7-9B54-43C0-807E-D161478A87BD}"/>
              </a:ext>
            </a:extLst>
          </p:cNvPr>
          <p:cNvGraphicFramePr>
            <a:graphicFrameLocks noGrp="1"/>
          </p:cNvGraphicFramePr>
          <p:nvPr>
            <p:ph idx="1"/>
            <p:extLst>
              <p:ext uri="{D42A27DB-BD31-4B8C-83A1-F6EECF244321}">
                <p14:modId xmlns:p14="http://schemas.microsoft.com/office/powerpoint/2010/main" val="3430499493"/>
              </p:ext>
            </p:extLst>
          </p:nvPr>
        </p:nvGraphicFramePr>
        <p:xfrm>
          <a:off x="7525515" y="3465182"/>
          <a:ext cx="4532373" cy="321690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45668">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429470">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429470">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429470">
                <a:tc>
                  <a:txBody>
                    <a:bodyPr/>
                    <a:lstStyle/>
                    <a:p>
                      <a:pPr algn="ctr"/>
                      <a:r>
                        <a:rPr lang="en-US" b="1" dirty="0">
                          <a:solidFill>
                            <a:schemeClr val="bg1"/>
                          </a:solidFill>
                        </a:rPr>
                        <a:t>X &lt; 6</a:t>
                      </a:r>
                    </a:p>
                  </a:txBody>
                  <a:tcPr anchor="ctr">
                    <a:solidFill>
                      <a:schemeClr val="accent1">
                        <a:lumMod val="75000"/>
                      </a:schemeClr>
                    </a:solidFill>
                  </a:tcPr>
                </a:tc>
                <a:tc>
                  <a:txBody>
                    <a:bodyPr/>
                    <a:lstStyle/>
                    <a:p>
                      <a:pPr algn="ctr"/>
                      <a:r>
                        <a:rPr lang="en-US" b="1" dirty="0">
                          <a:solidFill>
                            <a:schemeClr val="bg1"/>
                          </a:solidFill>
                        </a:rPr>
                        <a:t>C</a:t>
                      </a:r>
                    </a:p>
                  </a:txBody>
                  <a:tcPr anchor="ctr">
                    <a:solidFill>
                      <a:schemeClr val="accent1">
                        <a:lumMod val="75000"/>
                      </a:schemeClr>
                    </a:solidFill>
                  </a:tcPr>
                </a:tc>
                <a:tc>
                  <a:txBody>
                    <a:bodyPr/>
                    <a:lstStyle/>
                    <a:p>
                      <a:pPr algn="ctr"/>
                      <a:r>
                        <a:rPr lang="en-US" b="1" dirty="0">
                          <a:solidFill>
                            <a:schemeClr val="bg1"/>
                          </a:solidFill>
                        </a:rPr>
                        <a:t>1/5</a:t>
                      </a:r>
                    </a:p>
                  </a:txBody>
                  <a:tcPr anchor="ctr">
                    <a:solidFill>
                      <a:schemeClr val="accent1">
                        <a:lumMod val="75000"/>
                      </a:schemeClr>
                    </a:solidFill>
                  </a:tcPr>
                </a:tc>
                <a:extLst>
                  <a:ext uri="{0D108BD9-81ED-4DB2-BD59-A6C34878D82A}">
                    <a16:rowId xmlns:a16="http://schemas.microsoft.com/office/drawing/2014/main" val="3137937703"/>
                  </a:ext>
                </a:extLst>
              </a:tr>
              <a:tr h="429470">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2/5</a:t>
                      </a:r>
                    </a:p>
                  </a:txBody>
                  <a:tcPr anchor="ctr"/>
                </a:tc>
                <a:extLst>
                  <a:ext uri="{0D108BD9-81ED-4DB2-BD59-A6C34878D82A}">
                    <a16:rowId xmlns:a16="http://schemas.microsoft.com/office/drawing/2014/main" val="1394612139"/>
                  </a:ext>
                </a:extLst>
              </a:tr>
              <a:tr h="429470">
                <a:tc>
                  <a:txBody>
                    <a:bodyPr/>
                    <a:lstStyle/>
                    <a:p>
                      <a:pPr algn="ctr"/>
                      <a:r>
                        <a:rPr lang="en-US" dirty="0"/>
                        <a:t>X &lt; 4</a:t>
                      </a:r>
                    </a:p>
                  </a:txBody>
                  <a:tcPr anchor="ctr"/>
                </a:tc>
                <a:tc>
                  <a:txBody>
                    <a:bodyPr/>
                    <a:lstStyle/>
                    <a:p>
                      <a:pPr algn="ctr"/>
                      <a:r>
                        <a:rPr lang="en-US" dirty="0"/>
                        <a:t>B, C, E</a:t>
                      </a:r>
                    </a:p>
                  </a:txBody>
                  <a:tcPr anchor="ctr"/>
                </a:tc>
                <a:tc>
                  <a:txBody>
                    <a:bodyPr/>
                    <a:lstStyle/>
                    <a:p>
                      <a:pPr algn="ctr"/>
                      <a:r>
                        <a:rPr lang="en-US" dirty="0"/>
                        <a:t>3/5</a:t>
                      </a:r>
                    </a:p>
                  </a:txBody>
                  <a:tcPr anchor="ctr"/>
                </a:tc>
                <a:extLst>
                  <a:ext uri="{0D108BD9-81ED-4DB2-BD59-A6C34878D82A}">
                    <a16:rowId xmlns:a16="http://schemas.microsoft.com/office/drawing/2014/main" val="2689874435"/>
                  </a:ext>
                </a:extLst>
              </a:tr>
              <a:tr h="429470">
                <a:tc>
                  <a:txBody>
                    <a:bodyPr/>
                    <a:lstStyle/>
                    <a:p>
                      <a:pPr algn="ctr"/>
                      <a:r>
                        <a:rPr lang="en-US" dirty="0"/>
                        <a:t>X &gt; 4</a:t>
                      </a:r>
                    </a:p>
                  </a:txBody>
                  <a:tcPr anchor="ctr"/>
                </a:tc>
                <a:tc>
                  <a:txBody>
                    <a:bodyPr/>
                    <a:lstStyle/>
                    <a:p>
                      <a:pPr algn="ctr"/>
                      <a:r>
                        <a:rPr lang="en-US" dirty="0"/>
                        <a:t>A, D</a:t>
                      </a:r>
                    </a:p>
                  </a:txBody>
                  <a:tcPr anchor="ctr"/>
                </a:tc>
                <a:tc>
                  <a:txBody>
                    <a:bodyPr/>
                    <a:lstStyle/>
                    <a:p>
                      <a:pPr algn="ctr"/>
                      <a:r>
                        <a:rPr lang="en-US" dirty="0"/>
                        <a:t>2/5</a:t>
                      </a:r>
                    </a:p>
                  </a:txBody>
                  <a:tcPr anchor="ctr"/>
                </a:tc>
                <a:extLst>
                  <a:ext uri="{0D108BD9-81ED-4DB2-BD59-A6C34878D82A}">
                    <a16:rowId xmlns:a16="http://schemas.microsoft.com/office/drawing/2014/main" val="3924748329"/>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9D9FE3-7E8F-498D-83F5-F1A9D5E2D124}"/>
                  </a:ext>
                </a:extLst>
              </p:cNvPr>
              <p:cNvSpPr txBox="1"/>
              <p:nvPr/>
            </p:nvSpPr>
            <p:spPr>
              <a:xfrm>
                <a:off x="838200" y="1446848"/>
                <a:ext cx="6574536" cy="4197303"/>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Pick classifier “X &lt; 6” that had the lowest error rate in the first iteration and calculate the classifier’s voting power (</a:t>
                </a:r>
                <a:r>
                  <a:rPr lang="el-GR" sz="2000" b="1" dirty="0">
                    <a:solidFill>
                      <a:schemeClr val="bg1"/>
                    </a:solidFill>
                  </a:rPr>
                  <a:t>α</a:t>
                </a:r>
                <a:r>
                  <a:rPr lang="en-US" sz="2000" b="1" dirty="0">
                    <a:solidFill>
                      <a:schemeClr val="bg1"/>
                    </a:solidFill>
                  </a:rPr>
                  <a:t>).</a:t>
                </a:r>
              </a:p>
              <a:p>
                <a:endParaRPr lang="en-US" sz="2000" b="1" dirty="0">
                  <a:solidFill>
                    <a:schemeClr val="bg1"/>
                  </a:solidFill>
                </a:endParaRPr>
              </a:p>
              <a:p>
                <a:pPr marL="800100" lvl="1" indent="-342900">
                  <a:buFont typeface="Arial" panose="020B0604020202020204" pitchFamily="34" charset="0"/>
                  <a:buChar char="•"/>
                </a:pPr>
                <a:r>
                  <a:rPr lang="el-GR" sz="2400" b="1" dirty="0">
                    <a:solidFill>
                      <a:srgbClr val="7030A0"/>
                    </a:solidFill>
                  </a:rPr>
                  <a:t>α</a:t>
                </a:r>
                <a:r>
                  <a:rPr lang="en-US" sz="1600" b="1" dirty="0">
                    <a:solidFill>
                      <a:srgbClr val="7030A0"/>
                    </a:solidFill>
                  </a:rPr>
                  <a:t>x&lt;6</a:t>
                </a:r>
                <a:r>
                  <a:rPr lang="en-US" b="1" dirty="0">
                    <a:solidFill>
                      <a:srgbClr val="7030A0"/>
                    </a:solidFill>
                  </a:rPr>
                  <a:t> = ½(log</a:t>
                </a:r>
                <a:r>
                  <a:rPr lang="en-US" sz="1400" b="1" dirty="0">
                    <a:solidFill>
                      <a:srgbClr val="7030A0"/>
                    </a:solidFill>
                  </a:rPr>
                  <a:t>e</a:t>
                </a:r>
                <a:r>
                  <a:rPr lang="en-US" b="1" dirty="0">
                    <a:solidFill>
                      <a:srgbClr val="7030A0"/>
                    </a:solidFill>
                  </a:rPr>
                  <a:t> </a:t>
                </a:r>
                <a14:m>
                  <m:oMath xmlns:m="http://schemas.openxmlformats.org/officeDocument/2006/math">
                    <m:r>
                      <a:rPr lang="en-US" b="1" i="0" dirty="0" smtClean="0">
                        <a:solidFill>
                          <a:srgbClr val="7030A0"/>
                        </a:solidFill>
                        <a:latin typeface="Cambria Math" panose="02040503050406030204" pitchFamily="18" charset="0"/>
                      </a:rPr>
                      <m:t>(</m:t>
                    </m:r>
                    <m:f>
                      <m:fPr>
                        <m:ctrlPr>
                          <a:rPr lang="en-US" b="1" i="1" dirty="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𝟏</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𝟏</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𝟓</m:t>
                        </m:r>
                      </m:num>
                      <m:den>
                        <m:r>
                          <m:rPr>
                            <m:nor/>
                          </m:rPr>
                          <a:rPr lang="en-US" b="1" i="0" dirty="0" smtClean="0">
                            <a:solidFill>
                              <a:srgbClr val="7030A0"/>
                            </a:solidFill>
                            <a:latin typeface="Cambria Math" panose="02040503050406030204" pitchFamily="18" charset="0"/>
                            <a:ea typeface="Cambria Math" panose="02040503050406030204" pitchFamily="18" charset="0"/>
                          </a:rPr>
                          <m:t>1/5</m:t>
                        </m:r>
                      </m:den>
                    </m:f>
                    <m:r>
                      <a:rPr lang="en-US" b="1" i="1" dirty="0" smtClean="0">
                        <a:solidFill>
                          <a:srgbClr val="7030A0"/>
                        </a:solidFill>
                        <a:latin typeface="Cambria Math" panose="02040503050406030204" pitchFamily="18" charset="0"/>
                      </a:rPr>
                      <m:t>)</m:t>
                    </m:r>
                    <m:r>
                      <m:rPr>
                        <m:nor/>
                      </m:rPr>
                      <a:rPr lang="en-US" b="1" dirty="0">
                        <a:solidFill>
                          <a:srgbClr val="7030A0"/>
                        </a:solidFill>
                      </a:rPr>
                      <m:t> </m:t>
                    </m:r>
                    <m:r>
                      <m:rPr>
                        <m:nor/>
                      </m:rPr>
                      <a:rPr lang="en-US" b="1" i="0" dirty="0" smtClean="0">
                        <a:solidFill>
                          <a:srgbClr val="7030A0"/>
                        </a:solidFill>
                      </a:rPr>
                      <m:t>)</m:t>
                    </m:r>
                  </m:oMath>
                </a14:m>
                <a:r>
                  <a:rPr lang="en-US" b="1" dirty="0">
                    <a:solidFill>
                      <a:srgbClr val="7030A0"/>
                    </a:solidFill>
                  </a:rPr>
                  <a:t> = ½(log</a:t>
                </a:r>
                <a:r>
                  <a:rPr lang="en-US" sz="1400" b="1" dirty="0">
                    <a:solidFill>
                      <a:srgbClr val="7030A0"/>
                    </a:solidFill>
                  </a:rPr>
                  <a:t>e</a:t>
                </a:r>
                <a:r>
                  <a:rPr lang="en-US" b="1" dirty="0">
                    <a:solidFill>
                      <a:srgbClr val="7030A0"/>
                    </a:solidFill>
                  </a:rPr>
                  <a:t>4)</a:t>
                </a:r>
                <a:br>
                  <a:rPr lang="en-US" sz="2000" b="1" dirty="0">
                    <a:solidFill>
                      <a:schemeClr val="bg1"/>
                    </a:solidFill>
                  </a:rPr>
                </a:br>
                <a:endParaRPr lang="en-US" sz="2000" b="1" dirty="0">
                  <a:solidFill>
                    <a:schemeClr val="bg1"/>
                  </a:solidFill>
                </a:endParaRPr>
              </a:p>
              <a:p>
                <a:r>
                  <a:rPr lang="en-US" sz="2000" b="1" dirty="0">
                    <a:solidFill>
                      <a:schemeClr val="bg1"/>
                    </a:solidFill>
                  </a:rPr>
                  <a:t>Now we will add the classifier with its voting power to the final H(x).</a:t>
                </a:r>
              </a:p>
              <a:p>
                <a:endParaRPr lang="en-US" sz="2000" b="1" dirty="0">
                  <a:solidFill>
                    <a:schemeClr val="bg1"/>
                  </a:solidFill>
                </a:endParaRPr>
              </a:p>
              <a:p>
                <a:r>
                  <a:rPr lang="en-US" sz="2000" b="1" dirty="0">
                    <a:solidFill>
                      <a:schemeClr val="bg1"/>
                    </a:solidFill>
                  </a:rPr>
                  <a:t>H(x) = ½(log</a:t>
                </a:r>
                <a:r>
                  <a:rPr lang="en-US" sz="1600" b="1" dirty="0">
                    <a:solidFill>
                      <a:schemeClr val="bg1"/>
                    </a:solidFill>
                  </a:rPr>
                  <a:t>e</a:t>
                </a:r>
                <a:r>
                  <a:rPr lang="en-US" sz="2000" b="1" dirty="0">
                    <a:solidFill>
                      <a:schemeClr val="bg1"/>
                    </a:solidFill>
                  </a:rPr>
                  <a:t>4*h(x&lt;6)) + … (to be added later on next iterations</a:t>
                </a:r>
                <a:r>
                  <a:rPr lang="en-US" b="1" dirty="0">
                    <a:solidFill>
                      <a:schemeClr val="bg1"/>
                    </a:solidFill>
                  </a:rPr>
                  <a:t>)</a:t>
                </a:r>
                <a:endParaRPr lang="he-IL" b="1" dirty="0">
                  <a:solidFill>
                    <a:schemeClr val="bg1"/>
                  </a:solidFill>
                </a:endParaRPr>
              </a:p>
              <a:p>
                <a:endParaRPr lang="he-IL" b="1" dirty="0">
                  <a:solidFill>
                    <a:schemeClr val="bg1"/>
                  </a:solidFill>
                </a:endParaRPr>
              </a:p>
              <a:p>
                <a:endParaRPr lang="en-US" b="1" dirty="0">
                  <a:solidFill>
                    <a:schemeClr val="bg1"/>
                  </a:solidFill>
                </a:endParaRPr>
              </a:p>
            </p:txBody>
          </p:sp>
        </mc:Choice>
        <mc:Fallback xmlns="">
          <p:sp>
            <p:nvSpPr>
              <p:cNvPr id="2" name="TextBox 1">
                <a:extLst>
                  <a:ext uri="{FF2B5EF4-FFF2-40B4-BE49-F238E27FC236}">
                    <a16:creationId xmlns:a16="http://schemas.microsoft.com/office/drawing/2014/main" id="{239D9FE3-7E8F-498D-83F5-F1A9D5E2D124}"/>
                  </a:ext>
                </a:extLst>
              </p:cNvPr>
              <p:cNvSpPr txBox="1">
                <a:spLocks noRot="1" noChangeAspect="1" noMove="1" noResize="1" noEditPoints="1" noAdjustHandles="1" noChangeArrowheads="1" noChangeShapeType="1" noTextEdit="1"/>
              </p:cNvSpPr>
              <p:nvPr/>
            </p:nvSpPr>
            <p:spPr>
              <a:xfrm>
                <a:off x="838200" y="1446848"/>
                <a:ext cx="6574536" cy="4197303"/>
              </a:xfrm>
              <a:prstGeom prst="rect">
                <a:avLst/>
              </a:prstGeom>
              <a:blipFill>
                <a:blip r:embed="rId3"/>
                <a:stretch>
                  <a:fillRect l="-1020" t="-726" r="-371"/>
                </a:stretch>
              </a:blipFill>
            </p:spPr>
            <p:txBody>
              <a:bodyPr/>
              <a:lstStyle/>
              <a:p>
                <a:r>
                  <a:rPr lang="en-US">
                    <a:noFill/>
                  </a:rPr>
                  <a:t> </a:t>
                </a:r>
              </a:p>
            </p:txBody>
          </p:sp>
        </mc:Fallback>
      </mc:AlternateContent>
    </p:spTree>
    <p:extLst>
      <p:ext uri="{BB962C8B-B14F-4D97-AF65-F5344CB8AC3E}">
        <p14:creationId xmlns:p14="http://schemas.microsoft.com/office/powerpoint/2010/main" val="33071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9D9FE3-7E8F-498D-83F5-F1A9D5E2D124}"/>
                  </a:ext>
                </a:extLst>
              </p:cNvPr>
              <p:cNvSpPr txBox="1"/>
              <p:nvPr/>
            </p:nvSpPr>
            <p:spPr>
              <a:xfrm>
                <a:off x="838200" y="1446848"/>
                <a:ext cx="6574536" cy="6455806"/>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The next step is assigning each sample with the new weight:</a:t>
                </a:r>
              </a:p>
              <a:p>
                <a:pPr marL="742950" lvl="2" indent="-285750">
                  <a:buFont typeface="Arial" panose="020B0604020202020204" pitchFamily="34" charset="0"/>
                  <a:buChar char="•"/>
                </a:pPr>
                <a:r>
                  <a:rPr lang="en-US" sz="2000" b="1" dirty="0">
                    <a:solidFill>
                      <a:schemeClr val="bg1"/>
                    </a:solidFill>
                  </a:rPr>
                  <a:t>Wnew =</a:t>
                </a:r>
                <a:r>
                  <a:rPr lang="he-IL" sz="2000" b="1" dirty="0">
                    <a:solidFill>
                      <a:schemeClr val="bg1"/>
                    </a:solidFill>
                  </a:rPr>
                  <a:t>	</a:t>
                </a:r>
                <a:r>
                  <a:rPr lang="en-US" sz="2000" b="1" dirty="0">
                    <a:solidFill>
                      <a:schemeClr val="bg1"/>
                    </a:solidFill>
                  </a:rPr>
                  <a:t>If classified right</a:t>
                </a:r>
                <a:r>
                  <a:rPr lang="en-US" sz="2000" b="1" dirty="0">
                    <a:solidFill>
                      <a:srgbClr val="7030A0"/>
                    </a:solidFill>
                  </a:rPr>
                  <a:t>: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𝑾𝒐𝒍𝒅</m:t>
                        </m:r>
                      </m:num>
                      <m:den>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m:rPr>
                            <m:nor/>
                          </m:rPr>
                          <a:rPr lang="en-US" sz="2000" b="1" dirty="0">
                            <a:solidFill>
                              <a:srgbClr val="7030A0"/>
                            </a:solidFill>
                          </a:rPr>
                          <m:t>weighted</m:t>
                        </m:r>
                        <m:r>
                          <m:rPr>
                            <m:nor/>
                          </m:rPr>
                          <a:rPr lang="en-US" sz="2000" b="1" dirty="0">
                            <a:solidFill>
                              <a:srgbClr val="7030A0"/>
                            </a:solidFill>
                          </a:rPr>
                          <m:t>_</m:t>
                        </m:r>
                        <m:r>
                          <m:rPr>
                            <m:nor/>
                          </m:rPr>
                          <a:rPr lang="en-US" sz="2000" b="1" dirty="0">
                            <a:solidFill>
                              <a:srgbClr val="7030A0"/>
                            </a:solidFill>
                          </a:rPr>
                          <m:t>error</m:t>
                        </m:r>
                        <m:r>
                          <m:rPr>
                            <m:nor/>
                          </m:rPr>
                          <a:rPr lang="en-US" sz="2000" b="1" dirty="0">
                            <a:solidFill>
                              <a:srgbClr val="7030A0"/>
                            </a:solidFill>
                          </a:rPr>
                          <m:t>(</m:t>
                        </m:r>
                        <m:r>
                          <m:rPr>
                            <m:nor/>
                          </m:rPr>
                          <a:rPr lang="en-US" sz="2000" b="1" i="0" smtClean="0">
                            <a:solidFill>
                              <a:srgbClr val="7030A0"/>
                            </a:solidFill>
                          </a:rPr>
                          <m:t>h</m:t>
                        </m:r>
                        <m:r>
                          <m:rPr>
                            <m:nor/>
                          </m:rPr>
                          <a:rPr lang="en-US" sz="2000" b="1">
                            <a:solidFill>
                              <a:srgbClr val="7030A0"/>
                            </a:solidFill>
                          </a:rPr>
                          <m:t>t</m:t>
                        </m:r>
                        <m:r>
                          <m:rPr>
                            <m:nor/>
                          </m:rPr>
                          <a:rPr lang="en-US" sz="2000" b="1" dirty="0">
                            <a:solidFill>
                              <a:srgbClr val="7030A0"/>
                            </a:solidFill>
                          </a:rPr>
                          <m:t>)</m:t>
                        </m:r>
                      </m:den>
                    </m:f>
                  </m:oMath>
                </a14:m>
                <a:r>
                  <a:rPr lang="en-US" sz="2000" b="1" dirty="0">
                    <a:solidFill>
                      <a:schemeClr val="bg1"/>
                    </a:solidFill>
                  </a:rPr>
                  <a:t> </a:t>
                </a:r>
              </a:p>
              <a:p>
                <a:pPr marL="457200" lvl="2" indent="0">
                  <a:buNone/>
                </a:pPr>
                <a:r>
                  <a:rPr lang="he-IL" sz="2000" b="1" dirty="0">
                    <a:solidFill>
                      <a:schemeClr val="bg1"/>
                    </a:solidFill>
                  </a:rPr>
                  <a:t>		</a:t>
                </a:r>
                <a:r>
                  <a:rPr lang="en-US" sz="2000" b="1" dirty="0">
                    <a:solidFill>
                      <a:schemeClr val="bg1"/>
                    </a:solidFill>
                  </a:rPr>
                  <a:t>	If classified wrong: </a:t>
                </a:r>
                <a14:m>
                  <m:oMath xmlns:m="http://schemas.openxmlformats.org/officeDocument/2006/math">
                    <m:f>
                      <m:fPr>
                        <m:ctrlPr>
                          <a:rPr lang="en-US" sz="2000" b="1" i="1" dirty="0" smtClean="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𝑾𝒐𝒍𝒅</m:t>
                        </m:r>
                      </m:num>
                      <m:den>
                        <m:r>
                          <m:rPr>
                            <m:nor/>
                          </m:rPr>
                          <a:rPr lang="en-US" sz="2000" b="1" dirty="0">
                            <a:solidFill>
                              <a:srgbClr val="7030A0"/>
                            </a:solidFill>
                          </a:rPr>
                          <m:t>weighted</m:t>
                        </m:r>
                        <m:r>
                          <m:rPr>
                            <m:nor/>
                          </m:rPr>
                          <a:rPr lang="en-US" sz="2000" b="1" dirty="0">
                            <a:solidFill>
                              <a:srgbClr val="7030A0"/>
                            </a:solidFill>
                          </a:rPr>
                          <m:t>_</m:t>
                        </m:r>
                        <m:r>
                          <m:rPr>
                            <m:nor/>
                          </m:rPr>
                          <a:rPr lang="en-US" sz="2000" b="1" dirty="0">
                            <a:solidFill>
                              <a:srgbClr val="7030A0"/>
                            </a:solidFill>
                          </a:rPr>
                          <m:t>error</m:t>
                        </m:r>
                        <m:r>
                          <m:rPr>
                            <m:nor/>
                          </m:rPr>
                          <a:rPr lang="en-US" sz="2000" b="1" dirty="0">
                            <a:solidFill>
                              <a:srgbClr val="7030A0"/>
                            </a:solidFill>
                          </a:rPr>
                          <m:t>(</m:t>
                        </m:r>
                        <m:r>
                          <m:rPr>
                            <m:nor/>
                          </m:rPr>
                          <a:rPr lang="en-US" sz="2000" b="1" i="0" smtClean="0">
                            <a:solidFill>
                              <a:srgbClr val="7030A0"/>
                            </a:solidFill>
                          </a:rPr>
                          <m:t>h</m:t>
                        </m:r>
                        <m:r>
                          <m:rPr>
                            <m:nor/>
                          </m:rPr>
                          <a:rPr lang="en-US" sz="2000" b="1">
                            <a:solidFill>
                              <a:srgbClr val="7030A0"/>
                            </a:solidFill>
                          </a:rPr>
                          <m:t>t</m:t>
                        </m:r>
                        <m:r>
                          <m:rPr>
                            <m:nor/>
                          </m:rPr>
                          <a:rPr lang="en-US" sz="2000" b="1" dirty="0">
                            <a:solidFill>
                              <a:srgbClr val="7030A0"/>
                            </a:solidFill>
                          </a:rPr>
                          <m:t>)</m:t>
                        </m:r>
                      </m:den>
                    </m:f>
                  </m:oMath>
                </a14:m>
                <a:endParaRPr lang="he-IL" sz="2000" b="1" i="1" dirty="0">
                  <a:solidFill>
                    <a:schemeClr val="bg1"/>
                  </a:solidFill>
                </a:endParaRPr>
              </a:p>
              <a:p>
                <a:pPr marL="285750" indent="-285750">
                  <a:buFont typeface="Arial" panose="020B0604020202020204" pitchFamily="34" charset="0"/>
                  <a:buChar char="•"/>
                </a:pPr>
                <a:r>
                  <a:rPr lang="en-US" sz="2000" b="1" i="1" dirty="0">
                    <a:solidFill>
                      <a:schemeClr val="bg1"/>
                    </a:solidFill>
                  </a:rPr>
                  <a:t>New Weights:</a:t>
                </a:r>
              </a:p>
              <a:p>
                <a:pPr marL="742950" lvl="1" indent="-285750">
                  <a:buFont typeface="Arial" panose="020B0604020202020204" pitchFamily="34" charset="0"/>
                  <a:buChar char="•"/>
                </a:pPr>
                <a:r>
                  <a:rPr lang="en-US" sz="2000" b="1" dirty="0">
                    <a:solidFill>
                      <a:srgbClr val="7030A0"/>
                    </a:solidFill>
                  </a:rPr>
                  <a:t>A: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num>
                      <m:den>
                        <m:r>
                          <a:rPr lang="en-US" sz="2000" b="1" i="1" dirty="0" smtClean="0">
                            <a:solidFill>
                              <a:srgbClr val="7030A0"/>
                            </a:solidFill>
                            <a:latin typeface="Cambria Math" panose="02040503050406030204" pitchFamily="18" charset="0"/>
                          </a:rPr>
                          <m:t>𝟏</m:t>
                        </m:r>
                        <m:r>
                          <m:rPr>
                            <m:nor/>
                          </m:rPr>
                          <a:rPr lang="en-US" sz="2000" b="1" i="0"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smtClean="0">
                            <a:solidFill>
                              <a:srgbClr val="7030A0"/>
                            </a:solidFill>
                            <a:latin typeface="Cambria Math" panose="02040503050406030204" pitchFamily="18" charset="0"/>
                          </a:rPr>
                        </m:ctrlPr>
                      </m:fPr>
                      <m:num>
                        <m:f>
                          <m:fPr>
                            <m:ctrlPr>
                              <a:rPr lang="en-US" sz="2000" b="1" i="1" dirty="0" smtClean="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𝟓</m:t>
                            </m:r>
                          </m:den>
                        </m:f>
                      </m:num>
                      <m:den>
                        <m:f>
                          <m:fPr>
                            <m:ctrlPr>
                              <a:rPr lang="en-US" sz="2000" b="1" i="1" dirty="0" smtClean="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𝟒</m:t>
                            </m:r>
                          </m:num>
                          <m:den>
                            <m:r>
                              <a:rPr lang="en-US" sz="2000" b="1" i="1" dirty="0" smtClean="0">
                                <a:solidFill>
                                  <a:srgbClr val="7030A0"/>
                                </a:solidFill>
                                <a:latin typeface="Cambria Math" panose="02040503050406030204" pitchFamily="18" charset="0"/>
                              </a:rPr>
                              <m:t>𝟓</m:t>
                            </m:r>
                          </m:den>
                        </m:f>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𝟖</m:t>
                        </m:r>
                      </m:den>
                    </m:f>
                  </m:oMath>
                </a14:m>
                <a:r>
                  <a:rPr lang="en-US" sz="2000" b="1" dirty="0">
                    <a:solidFill>
                      <a:srgbClr val="7030A0"/>
                    </a:solidFill>
                  </a:rPr>
                  <a:t> </a:t>
                </a:r>
              </a:p>
              <a:p>
                <a:pPr marL="742950" lvl="1" indent="-285750">
                  <a:buFont typeface="Arial" panose="020B0604020202020204" pitchFamily="34" charset="0"/>
                  <a:buChar char="•"/>
                </a:pPr>
                <a:r>
                  <a:rPr lang="en-US" sz="2000" b="1" dirty="0">
                    <a:solidFill>
                      <a:srgbClr val="7030A0"/>
                    </a:solidFill>
                  </a:rPr>
                  <a:t>B: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num>
                      <m:den>
                        <m:r>
                          <a:rPr lang="en-US" sz="2000" b="1" i="1" dirty="0" smtClean="0">
                            <a:solidFill>
                              <a:srgbClr val="7030A0"/>
                            </a:solidFill>
                            <a:latin typeface="Cambria Math" panose="02040503050406030204" pitchFamily="18" charset="0"/>
                          </a:rPr>
                          <m:t>𝟏</m:t>
                        </m:r>
                        <m:r>
                          <m:rPr>
                            <m:nor/>
                          </m:rPr>
                          <a:rPr lang="en-US" sz="2000" b="1" dirty="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a:solidFill>
                              <a:srgbClr val="7030A0"/>
                            </a:solidFill>
                            <a:latin typeface="Cambria Math" panose="02040503050406030204" pitchFamily="18" charset="0"/>
                          </a:rPr>
                        </m:ctrlPr>
                      </m:fPr>
                      <m:num>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𝟓</m:t>
                            </m:r>
                          </m:den>
                        </m:f>
                      </m:num>
                      <m:den>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𝟒</m:t>
                            </m:r>
                          </m:num>
                          <m:den>
                            <m:r>
                              <a:rPr lang="en-US" sz="2000" b="1" i="1" dirty="0" smtClean="0">
                                <a:solidFill>
                                  <a:srgbClr val="7030A0"/>
                                </a:solidFill>
                                <a:latin typeface="Cambria Math" panose="02040503050406030204" pitchFamily="18" charset="0"/>
                              </a:rPr>
                              <m:t>𝟓</m:t>
                            </m:r>
                          </m:den>
                        </m:f>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𝟖</m:t>
                        </m:r>
                      </m:den>
                    </m:f>
                  </m:oMath>
                </a14:m>
                <a:r>
                  <a:rPr lang="en-US" sz="2000" b="1" dirty="0">
                    <a:solidFill>
                      <a:srgbClr val="7030A0"/>
                    </a:solidFill>
                  </a:rPr>
                  <a:t> </a:t>
                </a:r>
              </a:p>
              <a:p>
                <a:pPr marL="742950" lvl="1" indent="-285750">
                  <a:buFont typeface="Arial" panose="020B0604020202020204" pitchFamily="34" charset="0"/>
                  <a:buChar char="•"/>
                </a:pPr>
                <a:r>
                  <a:rPr lang="en-US" sz="2000" b="1" dirty="0">
                    <a:solidFill>
                      <a:srgbClr val="7030A0"/>
                    </a:solidFill>
                  </a:rPr>
                  <a:t>C: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num>
                      <m:den>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oMath>
                </a14:m>
                <a:endParaRPr lang="en-US" sz="2000" b="1" dirty="0">
                  <a:solidFill>
                    <a:srgbClr val="7030A0"/>
                  </a:solidFill>
                </a:endParaRPr>
              </a:p>
              <a:p>
                <a:pPr marL="742950" lvl="1" indent="-285750">
                  <a:buFont typeface="Arial" panose="020B0604020202020204" pitchFamily="34" charset="0"/>
                  <a:buChar char="•"/>
                </a:pPr>
                <a:r>
                  <a:rPr lang="en-US" sz="2000" b="1" dirty="0">
                    <a:solidFill>
                      <a:srgbClr val="7030A0"/>
                    </a:solidFill>
                  </a:rPr>
                  <a:t>D: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num>
                      <m:den>
                        <m:r>
                          <a:rPr lang="en-US" sz="2000" b="1" i="1" dirty="0" smtClean="0">
                            <a:solidFill>
                              <a:srgbClr val="7030A0"/>
                            </a:solidFill>
                            <a:latin typeface="Cambria Math" panose="02040503050406030204" pitchFamily="18" charset="0"/>
                          </a:rPr>
                          <m:t>𝟏</m:t>
                        </m:r>
                        <m:r>
                          <m:rPr>
                            <m:nor/>
                          </m:rPr>
                          <a:rPr lang="en-US" sz="2000" b="1" dirty="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a:solidFill>
                              <a:srgbClr val="7030A0"/>
                            </a:solidFill>
                            <a:latin typeface="Cambria Math" panose="02040503050406030204" pitchFamily="18" charset="0"/>
                          </a:rPr>
                        </m:ctrlPr>
                      </m:fPr>
                      <m:num>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𝟓</m:t>
                            </m:r>
                          </m:den>
                        </m:f>
                      </m:num>
                      <m:den>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𝟒</m:t>
                            </m:r>
                          </m:num>
                          <m:den>
                            <m:r>
                              <a:rPr lang="en-US" sz="2000" b="1" i="1" dirty="0" smtClean="0">
                                <a:solidFill>
                                  <a:srgbClr val="7030A0"/>
                                </a:solidFill>
                                <a:latin typeface="Cambria Math" panose="02040503050406030204" pitchFamily="18" charset="0"/>
                              </a:rPr>
                              <m:t>𝟓</m:t>
                            </m:r>
                          </m:den>
                        </m:f>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𝟖</m:t>
                        </m:r>
                      </m:den>
                    </m:f>
                  </m:oMath>
                </a14:m>
                <a:r>
                  <a:rPr lang="en-US" sz="2000" b="1" dirty="0">
                    <a:solidFill>
                      <a:srgbClr val="7030A0"/>
                    </a:solidFill>
                  </a:rPr>
                  <a:t> </a:t>
                </a:r>
              </a:p>
              <a:p>
                <a:pPr marL="742950" lvl="1" indent="-285750">
                  <a:buFont typeface="Arial" panose="020B0604020202020204" pitchFamily="34" charset="0"/>
                  <a:buChar char="•"/>
                </a:pPr>
                <a:r>
                  <a:rPr lang="en-US" sz="2000" b="1" dirty="0">
                    <a:solidFill>
                      <a:srgbClr val="7030A0"/>
                    </a:solidFill>
                  </a:rPr>
                  <a:t>E: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m:t>
                    </m:r>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num>
                      <m:den>
                        <m:r>
                          <a:rPr lang="en-US" sz="2000" b="1" i="1" dirty="0" smtClean="0">
                            <a:solidFill>
                              <a:srgbClr val="7030A0"/>
                            </a:solidFill>
                            <a:latin typeface="Cambria Math" panose="02040503050406030204" pitchFamily="18" charset="0"/>
                          </a:rPr>
                          <m:t>𝟏</m:t>
                        </m:r>
                        <m:r>
                          <m:rPr>
                            <m:nor/>
                          </m:rPr>
                          <a:rPr lang="en-US" sz="2000" b="1" dirty="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𝟏</m:t>
                        </m:r>
                        <m:r>
                          <a:rPr lang="en-US" sz="2000" b="1" i="1" dirty="0" smtClean="0">
                            <a:solidFill>
                              <a:srgbClr val="7030A0"/>
                            </a:solidFill>
                            <a:latin typeface="Cambria Math" panose="02040503050406030204" pitchFamily="18" charset="0"/>
                          </a:rPr>
                          <m:t>/</m:t>
                        </m:r>
                        <m:r>
                          <a:rPr lang="en-US" sz="2000" b="1" i="1" dirty="0" smtClean="0">
                            <a:solidFill>
                              <a:srgbClr val="7030A0"/>
                            </a:solidFill>
                            <a:latin typeface="Cambria Math" panose="02040503050406030204" pitchFamily="18" charset="0"/>
                          </a:rPr>
                          <m:t>𝟓</m:t>
                        </m:r>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𝟐</m:t>
                        </m:r>
                      </m:den>
                    </m:f>
                    <m:r>
                      <a:rPr lang="en-US" sz="2000" b="1" i="1" dirty="0" smtClean="0">
                        <a:solidFill>
                          <a:srgbClr val="7030A0"/>
                        </a:solidFill>
                        <a:latin typeface="Cambria Math" panose="02040503050406030204" pitchFamily="18" charset="0"/>
                      </a:rPr>
                      <m:t>∗ </m:t>
                    </m:r>
                    <m:f>
                      <m:fPr>
                        <m:ctrlPr>
                          <a:rPr lang="en-US" sz="2000" b="1" i="1" dirty="0">
                            <a:solidFill>
                              <a:srgbClr val="7030A0"/>
                            </a:solidFill>
                            <a:latin typeface="Cambria Math" panose="02040503050406030204" pitchFamily="18" charset="0"/>
                          </a:rPr>
                        </m:ctrlPr>
                      </m:fPr>
                      <m:num>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𝟓</m:t>
                            </m:r>
                          </m:den>
                        </m:f>
                      </m:num>
                      <m:den>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𝟒</m:t>
                            </m:r>
                          </m:num>
                          <m:den>
                            <m:r>
                              <a:rPr lang="en-US" sz="2000" b="1" i="1" dirty="0" smtClean="0">
                                <a:solidFill>
                                  <a:srgbClr val="7030A0"/>
                                </a:solidFill>
                                <a:latin typeface="Cambria Math" panose="02040503050406030204" pitchFamily="18" charset="0"/>
                              </a:rPr>
                              <m:t>𝟓</m:t>
                            </m:r>
                          </m:den>
                        </m:f>
                      </m:den>
                    </m:f>
                  </m:oMath>
                </a14:m>
                <a:r>
                  <a:rPr lang="en-US" sz="2000" b="1" dirty="0">
                    <a:solidFill>
                      <a:srgbClr val="7030A0"/>
                    </a:solidFill>
                  </a:rPr>
                  <a:t> = </a:t>
                </a:r>
                <a14:m>
                  <m:oMath xmlns:m="http://schemas.openxmlformats.org/officeDocument/2006/math">
                    <m:f>
                      <m:fPr>
                        <m:ctrlPr>
                          <a:rPr lang="en-US" sz="2000" b="1" i="1" dirty="0">
                            <a:solidFill>
                              <a:srgbClr val="7030A0"/>
                            </a:solidFill>
                            <a:latin typeface="Cambria Math" panose="02040503050406030204" pitchFamily="18" charset="0"/>
                          </a:rPr>
                        </m:ctrlPr>
                      </m:fPr>
                      <m:num>
                        <m:r>
                          <a:rPr lang="en-US" sz="2000" b="1" i="1" dirty="0" smtClean="0">
                            <a:solidFill>
                              <a:srgbClr val="7030A0"/>
                            </a:solidFill>
                            <a:latin typeface="Cambria Math" panose="02040503050406030204" pitchFamily="18" charset="0"/>
                          </a:rPr>
                          <m:t>𝟏</m:t>
                        </m:r>
                      </m:num>
                      <m:den>
                        <m:r>
                          <a:rPr lang="en-US" sz="2000" b="1" i="1" dirty="0" smtClean="0">
                            <a:solidFill>
                              <a:srgbClr val="7030A0"/>
                            </a:solidFill>
                            <a:latin typeface="Cambria Math" panose="02040503050406030204" pitchFamily="18" charset="0"/>
                          </a:rPr>
                          <m:t>𝟖</m:t>
                        </m:r>
                      </m:den>
                    </m:f>
                  </m:oMath>
                </a14:m>
                <a:r>
                  <a:rPr lang="en-US" sz="2000" b="1" dirty="0">
                    <a:solidFill>
                      <a:srgbClr val="7030A0"/>
                    </a:solidFill>
                  </a:rPr>
                  <a:t> </a:t>
                </a:r>
              </a:p>
              <a:p>
                <a:endParaRPr lang="en-US" dirty="0">
                  <a:solidFill>
                    <a:schemeClr val="bg1"/>
                  </a:solidFill>
                </a:endParaRPr>
              </a:p>
              <a:p>
                <a:r>
                  <a:rPr lang="en-US" dirty="0">
                    <a:solidFill>
                      <a:schemeClr val="bg1"/>
                    </a:solidFill>
                  </a:rPr>
                  <a:t> </a:t>
                </a:r>
              </a:p>
              <a:p>
                <a:endParaRPr lang="he-IL" dirty="0">
                  <a:solidFill>
                    <a:schemeClr val="bg1"/>
                  </a:solidFill>
                </a:endParaRPr>
              </a:p>
              <a:p>
                <a:endParaRPr lang="en-US" dirty="0">
                  <a:solidFill>
                    <a:schemeClr val="bg1"/>
                  </a:solidFill>
                </a:endParaRPr>
              </a:p>
            </p:txBody>
          </p:sp>
        </mc:Choice>
        <mc:Fallback xmlns="">
          <p:sp>
            <p:nvSpPr>
              <p:cNvPr id="2" name="TextBox 1">
                <a:extLst>
                  <a:ext uri="{FF2B5EF4-FFF2-40B4-BE49-F238E27FC236}">
                    <a16:creationId xmlns:a16="http://schemas.microsoft.com/office/drawing/2014/main" id="{239D9FE3-7E8F-498D-83F5-F1A9D5E2D124}"/>
                  </a:ext>
                </a:extLst>
              </p:cNvPr>
              <p:cNvSpPr txBox="1">
                <a:spLocks noRot="1" noChangeAspect="1" noMove="1" noResize="1" noEditPoints="1" noAdjustHandles="1" noChangeArrowheads="1" noChangeShapeType="1" noTextEdit="1"/>
              </p:cNvSpPr>
              <p:nvPr/>
            </p:nvSpPr>
            <p:spPr>
              <a:xfrm>
                <a:off x="838200" y="1446848"/>
                <a:ext cx="6574536" cy="6455806"/>
              </a:xfrm>
              <a:prstGeom prst="rect">
                <a:avLst/>
              </a:prstGeom>
              <a:blipFill>
                <a:blip r:embed="rId3"/>
                <a:stretch>
                  <a:fillRect l="-835" t="-472"/>
                </a:stretch>
              </a:blipFill>
            </p:spPr>
            <p:txBody>
              <a:bodyPr/>
              <a:lstStyle/>
              <a:p>
                <a:r>
                  <a:rPr lang="en-US">
                    <a:noFill/>
                  </a:rPr>
                  <a:t> </a:t>
                </a:r>
              </a:p>
            </p:txBody>
          </p:sp>
        </mc:Fallback>
      </mc:AlternateContent>
      <p:graphicFrame>
        <p:nvGraphicFramePr>
          <p:cNvPr id="8" name="Table 23">
            <a:extLst>
              <a:ext uri="{FF2B5EF4-FFF2-40B4-BE49-F238E27FC236}">
                <a16:creationId xmlns:a16="http://schemas.microsoft.com/office/drawing/2014/main" id="{3D93EB1F-AC74-421C-8BE1-00FB75E9B6C3}"/>
              </a:ext>
            </a:extLst>
          </p:cNvPr>
          <p:cNvGraphicFramePr>
            <a:graphicFrameLocks noGrp="1"/>
          </p:cNvGraphicFramePr>
          <p:nvPr>
            <p:extLst>
              <p:ext uri="{D42A27DB-BD31-4B8C-83A1-F6EECF244321}">
                <p14:modId xmlns:p14="http://schemas.microsoft.com/office/powerpoint/2010/main" val="3153661138"/>
              </p:ext>
            </p:extLst>
          </p:nvPr>
        </p:nvGraphicFramePr>
        <p:xfrm>
          <a:off x="9924288" y="1142048"/>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1/5</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1/5</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1/5</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1/5</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1/5</a:t>
                      </a:r>
                    </a:p>
                  </a:txBody>
                  <a:tcPr anchor="ctr"/>
                </a:tc>
                <a:extLst>
                  <a:ext uri="{0D108BD9-81ED-4DB2-BD59-A6C34878D82A}">
                    <a16:rowId xmlns:a16="http://schemas.microsoft.com/office/drawing/2014/main" val="2262310042"/>
                  </a:ext>
                </a:extLst>
              </a:tr>
            </a:tbl>
          </a:graphicData>
        </a:graphic>
      </p:graphicFrame>
      <p:graphicFrame>
        <p:nvGraphicFramePr>
          <p:cNvPr id="11" name="Table 16">
            <a:extLst>
              <a:ext uri="{FF2B5EF4-FFF2-40B4-BE49-F238E27FC236}">
                <a16:creationId xmlns:a16="http://schemas.microsoft.com/office/drawing/2014/main" id="{8A07312D-B793-4131-AE47-55E43A5D84E9}"/>
              </a:ext>
            </a:extLst>
          </p:cNvPr>
          <p:cNvGraphicFramePr>
            <a:graphicFrameLocks/>
          </p:cNvGraphicFramePr>
          <p:nvPr>
            <p:extLst>
              <p:ext uri="{D42A27DB-BD31-4B8C-83A1-F6EECF244321}">
                <p14:modId xmlns:p14="http://schemas.microsoft.com/office/powerpoint/2010/main" val="2624852580"/>
              </p:ext>
            </p:extLst>
          </p:nvPr>
        </p:nvGraphicFramePr>
        <p:xfrm>
          <a:off x="7525515" y="3465182"/>
          <a:ext cx="4532373" cy="321690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45668">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429470">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2/5</a:t>
                      </a:r>
                    </a:p>
                  </a:txBody>
                  <a:tcPr anchor="ctr"/>
                </a:tc>
                <a:extLst>
                  <a:ext uri="{0D108BD9-81ED-4DB2-BD59-A6C34878D82A}">
                    <a16:rowId xmlns:a16="http://schemas.microsoft.com/office/drawing/2014/main" val="1760766316"/>
                  </a:ext>
                </a:extLst>
              </a:tr>
              <a:tr h="429470">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4/5</a:t>
                      </a:r>
                    </a:p>
                  </a:txBody>
                  <a:tcPr anchor="ctr"/>
                </a:tc>
                <a:extLst>
                  <a:ext uri="{0D108BD9-81ED-4DB2-BD59-A6C34878D82A}">
                    <a16:rowId xmlns:a16="http://schemas.microsoft.com/office/drawing/2014/main" val="2016932282"/>
                  </a:ext>
                </a:extLst>
              </a:tr>
              <a:tr h="429470">
                <a:tc>
                  <a:txBody>
                    <a:bodyPr/>
                    <a:lstStyle/>
                    <a:p>
                      <a:pPr algn="ctr"/>
                      <a:r>
                        <a:rPr lang="en-US" b="1" dirty="0">
                          <a:solidFill>
                            <a:schemeClr val="bg1"/>
                          </a:solidFill>
                        </a:rPr>
                        <a:t>X &lt; 6</a:t>
                      </a:r>
                    </a:p>
                  </a:txBody>
                  <a:tcPr anchor="ctr">
                    <a:solidFill>
                      <a:schemeClr val="accent1">
                        <a:lumMod val="75000"/>
                      </a:schemeClr>
                    </a:solidFill>
                  </a:tcPr>
                </a:tc>
                <a:tc>
                  <a:txBody>
                    <a:bodyPr/>
                    <a:lstStyle/>
                    <a:p>
                      <a:pPr algn="ctr"/>
                      <a:r>
                        <a:rPr lang="en-US" b="1" dirty="0">
                          <a:solidFill>
                            <a:schemeClr val="bg1"/>
                          </a:solidFill>
                        </a:rPr>
                        <a:t>C</a:t>
                      </a:r>
                    </a:p>
                  </a:txBody>
                  <a:tcPr anchor="ctr">
                    <a:solidFill>
                      <a:schemeClr val="accent1">
                        <a:lumMod val="75000"/>
                      </a:schemeClr>
                    </a:solidFill>
                  </a:tcPr>
                </a:tc>
                <a:tc>
                  <a:txBody>
                    <a:bodyPr/>
                    <a:lstStyle/>
                    <a:p>
                      <a:pPr algn="ctr"/>
                      <a:r>
                        <a:rPr lang="en-US" b="1" dirty="0">
                          <a:solidFill>
                            <a:schemeClr val="bg1"/>
                          </a:solidFill>
                        </a:rPr>
                        <a:t>1/5</a:t>
                      </a:r>
                    </a:p>
                  </a:txBody>
                  <a:tcPr anchor="ctr">
                    <a:solidFill>
                      <a:schemeClr val="accent1">
                        <a:lumMod val="75000"/>
                      </a:schemeClr>
                    </a:solidFill>
                  </a:tcPr>
                </a:tc>
                <a:extLst>
                  <a:ext uri="{0D108BD9-81ED-4DB2-BD59-A6C34878D82A}">
                    <a16:rowId xmlns:a16="http://schemas.microsoft.com/office/drawing/2014/main" val="3137937703"/>
                  </a:ext>
                </a:extLst>
              </a:tr>
              <a:tr h="429470">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2/5</a:t>
                      </a:r>
                    </a:p>
                  </a:txBody>
                  <a:tcPr anchor="ctr"/>
                </a:tc>
                <a:extLst>
                  <a:ext uri="{0D108BD9-81ED-4DB2-BD59-A6C34878D82A}">
                    <a16:rowId xmlns:a16="http://schemas.microsoft.com/office/drawing/2014/main" val="1394612139"/>
                  </a:ext>
                </a:extLst>
              </a:tr>
              <a:tr h="429470">
                <a:tc>
                  <a:txBody>
                    <a:bodyPr/>
                    <a:lstStyle/>
                    <a:p>
                      <a:pPr algn="ctr"/>
                      <a:r>
                        <a:rPr lang="en-US" dirty="0"/>
                        <a:t>X &lt; 4</a:t>
                      </a:r>
                    </a:p>
                  </a:txBody>
                  <a:tcPr anchor="ctr"/>
                </a:tc>
                <a:tc>
                  <a:txBody>
                    <a:bodyPr/>
                    <a:lstStyle/>
                    <a:p>
                      <a:pPr algn="ctr"/>
                      <a:r>
                        <a:rPr lang="en-US" dirty="0"/>
                        <a:t>B, C, E</a:t>
                      </a:r>
                    </a:p>
                  </a:txBody>
                  <a:tcPr anchor="ctr"/>
                </a:tc>
                <a:tc>
                  <a:txBody>
                    <a:bodyPr/>
                    <a:lstStyle/>
                    <a:p>
                      <a:pPr algn="ctr"/>
                      <a:r>
                        <a:rPr lang="en-US" dirty="0"/>
                        <a:t>3/5</a:t>
                      </a:r>
                    </a:p>
                  </a:txBody>
                  <a:tcPr anchor="ctr"/>
                </a:tc>
                <a:extLst>
                  <a:ext uri="{0D108BD9-81ED-4DB2-BD59-A6C34878D82A}">
                    <a16:rowId xmlns:a16="http://schemas.microsoft.com/office/drawing/2014/main" val="2689874435"/>
                  </a:ext>
                </a:extLst>
              </a:tr>
              <a:tr h="429470">
                <a:tc>
                  <a:txBody>
                    <a:bodyPr/>
                    <a:lstStyle/>
                    <a:p>
                      <a:pPr algn="ctr"/>
                      <a:r>
                        <a:rPr lang="en-US" dirty="0"/>
                        <a:t>X &gt; 4</a:t>
                      </a:r>
                    </a:p>
                  </a:txBody>
                  <a:tcPr anchor="ctr"/>
                </a:tc>
                <a:tc>
                  <a:txBody>
                    <a:bodyPr/>
                    <a:lstStyle/>
                    <a:p>
                      <a:pPr algn="ctr"/>
                      <a:r>
                        <a:rPr lang="en-US" dirty="0"/>
                        <a:t>A, D</a:t>
                      </a:r>
                    </a:p>
                  </a:txBody>
                  <a:tcPr anchor="ctr"/>
                </a:tc>
                <a:tc>
                  <a:txBody>
                    <a:bodyPr/>
                    <a:lstStyle/>
                    <a:p>
                      <a:pPr algn="ctr"/>
                      <a:r>
                        <a:rPr lang="en-US" dirty="0"/>
                        <a:t>2/5</a:t>
                      </a:r>
                    </a:p>
                  </a:txBody>
                  <a:tcPr anchor="ctr"/>
                </a:tc>
                <a:extLst>
                  <a:ext uri="{0D108BD9-81ED-4DB2-BD59-A6C34878D82A}">
                    <a16:rowId xmlns:a16="http://schemas.microsoft.com/office/drawing/2014/main" val="3924748329"/>
                  </a:ext>
                </a:extLst>
              </a:tr>
            </a:tbl>
          </a:graphicData>
        </a:graphic>
      </p:graphicFrame>
    </p:spTree>
    <p:extLst>
      <p:ext uri="{BB962C8B-B14F-4D97-AF65-F5344CB8AC3E}">
        <p14:creationId xmlns:p14="http://schemas.microsoft.com/office/powerpoint/2010/main" val="208666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3" name="Content Placeholder 2">
            <a:extLst>
              <a:ext uri="{FF2B5EF4-FFF2-40B4-BE49-F238E27FC236}">
                <a16:creationId xmlns:a16="http://schemas.microsoft.com/office/drawing/2014/main" id="{64449BE5-0E58-478B-AF72-48BDC23B9A53}"/>
              </a:ext>
            </a:extLst>
          </p:cNvPr>
          <p:cNvSpPr>
            <a:spLocks noGrp="1"/>
          </p:cNvSpPr>
          <p:nvPr>
            <p:ph idx="1"/>
          </p:nvPr>
        </p:nvSpPr>
        <p:spPr>
          <a:xfrm>
            <a:off x="625642" y="1459832"/>
            <a:ext cx="10728158" cy="479215"/>
          </a:xfrm>
        </p:spPr>
        <p:txBody>
          <a:bodyPr>
            <a:normAutofit/>
          </a:bodyPr>
          <a:lstStyle/>
          <a:p>
            <a:pPr marL="0" indent="0">
              <a:buNone/>
            </a:pPr>
            <a:r>
              <a:rPr lang="en-US" sz="2400" dirty="0"/>
              <a:t>Now we will repeat step 2..</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9" name="Cross 8">
            <a:extLst>
              <a:ext uri="{FF2B5EF4-FFF2-40B4-BE49-F238E27FC236}">
                <a16:creationId xmlns:a16="http://schemas.microsoft.com/office/drawing/2014/main" id="{590EB121-E81F-4D8A-AD6B-FB53600625D5}"/>
              </a:ext>
            </a:extLst>
          </p:cNvPr>
          <p:cNvSpPr/>
          <p:nvPr/>
        </p:nvSpPr>
        <p:spPr>
          <a:xfrm>
            <a:off x="6553915" y="2366580"/>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413760"/>
            <a:ext cx="585216" cy="31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677EBB-B18D-4814-8695-A4A21EE9718F}"/>
              </a:ext>
            </a:extLst>
          </p:cNvPr>
          <p:cNvSpPr txBox="1"/>
          <p:nvPr/>
        </p:nvSpPr>
        <p:spPr>
          <a:xfrm>
            <a:off x="438911" y="1987296"/>
            <a:ext cx="4740355" cy="2308324"/>
          </a:xfrm>
          <a:prstGeom prst="rect">
            <a:avLst/>
          </a:prstGeom>
          <a:noFill/>
        </p:spPr>
        <p:txBody>
          <a:bodyPr wrap="square" rtlCol="0">
            <a:spAutoFit/>
          </a:bodyPr>
          <a:lstStyle/>
          <a:p>
            <a:pPr marL="285750" indent="-285750">
              <a:buFontTx/>
              <a:buChar char="-"/>
            </a:pPr>
            <a:r>
              <a:rPr lang="en-US" dirty="0"/>
              <a:t>You can see how the weights of the correctly classified points decreased,</a:t>
            </a:r>
            <a:br>
              <a:rPr lang="en-US" dirty="0"/>
            </a:br>
            <a:r>
              <a:rPr lang="en-US" dirty="0"/>
              <a:t>and the weight of the misclassified point (C) increased.</a:t>
            </a:r>
          </a:p>
          <a:p>
            <a:endParaRPr lang="en-US" dirty="0"/>
          </a:p>
          <a:p>
            <a:pPr marL="285750" indent="-285750">
              <a:buFontTx/>
              <a:buChar char="-"/>
            </a:pPr>
            <a:r>
              <a:rPr lang="en-US" dirty="0"/>
              <a:t>Now the weights of the points will have a different impact than in the past iteration.</a:t>
            </a:r>
          </a:p>
          <a:p>
            <a:endParaRPr lang="en-US" dirty="0"/>
          </a:p>
        </p:txBody>
      </p:sp>
      <p:sp>
        <p:nvSpPr>
          <p:cNvPr id="15" name="Cross 14">
            <a:extLst>
              <a:ext uri="{FF2B5EF4-FFF2-40B4-BE49-F238E27FC236}">
                <a16:creationId xmlns:a16="http://schemas.microsoft.com/office/drawing/2014/main" id="{61C4AD47-C31A-4C14-8DC9-5C1157A45D08}"/>
              </a:ext>
            </a:extLst>
          </p:cNvPr>
          <p:cNvSpPr/>
          <p:nvPr/>
        </p:nvSpPr>
        <p:spPr>
          <a:xfrm>
            <a:off x="6553914" y="4046301"/>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ross 15">
            <a:extLst>
              <a:ext uri="{FF2B5EF4-FFF2-40B4-BE49-F238E27FC236}">
                <a16:creationId xmlns:a16="http://schemas.microsoft.com/office/drawing/2014/main" id="{736D97D9-B95D-4B87-B151-73B7532872DF}"/>
              </a:ext>
            </a:extLst>
          </p:cNvPr>
          <p:cNvSpPr/>
          <p:nvPr/>
        </p:nvSpPr>
        <p:spPr>
          <a:xfrm>
            <a:off x="10232848" y="2366580"/>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6F19585E-F29A-4CF8-AF1C-EAFC9DD68895}"/>
              </a:ext>
            </a:extLst>
          </p:cNvPr>
          <p:cNvSpPr/>
          <p:nvPr/>
        </p:nvSpPr>
        <p:spPr>
          <a:xfrm>
            <a:off x="10232847" y="4041723"/>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41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t>   A                                                    B</a:t>
            </a:r>
          </a:p>
          <a:p>
            <a:endParaRPr lang="en-US" sz="2400" b="1" dirty="0"/>
          </a:p>
          <a:p>
            <a:r>
              <a:rPr lang="en-US" sz="2400" b="1" dirty="0"/>
              <a:t>				C</a:t>
            </a:r>
          </a:p>
          <a:p>
            <a:endParaRPr lang="en-US" sz="2400" b="1" dirty="0"/>
          </a:p>
          <a:p>
            <a:r>
              <a:rPr lang="en-US" sz="2400" b="1" dirty="0"/>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88736" y="2160470"/>
            <a:ext cx="1804416"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7717536" y="2153551"/>
            <a:ext cx="3636264"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3952503894"/>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1/2</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sp>
        <p:nvSpPr>
          <p:cNvPr id="17" name="TextBox 16">
            <a:extLst>
              <a:ext uri="{FF2B5EF4-FFF2-40B4-BE49-F238E27FC236}">
                <a16:creationId xmlns:a16="http://schemas.microsoft.com/office/drawing/2014/main" id="{1C5BE143-96EB-4F71-864E-C77B49E3FD25}"/>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18" name="Cross 17">
            <a:extLst>
              <a:ext uri="{FF2B5EF4-FFF2-40B4-BE49-F238E27FC236}">
                <a16:creationId xmlns:a16="http://schemas.microsoft.com/office/drawing/2014/main" id="{77294AF4-6D05-45EE-958C-EAC787D54F25}"/>
              </a:ext>
            </a:extLst>
          </p:cNvPr>
          <p:cNvSpPr/>
          <p:nvPr/>
        </p:nvSpPr>
        <p:spPr>
          <a:xfrm>
            <a:off x="6553915" y="2366580"/>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924B4C-B8FA-4CCB-AB14-A7D9ED01164B}"/>
              </a:ext>
            </a:extLst>
          </p:cNvPr>
          <p:cNvSpPr/>
          <p:nvPr/>
        </p:nvSpPr>
        <p:spPr>
          <a:xfrm>
            <a:off x="8266176" y="3413760"/>
            <a:ext cx="585216" cy="31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A5DA9C6B-CF67-4936-ACD0-EC52F81A3BCC}"/>
              </a:ext>
            </a:extLst>
          </p:cNvPr>
          <p:cNvSpPr/>
          <p:nvPr/>
        </p:nvSpPr>
        <p:spPr>
          <a:xfrm>
            <a:off x="6553914" y="4046301"/>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09FAE7C6-B7C0-4709-BD4D-DF382BBB0756}"/>
              </a:ext>
            </a:extLst>
          </p:cNvPr>
          <p:cNvSpPr/>
          <p:nvPr/>
        </p:nvSpPr>
        <p:spPr>
          <a:xfrm>
            <a:off x="10232848" y="2366580"/>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C19F5316-4177-44DE-90D2-16565DD20505}"/>
              </a:ext>
            </a:extLst>
          </p:cNvPr>
          <p:cNvSpPr/>
          <p:nvPr/>
        </p:nvSpPr>
        <p:spPr>
          <a:xfrm>
            <a:off x="10232847" y="4041723"/>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16">
            <a:extLst>
              <a:ext uri="{FF2B5EF4-FFF2-40B4-BE49-F238E27FC236}">
                <a16:creationId xmlns:a16="http://schemas.microsoft.com/office/drawing/2014/main" id="{CFA6373E-D6FD-4BA5-9D6E-E15D003E736B}"/>
              </a:ext>
            </a:extLst>
          </p:cNvPr>
          <p:cNvGraphicFramePr>
            <a:graphicFrameLocks/>
          </p:cNvGraphicFramePr>
          <p:nvPr>
            <p:extLst>
              <p:ext uri="{D42A27DB-BD31-4B8C-83A1-F6EECF244321}">
                <p14:modId xmlns:p14="http://schemas.microsoft.com/office/powerpoint/2010/main" val="1113695238"/>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2/8</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340118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2" name="Rectangle 21">
            <a:extLst>
              <a:ext uri="{FF2B5EF4-FFF2-40B4-BE49-F238E27FC236}">
                <a16:creationId xmlns:a16="http://schemas.microsoft.com/office/drawing/2014/main" id="{C1824C59-1EB6-471A-8132-B8EF6A90EA95}"/>
              </a:ext>
            </a:extLst>
          </p:cNvPr>
          <p:cNvSpPr/>
          <p:nvPr/>
        </p:nvSpPr>
        <p:spPr>
          <a:xfrm>
            <a:off x="5864821" y="2154489"/>
            <a:ext cx="5477256"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15" name="Table 23">
            <a:extLst>
              <a:ext uri="{FF2B5EF4-FFF2-40B4-BE49-F238E27FC236}">
                <a16:creationId xmlns:a16="http://schemas.microsoft.com/office/drawing/2014/main" id="{D421780C-8C06-47F8-BABC-60C7C40DC882}"/>
              </a:ext>
            </a:extLst>
          </p:cNvPr>
          <p:cNvGraphicFramePr>
            <a:graphicFrameLocks noGrp="1"/>
          </p:cNvGraphicFramePr>
          <p:nvPr>
            <p:extLst>
              <p:ext uri="{D42A27DB-BD31-4B8C-83A1-F6EECF244321}">
                <p14:modId xmlns:p14="http://schemas.microsoft.com/office/powerpoint/2010/main" val="2815218290"/>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1/2</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sp>
        <p:nvSpPr>
          <p:cNvPr id="17" name="Cross 16">
            <a:extLst>
              <a:ext uri="{FF2B5EF4-FFF2-40B4-BE49-F238E27FC236}">
                <a16:creationId xmlns:a16="http://schemas.microsoft.com/office/drawing/2014/main" id="{0BFA44F6-EA19-43BD-9E51-87403389702C}"/>
              </a:ext>
            </a:extLst>
          </p:cNvPr>
          <p:cNvSpPr/>
          <p:nvPr/>
        </p:nvSpPr>
        <p:spPr>
          <a:xfrm>
            <a:off x="6553915" y="2366580"/>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21BF6C-800F-46C7-8360-11EE23854D34}"/>
              </a:ext>
            </a:extLst>
          </p:cNvPr>
          <p:cNvSpPr/>
          <p:nvPr/>
        </p:nvSpPr>
        <p:spPr>
          <a:xfrm>
            <a:off x="8266176" y="3413760"/>
            <a:ext cx="585216" cy="316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7F7C1ED3-D261-41DD-BB39-CF5889C3B97C}"/>
              </a:ext>
            </a:extLst>
          </p:cNvPr>
          <p:cNvSpPr/>
          <p:nvPr/>
        </p:nvSpPr>
        <p:spPr>
          <a:xfrm>
            <a:off x="6553914" y="4046301"/>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3A480251-7F91-4C47-AF10-D760A908EAE3}"/>
              </a:ext>
            </a:extLst>
          </p:cNvPr>
          <p:cNvSpPr/>
          <p:nvPr/>
        </p:nvSpPr>
        <p:spPr>
          <a:xfrm>
            <a:off x="10232848" y="2366580"/>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6EBC6825-14C8-440D-B075-A9075844E935}"/>
              </a:ext>
            </a:extLst>
          </p:cNvPr>
          <p:cNvSpPr/>
          <p:nvPr/>
        </p:nvSpPr>
        <p:spPr>
          <a:xfrm>
            <a:off x="10232847" y="4041723"/>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16">
            <a:extLst>
              <a:ext uri="{FF2B5EF4-FFF2-40B4-BE49-F238E27FC236}">
                <a16:creationId xmlns:a16="http://schemas.microsoft.com/office/drawing/2014/main" id="{AF9BDAD4-26A3-42A9-8087-DEF97DB94300}"/>
              </a:ext>
            </a:extLst>
          </p:cNvPr>
          <p:cNvGraphicFramePr>
            <a:graphicFrameLocks/>
          </p:cNvGraphicFramePr>
          <p:nvPr>
            <p:extLst>
              <p:ext uri="{D42A27DB-BD31-4B8C-83A1-F6EECF244321}">
                <p14:modId xmlns:p14="http://schemas.microsoft.com/office/powerpoint/2010/main" val="4281210629"/>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2/8</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4/8</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248473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80998" y="2165442"/>
            <a:ext cx="5465064"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aphicFrame>
        <p:nvGraphicFramePr>
          <p:cNvPr id="15" name="Table 23">
            <a:extLst>
              <a:ext uri="{FF2B5EF4-FFF2-40B4-BE49-F238E27FC236}">
                <a16:creationId xmlns:a16="http://schemas.microsoft.com/office/drawing/2014/main" id="{3D312597-7AC8-41DA-AF9A-40D97D135FE2}"/>
              </a:ext>
            </a:extLst>
          </p:cNvPr>
          <p:cNvGraphicFramePr>
            <a:graphicFrameLocks noGrp="1"/>
          </p:cNvGraphicFramePr>
          <p:nvPr>
            <p:extLst>
              <p:ext uri="{D42A27DB-BD31-4B8C-83A1-F6EECF244321}">
                <p14:modId xmlns:p14="http://schemas.microsoft.com/office/powerpoint/2010/main" val="2725049599"/>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1/2</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sp>
        <p:nvSpPr>
          <p:cNvPr id="24" name="Cross 23">
            <a:extLst>
              <a:ext uri="{FF2B5EF4-FFF2-40B4-BE49-F238E27FC236}">
                <a16:creationId xmlns:a16="http://schemas.microsoft.com/office/drawing/2014/main" id="{65E4CC5B-69DE-45E3-990E-B945C9DFED1B}"/>
              </a:ext>
            </a:extLst>
          </p:cNvPr>
          <p:cNvSpPr/>
          <p:nvPr/>
        </p:nvSpPr>
        <p:spPr>
          <a:xfrm>
            <a:off x="6553915" y="2366580"/>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255D88-F866-475F-9A74-BD128BA8AA58}"/>
              </a:ext>
            </a:extLst>
          </p:cNvPr>
          <p:cNvSpPr/>
          <p:nvPr/>
        </p:nvSpPr>
        <p:spPr>
          <a:xfrm>
            <a:off x="8266176" y="3413760"/>
            <a:ext cx="585216" cy="316992"/>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7292365B-6C0A-4138-9009-163C582820D7}"/>
              </a:ext>
            </a:extLst>
          </p:cNvPr>
          <p:cNvSpPr/>
          <p:nvPr/>
        </p:nvSpPr>
        <p:spPr>
          <a:xfrm>
            <a:off x="6553914" y="4046301"/>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a:extLst>
              <a:ext uri="{FF2B5EF4-FFF2-40B4-BE49-F238E27FC236}">
                <a16:creationId xmlns:a16="http://schemas.microsoft.com/office/drawing/2014/main" id="{0164F7EA-95DA-428A-B04B-9D24E97AED27}"/>
              </a:ext>
            </a:extLst>
          </p:cNvPr>
          <p:cNvSpPr/>
          <p:nvPr/>
        </p:nvSpPr>
        <p:spPr>
          <a:xfrm>
            <a:off x="10232848" y="2366580"/>
            <a:ext cx="346757" cy="32786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63B8F153-42FD-422C-B76A-17756E82A318}"/>
              </a:ext>
            </a:extLst>
          </p:cNvPr>
          <p:cNvSpPr/>
          <p:nvPr/>
        </p:nvSpPr>
        <p:spPr>
          <a:xfrm>
            <a:off x="10232847" y="4041723"/>
            <a:ext cx="346757" cy="32786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Folded Corner 12">
            <a:extLst>
              <a:ext uri="{FF2B5EF4-FFF2-40B4-BE49-F238E27FC236}">
                <a16:creationId xmlns:a16="http://schemas.microsoft.com/office/drawing/2014/main" id="{221467A2-C178-4665-9A22-300C608DD68B}"/>
              </a:ext>
            </a:extLst>
          </p:cNvPr>
          <p:cNvSpPr/>
          <p:nvPr/>
        </p:nvSpPr>
        <p:spPr>
          <a:xfrm>
            <a:off x="2420719" y="2032888"/>
            <a:ext cx="2818790" cy="1234567"/>
          </a:xfrm>
          <a:prstGeom prst="foldedCorner">
            <a:avLst>
              <a:gd name="adj" fmla="val 3829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sz="1600" b="1" i="1" dirty="0">
                <a:solidFill>
                  <a:schemeClr val="bg1"/>
                </a:solidFill>
              </a:rPr>
              <a:t>* Notice how the “X &lt; 6” classifier is no longer the best one thanks to the increased weight of point C.</a:t>
            </a:r>
          </a:p>
        </p:txBody>
      </p:sp>
      <p:graphicFrame>
        <p:nvGraphicFramePr>
          <p:cNvPr id="31" name="Table 16">
            <a:extLst>
              <a:ext uri="{FF2B5EF4-FFF2-40B4-BE49-F238E27FC236}">
                <a16:creationId xmlns:a16="http://schemas.microsoft.com/office/drawing/2014/main" id="{4C26B825-AA5F-4B09-8999-6A09531E56E8}"/>
              </a:ext>
            </a:extLst>
          </p:cNvPr>
          <p:cNvGraphicFramePr>
            <a:graphicFrameLocks/>
          </p:cNvGraphicFramePr>
          <p:nvPr>
            <p:extLst>
              <p:ext uri="{D42A27DB-BD31-4B8C-83A1-F6EECF244321}">
                <p14:modId xmlns:p14="http://schemas.microsoft.com/office/powerpoint/2010/main" val="71264452"/>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2/8</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4/8</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4/8</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109434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88736" y="2160470"/>
            <a:ext cx="1804416"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7714136" y="2160470"/>
            <a:ext cx="3636264"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17" name="Table 23">
            <a:extLst>
              <a:ext uri="{FF2B5EF4-FFF2-40B4-BE49-F238E27FC236}">
                <a16:creationId xmlns:a16="http://schemas.microsoft.com/office/drawing/2014/main" id="{92261E3D-9798-4CE9-BD9C-5FD1E4CC6A95}"/>
              </a:ext>
            </a:extLst>
          </p:cNvPr>
          <p:cNvGraphicFramePr>
            <a:graphicFrameLocks noGrp="1"/>
          </p:cNvGraphicFramePr>
          <p:nvPr>
            <p:extLst>
              <p:ext uri="{D42A27DB-BD31-4B8C-83A1-F6EECF244321}">
                <p14:modId xmlns:p14="http://schemas.microsoft.com/office/powerpoint/2010/main" val="2177446604"/>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1/2</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sp>
        <p:nvSpPr>
          <p:cNvPr id="18" name="Cross 17">
            <a:extLst>
              <a:ext uri="{FF2B5EF4-FFF2-40B4-BE49-F238E27FC236}">
                <a16:creationId xmlns:a16="http://schemas.microsoft.com/office/drawing/2014/main" id="{EED75264-8190-4EEC-95E7-977ED749AC2F}"/>
              </a:ext>
            </a:extLst>
          </p:cNvPr>
          <p:cNvSpPr/>
          <p:nvPr/>
        </p:nvSpPr>
        <p:spPr>
          <a:xfrm>
            <a:off x="6553915" y="2366580"/>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75DE03C-5116-4026-B7D1-FC4A7FA4B1E3}"/>
              </a:ext>
            </a:extLst>
          </p:cNvPr>
          <p:cNvSpPr/>
          <p:nvPr/>
        </p:nvSpPr>
        <p:spPr>
          <a:xfrm>
            <a:off x="8266176" y="3413760"/>
            <a:ext cx="585216" cy="316992"/>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195D9F9C-B224-4C74-B4BF-4E642CAFA61B}"/>
              </a:ext>
            </a:extLst>
          </p:cNvPr>
          <p:cNvSpPr/>
          <p:nvPr/>
        </p:nvSpPr>
        <p:spPr>
          <a:xfrm>
            <a:off x="6553914" y="4046301"/>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A1415993-8B45-4216-BE52-55D8A57F276C}"/>
              </a:ext>
            </a:extLst>
          </p:cNvPr>
          <p:cNvSpPr/>
          <p:nvPr/>
        </p:nvSpPr>
        <p:spPr>
          <a:xfrm>
            <a:off x="10232848" y="2366580"/>
            <a:ext cx="346757" cy="32786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17369DD6-3372-436E-AA81-DCC88904FA12}"/>
              </a:ext>
            </a:extLst>
          </p:cNvPr>
          <p:cNvSpPr/>
          <p:nvPr/>
        </p:nvSpPr>
        <p:spPr>
          <a:xfrm>
            <a:off x="10232847" y="4041723"/>
            <a:ext cx="346757" cy="32786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16">
            <a:extLst>
              <a:ext uri="{FF2B5EF4-FFF2-40B4-BE49-F238E27FC236}">
                <a16:creationId xmlns:a16="http://schemas.microsoft.com/office/drawing/2014/main" id="{B95D71E4-C583-46AB-9B31-D38C9364EA80}"/>
              </a:ext>
            </a:extLst>
          </p:cNvPr>
          <p:cNvGraphicFramePr>
            <a:graphicFrameLocks/>
          </p:cNvGraphicFramePr>
          <p:nvPr>
            <p:extLst>
              <p:ext uri="{D42A27DB-BD31-4B8C-83A1-F6EECF244321}">
                <p14:modId xmlns:p14="http://schemas.microsoft.com/office/powerpoint/2010/main" val="2079397519"/>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2/8</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4/8</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4/8</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6/8</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41645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98450" y="2148676"/>
            <a:ext cx="3618690"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9549382" y="2153551"/>
            <a:ext cx="1804417"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17" name="Table 23">
            <a:extLst>
              <a:ext uri="{FF2B5EF4-FFF2-40B4-BE49-F238E27FC236}">
                <a16:creationId xmlns:a16="http://schemas.microsoft.com/office/drawing/2014/main" id="{9B3E6EC4-67A3-4CB4-8601-B5E95E995AA0}"/>
              </a:ext>
            </a:extLst>
          </p:cNvPr>
          <p:cNvGraphicFramePr>
            <a:graphicFrameLocks noGrp="1"/>
          </p:cNvGraphicFramePr>
          <p:nvPr>
            <p:extLst>
              <p:ext uri="{D42A27DB-BD31-4B8C-83A1-F6EECF244321}">
                <p14:modId xmlns:p14="http://schemas.microsoft.com/office/powerpoint/2010/main" val="1579148793"/>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1/2</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sp>
        <p:nvSpPr>
          <p:cNvPr id="18" name="Cross 17">
            <a:extLst>
              <a:ext uri="{FF2B5EF4-FFF2-40B4-BE49-F238E27FC236}">
                <a16:creationId xmlns:a16="http://schemas.microsoft.com/office/drawing/2014/main" id="{5F4D7A06-80E9-443B-9D91-B848B4A72BFE}"/>
              </a:ext>
            </a:extLst>
          </p:cNvPr>
          <p:cNvSpPr/>
          <p:nvPr/>
        </p:nvSpPr>
        <p:spPr>
          <a:xfrm>
            <a:off x="6553915" y="2366580"/>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DA1D3E-7ED3-4021-BAEF-31B26E081687}"/>
              </a:ext>
            </a:extLst>
          </p:cNvPr>
          <p:cNvSpPr/>
          <p:nvPr/>
        </p:nvSpPr>
        <p:spPr>
          <a:xfrm>
            <a:off x="8266176" y="3413760"/>
            <a:ext cx="585216" cy="316992"/>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26ED8785-169B-4E09-B1C1-B40B4AD3ACB5}"/>
              </a:ext>
            </a:extLst>
          </p:cNvPr>
          <p:cNvSpPr/>
          <p:nvPr/>
        </p:nvSpPr>
        <p:spPr>
          <a:xfrm>
            <a:off x="6553914" y="4046301"/>
            <a:ext cx="346757" cy="32786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9F8F07AD-66FC-4EDA-BC1B-4FCCEF4F8145}"/>
              </a:ext>
            </a:extLst>
          </p:cNvPr>
          <p:cNvSpPr/>
          <p:nvPr/>
        </p:nvSpPr>
        <p:spPr>
          <a:xfrm>
            <a:off x="10232848" y="2366580"/>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46100CAF-4794-4408-80B4-58DB5CD6E4FE}"/>
              </a:ext>
            </a:extLst>
          </p:cNvPr>
          <p:cNvSpPr/>
          <p:nvPr/>
        </p:nvSpPr>
        <p:spPr>
          <a:xfrm>
            <a:off x="10232847" y="4041723"/>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16">
            <a:extLst>
              <a:ext uri="{FF2B5EF4-FFF2-40B4-BE49-F238E27FC236}">
                <a16:creationId xmlns:a16="http://schemas.microsoft.com/office/drawing/2014/main" id="{F84E538E-F902-495B-8748-86465744C9C6}"/>
              </a:ext>
            </a:extLst>
          </p:cNvPr>
          <p:cNvGraphicFramePr>
            <a:graphicFrameLocks/>
          </p:cNvGraphicFramePr>
          <p:nvPr>
            <p:extLst>
              <p:ext uri="{D42A27DB-BD31-4B8C-83A1-F6EECF244321}">
                <p14:modId xmlns:p14="http://schemas.microsoft.com/office/powerpoint/2010/main" val="1337915973"/>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2/8</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4/8</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4/8</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6/8</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6/8</a:t>
                      </a:r>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60209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Classification</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Two main types of learners in classification:</a:t>
            </a:r>
          </a:p>
          <a:p>
            <a:pPr lvl="1"/>
            <a:r>
              <a:rPr lang="en-US" b="1" dirty="0"/>
              <a:t>Lazy Learners, that store the training data and when they perform the classification on the testing data, they run the algorithm on the stored data to predict. (Examples: KNN, Case-based reasoning)</a:t>
            </a:r>
          </a:p>
          <a:p>
            <a:pPr lvl="1"/>
            <a:r>
              <a:rPr lang="en-US" b="1" dirty="0"/>
              <a:t>Eager Learners, that construct a classification model based on the given training data before receiving actual test data for classification. </a:t>
            </a:r>
            <a:br>
              <a:rPr lang="en-US" b="1" dirty="0"/>
            </a:br>
            <a:r>
              <a:rPr lang="en-US" b="1" dirty="0"/>
              <a:t>(Examples: Decision Trees, Naïve Bayes)</a:t>
            </a:r>
          </a:p>
          <a:p>
            <a:r>
              <a:rPr lang="en-US" b="1" dirty="0"/>
              <a:t>We will discuss tree-based algorithms in the next slide</a:t>
            </a:r>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863418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1" name="Rectangle 20">
            <a:extLst>
              <a:ext uri="{FF2B5EF4-FFF2-40B4-BE49-F238E27FC236}">
                <a16:creationId xmlns:a16="http://schemas.microsoft.com/office/drawing/2014/main" id="{0EA4A30C-643E-461E-A587-69F3B95EFA83}"/>
              </a:ext>
            </a:extLst>
          </p:cNvPr>
          <p:cNvSpPr/>
          <p:nvPr/>
        </p:nvSpPr>
        <p:spPr>
          <a:xfrm>
            <a:off x="5882392" y="2160399"/>
            <a:ext cx="3618690"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824C59-1EB6-471A-8132-B8EF6A90EA95}"/>
              </a:ext>
            </a:extLst>
          </p:cNvPr>
          <p:cNvSpPr/>
          <p:nvPr/>
        </p:nvSpPr>
        <p:spPr>
          <a:xfrm>
            <a:off x="9549382" y="2153551"/>
            <a:ext cx="1804417"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17" name="Table 23">
            <a:extLst>
              <a:ext uri="{FF2B5EF4-FFF2-40B4-BE49-F238E27FC236}">
                <a16:creationId xmlns:a16="http://schemas.microsoft.com/office/drawing/2014/main" id="{9B3E6EC4-67A3-4CB4-8601-B5E95E995AA0}"/>
              </a:ext>
            </a:extLst>
          </p:cNvPr>
          <p:cNvGraphicFramePr>
            <a:graphicFrameLocks noGrp="1"/>
          </p:cNvGraphicFramePr>
          <p:nvPr>
            <p:extLst>
              <p:ext uri="{D42A27DB-BD31-4B8C-83A1-F6EECF244321}">
                <p14:modId xmlns:p14="http://schemas.microsoft.com/office/powerpoint/2010/main" val="1328559903"/>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1/2</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sp>
        <p:nvSpPr>
          <p:cNvPr id="18" name="Cross 17">
            <a:extLst>
              <a:ext uri="{FF2B5EF4-FFF2-40B4-BE49-F238E27FC236}">
                <a16:creationId xmlns:a16="http://schemas.microsoft.com/office/drawing/2014/main" id="{5F4D7A06-80E9-443B-9D91-B848B4A72BFE}"/>
              </a:ext>
            </a:extLst>
          </p:cNvPr>
          <p:cNvSpPr/>
          <p:nvPr/>
        </p:nvSpPr>
        <p:spPr>
          <a:xfrm>
            <a:off x="6553915" y="2366580"/>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DA1D3E-7ED3-4021-BAEF-31B26E081687}"/>
              </a:ext>
            </a:extLst>
          </p:cNvPr>
          <p:cNvSpPr/>
          <p:nvPr/>
        </p:nvSpPr>
        <p:spPr>
          <a:xfrm>
            <a:off x="8266176" y="3413760"/>
            <a:ext cx="585216" cy="3169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26ED8785-169B-4E09-B1C1-B40B4AD3ACB5}"/>
              </a:ext>
            </a:extLst>
          </p:cNvPr>
          <p:cNvSpPr/>
          <p:nvPr/>
        </p:nvSpPr>
        <p:spPr>
          <a:xfrm>
            <a:off x="6553914" y="4046301"/>
            <a:ext cx="346757" cy="327864"/>
          </a:xfrm>
          <a:prstGeom prst="plus">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9F8F07AD-66FC-4EDA-BC1B-4FCCEF4F8145}"/>
              </a:ext>
            </a:extLst>
          </p:cNvPr>
          <p:cNvSpPr/>
          <p:nvPr/>
        </p:nvSpPr>
        <p:spPr>
          <a:xfrm>
            <a:off x="10232848" y="2366580"/>
            <a:ext cx="346757" cy="32786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46100CAF-4794-4408-80B4-58DB5CD6E4FE}"/>
              </a:ext>
            </a:extLst>
          </p:cNvPr>
          <p:cNvSpPr/>
          <p:nvPr/>
        </p:nvSpPr>
        <p:spPr>
          <a:xfrm>
            <a:off x="10232847" y="4041723"/>
            <a:ext cx="346757" cy="327864"/>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 16">
            <a:extLst>
              <a:ext uri="{FF2B5EF4-FFF2-40B4-BE49-F238E27FC236}">
                <a16:creationId xmlns:a16="http://schemas.microsoft.com/office/drawing/2014/main" id="{F84E538E-F902-495B-8748-86465744C9C6}"/>
              </a:ext>
            </a:extLst>
          </p:cNvPr>
          <p:cNvGraphicFramePr>
            <a:graphicFrameLocks/>
          </p:cNvGraphicFramePr>
          <p:nvPr>
            <p:extLst>
              <p:ext uri="{D42A27DB-BD31-4B8C-83A1-F6EECF244321}">
                <p14:modId xmlns:p14="http://schemas.microsoft.com/office/powerpoint/2010/main" val="621205280"/>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2/8</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4/8</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4/8</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6/8</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6/8</a:t>
                      </a:r>
                    </a:p>
                  </a:txBody>
                  <a:tcPr anchor="ctr"/>
                </a:tc>
                <a:extLst>
                  <a:ext uri="{0D108BD9-81ED-4DB2-BD59-A6C34878D82A}">
                    <a16:rowId xmlns:a16="http://schemas.microsoft.com/office/drawing/2014/main" val="2689874435"/>
                  </a:ext>
                </a:extLst>
              </a:tr>
              <a:tr h="363007">
                <a:tc>
                  <a:txBody>
                    <a:bodyPr/>
                    <a:lstStyle/>
                    <a:p>
                      <a:pPr algn="ctr"/>
                      <a:r>
                        <a:rPr lang="en-US" dirty="0"/>
                        <a:t>X &gt; 4</a:t>
                      </a:r>
                    </a:p>
                  </a:txBody>
                  <a:tcPr anchor="ctr"/>
                </a:tc>
                <a:tc>
                  <a:txBody>
                    <a:bodyPr/>
                    <a:lstStyle/>
                    <a:p>
                      <a:pPr algn="ctr"/>
                      <a:r>
                        <a:rPr lang="en-US" dirty="0"/>
                        <a:t>A, D</a:t>
                      </a:r>
                    </a:p>
                  </a:txBody>
                  <a:tcPr anchor="ctr"/>
                </a:tc>
                <a:tc>
                  <a:txBody>
                    <a:bodyPr/>
                    <a:lstStyle/>
                    <a:p>
                      <a:pPr algn="ctr"/>
                      <a:r>
                        <a:rPr lang="en-US" dirty="0"/>
                        <a:t>2/8</a:t>
                      </a:r>
                    </a:p>
                  </a:txBody>
                  <a:tcPr anchor="ct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230938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9D9FE3-7E8F-498D-83F5-F1A9D5E2D124}"/>
                  </a:ext>
                </a:extLst>
              </p:cNvPr>
              <p:cNvSpPr txBox="1"/>
              <p:nvPr/>
            </p:nvSpPr>
            <p:spPr>
              <a:xfrm>
                <a:off x="838200" y="1446848"/>
                <a:ext cx="6574536" cy="618951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Pick classifier “X &lt; 2” (Three with same minimal error rate, so we picked the first, and we will calculate the classifier’s voting power.</a:t>
                </a:r>
              </a:p>
              <a:p>
                <a:endParaRPr lang="en-US" dirty="0">
                  <a:solidFill>
                    <a:schemeClr val="bg1"/>
                  </a:solidFill>
                </a:endParaRPr>
              </a:p>
              <a:p>
                <a:pPr marL="800100" lvl="1" indent="-342900">
                  <a:buFont typeface="Arial" panose="020B0604020202020204" pitchFamily="34" charset="0"/>
                  <a:buChar char="•"/>
                </a:pPr>
                <a:r>
                  <a:rPr lang="el-GR" sz="2400" dirty="0">
                    <a:solidFill>
                      <a:schemeClr val="bg1"/>
                    </a:solidFill>
                  </a:rPr>
                  <a:t>α</a:t>
                </a:r>
                <a:r>
                  <a:rPr lang="en-US" sz="1600" dirty="0">
                    <a:solidFill>
                      <a:schemeClr val="bg1"/>
                    </a:solidFill>
                  </a:rPr>
                  <a:t>x&lt;2</a:t>
                </a:r>
                <a:r>
                  <a:rPr lang="en-US" dirty="0">
                    <a:solidFill>
                      <a:schemeClr val="bg1"/>
                    </a:solidFill>
                  </a:rPr>
                  <a:t> = ½(log</a:t>
                </a:r>
                <a:r>
                  <a:rPr lang="en-US" sz="1400" dirty="0">
                    <a:solidFill>
                      <a:schemeClr val="bg1"/>
                    </a:solidFill>
                  </a:rPr>
                  <a:t>e</a:t>
                </a:r>
                <a:r>
                  <a:rPr lang="en-US" dirty="0">
                    <a:solidFill>
                      <a:schemeClr val="bg1"/>
                    </a:solidFill>
                  </a:rPr>
                  <a:t> </a:t>
                </a:r>
                <a14:m>
                  <m:oMath xmlns:m="http://schemas.openxmlformats.org/officeDocument/2006/math">
                    <m:r>
                      <a:rPr lang="en-US" dirty="0">
                        <a:solidFill>
                          <a:schemeClr val="bg1"/>
                        </a:solidFill>
                        <a:latin typeface="Cambria Math" panose="02040503050406030204" pitchFamily="18" charset="0"/>
                      </a:rPr>
                      <m:t>(</m:t>
                    </m:r>
                    <m:f>
                      <m:fPr>
                        <m:ctrlPr>
                          <a:rPr lang="en-US" i="1" dirty="0">
                            <a:solidFill>
                              <a:schemeClr val="bg1"/>
                            </a:solidFill>
                            <a:latin typeface="Cambria Math" panose="02040503050406030204" pitchFamily="18" charset="0"/>
                          </a:rPr>
                        </m:ctrlPr>
                      </m:fPr>
                      <m:num>
                        <m:r>
                          <a:rPr lang="en-US" i="1" dirty="0">
                            <a:solidFill>
                              <a:schemeClr val="bg1"/>
                            </a:solidFill>
                            <a:latin typeface="Cambria Math" panose="02040503050406030204" pitchFamily="18" charset="0"/>
                          </a:rPr>
                          <m:t>1−</m:t>
                        </m:r>
                        <m:r>
                          <a:rPr lang="en-US" b="0" i="1" dirty="0" smtClean="0">
                            <a:solidFill>
                              <a:schemeClr val="bg1"/>
                            </a:solidFill>
                            <a:latin typeface="Cambria Math" panose="02040503050406030204" pitchFamily="18" charset="0"/>
                          </a:rPr>
                          <m:t>2/8</m:t>
                        </m:r>
                      </m:num>
                      <m:den>
                        <m:r>
                          <m:rPr>
                            <m:nor/>
                          </m:rPr>
                          <a:rPr lang="en-US" b="0" i="0" dirty="0" smtClean="0">
                            <a:solidFill>
                              <a:schemeClr val="bg1"/>
                            </a:solidFill>
                            <a:latin typeface="Cambria Math" panose="02040503050406030204" pitchFamily="18" charset="0"/>
                          </a:rPr>
                          <m:t>2/8</m:t>
                        </m:r>
                      </m:den>
                    </m:f>
                    <m:r>
                      <a:rPr lang="en-US" i="1" dirty="0">
                        <a:solidFill>
                          <a:schemeClr val="bg1"/>
                        </a:solidFill>
                        <a:latin typeface="Cambria Math" panose="02040503050406030204" pitchFamily="18" charset="0"/>
                      </a:rPr>
                      <m:t>)</m:t>
                    </m:r>
                    <m:r>
                      <m:rPr>
                        <m:nor/>
                      </m:rPr>
                      <a:rPr lang="en-US" dirty="0">
                        <a:solidFill>
                          <a:schemeClr val="bg1"/>
                        </a:solidFill>
                      </a:rPr>
                      <m:t> )</m:t>
                    </m:r>
                  </m:oMath>
                </a14:m>
                <a:r>
                  <a:rPr lang="en-US" dirty="0">
                    <a:solidFill>
                      <a:schemeClr val="bg1"/>
                    </a:solidFill>
                  </a:rPr>
                  <a:t> = ½(log</a:t>
                </a:r>
                <a:r>
                  <a:rPr lang="en-US" sz="1400" dirty="0">
                    <a:solidFill>
                      <a:schemeClr val="bg1"/>
                    </a:solidFill>
                  </a:rPr>
                  <a:t>e</a:t>
                </a:r>
                <a:r>
                  <a:rPr lang="en-US" dirty="0">
                    <a:solidFill>
                      <a:schemeClr val="bg1"/>
                    </a:solidFill>
                  </a:rPr>
                  <a:t>3)</a:t>
                </a:r>
              </a:p>
              <a:p>
                <a:r>
                  <a:rPr lang="en-US" dirty="0">
                    <a:solidFill>
                      <a:schemeClr val="bg1"/>
                    </a:solidFill>
                  </a:rPr>
                  <a:t>	H(x) = ½(log</a:t>
                </a:r>
                <a:r>
                  <a:rPr lang="en-US" sz="1400" dirty="0">
                    <a:solidFill>
                      <a:schemeClr val="bg1"/>
                    </a:solidFill>
                  </a:rPr>
                  <a:t>e</a:t>
                </a:r>
                <a:r>
                  <a:rPr lang="en-US" dirty="0">
                    <a:solidFill>
                      <a:schemeClr val="bg1"/>
                    </a:solidFill>
                  </a:rPr>
                  <a:t>4*h(x&lt;6)) + ½(log</a:t>
                </a:r>
                <a:r>
                  <a:rPr lang="en-US" sz="1400" dirty="0">
                    <a:solidFill>
                      <a:schemeClr val="bg1"/>
                    </a:solidFill>
                  </a:rPr>
                  <a:t>e</a:t>
                </a:r>
                <a:r>
                  <a:rPr lang="en-US" dirty="0">
                    <a:solidFill>
                      <a:schemeClr val="bg1"/>
                    </a:solidFill>
                  </a:rPr>
                  <a:t>3*h(x&lt;2)) + …</a:t>
                </a:r>
              </a:p>
              <a:p>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Calculate the new weight of the data points:</a:t>
                </a:r>
              </a:p>
              <a:p>
                <a:pPr marL="742950" lvl="1" indent="-285750">
                  <a:buFont typeface="Arial" panose="020B0604020202020204" pitchFamily="34" charset="0"/>
                  <a:buChar char="•"/>
                </a:pPr>
                <a:r>
                  <a:rPr lang="en-US" b="1" dirty="0">
                    <a:solidFill>
                      <a:srgbClr val="7030A0"/>
                    </a:solidFill>
                  </a:rPr>
                  <a:t>A:	</a:t>
                </a:r>
                <a14:m>
                  <m:oMath xmlns:m="http://schemas.openxmlformats.org/officeDocument/2006/math">
                    <m:f>
                      <m:fPr>
                        <m:ctrlPr>
                          <a:rPr lang="en-US" b="1" i="1" dirty="0" smtClean="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smtClean="0">
                        <a:solidFill>
                          <a:srgbClr val="7030A0"/>
                        </a:solidFill>
                        <a:latin typeface="Cambria Math" panose="02040503050406030204" pitchFamily="18" charset="0"/>
                      </a:rPr>
                      <m:t>∗</m:t>
                    </m:r>
                    <m:f>
                      <m:fPr>
                        <m:ctrlPr>
                          <a:rPr lang="en-US" b="1" i="1" dirty="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𝟏</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num>
                      <m:den>
                        <m:r>
                          <a:rPr lang="en-US" b="1" i="1" dirty="0">
                            <a:solidFill>
                              <a:srgbClr val="7030A0"/>
                            </a:solidFill>
                            <a:latin typeface="Cambria Math" panose="02040503050406030204" pitchFamily="18" charset="0"/>
                          </a:rPr>
                          <m:t>𝟏</m:t>
                        </m:r>
                        <m:r>
                          <m:rPr>
                            <m:nor/>
                          </m:rPr>
                          <a:rPr lang="en-US" b="1" i="0"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𝟐</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smtClean="0">
                        <a:solidFill>
                          <a:srgbClr val="7030A0"/>
                        </a:solidFill>
                        <a:latin typeface="Cambria Math" panose="02040503050406030204" pitchFamily="18" charset="0"/>
                      </a:rPr>
                      <m:t>∗</m:t>
                    </m:r>
                    <m:r>
                      <a:rPr lang="en-US" b="1" i="1" dirty="0">
                        <a:solidFill>
                          <a:srgbClr val="7030A0"/>
                        </a:solidFill>
                        <a:latin typeface="Cambria Math" panose="02040503050406030204" pitchFamily="18" charset="0"/>
                      </a:rPr>
                      <m:t> </m:t>
                    </m:r>
                    <m:f>
                      <m:fPr>
                        <m:ctrlPr>
                          <a:rPr lang="en-US" b="1" i="1" dirty="0" smtClean="0">
                            <a:solidFill>
                              <a:srgbClr val="7030A0"/>
                            </a:solidFill>
                            <a:latin typeface="Cambria Math" panose="02040503050406030204" pitchFamily="18" charset="0"/>
                          </a:rPr>
                        </m:ctrlPr>
                      </m:fPr>
                      <m:num>
                        <m:f>
                          <m:fPr>
                            <m:ctrlPr>
                              <a:rPr lang="en-US" b="1" i="1" dirty="0" smtClean="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𝟖</m:t>
                            </m:r>
                          </m:den>
                        </m:f>
                      </m:num>
                      <m:den>
                        <m:f>
                          <m:fPr>
                            <m:ctrlPr>
                              <a:rPr lang="en-US" b="1" i="1" dirty="0" smtClean="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𝟔</m:t>
                            </m:r>
                          </m:num>
                          <m:den>
                            <m:r>
                              <a:rPr lang="en-US" b="1" i="1" dirty="0" smtClean="0">
                                <a:solidFill>
                                  <a:srgbClr val="7030A0"/>
                                </a:solidFill>
                                <a:latin typeface="Cambria Math" panose="02040503050406030204" pitchFamily="18" charset="0"/>
                              </a:rPr>
                              <m:t>𝟖</m:t>
                            </m:r>
                          </m:den>
                        </m:f>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𝟏𝟐</m:t>
                        </m:r>
                      </m:den>
                    </m:f>
                  </m:oMath>
                </a14:m>
                <a:r>
                  <a:rPr lang="en-US" b="1" dirty="0">
                    <a:solidFill>
                      <a:srgbClr val="7030A0"/>
                    </a:solidFill>
                  </a:rPr>
                  <a:t> </a:t>
                </a:r>
              </a:p>
              <a:p>
                <a:pPr marL="742950" lvl="1" indent="-285750">
                  <a:buFont typeface="Arial" panose="020B0604020202020204" pitchFamily="34" charset="0"/>
                  <a:buChar char="•"/>
                </a:pPr>
                <a:r>
                  <a:rPr lang="en-US" b="1" dirty="0">
                    <a:solidFill>
                      <a:srgbClr val="7030A0"/>
                    </a:solidFill>
                  </a:rPr>
                  <a:t>B: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smtClean="0">
                        <a:solidFill>
                          <a:srgbClr val="7030A0"/>
                        </a:solidFill>
                        <a:latin typeface="Cambria Math" panose="02040503050406030204" pitchFamily="18" charset="0"/>
                      </a:rPr>
                      <m:t>∗</m:t>
                    </m:r>
                    <m:r>
                      <a:rPr lang="en-US" b="1" i="1" dirty="0">
                        <a:solidFill>
                          <a:srgbClr val="7030A0"/>
                        </a:solidFill>
                        <a:latin typeface="Cambria Math" panose="02040503050406030204" pitchFamily="18" charset="0"/>
                      </a:rPr>
                      <m:t> </m:t>
                    </m:r>
                    <m:f>
                      <m:fPr>
                        <m:ctrlPr>
                          <a:rPr lang="en-US" b="1" i="1" dirty="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𝟏</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num>
                      <m:den>
                        <m:r>
                          <a:rPr lang="en-US" b="1" i="1" dirty="0" smtClean="0">
                            <a:solidFill>
                              <a:srgbClr val="7030A0"/>
                            </a:solidFill>
                            <a:latin typeface="Cambria Math" panose="02040503050406030204" pitchFamily="18" charset="0"/>
                          </a:rPr>
                          <m:t>𝟐</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𝟒</m:t>
                        </m:r>
                      </m:den>
                    </m:f>
                    <m:r>
                      <a:rPr lang="en-US" b="1" i="1" dirty="0">
                        <a:solidFill>
                          <a:srgbClr val="7030A0"/>
                        </a:solidFill>
                        <a:latin typeface="Cambria Math" panose="02040503050406030204" pitchFamily="18" charset="0"/>
                      </a:rPr>
                      <m:t> </m:t>
                    </m:r>
                  </m:oMath>
                </a14:m>
                <a:endParaRPr lang="en-US" b="1" dirty="0">
                  <a:solidFill>
                    <a:srgbClr val="7030A0"/>
                  </a:solidFill>
                </a:endParaRPr>
              </a:p>
              <a:p>
                <a:pPr marL="742950" lvl="1" indent="-285750">
                  <a:buFont typeface="Arial" panose="020B0604020202020204" pitchFamily="34" charset="0"/>
                  <a:buChar char="•"/>
                </a:pPr>
                <a:r>
                  <a:rPr lang="en-US" b="1" dirty="0">
                    <a:solidFill>
                      <a:srgbClr val="7030A0"/>
                    </a:solidFill>
                  </a:rPr>
                  <a:t>C: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a:solidFill>
                          <a:srgbClr val="7030A0"/>
                        </a:solidFill>
                        <a:latin typeface="Cambria Math" panose="02040503050406030204" pitchFamily="18" charset="0"/>
                      </a:rPr>
                      <m:t>∗</m:t>
                    </m:r>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r>
                          <a:rPr lang="en-US" b="1" i="1" dirty="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𝟐</m:t>
                        </m:r>
                      </m:num>
                      <m:den>
                        <m:r>
                          <a:rPr lang="en-US" b="1" i="1" dirty="0" smtClean="0">
                            <a:solidFill>
                              <a:srgbClr val="7030A0"/>
                            </a:solidFill>
                            <a:latin typeface="Cambria Math" panose="02040503050406030204" pitchFamily="18" charset="0"/>
                          </a:rPr>
                          <m:t>𝟏</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𝟐</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a:solidFill>
                          <a:srgbClr val="7030A0"/>
                        </a:solidFill>
                        <a:latin typeface="Cambria Math" panose="02040503050406030204" pitchFamily="18" charset="0"/>
                      </a:rPr>
                      <m:t>∗ </m:t>
                    </m:r>
                    <m:f>
                      <m:fPr>
                        <m:ctrlPr>
                          <a:rPr lang="en-US" b="1" i="1" dirty="0">
                            <a:solidFill>
                              <a:srgbClr val="7030A0"/>
                            </a:solidFill>
                            <a:latin typeface="Cambria Math" panose="02040503050406030204" pitchFamily="18" charset="0"/>
                          </a:rPr>
                        </m:ctrlPr>
                      </m:fPr>
                      <m:num>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𝟓</m:t>
                            </m:r>
                          </m:den>
                        </m:f>
                      </m:num>
                      <m:den>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𝟒</m:t>
                            </m:r>
                          </m:num>
                          <m:den>
                            <m:r>
                              <a:rPr lang="en-US" b="1" i="1" dirty="0">
                                <a:solidFill>
                                  <a:srgbClr val="7030A0"/>
                                </a:solidFill>
                                <a:latin typeface="Cambria Math" panose="02040503050406030204" pitchFamily="18" charset="0"/>
                              </a:rPr>
                              <m:t>𝟓</m:t>
                            </m:r>
                          </m:den>
                        </m:f>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𝟑</m:t>
                        </m:r>
                      </m:den>
                    </m:f>
                  </m:oMath>
                </a14:m>
                <a:r>
                  <a:rPr lang="en-US" b="1" dirty="0">
                    <a:solidFill>
                      <a:srgbClr val="7030A0"/>
                    </a:solidFill>
                  </a:rPr>
                  <a:t> </a:t>
                </a:r>
              </a:p>
              <a:p>
                <a:pPr marL="742950" lvl="1" indent="-285750">
                  <a:buFont typeface="Arial" panose="020B0604020202020204" pitchFamily="34" charset="0"/>
                  <a:buChar char="•"/>
                </a:pPr>
                <a:r>
                  <a:rPr lang="en-US" b="1" dirty="0">
                    <a:solidFill>
                      <a:srgbClr val="7030A0"/>
                    </a:solidFill>
                  </a:rPr>
                  <a:t>D: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a:solidFill>
                          <a:srgbClr val="7030A0"/>
                        </a:solidFill>
                        <a:latin typeface="Cambria Math" panose="02040503050406030204" pitchFamily="18" charset="0"/>
                      </a:rPr>
                      <m:t>∗</m:t>
                    </m:r>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r>
                          <a:rPr lang="en-US" b="1" i="1" dirty="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num>
                      <m:den>
                        <m:r>
                          <a:rPr lang="en-US" b="1" i="1" dirty="0">
                            <a:solidFill>
                              <a:srgbClr val="7030A0"/>
                            </a:solidFill>
                            <a:latin typeface="Cambria Math" panose="02040503050406030204" pitchFamily="18" charset="0"/>
                          </a:rPr>
                          <m:t>𝟏</m:t>
                        </m:r>
                        <m:r>
                          <m:rPr>
                            <m:nor/>
                          </m:rPr>
                          <a:rPr lang="en-US" b="1" dirty="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𝟐</m:t>
                        </m:r>
                        <m:r>
                          <a:rPr lang="en-US" b="1" i="1" dirty="0" smtClean="0">
                            <a:solidFill>
                              <a:srgbClr val="7030A0"/>
                            </a:solidFill>
                            <a:latin typeface="Cambria Math" panose="02040503050406030204" pitchFamily="18" charset="0"/>
                          </a:rPr>
                          <m:t>/</m:t>
                        </m:r>
                        <m:r>
                          <a:rPr lang="en-US" b="1" i="1" dirty="0" smtClean="0">
                            <a:solidFill>
                              <a:srgbClr val="7030A0"/>
                            </a:solidFill>
                            <a:latin typeface="Cambria Math" panose="02040503050406030204" pitchFamily="18" charset="0"/>
                          </a:rPr>
                          <m:t>𝟖</m:t>
                        </m:r>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a:solidFill>
                          <a:srgbClr val="7030A0"/>
                        </a:solidFill>
                        <a:latin typeface="Cambria Math" panose="02040503050406030204" pitchFamily="18" charset="0"/>
                      </a:rPr>
                      <m:t>∗ </m:t>
                    </m:r>
                    <m:f>
                      <m:fPr>
                        <m:ctrlPr>
                          <a:rPr lang="en-US" b="1" i="1" dirty="0">
                            <a:solidFill>
                              <a:srgbClr val="7030A0"/>
                            </a:solidFill>
                            <a:latin typeface="Cambria Math" panose="02040503050406030204" pitchFamily="18" charset="0"/>
                          </a:rPr>
                        </m:ctrlPr>
                      </m:fPr>
                      <m:num>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𝟖</m:t>
                            </m:r>
                          </m:den>
                        </m:f>
                      </m:num>
                      <m:den>
                        <m:f>
                          <m:fPr>
                            <m:ctrlPr>
                              <a:rPr lang="en-US" b="1" i="1" dirty="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𝟔</m:t>
                            </m:r>
                          </m:num>
                          <m:den>
                            <m:r>
                              <a:rPr lang="en-US" b="1" i="1" dirty="0" smtClean="0">
                                <a:solidFill>
                                  <a:srgbClr val="7030A0"/>
                                </a:solidFill>
                                <a:latin typeface="Cambria Math" panose="02040503050406030204" pitchFamily="18" charset="0"/>
                              </a:rPr>
                              <m:t>𝟖</m:t>
                            </m:r>
                          </m:den>
                        </m:f>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𝟏𝟐</m:t>
                        </m:r>
                      </m:den>
                    </m:f>
                  </m:oMath>
                </a14:m>
                <a:r>
                  <a:rPr lang="en-US" b="1" dirty="0">
                    <a:solidFill>
                      <a:srgbClr val="7030A0"/>
                    </a:solidFill>
                  </a:rPr>
                  <a:t> </a:t>
                </a:r>
              </a:p>
              <a:p>
                <a:pPr marL="742950" lvl="1" indent="-285750">
                  <a:buFont typeface="Arial" panose="020B0604020202020204" pitchFamily="34" charset="0"/>
                  <a:buChar char="•"/>
                </a:pPr>
                <a:r>
                  <a:rPr lang="en-US" b="1" dirty="0">
                    <a:solidFill>
                      <a:srgbClr val="7030A0"/>
                    </a:solidFill>
                  </a:rPr>
                  <a:t>E: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a:solidFill>
                              <a:srgbClr val="7030A0"/>
                            </a:solidFill>
                            <a:latin typeface="Cambria Math" panose="02040503050406030204" pitchFamily="18" charset="0"/>
                          </a:rPr>
                          <m:t>𝟐</m:t>
                        </m:r>
                      </m:den>
                    </m:f>
                    <m:r>
                      <a:rPr lang="en-US" b="1" i="1" dirty="0">
                        <a:solidFill>
                          <a:srgbClr val="7030A0"/>
                        </a:solidFill>
                        <a:latin typeface="Cambria Math" panose="02040503050406030204" pitchFamily="18" charset="0"/>
                      </a:rPr>
                      <m:t> </m:t>
                    </m:r>
                    <m:r>
                      <a:rPr lang="en-US" b="1" i="1" dirty="0" smtClean="0">
                        <a:solidFill>
                          <a:srgbClr val="7030A0"/>
                        </a:solidFill>
                        <a:latin typeface="Cambria Math" panose="02040503050406030204" pitchFamily="18" charset="0"/>
                      </a:rPr>
                      <m:t>∗</m:t>
                    </m:r>
                    <m:f>
                      <m:fPr>
                        <m:ctrlPr>
                          <a:rPr lang="en-US" b="1" i="1" dirty="0">
                            <a:solidFill>
                              <a:srgbClr val="7030A0"/>
                            </a:solidFill>
                            <a:latin typeface="Cambria Math" panose="02040503050406030204" pitchFamily="18" charset="0"/>
                          </a:rPr>
                        </m:ctrlPr>
                      </m:fPr>
                      <m:num>
                        <m:r>
                          <a:rPr lang="en-US" b="1" i="1" dirty="0" smtClean="0">
                            <a:solidFill>
                              <a:srgbClr val="7030A0"/>
                            </a:solidFill>
                            <a:latin typeface="Cambria Math" panose="02040503050406030204" pitchFamily="18" charset="0"/>
                          </a:rPr>
                          <m:t>𝟏</m:t>
                        </m:r>
                        <m:r>
                          <a:rPr lang="en-US" b="1" i="1" dirty="0">
                            <a:solidFill>
                              <a:srgbClr val="7030A0"/>
                            </a:solidFill>
                            <a:latin typeface="Cambria Math" panose="02040503050406030204" pitchFamily="18" charset="0"/>
                          </a:rPr>
                          <m:t>/</m:t>
                        </m:r>
                        <m:r>
                          <a:rPr lang="en-US" b="1" i="1" dirty="0">
                            <a:solidFill>
                              <a:srgbClr val="7030A0"/>
                            </a:solidFill>
                            <a:latin typeface="Cambria Math" panose="02040503050406030204" pitchFamily="18" charset="0"/>
                          </a:rPr>
                          <m:t>𝟖</m:t>
                        </m:r>
                      </m:num>
                      <m:den>
                        <m:r>
                          <a:rPr lang="en-US" b="1" i="1" dirty="0" smtClean="0">
                            <a:solidFill>
                              <a:srgbClr val="7030A0"/>
                            </a:solidFill>
                            <a:latin typeface="Cambria Math" panose="02040503050406030204" pitchFamily="18" charset="0"/>
                          </a:rPr>
                          <m:t>𝟐</m:t>
                        </m:r>
                        <m:r>
                          <a:rPr lang="en-US" b="1" i="1" dirty="0">
                            <a:solidFill>
                              <a:srgbClr val="7030A0"/>
                            </a:solidFill>
                            <a:latin typeface="Cambria Math" panose="02040503050406030204" pitchFamily="18" charset="0"/>
                          </a:rPr>
                          <m:t>/</m:t>
                        </m:r>
                        <m:r>
                          <a:rPr lang="en-US" b="1" i="1" dirty="0">
                            <a:solidFill>
                              <a:srgbClr val="7030A0"/>
                            </a:solidFill>
                            <a:latin typeface="Cambria Math" panose="02040503050406030204" pitchFamily="18" charset="0"/>
                          </a:rPr>
                          <m:t>𝟖</m:t>
                        </m:r>
                      </m:den>
                    </m:f>
                  </m:oMath>
                </a14:m>
                <a:r>
                  <a:rPr lang="en-US" b="1" dirty="0">
                    <a:solidFill>
                      <a:srgbClr val="7030A0"/>
                    </a:solidFill>
                  </a:rPr>
                  <a:t>  = </a:t>
                </a:r>
                <a14:m>
                  <m:oMath xmlns:m="http://schemas.openxmlformats.org/officeDocument/2006/math">
                    <m:f>
                      <m:fPr>
                        <m:ctrlPr>
                          <a:rPr lang="en-US" b="1" i="1" dirty="0">
                            <a:solidFill>
                              <a:srgbClr val="7030A0"/>
                            </a:solidFill>
                            <a:latin typeface="Cambria Math" panose="02040503050406030204" pitchFamily="18" charset="0"/>
                          </a:rPr>
                        </m:ctrlPr>
                      </m:fPr>
                      <m:num>
                        <m:r>
                          <a:rPr lang="en-US" b="1" i="1" dirty="0">
                            <a:solidFill>
                              <a:srgbClr val="7030A0"/>
                            </a:solidFill>
                            <a:latin typeface="Cambria Math" panose="02040503050406030204" pitchFamily="18" charset="0"/>
                          </a:rPr>
                          <m:t>𝟏</m:t>
                        </m:r>
                      </m:num>
                      <m:den>
                        <m:r>
                          <a:rPr lang="en-US" b="1" i="1" dirty="0" smtClean="0">
                            <a:solidFill>
                              <a:srgbClr val="7030A0"/>
                            </a:solidFill>
                            <a:latin typeface="Cambria Math" panose="02040503050406030204" pitchFamily="18" charset="0"/>
                          </a:rPr>
                          <m:t>𝟒</m:t>
                        </m:r>
                      </m:den>
                    </m:f>
                    <m:r>
                      <a:rPr lang="en-US" b="1" i="1" dirty="0">
                        <a:solidFill>
                          <a:srgbClr val="7030A0"/>
                        </a:solidFill>
                        <a:latin typeface="Cambria Math" panose="02040503050406030204" pitchFamily="18" charset="0"/>
                      </a:rPr>
                      <m:t> </m:t>
                    </m:r>
                  </m:oMath>
                </a14:m>
                <a:endParaRPr lang="en-US" b="1" dirty="0">
                  <a:solidFill>
                    <a:srgbClr val="7030A0"/>
                  </a:solidFill>
                </a:endParaRPr>
              </a:p>
              <a:p>
                <a:endParaRPr lang="en-US" sz="1600" dirty="0">
                  <a:solidFill>
                    <a:schemeClr val="bg1"/>
                  </a:solidFill>
                </a:endParaRPr>
              </a:p>
              <a:p>
                <a:r>
                  <a:rPr lang="en-US" sz="1600" dirty="0">
                    <a:solidFill>
                      <a:schemeClr val="bg1"/>
                    </a:solidFill>
                  </a:rPr>
                  <a:t> </a:t>
                </a:r>
              </a:p>
              <a:p>
                <a:endParaRPr lang="he-IL" sz="1600" dirty="0">
                  <a:solidFill>
                    <a:schemeClr val="bg1"/>
                  </a:solidFill>
                </a:endParaRPr>
              </a:p>
              <a:p>
                <a:endParaRPr lang="en-US" sz="1600" dirty="0">
                  <a:solidFill>
                    <a:schemeClr val="bg1"/>
                  </a:solidFill>
                </a:endParaRPr>
              </a:p>
            </p:txBody>
          </p:sp>
        </mc:Choice>
        <mc:Fallback xmlns="">
          <p:sp>
            <p:nvSpPr>
              <p:cNvPr id="2" name="TextBox 1">
                <a:extLst>
                  <a:ext uri="{FF2B5EF4-FFF2-40B4-BE49-F238E27FC236}">
                    <a16:creationId xmlns:a16="http://schemas.microsoft.com/office/drawing/2014/main" id="{239D9FE3-7E8F-498D-83F5-F1A9D5E2D124}"/>
                  </a:ext>
                </a:extLst>
              </p:cNvPr>
              <p:cNvSpPr txBox="1">
                <a:spLocks noRot="1" noChangeAspect="1" noMove="1" noResize="1" noEditPoints="1" noAdjustHandles="1" noChangeArrowheads="1" noChangeShapeType="1" noTextEdit="1"/>
              </p:cNvSpPr>
              <p:nvPr/>
            </p:nvSpPr>
            <p:spPr>
              <a:xfrm>
                <a:off x="838200" y="1446848"/>
                <a:ext cx="6574536" cy="6189515"/>
              </a:xfrm>
              <a:prstGeom prst="rect">
                <a:avLst/>
              </a:prstGeom>
              <a:blipFill>
                <a:blip r:embed="rId3"/>
                <a:stretch>
                  <a:fillRect l="-649" t="-492" r="-835"/>
                </a:stretch>
              </a:blipFill>
            </p:spPr>
            <p:txBody>
              <a:bodyPr/>
              <a:lstStyle/>
              <a:p>
                <a:r>
                  <a:rPr lang="en-US">
                    <a:noFill/>
                  </a:rPr>
                  <a:t> </a:t>
                </a:r>
              </a:p>
            </p:txBody>
          </p:sp>
        </mc:Fallback>
      </mc:AlternateContent>
      <p:graphicFrame>
        <p:nvGraphicFramePr>
          <p:cNvPr id="8" name="Table 23">
            <a:extLst>
              <a:ext uri="{FF2B5EF4-FFF2-40B4-BE49-F238E27FC236}">
                <a16:creationId xmlns:a16="http://schemas.microsoft.com/office/drawing/2014/main" id="{3D93EB1F-AC74-421C-8BE1-00FB75E9B6C3}"/>
              </a:ext>
            </a:extLst>
          </p:cNvPr>
          <p:cNvGraphicFramePr>
            <a:graphicFrameLocks noGrp="1"/>
          </p:cNvGraphicFramePr>
          <p:nvPr>
            <p:extLst>
              <p:ext uri="{D42A27DB-BD31-4B8C-83A1-F6EECF244321}">
                <p14:modId xmlns:p14="http://schemas.microsoft.com/office/powerpoint/2010/main" val="2085745371"/>
              </p:ext>
            </p:extLst>
          </p:nvPr>
        </p:nvGraphicFramePr>
        <p:xfrm>
          <a:off x="9924288" y="1142048"/>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1/8</a:t>
                      </a:r>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en-US" dirty="0"/>
                        <a:t>1/8</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4/8</a:t>
                      </a:r>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1/8</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1/8</a:t>
                      </a:r>
                    </a:p>
                  </a:txBody>
                  <a:tcPr anchor="ctr"/>
                </a:tc>
                <a:extLst>
                  <a:ext uri="{0D108BD9-81ED-4DB2-BD59-A6C34878D82A}">
                    <a16:rowId xmlns:a16="http://schemas.microsoft.com/office/drawing/2014/main" val="2262310042"/>
                  </a:ext>
                </a:extLst>
              </a:tr>
            </a:tbl>
          </a:graphicData>
        </a:graphic>
      </p:graphicFrame>
      <p:graphicFrame>
        <p:nvGraphicFramePr>
          <p:cNvPr id="11" name="Table 16">
            <a:extLst>
              <a:ext uri="{FF2B5EF4-FFF2-40B4-BE49-F238E27FC236}">
                <a16:creationId xmlns:a16="http://schemas.microsoft.com/office/drawing/2014/main" id="{FA5C0795-E14D-41B6-B4CD-F19E6A8384AD}"/>
              </a:ext>
            </a:extLst>
          </p:cNvPr>
          <p:cNvGraphicFramePr>
            <a:graphicFrameLocks/>
          </p:cNvGraphicFramePr>
          <p:nvPr>
            <p:extLst>
              <p:ext uri="{D42A27DB-BD31-4B8C-83A1-F6EECF244321}">
                <p14:modId xmlns:p14="http://schemas.microsoft.com/office/powerpoint/2010/main" val="3803807597"/>
              </p:ext>
            </p:extLst>
          </p:nvPr>
        </p:nvGraphicFramePr>
        <p:xfrm>
          <a:off x="7525515" y="3465182"/>
          <a:ext cx="4532373" cy="321690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45668">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429470">
                <a:tc>
                  <a:txBody>
                    <a:bodyPr/>
                    <a:lstStyle/>
                    <a:p>
                      <a:pPr algn="ctr"/>
                      <a:r>
                        <a:rPr lang="en-US" b="1" dirty="0">
                          <a:solidFill>
                            <a:schemeClr val="bg1"/>
                          </a:solidFill>
                        </a:rPr>
                        <a:t>X &lt; 2</a:t>
                      </a:r>
                    </a:p>
                  </a:txBody>
                  <a:tcPr anchor="ctr">
                    <a:solidFill>
                      <a:schemeClr val="accent1">
                        <a:lumMod val="75000"/>
                      </a:schemeClr>
                    </a:solidFill>
                  </a:tcPr>
                </a:tc>
                <a:tc>
                  <a:txBody>
                    <a:bodyPr/>
                    <a:lstStyle/>
                    <a:p>
                      <a:pPr algn="ctr"/>
                      <a:r>
                        <a:rPr lang="en-US" b="1" dirty="0">
                          <a:solidFill>
                            <a:schemeClr val="bg1"/>
                          </a:solidFill>
                        </a:rPr>
                        <a:t>B, E</a:t>
                      </a:r>
                    </a:p>
                  </a:txBody>
                  <a:tcPr anchor="ctr">
                    <a:solidFill>
                      <a:schemeClr val="accent1">
                        <a:lumMod val="75000"/>
                      </a:schemeClr>
                    </a:solidFill>
                  </a:tcPr>
                </a:tc>
                <a:tc>
                  <a:txBody>
                    <a:bodyPr/>
                    <a:lstStyle/>
                    <a:p>
                      <a:pPr algn="ctr"/>
                      <a:r>
                        <a:rPr lang="en-US" b="1" dirty="0">
                          <a:solidFill>
                            <a:schemeClr val="bg1"/>
                          </a:solidFill>
                        </a:rPr>
                        <a:t>2/8</a:t>
                      </a:r>
                    </a:p>
                  </a:txBody>
                  <a:tcPr anchor="ctr">
                    <a:solidFill>
                      <a:schemeClr val="accent1">
                        <a:lumMod val="75000"/>
                      </a:schemeClr>
                    </a:solidFill>
                  </a:tcPr>
                </a:tc>
                <a:extLst>
                  <a:ext uri="{0D108BD9-81ED-4DB2-BD59-A6C34878D82A}">
                    <a16:rowId xmlns:a16="http://schemas.microsoft.com/office/drawing/2014/main" val="1760766316"/>
                  </a:ext>
                </a:extLst>
              </a:tr>
              <a:tr h="429470">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4/8</a:t>
                      </a:r>
                    </a:p>
                  </a:txBody>
                  <a:tcPr anchor="ctr"/>
                </a:tc>
                <a:extLst>
                  <a:ext uri="{0D108BD9-81ED-4DB2-BD59-A6C34878D82A}">
                    <a16:rowId xmlns:a16="http://schemas.microsoft.com/office/drawing/2014/main" val="2016932282"/>
                  </a:ext>
                </a:extLst>
              </a:tr>
              <a:tr h="429470">
                <a:tc>
                  <a:txBody>
                    <a:bodyPr/>
                    <a:lstStyle/>
                    <a:p>
                      <a:pPr algn="ctr"/>
                      <a:r>
                        <a:rPr lang="en-US" b="0" dirty="0">
                          <a:solidFill>
                            <a:schemeClr val="bg1"/>
                          </a:solidFill>
                        </a:rPr>
                        <a:t>X &lt; 6</a:t>
                      </a:r>
                    </a:p>
                  </a:txBody>
                  <a:tcPr anchor="ctr"/>
                </a:tc>
                <a:tc>
                  <a:txBody>
                    <a:bodyPr/>
                    <a:lstStyle/>
                    <a:p>
                      <a:pPr algn="ctr"/>
                      <a:r>
                        <a:rPr lang="en-US" b="0" dirty="0">
                          <a:solidFill>
                            <a:schemeClr val="bg1"/>
                          </a:solidFill>
                        </a:rPr>
                        <a:t>C</a:t>
                      </a:r>
                    </a:p>
                  </a:txBody>
                  <a:tcPr anchor="ctr"/>
                </a:tc>
                <a:tc>
                  <a:txBody>
                    <a:bodyPr/>
                    <a:lstStyle/>
                    <a:p>
                      <a:pPr algn="ctr"/>
                      <a:r>
                        <a:rPr lang="en-US" b="0" dirty="0">
                          <a:solidFill>
                            <a:schemeClr val="bg1"/>
                          </a:solidFill>
                        </a:rPr>
                        <a:t>4/8</a:t>
                      </a:r>
                    </a:p>
                  </a:txBody>
                  <a:tcPr anchor="ctr"/>
                </a:tc>
                <a:extLst>
                  <a:ext uri="{0D108BD9-81ED-4DB2-BD59-A6C34878D82A}">
                    <a16:rowId xmlns:a16="http://schemas.microsoft.com/office/drawing/2014/main" val="1394612139"/>
                  </a:ext>
                </a:extLst>
              </a:tr>
              <a:tr h="429470">
                <a:tc>
                  <a:txBody>
                    <a:bodyPr/>
                    <a:lstStyle/>
                    <a:p>
                      <a:pPr algn="ctr"/>
                      <a:r>
                        <a:rPr lang="en-US" dirty="0"/>
                        <a:t>X &gt; 2</a:t>
                      </a:r>
                    </a:p>
                  </a:txBody>
                  <a:tcPr anchor="ctr"/>
                </a:tc>
                <a:tc>
                  <a:txBody>
                    <a:bodyPr/>
                    <a:lstStyle/>
                    <a:p>
                      <a:pPr algn="ctr"/>
                      <a:r>
                        <a:rPr lang="en-US" dirty="0"/>
                        <a:t>A, D</a:t>
                      </a:r>
                    </a:p>
                  </a:txBody>
                  <a:tcPr anchor="ctr"/>
                </a:tc>
                <a:tc>
                  <a:txBody>
                    <a:bodyPr/>
                    <a:lstStyle/>
                    <a:p>
                      <a:pPr algn="ctr"/>
                      <a:r>
                        <a:rPr lang="en-US" dirty="0"/>
                        <a:t>2/8</a:t>
                      </a:r>
                    </a:p>
                  </a:txBody>
                  <a:tcPr anchor="ctr"/>
                </a:tc>
                <a:extLst>
                  <a:ext uri="{0D108BD9-81ED-4DB2-BD59-A6C34878D82A}">
                    <a16:rowId xmlns:a16="http://schemas.microsoft.com/office/drawing/2014/main" val="2689874435"/>
                  </a:ext>
                </a:extLst>
              </a:tr>
              <a:tr h="429470">
                <a:tc>
                  <a:txBody>
                    <a:bodyPr/>
                    <a:lstStyle/>
                    <a:p>
                      <a:pPr algn="ctr"/>
                      <a:r>
                        <a:rPr lang="en-US" dirty="0"/>
                        <a:t>X &lt; 4</a:t>
                      </a:r>
                    </a:p>
                  </a:txBody>
                  <a:tcPr anchor="ctr"/>
                </a:tc>
                <a:tc>
                  <a:txBody>
                    <a:bodyPr/>
                    <a:lstStyle/>
                    <a:p>
                      <a:pPr algn="ctr"/>
                      <a:r>
                        <a:rPr lang="en-US" dirty="0"/>
                        <a:t>B, C, E</a:t>
                      </a:r>
                    </a:p>
                  </a:txBody>
                  <a:tcPr anchor="ctr"/>
                </a:tc>
                <a:tc>
                  <a:txBody>
                    <a:bodyPr/>
                    <a:lstStyle/>
                    <a:p>
                      <a:pPr algn="ctr"/>
                      <a:r>
                        <a:rPr lang="en-US" dirty="0"/>
                        <a:t>6/8</a:t>
                      </a:r>
                    </a:p>
                  </a:txBody>
                  <a:tcPr anchor="ctr"/>
                </a:tc>
                <a:extLst>
                  <a:ext uri="{0D108BD9-81ED-4DB2-BD59-A6C34878D82A}">
                    <a16:rowId xmlns:a16="http://schemas.microsoft.com/office/drawing/2014/main" val="3924748329"/>
                  </a:ext>
                </a:extLst>
              </a:tr>
              <a:tr h="429470">
                <a:tc>
                  <a:txBody>
                    <a:bodyPr/>
                    <a:lstStyle/>
                    <a:p>
                      <a:pPr algn="ctr"/>
                      <a:r>
                        <a:rPr lang="en-US" dirty="0"/>
                        <a:t>X &gt; 4</a:t>
                      </a:r>
                    </a:p>
                  </a:txBody>
                  <a:tcPr/>
                </a:tc>
                <a:tc>
                  <a:txBody>
                    <a:bodyPr/>
                    <a:lstStyle/>
                    <a:p>
                      <a:pPr algn="ctr"/>
                      <a:r>
                        <a:rPr lang="en-US" dirty="0"/>
                        <a:t>A, D</a:t>
                      </a:r>
                    </a:p>
                  </a:txBody>
                  <a:tcPr/>
                </a:tc>
                <a:tc>
                  <a:txBody>
                    <a:bodyPr/>
                    <a:lstStyle/>
                    <a:p>
                      <a:pPr algn="ctr"/>
                      <a:r>
                        <a:rPr lang="en-US" dirty="0"/>
                        <a:t>2/8</a:t>
                      </a:r>
                    </a:p>
                  </a:txBody>
                  <a:tcPr/>
                </a:tc>
                <a:extLst>
                  <a:ext uri="{0D108BD9-81ED-4DB2-BD59-A6C34878D82A}">
                    <a16:rowId xmlns:a16="http://schemas.microsoft.com/office/drawing/2014/main" val="4120759664"/>
                  </a:ext>
                </a:extLst>
              </a:tr>
            </a:tbl>
          </a:graphicData>
        </a:graphic>
      </p:graphicFrame>
    </p:spTree>
    <p:extLst>
      <p:ext uri="{BB962C8B-B14F-4D97-AF65-F5344CB8AC3E}">
        <p14:creationId xmlns:p14="http://schemas.microsoft.com/office/powerpoint/2010/main" val="33788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9" name="Cross 8">
            <a:extLst>
              <a:ext uri="{FF2B5EF4-FFF2-40B4-BE49-F238E27FC236}">
                <a16:creationId xmlns:a16="http://schemas.microsoft.com/office/drawing/2014/main" id="{590EB121-E81F-4D8A-AD6B-FB53600625D5}"/>
              </a:ext>
            </a:extLst>
          </p:cNvPr>
          <p:cNvSpPr/>
          <p:nvPr/>
        </p:nvSpPr>
        <p:spPr>
          <a:xfrm>
            <a:off x="6611776" y="2330525"/>
            <a:ext cx="273605" cy="2547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395525" cy="34884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60832" cy="19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462164135"/>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a:t>
                      </a:r>
                      <a:r>
                        <a:rPr lang="he-IL" dirty="0"/>
                        <a:t>12</a:t>
                      </a:r>
                      <a:endParaRPr lang="en-US" dirty="0"/>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he-IL" dirty="0"/>
                        <a:t>1</a:t>
                      </a:r>
                      <a:r>
                        <a:rPr lang="en-US" dirty="0"/>
                        <a:t>/4</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a:t>
                      </a:r>
                      <a:r>
                        <a:rPr lang="he-IL" dirty="0"/>
                        <a:t>3</a:t>
                      </a:r>
                      <a:endParaRPr lang="en-US" dirty="0"/>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1/12</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1/4</a:t>
                      </a:r>
                    </a:p>
                  </a:txBody>
                  <a:tcPr anchor="ctr"/>
                </a:tc>
                <a:extLst>
                  <a:ext uri="{0D108BD9-81ED-4DB2-BD59-A6C34878D82A}">
                    <a16:rowId xmlns:a16="http://schemas.microsoft.com/office/drawing/2014/main" val="2262310042"/>
                  </a:ext>
                </a:extLst>
              </a:tr>
            </a:tbl>
          </a:graphicData>
        </a:graphic>
      </p:graphicFrame>
      <p:sp>
        <p:nvSpPr>
          <p:cNvPr id="17" name="Cross 16">
            <a:extLst>
              <a:ext uri="{FF2B5EF4-FFF2-40B4-BE49-F238E27FC236}">
                <a16:creationId xmlns:a16="http://schemas.microsoft.com/office/drawing/2014/main" id="{17A7B42D-A4E0-4E85-9F73-0BCCAB4458DD}"/>
              </a:ext>
            </a:extLst>
          </p:cNvPr>
          <p:cNvSpPr/>
          <p:nvPr/>
        </p:nvSpPr>
        <p:spPr>
          <a:xfrm>
            <a:off x="10187131" y="4033612"/>
            <a:ext cx="395525" cy="34884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D9BFC618-2ED3-4076-BA17-369087AE59E2}"/>
              </a:ext>
            </a:extLst>
          </p:cNvPr>
          <p:cNvSpPr/>
          <p:nvPr/>
        </p:nvSpPr>
        <p:spPr>
          <a:xfrm>
            <a:off x="6611777" y="4087604"/>
            <a:ext cx="273605" cy="2547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E1BCE5-2F68-4124-9FDC-F85DE083285B}"/>
              </a:ext>
            </a:extLst>
          </p:cNvPr>
          <p:cNvSpPr>
            <a:spLocks noGrp="1"/>
          </p:cNvSpPr>
          <p:nvPr>
            <p:ph idx="1"/>
          </p:nvPr>
        </p:nvSpPr>
        <p:spPr>
          <a:xfrm>
            <a:off x="241692" y="4007796"/>
            <a:ext cx="5647944" cy="1604963"/>
          </a:xfrm>
        </p:spPr>
        <p:txBody>
          <a:bodyPr/>
          <a:lstStyle/>
          <a:p>
            <a:r>
              <a:rPr lang="en-US" dirty="0"/>
              <a:t>We will Quickly do the 3</a:t>
            </a:r>
            <a:r>
              <a:rPr lang="en-US" baseline="30000" dirty="0"/>
              <a:t>rd</a:t>
            </a:r>
            <a:r>
              <a:rPr lang="en-US" dirty="0"/>
              <a:t> iteration and see the results..</a:t>
            </a:r>
          </a:p>
        </p:txBody>
      </p:sp>
    </p:spTree>
    <p:extLst>
      <p:ext uri="{BB962C8B-B14F-4D97-AF65-F5344CB8AC3E}">
        <p14:creationId xmlns:p14="http://schemas.microsoft.com/office/powerpoint/2010/main" val="362052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602568-BDFB-42DB-9A0E-7E6C3D771F04}"/>
              </a:ext>
            </a:extLst>
          </p:cNvPr>
          <p:cNvPicPr>
            <a:picLocks noChangeAspect="1"/>
          </p:cNvPicPr>
          <p:nvPr/>
        </p:nvPicPr>
        <p:blipFill>
          <a:blip r:embed="rId3"/>
          <a:stretch>
            <a:fillRect/>
          </a:stretch>
        </p:blipFill>
        <p:spPr>
          <a:xfrm>
            <a:off x="5304235" y="2160470"/>
            <a:ext cx="6433515" cy="4161539"/>
          </a:xfrm>
          <a:prstGeom prst="rect">
            <a:avLst/>
          </a:prstGeom>
        </p:spPr>
      </p:pic>
      <p:sp>
        <p:nvSpPr>
          <p:cNvPr id="14" name="TextBox 13">
            <a:extLst>
              <a:ext uri="{FF2B5EF4-FFF2-40B4-BE49-F238E27FC236}">
                <a16:creationId xmlns:a16="http://schemas.microsoft.com/office/drawing/2014/main" id="{F88C4766-A903-47D6-B023-4C48526D55AF}"/>
              </a:ext>
            </a:extLst>
          </p:cNvPr>
          <p:cNvSpPr txBox="1"/>
          <p:nvPr/>
        </p:nvSpPr>
        <p:spPr>
          <a:xfrm>
            <a:off x="5925312" y="2269043"/>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9" name="Cross 8">
            <a:extLst>
              <a:ext uri="{FF2B5EF4-FFF2-40B4-BE49-F238E27FC236}">
                <a16:creationId xmlns:a16="http://schemas.microsoft.com/office/drawing/2014/main" id="{590EB121-E81F-4D8A-AD6B-FB53600625D5}"/>
              </a:ext>
            </a:extLst>
          </p:cNvPr>
          <p:cNvSpPr/>
          <p:nvPr/>
        </p:nvSpPr>
        <p:spPr>
          <a:xfrm>
            <a:off x="6611776" y="2330525"/>
            <a:ext cx="273605" cy="2547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0EEB7C46-DC06-418C-B2BF-12F8E39E0B99}"/>
              </a:ext>
            </a:extLst>
          </p:cNvPr>
          <p:cNvSpPr/>
          <p:nvPr/>
        </p:nvSpPr>
        <p:spPr>
          <a:xfrm>
            <a:off x="10187131" y="2283453"/>
            <a:ext cx="395525" cy="34884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B775E-4363-417D-84FF-924B35CC8E81}"/>
              </a:ext>
            </a:extLst>
          </p:cNvPr>
          <p:cNvSpPr/>
          <p:nvPr/>
        </p:nvSpPr>
        <p:spPr>
          <a:xfrm>
            <a:off x="8266176" y="3340608"/>
            <a:ext cx="560832" cy="19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3">
            <a:extLst>
              <a:ext uri="{FF2B5EF4-FFF2-40B4-BE49-F238E27FC236}">
                <a16:creationId xmlns:a16="http://schemas.microsoft.com/office/drawing/2014/main" id="{DFF817E9-ED49-4F6A-9296-1556E33F7665}"/>
              </a:ext>
            </a:extLst>
          </p:cNvPr>
          <p:cNvGraphicFramePr>
            <a:graphicFrameLocks noGrp="1"/>
          </p:cNvGraphicFramePr>
          <p:nvPr>
            <p:extLst>
              <p:ext uri="{D42A27DB-BD31-4B8C-83A1-F6EECF244321}">
                <p14:modId xmlns:p14="http://schemas.microsoft.com/office/powerpoint/2010/main" val="750171285"/>
              </p:ext>
            </p:extLst>
          </p:nvPr>
        </p:nvGraphicFramePr>
        <p:xfrm>
          <a:off x="268224" y="1536530"/>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a:t>
                      </a:r>
                      <a:r>
                        <a:rPr lang="he-IL" dirty="0"/>
                        <a:t>12</a:t>
                      </a:r>
                      <a:endParaRPr lang="en-US" dirty="0"/>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he-IL" dirty="0"/>
                        <a:t>1</a:t>
                      </a:r>
                      <a:r>
                        <a:rPr lang="en-US" dirty="0"/>
                        <a:t>/4</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a:t>
                      </a:r>
                      <a:r>
                        <a:rPr lang="he-IL" dirty="0"/>
                        <a:t>3</a:t>
                      </a:r>
                      <a:endParaRPr lang="en-US" dirty="0"/>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1/12</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1/4</a:t>
                      </a:r>
                    </a:p>
                  </a:txBody>
                  <a:tcPr anchor="ctr"/>
                </a:tc>
                <a:extLst>
                  <a:ext uri="{0D108BD9-81ED-4DB2-BD59-A6C34878D82A}">
                    <a16:rowId xmlns:a16="http://schemas.microsoft.com/office/drawing/2014/main" val="2262310042"/>
                  </a:ext>
                </a:extLst>
              </a:tr>
            </a:tbl>
          </a:graphicData>
        </a:graphic>
      </p:graphicFrame>
      <p:sp>
        <p:nvSpPr>
          <p:cNvPr id="17" name="Cross 16">
            <a:extLst>
              <a:ext uri="{FF2B5EF4-FFF2-40B4-BE49-F238E27FC236}">
                <a16:creationId xmlns:a16="http://schemas.microsoft.com/office/drawing/2014/main" id="{17A7B42D-A4E0-4E85-9F73-0BCCAB4458DD}"/>
              </a:ext>
            </a:extLst>
          </p:cNvPr>
          <p:cNvSpPr/>
          <p:nvPr/>
        </p:nvSpPr>
        <p:spPr>
          <a:xfrm>
            <a:off x="10187131" y="4033612"/>
            <a:ext cx="395525" cy="348845"/>
          </a:xfrm>
          <a:prstGeom prst="plu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D9BFC618-2ED3-4076-BA17-369087AE59E2}"/>
              </a:ext>
            </a:extLst>
          </p:cNvPr>
          <p:cNvSpPr/>
          <p:nvPr/>
        </p:nvSpPr>
        <p:spPr>
          <a:xfrm>
            <a:off x="6611777" y="4087604"/>
            <a:ext cx="273605" cy="2547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6">
            <a:extLst>
              <a:ext uri="{FF2B5EF4-FFF2-40B4-BE49-F238E27FC236}">
                <a16:creationId xmlns:a16="http://schemas.microsoft.com/office/drawing/2014/main" id="{4D81B6C0-C113-44BD-ABFD-2B438F7BB98F}"/>
              </a:ext>
            </a:extLst>
          </p:cNvPr>
          <p:cNvGraphicFramePr>
            <a:graphicFrameLocks/>
          </p:cNvGraphicFramePr>
          <p:nvPr>
            <p:extLst>
              <p:ext uri="{D42A27DB-BD31-4B8C-83A1-F6EECF244321}">
                <p14:modId xmlns:p14="http://schemas.microsoft.com/office/powerpoint/2010/main" val="3932580457"/>
              </p:ext>
            </p:extLst>
          </p:nvPr>
        </p:nvGraphicFramePr>
        <p:xfrm>
          <a:off x="222507" y="3952862"/>
          <a:ext cx="4532373" cy="283464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99082">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363007">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3/6</a:t>
                      </a:r>
                    </a:p>
                  </a:txBody>
                  <a:tcPr anchor="ctr"/>
                </a:tc>
                <a:extLst>
                  <a:ext uri="{0D108BD9-81ED-4DB2-BD59-A6C34878D82A}">
                    <a16:rowId xmlns:a16="http://schemas.microsoft.com/office/drawing/2014/main" val="1760766316"/>
                  </a:ext>
                </a:extLst>
              </a:tr>
              <a:tr h="363007">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4/6</a:t>
                      </a:r>
                    </a:p>
                  </a:txBody>
                  <a:tcPr anchor="ctr"/>
                </a:tc>
                <a:extLst>
                  <a:ext uri="{0D108BD9-81ED-4DB2-BD59-A6C34878D82A}">
                    <a16:rowId xmlns:a16="http://schemas.microsoft.com/office/drawing/2014/main" val="2016932282"/>
                  </a:ext>
                </a:extLst>
              </a:tr>
              <a:tr h="363007">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2/6</a:t>
                      </a:r>
                    </a:p>
                  </a:txBody>
                  <a:tcPr anchor="ctr"/>
                </a:tc>
                <a:extLst>
                  <a:ext uri="{0D108BD9-81ED-4DB2-BD59-A6C34878D82A}">
                    <a16:rowId xmlns:a16="http://schemas.microsoft.com/office/drawing/2014/main" val="3137937703"/>
                  </a:ext>
                </a:extLst>
              </a:tr>
              <a:tr h="363007">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3/6</a:t>
                      </a:r>
                    </a:p>
                  </a:txBody>
                  <a:tcPr anchor="ctr"/>
                </a:tc>
                <a:extLst>
                  <a:ext uri="{0D108BD9-81ED-4DB2-BD59-A6C34878D82A}">
                    <a16:rowId xmlns:a16="http://schemas.microsoft.com/office/drawing/2014/main" val="1394612139"/>
                  </a:ext>
                </a:extLst>
              </a:tr>
              <a:tr h="363007">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5/6</a:t>
                      </a:r>
                    </a:p>
                  </a:txBody>
                  <a:tcPr anchor="ctr"/>
                </a:tc>
                <a:extLst>
                  <a:ext uri="{0D108BD9-81ED-4DB2-BD59-A6C34878D82A}">
                    <a16:rowId xmlns:a16="http://schemas.microsoft.com/office/drawing/2014/main" val="2689874435"/>
                  </a:ext>
                </a:extLst>
              </a:tr>
              <a:tr h="363007">
                <a:tc>
                  <a:txBody>
                    <a:bodyPr/>
                    <a:lstStyle/>
                    <a:p>
                      <a:pPr algn="ctr"/>
                      <a:r>
                        <a:rPr lang="en-US" b="1" dirty="0">
                          <a:solidFill>
                            <a:schemeClr val="bg1"/>
                          </a:solidFill>
                        </a:rPr>
                        <a:t>X &gt; 4</a:t>
                      </a:r>
                    </a:p>
                  </a:txBody>
                  <a:tcPr anchor="ctr">
                    <a:solidFill>
                      <a:schemeClr val="accent1">
                        <a:lumMod val="75000"/>
                      </a:schemeClr>
                    </a:solidFill>
                  </a:tcPr>
                </a:tc>
                <a:tc>
                  <a:txBody>
                    <a:bodyPr/>
                    <a:lstStyle/>
                    <a:p>
                      <a:pPr algn="ctr"/>
                      <a:r>
                        <a:rPr lang="en-US" b="1" dirty="0">
                          <a:solidFill>
                            <a:schemeClr val="bg1"/>
                          </a:solidFill>
                        </a:rPr>
                        <a:t>A, D</a:t>
                      </a:r>
                    </a:p>
                  </a:txBody>
                  <a:tcPr anchor="ctr">
                    <a:solidFill>
                      <a:schemeClr val="accent1">
                        <a:lumMod val="75000"/>
                      </a:schemeClr>
                    </a:solidFill>
                  </a:tcPr>
                </a:tc>
                <a:tc>
                  <a:txBody>
                    <a:bodyPr/>
                    <a:lstStyle/>
                    <a:p>
                      <a:pPr algn="ctr"/>
                      <a:r>
                        <a:rPr lang="en-US" b="1" dirty="0">
                          <a:solidFill>
                            <a:schemeClr val="bg1"/>
                          </a:solidFill>
                        </a:rPr>
                        <a:t>1/6</a:t>
                      </a:r>
                    </a:p>
                  </a:txBody>
                  <a:tcPr anchor="ctr">
                    <a:solidFill>
                      <a:schemeClr val="accent1">
                        <a:lumMod val="75000"/>
                      </a:schemeClr>
                    </a:solidFill>
                  </a:tcPr>
                </a:tc>
                <a:extLst>
                  <a:ext uri="{0D108BD9-81ED-4DB2-BD59-A6C34878D82A}">
                    <a16:rowId xmlns:a16="http://schemas.microsoft.com/office/drawing/2014/main" val="4129651660"/>
                  </a:ext>
                </a:extLst>
              </a:tr>
            </a:tbl>
          </a:graphicData>
        </a:graphic>
      </p:graphicFrame>
    </p:spTree>
    <p:extLst>
      <p:ext uri="{BB962C8B-B14F-4D97-AF65-F5344CB8AC3E}">
        <p14:creationId xmlns:p14="http://schemas.microsoft.com/office/powerpoint/2010/main" val="35370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9D9FE3-7E8F-498D-83F5-F1A9D5E2D124}"/>
                  </a:ext>
                </a:extLst>
              </p:cNvPr>
              <p:cNvSpPr txBox="1"/>
              <p:nvPr/>
            </p:nvSpPr>
            <p:spPr>
              <a:xfrm>
                <a:off x="307847" y="1424495"/>
                <a:ext cx="6926329" cy="527400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Pick classifier “</a:t>
                </a:r>
                <a:r>
                  <a:rPr lang="en-US" sz="2000" b="1" dirty="0">
                    <a:solidFill>
                      <a:schemeClr val="bg1"/>
                    </a:solidFill>
                  </a:rPr>
                  <a:t>X &gt; 4</a:t>
                </a:r>
                <a:r>
                  <a:rPr lang="en-US" sz="2000" dirty="0">
                    <a:solidFill>
                      <a:schemeClr val="bg1"/>
                    </a:solidFill>
                  </a:rPr>
                  <a:t>” and calculate the classifier’s voting power:</a:t>
                </a:r>
              </a:p>
              <a:p>
                <a:endParaRPr lang="en-US" sz="2000" dirty="0">
                  <a:solidFill>
                    <a:schemeClr val="bg1"/>
                  </a:solidFill>
                </a:endParaRPr>
              </a:p>
              <a:p>
                <a:pPr marL="914400" lvl="1" indent="-457200">
                  <a:buFont typeface="Arial" panose="020B0604020202020204" pitchFamily="34" charset="0"/>
                  <a:buChar char="•"/>
                </a:pPr>
                <a:r>
                  <a:rPr lang="el-GR" sz="2800" dirty="0">
                    <a:solidFill>
                      <a:srgbClr val="7030A0"/>
                    </a:solidFill>
                  </a:rPr>
                  <a:t>α</a:t>
                </a:r>
                <a:r>
                  <a:rPr lang="en-US" dirty="0">
                    <a:solidFill>
                      <a:srgbClr val="7030A0"/>
                    </a:solidFill>
                  </a:rPr>
                  <a:t>x&gt;4</a:t>
                </a:r>
                <a:r>
                  <a:rPr lang="en-US" sz="2000" dirty="0">
                    <a:solidFill>
                      <a:srgbClr val="7030A0"/>
                    </a:solidFill>
                  </a:rPr>
                  <a:t> = ½(log</a:t>
                </a:r>
                <a:r>
                  <a:rPr lang="en-US" sz="1600" dirty="0">
                    <a:solidFill>
                      <a:srgbClr val="7030A0"/>
                    </a:solidFill>
                  </a:rPr>
                  <a:t>e</a:t>
                </a:r>
                <a:r>
                  <a:rPr lang="en-US" sz="2000" dirty="0">
                    <a:solidFill>
                      <a:srgbClr val="7030A0"/>
                    </a:solidFill>
                  </a:rPr>
                  <a:t> </a:t>
                </a:r>
                <a14:m>
                  <m:oMath xmlns:m="http://schemas.openxmlformats.org/officeDocument/2006/math">
                    <m:r>
                      <a:rPr lang="en-US" sz="2000" dirty="0">
                        <a:solidFill>
                          <a:srgbClr val="7030A0"/>
                        </a:solidFill>
                        <a:latin typeface="Cambria Math" panose="02040503050406030204" pitchFamily="18" charset="0"/>
                      </a:rPr>
                      <m:t>(</m:t>
                    </m:r>
                    <m:f>
                      <m:fPr>
                        <m:ctrlPr>
                          <a:rPr lang="en-US" sz="2000" i="1" dirty="0">
                            <a:solidFill>
                              <a:srgbClr val="7030A0"/>
                            </a:solidFill>
                            <a:latin typeface="Cambria Math" panose="02040503050406030204" pitchFamily="18" charset="0"/>
                          </a:rPr>
                        </m:ctrlPr>
                      </m:fPr>
                      <m:num>
                        <m:r>
                          <a:rPr lang="en-US" sz="2000" i="1" dirty="0">
                            <a:solidFill>
                              <a:srgbClr val="7030A0"/>
                            </a:solidFill>
                            <a:latin typeface="Cambria Math" panose="02040503050406030204" pitchFamily="18" charset="0"/>
                          </a:rPr>
                          <m:t>1−</m:t>
                        </m:r>
                        <m:r>
                          <a:rPr lang="en-US" sz="2000" b="0" i="1" dirty="0" smtClean="0">
                            <a:solidFill>
                              <a:srgbClr val="7030A0"/>
                            </a:solidFill>
                            <a:latin typeface="Cambria Math" panose="02040503050406030204" pitchFamily="18" charset="0"/>
                          </a:rPr>
                          <m:t>1/6</m:t>
                        </m:r>
                      </m:num>
                      <m:den>
                        <m:r>
                          <m:rPr>
                            <m:nor/>
                          </m:rPr>
                          <a:rPr lang="en-US" sz="2000" b="0" i="0" dirty="0" smtClean="0">
                            <a:solidFill>
                              <a:srgbClr val="7030A0"/>
                            </a:solidFill>
                            <a:latin typeface="Cambria Math" panose="02040503050406030204" pitchFamily="18" charset="0"/>
                          </a:rPr>
                          <m:t>1/6</m:t>
                        </m:r>
                      </m:den>
                    </m:f>
                    <m:r>
                      <a:rPr lang="en-US" sz="2000" i="1" dirty="0">
                        <a:solidFill>
                          <a:srgbClr val="7030A0"/>
                        </a:solidFill>
                        <a:latin typeface="Cambria Math" panose="02040503050406030204" pitchFamily="18" charset="0"/>
                      </a:rPr>
                      <m:t>)</m:t>
                    </m:r>
                    <m:r>
                      <m:rPr>
                        <m:nor/>
                      </m:rPr>
                      <a:rPr lang="en-US" sz="2000" dirty="0">
                        <a:solidFill>
                          <a:srgbClr val="7030A0"/>
                        </a:solidFill>
                      </a:rPr>
                      <m:t> )</m:t>
                    </m:r>
                  </m:oMath>
                </a14:m>
                <a:r>
                  <a:rPr lang="en-US" sz="2000" dirty="0">
                    <a:solidFill>
                      <a:srgbClr val="7030A0"/>
                    </a:solidFill>
                  </a:rPr>
                  <a:t> = ½(log</a:t>
                </a:r>
                <a:r>
                  <a:rPr lang="en-US" sz="1600" dirty="0">
                    <a:solidFill>
                      <a:srgbClr val="7030A0"/>
                    </a:solidFill>
                  </a:rPr>
                  <a:t>e</a:t>
                </a:r>
                <a:r>
                  <a:rPr lang="en-US" sz="2000" dirty="0">
                    <a:solidFill>
                      <a:srgbClr val="7030A0"/>
                    </a:solidFill>
                  </a:rPr>
                  <a:t>5)</a:t>
                </a:r>
              </a:p>
              <a:p>
                <a:r>
                  <a:rPr lang="en-US" sz="2000" dirty="0">
                    <a:solidFill>
                      <a:schemeClr val="bg1"/>
                    </a:solidFill>
                  </a:rPr>
                  <a:t>H(x) = ½(log</a:t>
                </a:r>
                <a:r>
                  <a:rPr lang="en-US" sz="1600" dirty="0">
                    <a:solidFill>
                      <a:schemeClr val="bg1"/>
                    </a:solidFill>
                  </a:rPr>
                  <a:t>e</a:t>
                </a:r>
                <a:r>
                  <a:rPr lang="en-US" sz="2000" dirty="0">
                    <a:solidFill>
                      <a:schemeClr val="bg1"/>
                    </a:solidFill>
                  </a:rPr>
                  <a:t>4*h(x&lt;6)) + ½(log</a:t>
                </a:r>
                <a:r>
                  <a:rPr lang="en-US" sz="1600" dirty="0">
                    <a:solidFill>
                      <a:schemeClr val="bg1"/>
                    </a:solidFill>
                  </a:rPr>
                  <a:t>e</a:t>
                </a:r>
                <a:r>
                  <a:rPr lang="en-US" sz="2000" dirty="0">
                    <a:solidFill>
                      <a:schemeClr val="bg1"/>
                    </a:solidFill>
                  </a:rPr>
                  <a:t>3*h(x&lt;2)) + ½(log</a:t>
                </a:r>
                <a:r>
                  <a:rPr lang="en-US" sz="1600" dirty="0">
                    <a:solidFill>
                      <a:schemeClr val="bg1"/>
                    </a:solidFill>
                  </a:rPr>
                  <a:t>e</a:t>
                </a:r>
                <a:r>
                  <a:rPr lang="en-US" sz="2000" dirty="0">
                    <a:solidFill>
                      <a:schemeClr val="bg1"/>
                    </a:solidFill>
                  </a:rPr>
                  <a:t>5*h(x&gt;4))</a:t>
                </a:r>
              </a:p>
              <a:p>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rPr>
                  <a:t>We can notice that in each iteration the best classifier misclassified points that weren’t misclassified before. </a:t>
                </a:r>
              </a:p>
              <a:p>
                <a:pPr lvl="1"/>
                <a:endParaRPr lang="en-US" sz="2000" dirty="0">
                  <a:solidFill>
                    <a:schemeClr val="bg1"/>
                  </a:solidFill>
                </a:endParaRPr>
              </a:p>
              <a:p>
                <a:pPr marL="800100" lvl="1" indent="-342900">
                  <a:buFont typeface="Arial" panose="020B0604020202020204" pitchFamily="34" charset="0"/>
                  <a:buChar char="•"/>
                </a:pPr>
                <a:r>
                  <a:rPr lang="en-US" sz="2000" dirty="0">
                    <a:solidFill>
                      <a:schemeClr val="bg1"/>
                    </a:solidFill>
                  </a:rPr>
                  <a:t>For each classifier that misclassifies a point P</a:t>
                </a:r>
                <a:r>
                  <a:rPr lang="en-US" sz="1600" dirty="0">
                    <a:solidFill>
                      <a:schemeClr val="bg1"/>
                    </a:solidFill>
                  </a:rPr>
                  <a:t>i</a:t>
                </a:r>
                <a:r>
                  <a:rPr lang="en-US" sz="2000" dirty="0">
                    <a:solidFill>
                      <a:schemeClr val="bg1"/>
                    </a:solidFill>
                  </a:rPr>
                  <a:t>, the 2 others classify that point correctly and outvotes it in the final prediction.</a:t>
                </a:r>
              </a:p>
              <a:p>
                <a:endParaRPr lang="en-US" dirty="0">
                  <a:solidFill>
                    <a:schemeClr val="bg1"/>
                  </a:solidFill>
                </a:endParaRPr>
              </a:p>
              <a:p>
                <a:r>
                  <a:rPr lang="en-US" dirty="0">
                    <a:solidFill>
                      <a:schemeClr val="bg1"/>
                    </a:solidFill>
                  </a:rPr>
                  <a:t> </a:t>
                </a:r>
              </a:p>
              <a:p>
                <a:endParaRPr lang="he-IL" dirty="0">
                  <a:solidFill>
                    <a:schemeClr val="bg1"/>
                  </a:solidFill>
                </a:endParaRPr>
              </a:p>
              <a:p>
                <a:endParaRPr lang="en-US" dirty="0">
                  <a:solidFill>
                    <a:schemeClr val="bg1"/>
                  </a:solidFill>
                </a:endParaRPr>
              </a:p>
            </p:txBody>
          </p:sp>
        </mc:Choice>
        <mc:Fallback xmlns="">
          <p:sp>
            <p:nvSpPr>
              <p:cNvPr id="2" name="TextBox 1">
                <a:extLst>
                  <a:ext uri="{FF2B5EF4-FFF2-40B4-BE49-F238E27FC236}">
                    <a16:creationId xmlns:a16="http://schemas.microsoft.com/office/drawing/2014/main" id="{239D9FE3-7E8F-498D-83F5-F1A9D5E2D124}"/>
                  </a:ext>
                </a:extLst>
              </p:cNvPr>
              <p:cNvSpPr txBox="1">
                <a:spLocks noRot="1" noChangeAspect="1" noMove="1" noResize="1" noEditPoints="1" noAdjustHandles="1" noChangeArrowheads="1" noChangeShapeType="1" noTextEdit="1"/>
              </p:cNvSpPr>
              <p:nvPr/>
            </p:nvSpPr>
            <p:spPr>
              <a:xfrm>
                <a:off x="307847" y="1424495"/>
                <a:ext cx="6926329" cy="5274008"/>
              </a:xfrm>
              <a:prstGeom prst="rect">
                <a:avLst/>
              </a:prstGeom>
              <a:blipFill>
                <a:blip r:embed="rId3"/>
                <a:stretch>
                  <a:fillRect l="-880" t="-694"/>
                </a:stretch>
              </a:blipFill>
            </p:spPr>
            <p:txBody>
              <a:bodyPr/>
              <a:lstStyle/>
              <a:p>
                <a:r>
                  <a:rPr lang="en-US">
                    <a:noFill/>
                  </a:rPr>
                  <a:t> </a:t>
                </a:r>
              </a:p>
            </p:txBody>
          </p:sp>
        </mc:Fallback>
      </mc:AlternateContent>
      <p:graphicFrame>
        <p:nvGraphicFramePr>
          <p:cNvPr id="8" name="Table 23">
            <a:extLst>
              <a:ext uri="{FF2B5EF4-FFF2-40B4-BE49-F238E27FC236}">
                <a16:creationId xmlns:a16="http://schemas.microsoft.com/office/drawing/2014/main" id="{3D93EB1F-AC74-421C-8BE1-00FB75E9B6C3}"/>
              </a:ext>
            </a:extLst>
          </p:cNvPr>
          <p:cNvGraphicFramePr>
            <a:graphicFrameLocks noGrp="1"/>
          </p:cNvGraphicFramePr>
          <p:nvPr>
            <p:extLst>
              <p:ext uri="{D42A27DB-BD31-4B8C-83A1-F6EECF244321}">
                <p14:modId xmlns:p14="http://schemas.microsoft.com/office/powerpoint/2010/main" val="2802322364"/>
              </p:ext>
            </p:extLst>
          </p:nvPr>
        </p:nvGraphicFramePr>
        <p:xfrm>
          <a:off x="9924288" y="1142048"/>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a:t>
                      </a:r>
                      <a:r>
                        <a:rPr lang="he-IL" dirty="0"/>
                        <a:t>12</a:t>
                      </a:r>
                      <a:endParaRPr lang="en-US" dirty="0"/>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he-IL" dirty="0"/>
                        <a:t>1</a:t>
                      </a:r>
                      <a:r>
                        <a:rPr lang="en-US" dirty="0"/>
                        <a:t>/4</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a:t>
                      </a:r>
                      <a:r>
                        <a:rPr lang="he-IL" dirty="0"/>
                        <a:t>3</a:t>
                      </a:r>
                      <a:endParaRPr lang="en-US" dirty="0"/>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1/12</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1/4</a:t>
                      </a:r>
                    </a:p>
                  </a:txBody>
                  <a:tcPr anchor="ctr"/>
                </a:tc>
                <a:extLst>
                  <a:ext uri="{0D108BD9-81ED-4DB2-BD59-A6C34878D82A}">
                    <a16:rowId xmlns:a16="http://schemas.microsoft.com/office/drawing/2014/main" val="2262310042"/>
                  </a:ext>
                </a:extLst>
              </a:tr>
            </a:tbl>
          </a:graphicData>
        </a:graphic>
      </p:graphicFrame>
      <p:graphicFrame>
        <p:nvGraphicFramePr>
          <p:cNvPr id="11" name="Table 16">
            <a:extLst>
              <a:ext uri="{FF2B5EF4-FFF2-40B4-BE49-F238E27FC236}">
                <a16:creationId xmlns:a16="http://schemas.microsoft.com/office/drawing/2014/main" id="{FA5C0795-E14D-41B6-B4CD-F19E6A8384AD}"/>
              </a:ext>
            </a:extLst>
          </p:cNvPr>
          <p:cNvGraphicFramePr>
            <a:graphicFrameLocks/>
          </p:cNvGraphicFramePr>
          <p:nvPr>
            <p:extLst>
              <p:ext uri="{D42A27DB-BD31-4B8C-83A1-F6EECF244321}">
                <p14:modId xmlns:p14="http://schemas.microsoft.com/office/powerpoint/2010/main" val="1662764287"/>
              </p:ext>
            </p:extLst>
          </p:nvPr>
        </p:nvGraphicFramePr>
        <p:xfrm>
          <a:off x="7525515" y="3465182"/>
          <a:ext cx="4532373" cy="321690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45668">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429470">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3/6</a:t>
                      </a:r>
                    </a:p>
                  </a:txBody>
                  <a:tcPr anchor="ctr"/>
                </a:tc>
                <a:extLst>
                  <a:ext uri="{0D108BD9-81ED-4DB2-BD59-A6C34878D82A}">
                    <a16:rowId xmlns:a16="http://schemas.microsoft.com/office/drawing/2014/main" val="2016932282"/>
                  </a:ext>
                </a:extLst>
              </a:tr>
              <a:tr h="429470">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4/6</a:t>
                      </a:r>
                    </a:p>
                  </a:txBody>
                  <a:tcPr anchor="ctr"/>
                </a:tc>
                <a:extLst>
                  <a:ext uri="{0D108BD9-81ED-4DB2-BD59-A6C34878D82A}">
                    <a16:rowId xmlns:a16="http://schemas.microsoft.com/office/drawing/2014/main" val="1394612139"/>
                  </a:ext>
                </a:extLst>
              </a:tr>
              <a:tr h="429470">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2/6</a:t>
                      </a:r>
                    </a:p>
                  </a:txBody>
                  <a:tcPr anchor="ctr"/>
                </a:tc>
                <a:extLst>
                  <a:ext uri="{0D108BD9-81ED-4DB2-BD59-A6C34878D82A}">
                    <a16:rowId xmlns:a16="http://schemas.microsoft.com/office/drawing/2014/main" val="2689874435"/>
                  </a:ext>
                </a:extLst>
              </a:tr>
              <a:tr h="429470">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3/6</a:t>
                      </a:r>
                    </a:p>
                  </a:txBody>
                  <a:tcPr anchor="ctr"/>
                </a:tc>
                <a:extLst>
                  <a:ext uri="{0D108BD9-81ED-4DB2-BD59-A6C34878D82A}">
                    <a16:rowId xmlns:a16="http://schemas.microsoft.com/office/drawing/2014/main" val="3924748329"/>
                  </a:ext>
                </a:extLst>
              </a:tr>
              <a:tr h="429470">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5/6</a:t>
                      </a:r>
                    </a:p>
                  </a:txBody>
                  <a:tcPr anchor="ctr"/>
                </a:tc>
                <a:extLst>
                  <a:ext uri="{0D108BD9-81ED-4DB2-BD59-A6C34878D82A}">
                    <a16:rowId xmlns:a16="http://schemas.microsoft.com/office/drawing/2014/main" val="4120759664"/>
                  </a:ext>
                </a:extLst>
              </a:tr>
              <a:tr h="429470">
                <a:tc>
                  <a:txBody>
                    <a:bodyPr/>
                    <a:lstStyle/>
                    <a:p>
                      <a:pPr algn="ctr"/>
                      <a:r>
                        <a:rPr lang="en-US" b="1" dirty="0">
                          <a:solidFill>
                            <a:schemeClr val="bg1"/>
                          </a:solidFill>
                        </a:rPr>
                        <a:t>X &gt; 4</a:t>
                      </a:r>
                    </a:p>
                  </a:txBody>
                  <a:tcPr anchor="ctr">
                    <a:solidFill>
                      <a:schemeClr val="accent1">
                        <a:lumMod val="75000"/>
                      </a:schemeClr>
                    </a:solidFill>
                  </a:tcPr>
                </a:tc>
                <a:tc>
                  <a:txBody>
                    <a:bodyPr/>
                    <a:lstStyle/>
                    <a:p>
                      <a:pPr algn="ctr"/>
                      <a:r>
                        <a:rPr lang="en-US" b="1" dirty="0">
                          <a:solidFill>
                            <a:schemeClr val="bg1"/>
                          </a:solidFill>
                        </a:rPr>
                        <a:t>A, D</a:t>
                      </a:r>
                    </a:p>
                  </a:txBody>
                  <a:tcPr anchor="ctr">
                    <a:solidFill>
                      <a:schemeClr val="accent1">
                        <a:lumMod val="75000"/>
                      </a:schemeClr>
                    </a:solidFill>
                  </a:tcPr>
                </a:tc>
                <a:tc>
                  <a:txBody>
                    <a:bodyPr/>
                    <a:lstStyle/>
                    <a:p>
                      <a:pPr algn="ctr"/>
                      <a:r>
                        <a:rPr lang="en-US" b="1" dirty="0">
                          <a:solidFill>
                            <a:schemeClr val="bg1"/>
                          </a:solidFill>
                        </a:rPr>
                        <a:t>1/6</a:t>
                      </a:r>
                    </a:p>
                  </a:txBody>
                  <a:tcPr anchor="ctr">
                    <a:solidFill>
                      <a:schemeClr val="accent1">
                        <a:lumMod val="75000"/>
                      </a:schemeClr>
                    </a:solidFill>
                  </a:tcPr>
                </a:tc>
                <a:extLst>
                  <a:ext uri="{0D108BD9-81ED-4DB2-BD59-A6C34878D82A}">
                    <a16:rowId xmlns:a16="http://schemas.microsoft.com/office/drawing/2014/main" val="922896300"/>
                  </a:ext>
                </a:extLst>
              </a:tr>
            </a:tbl>
          </a:graphicData>
        </a:graphic>
      </p:graphicFrame>
    </p:spTree>
    <p:extLst>
      <p:ext uri="{BB962C8B-B14F-4D97-AF65-F5344CB8AC3E}">
        <p14:creationId xmlns:p14="http://schemas.microsoft.com/office/powerpoint/2010/main" val="153516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A2022E-51A7-4FA4-ADAF-8E647909B052}"/>
              </a:ext>
            </a:extLst>
          </p:cNvPr>
          <p:cNvPicPr>
            <a:picLocks noChangeAspect="1"/>
          </p:cNvPicPr>
          <p:nvPr/>
        </p:nvPicPr>
        <p:blipFill>
          <a:blip r:embed="rId3"/>
          <a:stretch>
            <a:fillRect/>
          </a:stretch>
        </p:blipFill>
        <p:spPr>
          <a:xfrm>
            <a:off x="307847" y="2177935"/>
            <a:ext cx="6433515" cy="4161539"/>
          </a:xfrm>
          <a:prstGeom prst="rect">
            <a:avLst/>
          </a:prstGeom>
        </p:spPr>
      </p:pic>
      <p:sp>
        <p:nvSpPr>
          <p:cNvPr id="17" name="Rectangle 16">
            <a:extLst>
              <a:ext uri="{FF2B5EF4-FFF2-40B4-BE49-F238E27FC236}">
                <a16:creationId xmlns:a16="http://schemas.microsoft.com/office/drawing/2014/main" id="{83BBFD7B-CE3F-4B0D-B8E7-46EC8E7F19D3}"/>
              </a:ext>
            </a:extLst>
          </p:cNvPr>
          <p:cNvSpPr/>
          <p:nvPr/>
        </p:nvSpPr>
        <p:spPr>
          <a:xfrm>
            <a:off x="4537142" y="2170712"/>
            <a:ext cx="1804417"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71B9A1-5F39-4008-9AD1-84B00F82FE4F}"/>
              </a:ext>
            </a:extLst>
          </p:cNvPr>
          <p:cNvSpPr/>
          <p:nvPr/>
        </p:nvSpPr>
        <p:spPr>
          <a:xfrm>
            <a:off x="2713819" y="2177631"/>
            <a:ext cx="1784409" cy="2630986"/>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C2311BB7-CEB7-4384-9D45-22F97E9EA063}"/>
              </a:ext>
            </a:extLst>
          </p:cNvPr>
          <p:cNvSpPr>
            <a:spLocks noGrp="1"/>
          </p:cNvSpPr>
          <p:nvPr>
            <p:ph type="title"/>
          </p:nvPr>
        </p:nvSpPr>
        <p:spPr>
          <a:xfrm>
            <a:off x="838200" y="365125"/>
            <a:ext cx="10515600" cy="1325563"/>
          </a:xfrm>
        </p:spPr>
        <p:txBody>
          <a:bodyPr/>
          <a:lstStyle/>
          <a:p>
            <a:r>
              <a:rPr lang="en-US" b="1" dirty="0"/>
              <a:t>AdaBoost - Example</a:t>
            </a:r>
          </a:p>
        </p:txBody>
      </p:sp>
      <p:sp>
        <p:nvSpPr>
          <p:cNvPr id="5" name="Content Placeholder 2">
            <a:extLst>
              <a:ext uri="{FF2B5EF4-FFF2-40B4-BE49-F238E27FC236}">
                <a16:creationId xmlns:a16="http://schemas.microsoft.com/office/drawing/2014/main" id="{64449BE5-0E58-478B-AF72-48BDC23B9A53}"/>
              </a:ext>
            </a:extLst>
          </p:cNvPr>
          <p:cNvSpPr txBox="1">
            <a:spLocks/>
          </p:cNvSpPr>
          <p:nvPr/>
        </p:nvSpPr>
        <p:spPr>
          <a:xfrm>
            <a:off x="625642" y="2177935"/>
            <a:ext cx="10728158" cy="399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64449BE5-0E58-478B-AF72-48BDC23B9A53}"/>
              </a:ext>
            </a:extLst>
          </p:cNvPr>
          <p:cNvSpPr txBox="1">
            <a:spLocks/>
          </p:cNvSpPr>
          <p:nvPr/>
        </p:nvSpPr>
        <p:spPr>
          <a:xfrm>
            <a:off x="625642" y="1929614"/>
            <a:ext cx="10728158" cy="3683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a:endParaRPr lang="en-US" sz="2800" dirty="0"/>
          </a:p>
        </p:txBody>
      </p:sp>
      <p:sp>
        <p:nvSpPr>
          <p:cNvPr id="2" name="TextBox 1">
            <a:extLst>
              <a:ext uri="{FF2B5EF4-FFF2-40B4-BE49-F238E27FC236}">
                <a16:creationId xmlns:a16="http://schemas.microsoft.com/office/drawing/2014/main" id="{239D9FE3-7E8F-498D-83F5-F1A9D5E2D124}"/>
              </a:ext>
            </a:extLst>
          </p:cNvPr>
          <p:cNvSpPr txBox="1"/>
          <p:nvPr/>
        </p:nvSpPr>
        <p:spPr>
          <a:xfrm>
            <a:off x="307847" y="1424495"/>
            <a:ext cx="6926329" cy="954107"/>
          </a:xfrm>
          <a:prstGeom prst="rect">
            <a:avLst/>
          </a:prstGeom>
          <a:noFill/>
        </p:spPr>
        <p:txBody>
          <a:bodyPr wrap="square" rtlCol="0">
            <a:spAutoFit/>
          </a:bodyPr>
          <a:lstStyle/>
          <a:p>
            <a:r>
              <a:rPr lang="en-US" sz="2000" dirty="0"/>
              <a:t>H(x) = ½(log</a:t>
            </a:r>
            <a:r>
              <a:rPr lang="en-US" sz="1600" dirty="0"/>
              <a:t>e</a:t>
            </a:r>
            <a:r>
              <a:rPr lang="en-US" sz="2000" dirty="0"/>
              <a:t>4*h(x&lt;6)) + ½(log</a:t>
            </a:r>
            <a:r>
              <a:rPr lang="en-US" sz="1600" dirty="0"/>
              <a:t>e</a:t>
            </a:r>
            <a:r>
              <a:rPr lang="en-US" sz="2000" dirty="0"/>
              <a:t>3*h(x&lt;2)) + ½(log</a:t>
            </a:r>
            <a:r>
              <a:rPr lang="en-US" sz="1600" dirty="0"/>
              <a:t>e</a:t>
            </a:r>
            <a:r>
              <a:rPr lang="en-US" sz="2000" dirty="0"/>
              <a:t>5*h(x&gt;4))</a:t>
            </a:r>
          </a:p>
          <a:p>
            <a:endParaRPr lang="he-IL" dirty="0">
              <a:solidFill>
                <a:schemeClr val="tx1"/>
              </a:solidFill>
            </a:endParaRPr>
          </a:p>
          <a:p>
            <a:endParaRPr lang="en-US" dirty="0">
              <a:solidFill>
                <a:schemeClr val="tx1"/>
              </a:solidFill>
            </a:endParaRPr>
          </a:p>
        </p:txBody>
      </p:sp>
      <p:graphicFrame>
        <p:nvGraphicFramePr>
          <p:cNvPr id="8" name="Table 23">
            <a:extLst>
              <a:ext uri="{FF2B5EF4-FFF2-40B4-BE49-F238E27FC236}">
                <a16:creationId xmlns:a16="http://schemas.microsoft.com/office/drawing/2014/main" id="{3D93EB1F-AC74-421C-8BE1-00FB75E9B6C3}"/>
              </a:ext>
            </a:extLst>
          </p:cNvPr>
          <p:cNvGraphicFramePr>
            <a:graphicFrameLocks noGrp="1"/>
          </p:cNvGraphicFramePr>
          <p:nvPr>
            <p:extLst>
              <p:ext uri="{D42A27DB-BD31-4B8C-83A1-F6EECF244321}">
                <p14:modId xmlns:p14="http://schemas.microsoft.com/office/powerpoint/2010/main" val="4227755354"/>
              </p:ext>
            </p:extLst>
          </p:nvPr>
        </p:nvGraphicFramePr>
        <p:xfrm>
          <a:off x="9924288" y="1146493"/>
          <a:ext cx="1959864" cy="2194560"/>
        </p:xfrm>
        <a:graphic>
          <a:graphicData uri="http://schemas.openxmlformats.org/drawingml/2006/table">
            <a:tbl>
              <a:tblPr firstRow="1" bandRow="1">
                <a:tableStyleId>{21E4AEA4-8DFA-4A89-87EB-49C32662AFE0}</a:tableStyleId>
              </a:tblPr>
              <a:tblGrid>
                <a:gridCol w="979932">
                  <a:extLst>
                    <a:ext uri="{9D8B030D-6E8A-4147-A177-3AD203B41FA5}">
                      <a16:colId xmlns:a16="http://schemas.microsoft.com/office/drawing/2014/main" val="4057990996"/>
                    </a:ext>
                  </a:extLst>
                </a:gridCol>
                <a:gridCol w="979932">
                  <a:extLst>
                    <a:ext uri="{9D8B030D-6E8A-4147-A177-3AD203B41FA5}">
                      <a16:colId xmlns:a16="http://schemas.microsoft.com/office/drawing/2014/main" val="4070009956"/>
                    </a:ext>
                  </a:extLst>
                </a:gridCol>
              </a:tblGrid>
              <a:tr h="302468">
                <a:tc>
                  <a:txBody>
                    <a:bodyPr/>
                    <a:lstStyle/>
                    <a:p>
                      <a:pPr algn="ctr"/>
                      <a:r>
                        <a:rPr lang="en-US" dirty="0">
                          <a:solidFill>
                            <a:schemeClr val="bg1"/>
                          </a:solidFill>
                        </a:rPr>
                        <a:t> Point</a:t>
                      </a:r>
                    </a:p>
                  </a:txBody>
                  <a:tcPr anchor="ctr"/>
                </a:tc>
                <a:tc>
                  <a:txBody>
                    <a:bodyPr/>
                    <a:lstStyle/>
                    <a:p>
                      <a:pPr algn="ctr"/>
                      <a:r>
                        <a:rPr lang="en-US" dirty="0">
                          <a:solidFill>
                            <a:schemeClr val="bg1"/>
                          </a:solidFill>
                        </a:rPr>
                        <a:t>W</a:t>
                      </a:r>
                    </a:p>
                  </a:txBody>
                  <a:tcPr anchor="ctr"/>
                </a:tc>
                <a:extLst>
                  <a:ext uri="{0D108BD9-81ED-4DB2-BD59-A6C34878D82A}">
                    <a16:rowId xmlns:a16="http://schemas.microsoft.com/office/drawing/2014/main" val="2848318643"/>
                  </a:ext>
                </a:extLst>
              </a:tr>
              <a:tr h="302468">
                <a:tc>
                  <a:txBody>
                    <a:bodyPr/>
                    <a:lstStyle/>
                    <a:p>
                      <a:pPr algn="ctr"/>
                      <a:r>
                        <a:rPr lang="en-US" dirty="0"/>
                        <a:t>A</a:t>
                      </a:r>
                    </a:p>
                  </a:txBody>
                  <a:tcPr anchor="ctr"/>
                </a:tc>
                <a:tc>
                  <a:txBody>
                    <a:bodyPr/>
                    <a:lstStyle/>
                    <a:p>
                      <a:pPr algn="ctr"/>
                      <a:r>
                        <a:rPr lang="en-US" dirty="0"/>
                        <a:t>1/</a:t>
                      </a:r>
                      <a:r>
                        <a:rPr lang="he-IL" dirty="0"/>
                        <a:t>12</a:t>
                      </a:r>
                      <a:endParaRPr lang="en-US" dirty="0"/>
                    </a:p>
                  </a:txBody>
                  <a:tcPr anchor="ctr"/>
                </a:tc>
                <a:extLst>
                  <a:ext uri="{0D108BD9-81ED-4DB2-BD59-A6C34878D82A}">
                    <a16:rowId xmlns:a16="http://schemas.microsoft.com/office/drawing/2014/main" val="1930603313"/>
                  </a:ext>
                </a:extLst>
              </a:tr>
              <a:tr h="302468">
                <a:tc>
                  <a:txBody>
                    <a:bodyPr/>
                    <a:lstStyle/>
                    <a:p>
                      <a:pPr algn="ctr"/>
                      <a:r>
                        <a:rPr lang="en-US" dirty="0"/>
                        <a:t>B</a:t>
                      </a:r>
                    </a:p>
                  </a:txBody>
                  <a:tcPr anchor="ctr"/>
                </a:tc>
                <a:tc>
                  <a:txBody>
                    <a:bodyPr/>
                    <a:lstStyle/>
                    <a:p>
                      <a:pPr algn="ctr"/>
                      <a:r>
                        <a:rPr lang="he-IL" dirty="0"/>
                        <a:t>1</a:t>
                      </a:r>
                      <a:r>
                        <a:rPr lang="en-US" dirty="0"/>
                        <a:t>/4</a:t>
                      </a:r>
                    </a:p>
                  </a:txBody>
                  <a:tcPr anchor="ctr"/>
                </a:tc>
                <a:extLst>
                  <a:ext uri="{0D108BD9-81ED-4DB2-BD59-A6C34878D82A}">
                    <a16:rowId xmlns:a16="http://schemas.microsoft.com/office/drawing/2014/main" val="3057812221"/>
                  </a:ext>
                </a:extLst>
              </a:tr>
              <a:tr h="302468">
                <a:tc>
                  <a:txBody>
                    <a:bodyPr/>
                    <a:lstStyle/>
                    <a:p>
                      <a:pPr algn="ctr"/>
                      <a:r>
                        <a:rPr lang="en-US" dirty="0"/>
                        <a:t>C</a:t>
                      </a:r>
                    </a:p>
                  </a:txBody>
                  <a:tcPr anchor="ctr"/>
                </a:tc>
                <a:tc>
                  <a:txBody>
                    <a:bodyPr/>
                    <a:lstStyle/>
                    <a:p>
                      <a:pPr algn="ctr"/>
                      <a:r>
                        <a:rPr lang="en-US" dirty="0"/>
                        <a:t>1/</a:t>
                      </a:r>
                      <a:r>
                        <a:rPr lang="he-IL" dirty="0"/>
                        <a:t>3</a:t>
                      </a:r>
                      <a:endParaRPr lang="en-US" dirty="0"/>
                    </a:p>
                  </a:txBody>
                  <a:tcPr anchor="ctr"/>
                </a:tc>
                <a:extLst>
                  <a:ext uri="{0D108BD9-81ED-4DB2-BD59-A6C34878D82A}">
                    <a16:rowId xmlns:a16="http://schemas.microsoft.com/office/drawing/2014/main" val="2980988220"/>
                  </a:ext>
                </a:extLst>
              </a:tr>
              <a:tr h="302468">
                <a:tc>
                  <a:txBody>
                    <a:bodyPr/>
                    <a:lstStyle/>
                    <a:p>
                      <a:pPr algn="ctr"/>
                      <a:r>
                        <a:rPr lang="en-US" dirty="0"/>
                        <a:t>D</a:t>
                      </a:r>
                    </a:p>
                  </a:txBody>
                  <a:tcPr anchor="ctr"/>
                </a:tc>
                <a:tc>
                  <a:txBody>
                    <a:bodyPr/>
                    <a:lstStyle/>
                    <a:p>
                      <a:pPr algn="ctr"/>
                      <a:r>
                        <a:rPr lang="en-US" dirty="0"/>
                        <a:t>1/12</a:t>
                      </a:r>
                    </a:p>
                  </a:txBody>
                  <a:tcPr anchor="ctr"/>
                </a:tc>
                <a:extLst>
                  <a:ext uri="{0D108BD9-81ED-4DB2-BD59-A6C34878D82A}">
                    <a16:rowId xmlns:a16="http://schemas.microsoft.com/office/drawing/2014/main" val="455367106"/>
                  </a:ext>
                </a:extLst>
              </a:tr>
              <a:tr h="302468">
                <a:tc>
                  <a:txBody>
                    <a:bodyPr/>
                    <a:lstStyle/>
                    <a:p>
                      <a:pPr algn="ctr"/>
                      <a:r>
                        <a:rPr lang="en-US" dirty="0"/>
                        <a:t>E</a:t>
                      </a:r>
                    </a:p>
                  </a:txBody>
                  <a:tcPr anchor="ctr"/>
                </a:tc>
                <a:tc>
                  <a:txBody>
                    <a:bodyPr/>
                    <a:lstStyle/>
                    <a:p>
                      <a:pPr algn="ctr"/>
                      <a:r>
                        <a:rPr lang="en-US" dirty="0"/>
                        <a:t>1/4</a:t>
                      </a:r>
                    </a:p>
                  </a:txBody>
                  <a:tcPr anchor="ctr"/>
                </a:tc>
                <a:extLst>
                  <a:ext uri="{0D108BD9-81ED-4DB2-BD59-A6C34878D82A}">
                    <a16:rowId xmlns:a16="http://schemas.microsoft.com/office/drawing/2014/main" val="2262310042"/>
                  </a:ext>
                </a:extLst>
              </a:tr>
            </a:tbl>
          </a:graphicData>
        </a:graphic>
      </p:graphicFrame>
      <p:graphicFrame>
        <p:nvGraphicFramePr>
          <p:cNvPr id="11" name="Table 16">
            <a:extLst>
              <a:ext uri="{FF2B5EF4-FFF2-40B4-BE49-F238E27FC236}">
                <a16:creationId xmlns:a16="http://schemas.microsoft.com/office/drawing/2014/main" id="{FA5C0795-E14D-41B6-B4CD-F19E6A8384AD}"/>
              </a:ext>
            </a:extLst>
          </p:cNvPr>
          <p:cNvGraphicFramePr>
            <a:graphicFrameLocks/>
          </p:cNvGraphicFramePr>
          <p:nvPr>
            <p:extLst>
              <p:ext uri="{D42A27DB-BD31-4B8C-83A1-F6EECF244321}">
                <p14:modId xmlns:p14="http://schemas.microsoft.com/office/powerpoint/2010/main" val="707583838"/>
              </p:ext>
            </p:extLst>
          </p:nvPr>
        </p:nvGraphicFramePr>
        <p:xfrm>
          <a:off x="7525515" y="3465182"/>
          <a:ext cx="4532373" cy="3216900"/>
        </p:xfrm>
        <a:graphic>
          <a:graphicData uri="http://schemas.openxmlformats.org/drawingml/2006/table">
            <a:tbl>
              <a:tblPr firstRow="1" bandRow="1">
                <a:tableStyleId>{21E4AEA4-8DFA-4A89-87EB-49C32662AFE0}</a:tableStyleId>
              </a:tblPr>
              <a:tblGrid>
                <a:gridCol w="1510791">
                  <a:extLst>
                    <a:ext uri="{9D8B030D-6E8A-4147-A177-3AD203B41FA5}">
                      <a16:colId xmlns:a16="http://schemas.microsoft.com/office/drawing/2014/main" val="1241117761"/>
                    </a:ext>
                  </a:extLst>
                </a:gridCol>
                <a:gridCol w="1510791">
                  <a:extLst>
                    <a:ext uri="{9D8B030D-6E8A-4147-A177-3AD203B41FA5}">
                      <a16:colId xmlns:a16="http://schemas.microsoft.com/office/drawing/2014/main" val="3548097930"/>
                    </a:ext>
                  </a:extLst>
                </a:gridCol>
                <a:gridCol w="1510791">
                  <a:extLst>
                    <a:ext uri="{9D8B030D-6E8A-4147-A177-3AD203B41FA5}">
                      <a16:colId xmlns:a16="http://schemas.microsoft.com/office/drawing/2014/main" val="713941653"/>
                    </a:ext>
                  </a:extLst>
                </a:gridCol>
              </a:tblGrid>
              <a:tr h="545668">
                <a:tc>
                  <a:txBody>
                    <a:bodyPr/>
                    <a:lstStyle/>
                    <a:p>
                      <a:pPr algn="ctr"/>
                      <a:r>
                        <a:rPr lang="en-US" dirty="0">
                          <a:solidFill>
                            <a:schemeClr val="bg1"/>
                          </a:solidFill>
                        </a:rPr>
                        <a:t>Classifier</a:t>
                      </a:r>
                    </a:p>
                  </a:txBody>
                  <a:tcPr/>
                </a:tc>
                <a:tc>
                  <a:txBody>
                    <a:bodyPr/>
                    <a:lstStyle/>
                    <a:p>
                      <a:pPr algn="ctr"/>
                      <a:r>
                        <a:rPr lang="en-US" dirty="0">
                          <a:solidFill>
                            <a:schemeClr val="bg1"/>
                          </a:solidFill>
                        </a:rPr>
                        <a:t>Misclassified Points</a:t>
                      </a:r>
                    </a:p>
                  </a:txBody>
                  <a:tcPr/>
                </a:tc>
                <a:tc>
                  <a:txBody>
                    <a:bodyPr/>
                    <a:lstStyle/>
                    <a:p>
                      <a:pPr algn="ctr"/>
                      <a:r>
                        <a:rPr lang="en-US" dirty="0">
                          <a:solidFill>
                            <a:schemeClr val="bg1"/>
                          </a:solidFill>
                        </a:rPr>
                        <a:t>Error Rate</a:t>
                      </a:r>
                    </a:p>
                  </a:txBody>
                  <a:tcPr/>
                </a:tc>
                <a:extLst>
                  <a:ext uri="{0D108BD9-81ED-4DB2-BD59-A6C34878D82A}">
                    <a16:rowId xmlns:a16="http://schemas.microsoft.com/office/drawing/2014/main" val="3984172243"/>
                  </a:ext>
                </a:extLst>
              </a:tr>
              <a:tr h="429470">
                <a:tc>
                  <a:txBody>
                    <a:bodyPr/>
                    <a:lstStyle/>
                    <a:p>
                      <a:pPr algn="ctr"/>
                      <a:r>
                        <a:rPr lang="en-US" dirty="0"/>
                        <a:t>X &lt; 2</a:t>
                      </a:r>
                    </a:p>
                  </a:txBody>
                  <a:tcPr anchor="ctr"/>
                </a:tc>
                <a:tc>
                  <a:txBody>
                    <a:bodyPr/>
                    <a:lstStyle/>
                    <a:p>
                      <a:pPr algn="ctr"/>
                      <a:r>
                        <a:rPr lang="en-US" dirty="0"/>
                        <a:t>B, E</a:t>
                      </a:r>
                    </a:p>
                  </a:txBody>
                  <a:tcPr anchor="ctr"/>
                </a:tc>
                <a:tc>
                  <a:txBody>
                    <a:bodyPr/>
                    <a:lstStyle/>
                    <a:p>
                      <a:pPr algn="ctr"/>
                      <a:r>
                        <a:rPr lang="en-US" dirty="0"/>
                        <a:t>3/6</a:t>
                      </a:r>
                    </a:p>
                  </a:txBody>
                  <a:tcPr anchor="ctr"/>
                </a:tc>
                <a:extLst>
                  <a:ext uri="{0D108BD9-81ED-4DB2-BD59-A6C34878D82A}">
                    <a16:rowId xmlns:a16="http://schemas.microsoft.com/office/drawing/2014/main" val="2016932282"/>
                  </a:ext>
                </a:extLst>
              </a:tr>
              <a:tr h="429470">
                <a:tc>
                  <a:txBody>
                    <a:bodyPr/>
                    <a:lstStyle/>
                    <a:p>
                      <a:pPr algn="ctr"/>
                      <a:r>
                        <a:rPr lang="en-US" dirty="0"/>
                        <a:t>X &gt; 6</a:t>
                      </a:r>
                    </a:p>
                  </a:txBody>
                  <a:tcPr anchor="ctr"/>
                </a:tc>
                <a:tc>
                  <a:txBody>
                    <a:bodyPr/>
                    <a:lstStyle/>
                    <a:p>
                      <a:pPr algn="ctr"/>
                      <a:r>
                        <a:rPr lang="en-US" dirty="0"/>
                        <a:t>A, B, D, E</a:t>
                      </a:r>
                    </a:p>
                  </a:txBody>
                  <a:tcPr anchor="ctr"/>
                </a:tc>
                <a:tc>
                  <a:txBody>
                    <a:bodyPr/>
                    <a:lstStyle/>
                    <a:p>
                      <a:pPr algn="ctr"/>
                      <a:r>
                        <a:rPr lang="en-US" dirty="0"/>
                        <a:t>4/6</a:t>
                      </a:r>
                    </a:p>
                  </a:txBody>
                  <a:tcPr anchor="ctr"/>
                </a:tc>
                <a:extLst>
                  <a:ext uri="{0D108BD9-81ED-4DB2-BD59-A6C34878D82A}">
                    <a16:rowId xmlns:a16="http://schemas.microsoft.com/office/drawing/2014/main" val="1394612139"/>
                  </a:ext>
                </a:extLst>
              </a:tr>
              <a:tr h="429470">
                <a:tc>
                  <a:txBody>
                    <a:bodyPr/>
                    <a:lstStyle/>
                    <a:p>
                      <a:pPr algn="ctr"/>
                      <a:r>
                        <a:rPr lang="en-US" dirty="0"/>
                        <a:t>X &lt; 6</a:t>
                      </a:r>
                    </a:p>
                  </a:txBody>
                  <a:tcPr anchor="ctr"/>
                </a:tc>
                <a:tc>
                  <a:txBody>
                    <a:bodyPr/>
                    <a:lstStyle/>
                    <a:p>
                      <a:pPr algn="ctr"/>
                      <a:r>
                        <a:rPr lang="en-US" dirty="0"/>
                        <a:t>C</a:t>
                      </a:r>
                    </a:p>
                  </a:txBody>
                  <a:tcPr anchor="ctr"/>
                </a:tc>
                <a:tc>
                  <a:txBody>
                    <a:bodyPr/>
                    <a:lstStyle/>
                    <a:p>
                      <a:pPr algn="ctr"/>
                      <a:r>
                        <a:rPr lang="en-US" dirty="0"/>
                        <a:t>2/6</a:t>
                      </a:r>
                    </a:p>
                  </a:txBody>
                  <a:tcPr anchor="ctr"/>
                </a:tc>
                <a:extLst>
                  <a:ext uri="{0D108BD9-81ED-4DB2-BD59-A6C34878D82A}">
                    <a16:rowId xmlns:a16="http://schemas.microsoft.com/office/drawing/2014/main" val="2689874435"/>
                  </a:ext>
                </a:extLst>
              </a:tr>
              <a:tr h="429470">
                <a:tc>
                  <a:txBody>
                    <a:bodyPr/>
                    <a:lstStyle/>
                    <a:p>
                      <a:pPr algn="ctr"/>
                      <a:r>
                        <a:rPr lang="en-US" dirty="0"/>
                        <a:t>X &gt; 2</a:t>
                      </a:r>
                    </a:p>
                  </a:txBody>
                  <a:tcPr anchor="ctr"/>
                </a:tc>
                <a:tc>
                  <a:txBody>
                    <a:bodyPr/>
                    <a:lstStyle/>
                    <a:p>
                      <a:pPr algn="ctr"/>
                      <a:r>
                        <a:rPr lang="en-US" dirty="0"/>
                        <a:t>A, D, C</a:t>
                      </a:r>
                    </a:p>
                  </a:txBody>
                  <a:tcPr anchor="ctr"/>
                </a:tc>
                <a:tc>
                  <a:txBody>
                    <a:bodyPr/>
                    <a:lstStyle/>
                    <a:p>
                      <a:pPr algn="ctr"/>
                      <a:r>
                        <a:rPr lang="en-US" dirty="0"/>
                        <a:t>3/6</a:t>
                      </a:r>
                    </a:p>
                  </a:txBody>
                  <a:tcPr anchor="ctr"/>
                </a:tc>
                <a:extLst>
                  <a:ext uri="{0D108BD9-81ED-4DB2-BD59-A6C34878D82A}">
                    <a16:rowId xmlns:a16="http://schemas.microsoft.com/office/drawing/2014/main" val="3924748329"/>
                  </a:ext>
                </a:extLst>
              </a:tr>
              <a:tr h="429470">
                <a:tc>
                  <a:txBody>
                    <a:bodyPr/>
                    <a:lstStyle/>
                    <a:p>
                      <a:pPr algn="ctr"/>
                      <a:r>
                        <a:rPr lang="en-US" dirty="0"/>
                        <a:t>X &lt; 4</a:t>
                      </a:r>
                    </a:p>
                  </a:txBody>
                  <a:tcPr anchor="ctr"/>
                </a:tc>
                <a:tc>
                  <a:txBody>
                    <a:bodyPr/>
                    <a:lstStyle/>
                    <a:p>
                      <a:pPr algn="ctr"/>
                      <a:r>
                        <a:rPr lang="en-US" dirty="0"/>
                        <a:t>C, B, E</a:t>
                      </a:r>
                    </a:p>
                  </a:txBody>
                  <a:tcPr anchor="ctr"/>
                </a:tc>
                <a:tc>
                  <a:txBody>
                    <a:bodyPr/>
                    <a:lstStyle/>
                    <a:p>
                      <a:pPr algn="ctr"/>
                      <a:r>
                        <a:rPr lang="en-US" dirty="0"/>
                        <a:t>5/6</a:t>
                      </a:r>
                    </a:p>
                  </a:txBody>
                  <a:tcPr anchor="ctr"/>
                </a:tc>
                <a:extLst>
                  <a:ext uri="{0D108BD9-81ED-4DB2-BD59-A6C34878D82A}">
                    <a16:rowId xmlns:a16="http://schemas.microsoft.com/office/drawing/2014/main" val="4120759664"/>
                  </a:ext>
                </a:extLst>
              </a:tr>
              <a:tr h="429470">
                <a:tc>
                  <a:txBody>
                    <a:bodyPr/>
                    <a:lstStyle/>
                    <a:p>
                      <a:pPr algn="ctr"/>
                      <a:r>
                        <a:rPr lang="en-US" b="1" dirty="0">
                          <a:solidFill>
                            <a:schemeClr val="bg1"/>
                          </a:solidFill>
                        </a:rPr>
                        <a:t>X &gt; 4</a:t>
                      </a:r>
                    </a:p>
                  </a:txBody>
                  <a:tcPr anchor="ctr">
                    <a:solidFill>
                      <a:schemeClr val="accent1">
                        <a:lumMod val="75000"/>
                      </a:schemeClr>
                    </a:solidFill>
                  </a:tcPr>
                </a:tc>
                <a:tc>
                  <a:txBody>
                    <a:bodyPr/>
                    <a:lstStyle/>
                    <a:p>
                      <a:pPr algn="ctr"/>
                      <a:r>
                        <a:rPr lang="en-US" b="1" dirty="0">
                          <a:solidFill>
                            <a:schemeClr val="bg1"/>
                          </a:solidFill>
                        </a:rPr>
                        <a:t>A, D</a:t>
                      </a:r>
                    </a:p>
                  </a:txBody>
                  <a:tcPr anchor="ctr">
                    <a:solidFill>
                      <a:schemeClr val="accent1">
                        <a:lumMod val="75000"/>
                      </a:schemeClr>
                    </a:solidFill>
                  </a:tcPr>
                </a:tc>
                <a:tc>
                  <a:txBody>
                    <a:bodyPr/>
                    <a:lstStyle/>
                    <a:p>
                      <a:pPr algn="ctr"/>
                      <a:r>
                        <a:rPr lang="en-US" b="1" dirty="0">
                          <a:solidFill>
                            <a:schemeClr val="bg1"/>
                          </a:solidFill>
                        </a:rPr>
                        <a:t>1/6</a:t>
                      </a:r>
                    </a:p>
                  </a:txBody>
                  <a:tcPr anchor="ctr">
                    <a:solidFill>
                      <a:schemeClr val="accent1">
                        <a:lumMod val="75000"/>
                      </a:schemeClr>
                    </a:solidFill>
                  </a:tcPr>
                </a:tc>
                <a:extLst>
                  <a:ext uri="{0D108BD9-81ED-4DB2-BD59-A6C34878D82A}">
                    <a16:rowId xmlns:a16="http://schemas.microsoft.com/office/drawing/2014/main" val="922896300"/>
                  </a:ext>
                </a:extLst>
              </a:tr>
            </a:tbl>
          </a:graphicData>
        </a:graphic>
      </p:graphicFrame>
      <p:sp>
        <p:nvSpPr>
          <p:cNvPr id="18" name="Rectangle 17">
            <a:extLst>
              <a:ext uri="{FF2B5EF4-FFF2-40B4-BE49-F238E27FC236}">
                <a16:creationId xmlns:a16="http://schemas.microsoft.com/office/drawing/2014/main" id="{9AF9A36E-818F-4567-932B-F94AC7E1FE7B}"/>
              </a:ext>
            </a:extLst>
          </p:cNvPr>
          <p:cNvSpPr/>
          <p:nvPr/>
        </p:nvSpPr>
        <p:spPr>
          <a:xfrm>
            <a:off x="881471" y="2177631"/>
            <a:ext cx="1804417" cy="26309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9619EBD-331F-4924-A4C5-3C2AF704C4C3}"/>
              </a:ext>
            </a:extLst>
          </p:cNvPr>
          <p:cNvSpPr/>
          <p:nvPr/>
        </p:nvSpPr>
        <p:spPr>
          <a:xfrm>
            <a:off x="1496566" y="4019096"/>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DD58AA84-2F3A-47AB-9610-32B3B1B729A0}"/>
              </a:ext>
            </a:extLst>
          </p:cNvPr>
          <p:cNvSpPr/>
          <p:nvPr/>
        </p:nvSpPr>
        <p:spPr>
          <a:xfrm>
            <a:off x="1496567" y="2286508"/>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E47CFC61-9871-43A5-B4A6-205B9B6905E1}"/>
              </a:ext>
            </a:extLst>
          </p:cNvPr>
          <p:cNvSpPr/>
          <p:nvPr/>
        </p:nvSpPr>
        <p:spPr>
          <a:xfrm>
            <a:off x="5190742" y="4054487"/>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6318B51-3222-4F24-88B4-968DE237BB3A}"/>
              </a:ext>
            </a:extLst>
          </p:cNvPr>
          <p:cNvSpPr/>
          <p:nvPr/>
        </p:nvSpPr>
        <p:spPr>
          <a:xfrm>
            <a:off x="5190743" y="2300918"/>
            <a:ext cx="486965" cy="47921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6A3AD36-85B8-451D-8F70-0F5F65A74128}"/>
              </a:ext>
            </a:extLst>
          </p:cNvPr>
          <p:cNvSpPr/>
          <p:nvPr/>
        </p:nvSpPr>
        <p:spPr>
          <a:xfrm>
            <a:off x="3269788" y="3358073"/>
            <a:ext cx="548640" cy="19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89BA2C8-64DD-4B36-9366-6D67D4059F75}"/>
              </a:ext>
            </a:extLst>
          </p:cNvPr>
          <p:cNvSpPr txBox="1"/>
          <p:nvPr/>
        </p:nvSpPr>
        <p:spPr>
          <a:xfrm>
            <a:off x="925030" y="2280849"/>
            <a:ext cx="5303520" cy="1938992"/>
          </a:xfrm>
          <a:prstGeom prst="rect">
            <a:avLst/>
          </a:prstGeom>
          <a:noFill/>
        </p:spPr>
        <p:txBody>
          <a:bodyPr wrap="square" rtlCol="0">
            <a:spAutoFit/>
          </a:bodyPr>
          <a:lstStyle/>
          <a:p>
            <a:r>
              <a:rPr lang="en-US" sz="2400" b="1" dirty="0">
                <a:solidFill>
                  <a:schemeClr val="bg1"/>
                </a:solidFill>
              </a:rPr>
              <a:t>   A                                                    B</a:t>
            </a:r>
          </a:p>
          <a:p>
            <a:endParaRPr lang="en-US" sz="2400" b="1" dirty="0">
              <a:solidFill>
                <a:schemeClr val="bg1"/>
              </a:solidFill>
            </a:endParaRPr>
          </a:p>
          <a:p>
            <a:r>
              <a:rPr lang="en-US" sz="2400" b="1" dirty="0">
                <a:solidFill>
                  <a:schemeClr val="bg1"/>
                </a:solidFill>
              </a:rPr>
              <a:t>			         C</a:t>
            </a:r>
          </a:p>
          <a:p>
            <a:endParaRPr lang="en-US" sz="2400" b="1" dirty="0">
              <a:solidFill>
                <a:schemeClr val="bg1"/>
              </a:solidFill>
            </a:endParaRPr>
          </a:p>
          <a:p>
            <a:r>
              <a:rPr lang="en-US" sz="2400" b="1" dirty="0">
                <a:solidFill>
                  <a:schemeClr val="bg1"/>
                </a:solidFill>
              </a:rPr>
              <a:t>   D			      				           E </a:t>
            </a:r>
          </a:p>
        </p:txBody>
      </p:sp>
    </p:spTree>
    <p:extLst>
      <p:ext uri="{BB962C8B-B14F-4D97-AF65-F5344CB8AC3E}">
        <p14:creationId xmlns:p14="http://schemas.microsoft.com/office/powerpoint/2010/main" val="216781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The Code</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sz="2000" b="1" dirty="0"/>
              <a:t>Fit function</a:t>
            </a:r>
          </a:p>
          <a:p>
            <a:pPr lvl="1"/>
            <a:r>
              <a:rPr lang="en-US" sz="1800" b="1" dirty="0"/>
              <a:t>AdaBoost Learning Stage</a:t>
            </a:r>
          </a:p>
          <a:p>
            <a:pPr lvl="1"/>
            <a:r>
              <a:rPr lang="en-US" sz="1800" b="1" dirty="0"/>
              <a:t>We used Decision Stumps on our </a:t>
            </a:r>
            <a:br>
              <a:rPr lang="en-US" sz="1800" b="1" dirty="0"/>
            </a:br>
            <a:r>
              <a:rPr lang="en-US" sz="1800" b="1" dirty="0"/>
              <a:t>training set.</a:t>
            </a:r>
          </a:p>
          <a:p>
            <a:pPr lvl="1"/>
            <a:r>
              <a:rPr lang="en-US" sz="1800" b="1" dirty="0"/>
              <a:t>We took each time the stump </a:t>
            </a:r>
            <a:br>
              <a:rPr lang="en-US" sz="1800" b="1" dirty="0"/>
            </a:br>
            <a:r>
              <a:rPr lang="en-US" sz="1800" b="1" dirty="0"/>
              <a:t>with the minimum total error </a:t>
            </a:r>
            <a:br>
              <a:rPr lang="en-US" sz="1800" b="1" dirty="0"/>
            </a:br>
            <a:r>
              <a:rPr lang="en-US" sz="1800" b="1" dirty="0"/>
              <a:t>and added it to the final classifier.</a:t>
            </a:r>
          </a:p>
          <a:p>
            <a:pPr lvl="1"/>
            <a:r>
              <a:rPr lang="en-US" sz="1800" b="1" dirty="0"/>
              <a:t>We used another database to hold</a:t>
            </a:r>
            <a:br>
              <a:rPr lang="en-US" sz="1800" b="1" dirty="0"/>
            </a:br>
            <a:r>
              <a:rPr lang="en-US" sz="1800" b="1" dirty="0"/>
              <a:t>each stump’s alpha (weight)</a:t>
            </a:r>
          </a:p>
          <a:p>
            <a:pPr lvl="1"/>
            <a:r>
              <a:rPr lang="en-US" sz="1800" b="1" dirty="0"/>
              <a:t>We maintained the predictions,</a:t>
            </a:r>
            <a:br>
              <a:rPr lang="en-US" sz="1800" b="1" dirty="0"/>
            </a:br>
            <a:r>
              <a:rPr lang="en-US" sz="1800" b="1" dirty="0"/>
              <a:t>correctly classified and misclassified</a:t>
            </a:r>
            <a:br>
              <a:rPr lang="en-US" sz="1800" b="1" dirty="0"/>
            </a:br>
            <a:r>
              <a:rPr lang="en-US" sz="1800" b="1" dirty="0"/>
              <a:t>data points in arrays for later </a:t>
            </a:r>
            <a:br>
              <a:rPr lang="en-US" sz="1800" b="1" dirty="0"/>
            </a:br>
            <a:r>
              <a:rPr lang="en-US" sz="1800" b="1" dirty="0"/>
              <a:t>calculations of data weight et cetera.</a:t>
            </a:r>
            <a:endParaRPr lang="en-US" b="1" dirty="0"/>
          </a:p>
          <a:p>
            <a:pPr lvl="1"/>
            <a:endParaRPr lang="en-US" b="1" dirty="0"/>
          </a:p>
          <a:p>
            <a:pPr lvl="1"/>
            <a:endParaRPr lang="en-US" b="1" dirty="0"/>
          </a:p>
          <a:p>
            <a:pPr lvl="1"/>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46</a:t>
            </a:fld>
            <a:endParaRPr lang="en-US" dirty="0"/>
          </a:p>
        </p:txBody>
      </p:sp>
      <p:pic>
        <p:nvPicPr>
          <p:cNvPr id="5" name="Picture 4">
            <a:extLst>
              <a:ext uri="{FF2B5EF4-FFF2-40B4-BE49-F238E27FC236}">
                <a16:creationId xmlns:a16="http://schemas.microsoft.com/office/drawing/2014/main" id="{F0102ECD-FDE3-452B-A76D-4448D238F291}"/>
              </a:ext>
            </a:extLst>
          </p:cNvPr>
          <p:cNvPicPr>
            <a:picLocks noChangeAspect="1"/>
          </p:cNvPicPr>
          <p:nvPr/>
        </p:nvPicPr>
        <p:blipFill>
          <a:blip r:embed="rId3"/>
          <a:stretch>
            <a:fillRect/>
          </a:stretch>
        </p:blipFill>
        <p:spPr>
          <a:xfrm>
            <a:off x="5197588" y="1461671"/>
            <a:ext cx="6601557" cy="4573367"/>
          </a:xfrm>
          <a:prstGeom prst="rect">
            <a:avLst/>
          </a:prstGeom>
        </p:spPr>
      </p:pic>
    </p:spTree>
    <p:extLst>
      <p:ext uri="{BB962C8B-B14F-4D97-AF65-F5344CB8AC3E}">
        <p14:creationId xmlns:p14="http://schemas.microsoft.com/office/powerpoint/2010/main" val="2829763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The Code</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sz="2000" b="1" dirty="0"/>
              <a:t>Predict function</a:t>
            </a:r>
          </a:p>
          <a:p>
            <a:pPr lvl="1"/>
            <a:r>
              <a:rPr lang="en-US" sz="1800" b="1" dirty="0"/>
              <a:t>We used the dataset for the test stage.</a:t>
            </a:r>
          </a:p>
          <a:p>
            <a:pPr lvl="1"/>
            <a:r>
              <a:rPr lang="en-US" sz="1800" b="1" dirty="0"/>
              <a:t>For each stump we made a prediction</a:t>
            </a:r>
            <a:br>
              <a:rPr lang="en-US" sz="1800" b="1" dirty="0"/>
            </a:br>
            <a:r>
              <a:rPr lang="en-US" sz="1800" b="1" dirty="0"/>
              <a:t>and then multiplied by its voting power</a:t>
            </a:r>
            <a:br>
              <a:rPr lang="en-US" sz="1800" b="1" dirty="0"/>
            </a:br>
            <a:r>
              <a:rPr lang="en-US" sz="1800" b="1" dirty="0"/>
              <a:t>and added it to the predictions array.</a:t>
            </a:r>
          </a:p>
          <a:p>
            <a:pPr lvl="1"/>
            <a:r>
              <a:rPr lang="en-US" sz="1800" b="1" dirty="0"/>
              <a:t>Predictions contains each stumps list of</a:t>
            </a:r>
            <a:br>
              <a:rPr lang="en-US" sz="1800" b="1" dirty="0"/>
            </a:br>
            <a:r>
              <a:rPr lang="en-US" sz="1800" b="1" dirty="0"/>
              <a:t>decisions for all data points in the dataset. </a:t>
            </a:r>
          </a:p>
          <a:p>
            <a:pPr lvl="1"/>
            <a:r>
              <a:rPr lang="en-US" sz="1800" b="1" dirty="0"/>
              <a:t>In each iteration we calculated the growing</a:t>
            </a:r>
            <a:br>
              <a:rPr lang="en-US" sz="1800" b="1" dirty="0"/>
            </a:br>
            <a:r>
              <a:rPr lang="en-US" sz="1800" b="1" dirty="0"/>
              <a:t>accuracy.</a:t>
            </a:r>
            <a:endParaRPr lang="en-US" b="1" dirty="0"/>
          </a:p>
          <a:p>
            <a:pPr lvl="1"/>
            <a:endParaRPr lang="en-US" b="1" dirty="0"/>
          </a:p>
          <a:p>
            <a:pPr lvl="1"/>
            <a:endParaRPr lang="en-US" b="1" dirty="0"/>
          </a:p>
          <a:p>
            <a:pPr lvl="1"/>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47</a:t>
            </a:fld>
            <a:endParaRPr lang="en-US" dirty="0"/>
          </a:p>
        </p:txBody>
      </p:sp>
      <p:pic>
        <p:nvPicPr>
          <p:cNvPr id="6" name="Picture 5">
            <a:extLst>
              <a:ext uri="{FF2B5EF4-FFF2-40B4-BE49-F238E27FC236}">
                <a16:creationId xmlns:a16="http://schemas.microsoft.com/office/drawing/2014/main" id="{6352CD35-59FA-4D32-BF2C-5B5175D3B836}"/>
              </a:ext>
            </a:extLst>
          </p:cNvPr>
          <p:cNvPicPr>
            <a:picLocks noChangeAspect="1"/>
          </p:cNvPicPr>
          <p:nvPr/>
        </p:nvPicPr>
        <p:blipFill>
          <a:blip r:embed="rId3"/>
          <a:stretch>
            <a:fillRect/>
          </a:stretch>
        </p:blipFill>
        <p:spPr>
          <a:xfrm>
            <a:off x="5770013" y="1968857"/>
            <a:ext cx="6278899" cy="2907943"/>
          </a:xfrm>
          <a:prstGeom prst="rect">
            <a:avLst/>
          </a:prstGeom>
        </p:spPr>
      </p:pic>
    </p:spTree>
    <p:extLst>
      <p:ext uri="{BB962C8B-B14F-4D97-AF65-F5344CB8AC3E}">
        <p14:creationId xmlns:p14="http://schemas.microsoft.com/office/powerpoint/2010/main" val="2044826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The Code</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sz="2000" b="1" dirty="0"/>
              <a:t>Main file</a:t>
            </a:r>
          </a:p>
          <a:p>
            <a:pPr lvl="1"/>
            <a:r>
              <a:rPr lang="en-US" sz="1800" b="1" dirty="0"/>
              <a:t>The main function takes the csv dataset</a:t>
            </a:r>
          </a:p>
          <a:p>
            <a:pPr lvl="2"/>
            <a:r>
              <a:rPr lang="en-US" sz="1200" b="1" dirty="0"/>
              <a:t>(should be in the same directory)</a:t>
            </a:r>
          </a:p>
          <a:p>
            <a:pPr lvl="1"/>
            <a:r>
              <a:rPr lang="en-US" sz="1800" b="1" dirty="0"/>
              <a:t>Two values can be changed:</a:t>
            </a:r>
          </a:p>
          <a:p>
            <a:pPr lvl="2"/>
            <a:r>
              <a:rPr lang="en-US" sz="1400" b="1" dirty="0"/>
              <a:t>number_of_base_learners (to increase accuracy)</a:t>
            </a:r>
          </a:p>
          <a:p>
            <a:pPr lvl="2"/>
            <a:r>
              <a:rPr lang="en-US" sz="1400" b="1" dirty="0"/>
              <a:t>Threshold (if reached required accuracy quickly)</a:t>
            </a:r>
          </a:p>
          <a:p>
            <a:pPr lvl="2"/>
            <a:endParaRPr lang="en-US" sz="1400" b="1" dirty="0"/>
          </a:p>
          <a:p>
            <a:pPr marL="914400" lvl="2" indent="0">
              <a:buNone/>
            </a:pPr>
            <a:endParaRPr lang="en-US" sz="1600" b="1" dirty="0"/>
          </a:p>
          <a:p>
            <a:pPr lvl="1"/>
            <a:r>
              <a:rPr lang="en-US" sz="1800" b="1" dirty="0"/>
              <a:t>Plot to show the increased accuracy</a:t>
            </a:r>
            <a:br>
              <a:rPr lang="en-US" sz="1800" b="1" dirty="0"/>
            </a:br>
            <a:r>
              <a:rPr lang="en-US" sz="1800" b="1" dirty="0"/>
              <a:t>in correlation with increased number of stumps</a:t>
            </a:r>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48</a:t>
            </a:fld>
            <a:endParaRPr lang="en-US" dirty="0"/>
          </a:p>
        </p:txBody>
      </p:sp>
      <p:pic>
        <p:nvPicPr>
          <p:cNvPr id="5" name="Picture 4">
            <a:extLst>
              <a:ext uri="{FF2B5EF4-FFF2-40B4-BE49-F238E27FC236}">
                <a16:creationId xmlns:a16="http://schemas.microsoft.com/office/drawing/2014/main" id="{A12E4F71-F79B-4FA6-A993-F12E4AF9D346}"/>
              </a:ext>
            </a:extLst>
          </p:cNvPr>
          <p:cNvPicPr>
            <a:picLocks noChangeAspect="1"/>
          </p:cNvPicPr>
          <p:nvPr/>
        </p:nvPicPr>
        <p:blipFill>
          <a:blip r:embed="rId3"/>
          <a:stretch>
            <a:fillRect/>
          </a:stretch>
        </p:blipFill>
        <p:spPr>
          <a:xfrm>
            <a:off x="6071190" y="1392305"/>
            <a:ext cx="5951476" cy="3687695"/>
          </a:xfrm>
          <a:prstGeom prst="rect">
            <a:avLst/>
          </a:prstGeom>
        </p:spPr>
      </p:pic>
    </p:spTree>
    <p:extLst>
      <p:ext uri="{BB962C8B-B14F-4D97-AF65-F5344CB8AC3E}">
        <p14:creationId xmlns:p14="http://schemas.microsoft.com/office/powerpoint/2010/main" val="3231570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The Code - Results</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sz="2000" b="1" dirty="0"/>
              <a:t>Results on testData.csv</a:t>
            </a:r>
          </a:p>
          <a:p>
            <a:pPr lvl="1"/>
            <a:r>
              <a:rPr lang="en-US" sz="1800" b="1" dirty="0"/>
              <a:t>Dataset contains 2809 data points</a:t>
            </a:r>
            <a:br>
              <a:rPr lang="en-US" sz="1800" b="1" dirty="0"/>
            </a:br>
            <a:r>
              <a:rPr lang="en-US" sz="1800" b="1" dirty="0"/>
              <a:t>and 15 features.</a:t>
            </a:r>
          </a:p>
          <a:p>
            <a:pPr lvl="1"/>
            <a:r>
              <a:rPr lang="en-US" sz="1800" b="1" dirty="0"/>
              <a:t>Features contain float numbers and the labels are 0 or 1.</a:t>
            </a:r>
            <a:endParaRPr lang="en-US" sz="1200" b="1" dirty="0"/>
          </a:p>
          <a:p>
            <a:pPr lvl="1"/>
            <a:r>
              <a:rPr lang="en-US" sz="1800" b="1" dirty="0"/>
              <a:t>Using 150 stumps we were able to reach an accuracy of</a:t>
            </a:r>
            <a:br>
              <a:rPr lang="en-US" sz="1800" b="1" dirty="0"/>
            </a:br>
            <a:r>
              <a:rPr lang="en-US" sz="1800" b="1" dirty="0"/>
              <a:t>89.747241%. For AdaBoost that isn’t considered very high.</a:t>
            </a:r>
          </a:p>
          <a:p>
            <a:pPr lvl="1"/>
            <a:r>
              <a:rPr lang="en-US" sz="1800" b="1" dirty="0"/>
              <a:t>On large datasets, AdaBoost might not achieve the desired </a:t>
            </a:r>
            <a:br>
              <a:rPr lang="en-US" sz="1800" b="1" dirty="0"/>
            </a:br>
            <a:r>
              <a:rPr lang="en-US" sz="1800" b="1" dirty="0"/>
              <a:t>accuracy in a reasonable amount of time as the amount of </a:t>
            </a:r>
            <a:br>
              <a:rPr lang="en-US" sz="1800" b="1" dirty="0"/>
            </a:br>
            <a:r>
              <a:rPr lang="en-US" sz="1800" b="1" dirty="0"/>
              <a:t>time it takes scanning through the datasets grows greatly.</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49</a:t>
            </a:fld>
            <a:endParaRPr lang="en-US" dirty="0"/>
          </a:p>
        </p:txBody>
      </p:sp>
      <p:pic>
        <p:nvPicPr>
          <p:cNvPr id="6" name="Picture 5">
            <a:extLst>
              <a:ext uri="{FF2B5EF4-FFF2-40B4-BE49-F238E27FC236}">
                <a16:creationId xmlns:a16="http://schemas.microsoft.com/office/drawing/2014/main" id="{BA5C0BEA-755F-4B81-BBC0-DDB1347F88B4}"/>
              </a:ext>
            </a:extLst>
          </p:cNvPr>
          <p:cNvPicPr>
            <a:picLocks noChangeAspect="1"/>
          </p:cNvPicPr>
          <p:nvPr/>
        </p:nvPicPr>
        <p:blipFill>
          <a:blip r:embed="rId3"/>
          <a:stretch>
            <a:fillRect/>
          </a:stretch>
        </p:blipFill>
        <p:spPr>
          <a:xfrm>
            <a:off x="7648592" y="1293007"/>
            <a:ext cx="4066245" cy="3911600"/>
          </a:xfrm>
          <a:prstGeom prst="rect">
            <a:avLst/>
          </a:prstGeom>
        </p:spPr>
      </p:pic>
    </p:spTree>
    <p:extLst>
      <p:ext uri="{BB962C8B-B14F-4D97-AF65-F5344CB8AC3E}">
        <p14:creationId xmlns:p14="http://schemas.microsoft.com/office/powerpoint/2010/main" val="3392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23054424-E68D-438F-8545-6C72542E8B74}"/>
              </a:ext>
            </a:extLst>
          </p:cNvPr>
          <p:cNvSpPr/>
          <p:nvPr/>
        </p:nvSpPr>
        <p:spPr>
          <a:xfrm>
            <a:off x="7655638" y="5341063"/>
            <a:ext cx="1560576" cy="6647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73283B5F-9353-4DF3-BD6E-4F7D9C9C0F39}"/>
              </a:ext>
            </a:extLst>
          </p:cNvPr>
          <p:cNvSpPr/>
          <p:nvPr/>
        </p:nvSpPr>
        <p:spPr>
          <a:xfrm>
            <a:off x="9740470" y="5341063"/>
            <a:ext cx="1560576" cy="6647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Connector: Curved 9">
            <a:extLst>
              <a:ext uri="{FF2B5EF4-FFF2-40B4-BE49-F238E27FC236}">
                <a16:creationId xmlns:a16="http://schemas.microsoft.com/office/drawing/2014/main" id="{BA4384E2-4031-4A5D-B44D-55BEA411950C}"/>
              </a:ext>
            </a:extLst>
          </p:cNvPr>
          <p:cNvCxnSpPr>
            <a:cxnSpLocks/>
          </p:cNvCxnSpPr>
          <p:nvPr/>
        </p:nvCxnSpPr>
        <p:spPr>
          <a:xfrm rot="5400000" flipH="1" flipV="1">
            <a:off x="9471992" y="4292297"/>
            <a:ext cx="12700" cy="2084832"/>
          </a:xfrm>
          <a:prstGeom prst="curvedConnector3">
            <a:avLst>
              <a:gd name="adj1" fmla="val 2856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כותרת 1"/>
          <p:cNvSpPr>
            <a:spLocks noGrp="1"/>
          </p:cNvSpPr>
          <p:nvPr>
            <p:ph type="title"/>
          </p:nvPr>
        </p:nvSpPr>
        <p:spPr>
          <a:xfrm>
            <a:off x="477163" y="0"/>
            <a:ext cx="10735235" cy="1392305"/>
          </a:xfrm>
        </p:spPr>
        <p:txBody>
          <a:bodyPr>
            <a:normAutofit fontScale="90000"/>
          </a:bodyPr>
          <a:lstStyle/>
          <a:p>
            <a:r>
              <a:rPr lang="en-US" b="1" u="sng" dirty="0"/>
              <a:t>Tree-Based Methods in Classification</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Simple Decision trees are like the way people are thinking</a:t>
            </a:r>
          </a:p>
          <a:p>
            <a:pPr lvl="1"/>
            <a:r>
              <a:rPr lang="en-US" b="1" dirty="0"/>
              <a:t>A decision tree asks a question and based on the answer it makes a classification.</a:t>
            </a:r>
          </a:p>
          <a:p>
            <a:pPr lvl="1"/>
            <a:r>
              <a:rPr lang="en-US" b="1" dirty="0">
                <a:solidFill>
                  <a:schemeClr val="bg1"/>
                </a:solidFill>
              </a:rPr>
              <a:t>The answer can be:</a:t>
            </a:r>
          </a:p>
          <a:p>
            <a:pPr marL="457200" lvl="1" indent="0">
              <a:buNone/>
            </a:pPr>
            <a:r>
              <a:rPr lang="en-US" b="1" dirty="0"/>
              <a:t>-  A simple Yes / No or True / False</a:t>
            </a:r>
          </a:p>
          <a:p>
            <a:pPr marL="457200" lvl="1" indent="0">
              <a:buNone/>
            </a:pPr>
            <a:r>
              <a:rPr lang="en-US" b="1" dirty="0"/>
              <a:t>- A numeric value / Boolean (Smaller/Larger than)</a:t>
            </a:r>
          </a:p>
          <a:p>
            <a:pPr marL="457200" lvl="1" indent="0">
              <a:buNone/>
            </a:pPr>
            <a:r>
              <a:rPr lang="en-US" b="1" dirty="0"/>
              <a:t>- Many other predefined answers.</a:t>
            </a:r>
          </a:p>
          <a:p>
            <a:pPr lvl="1"/>
            <a:endParaRPr lang="en-US" b="1" dirty="0"/>
          </a:p>
          <a:p>
            <a:endParaRPr lang="en-US" b="1" dirty="0"/>
          </a:p>
          <a:p>
            <a:pPr lvl="1"/>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a:t>
            </a:fld>
            <a:endParaRPr lang="en-US" dirty="0"/>
          </a:p>
        </p:txBody>
      </p:sp>
      <p:sp>
        <p:nvSpPr>
          <p:cNvPr id="6" name="Oval 5">
            <a:extLst>
              <a:ext uri="{FF2B5EF4-FFF2-40B4-BE49-F238E27FC236}">
                <a16:creationId xmlns:a16="http://schemas.microsoft.com/office/drawing/2014/main" id="{84D45D59-BA11-48AC-B956-12AE96773268}"/>
              </a:ext>
            </a:extLst>
          </p:cNvPr>
          <p:cNvSpPr/>
          <p:nvPr/>
        </p:nvSpPr>
        <p:spPr>
          <a:xfrm>
            <a:off x="7690807" y="3619146"/>
            <a:ext cx="3535680" cy="13255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student has studied computer science for 3 years in Sapir Academic College</a:t>
            </a:r>
          </a:p>
        </p:txBody>
      </p:sp>
      <p:sp>
        <p:nvSpPr>
          <p:cNvPr id="7" name="TextBox 6">
            <a:extLst>
              <a:ext uri="{FF2B5EF4-FFF2-40B4-BE49-F238E27FC236}">
                <a16:creationId xmlns:a16="http://schemas.microsoft.com/office/drawing/2014/main" id="{384D020F-FF9B-4C83-8FF6-65FB3C9E2B40}"/>
              </a:ext>
            </a:extLst>
          </p:cNvPr>
          <p:cNvSpPr txBox="1"/>
          <p:nvPr/>
        </p:nvSpPr>
        <p:spPr>
          <a:xfrm>
            <a:off x="7386945" y="4643274"/>
            <a:ext cx="4547616" cy="1477328"/>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	True						False</a:t>
            </a:r>
          </a:p>
          <a:p>
            <a:endParaRPr lang="en-US" dirty="0">
              <a:solidFill>
                <a:schemeClr val="bg1"/>
              </a:solidFill>
            </a:endParaRPr>
          </a:p>
          <a:p>
            <a:r>
              <a:rPr lang="en-US" dirty="0">
                <a:solidFill>
                  <a:schemeClr val="bg1"/>
                </a:solidFill>
              </a:rPr>
              <a:t>     Finished degree           Haven’t finished</a:t>
            </a:r>
          </a:p>
          <a:p>
            <a:r>
              <a:rPr lang="en-US" dirty="0">
                <a:solidFill>
                  <a:schemeClr val="bg1"/>
                </a:solidFill>
              </a:rPr>
              <a:t>    </a:t>
            </a:r>
          </a:p>
        </p:txBody>
      </p:sp>
    </p:spTree>
    <p:extLst>
      <p:ext uri="{BB962C8B-B14F-4D97-AF65-F5344CB8AC3E}">
        <p14:creationId xmlns:p14="http://schemas.microsoft.com/office/powerpoint/2010/main" val="2611408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The Code - Results</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sz="2000" b="1" dirty="0"/>
              <a:t>Results on testData2.csv</a:t>
            </a:r>
          </a:p>
          <a:p>
            <a:pPr lvl="1"/>
            <a:r>
              <a:rPr lang="en-US" sz="1800" b="1" dirty="0"/>
              <a:t>A simpler derivative from testData.csv</a:t>
            </a:r>
            <a:endParaRPr lang="en-US" sz="1200" b="1" dirty="0"/>
          </a:p>
          <a:p>
            <a:pPr lvl="1"/>
            <a:r>
              <a:rPr lang="en-US" sz="1600" b="1" dirty="0"/>
              <a:t>Contains 150 data points and 10 features</a:t>
            </a:r>
          </a:p>
          <a:p>
            <a:pPr lvl="1"/>
            <a:r>
              <a:rPr lang="en-US" sz="1600" b="1" dirty="0"/>
              <a:t>Easily reaches the threshold of 99% after 18 stumps.</a:t>
            </a:r>
          </a:p>
          <a:p>
            <a:pPr lvl="1"/>
            <a:r>
              <a:rPr lang="en-US" sz="1600" b="1" dirty="0"/>
              <a:t>Reaches 100% accuracy after 41 stumps.</a:t>
            </a:r>
          </a:p>
          <a:p>
            <a:pPr lvl="1"/>
            <a:r>
              <a:rPr lang="en-US" sz="1600" b="1" dirty="0"/>
              <a:t>Shows the power of Boosting as a strong learner with by passing</a:t>
            </a:r>
            <a:br>
              <a:rPr lang="en-US" sz="1600" b="1" dirty="0"/>
            </a:br>
            <a:r>
              <a:rPr lang="en-US" sz="1600" b="1" dirty="0"/>
              <a:t>on important information such as misclassified points and the errors</a:t>
            </a:r>
            <a:br>
              <a:rPr lang="en-US" sz="1600" b="1" dirty="0"/>
            </a:br>
            <a:r>
              <a:rPr lang="en-US" sz="1600" b="1" dirty="0"/>
              <a:t>each classifier makes.</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50</a:t>
            </a:fld>
            <a:endParaRPr lang="en-US" dirty="0"/>
          </a:p>
        </p:txBody>
      </p:sp>
      <p:pic>
        <p:nvPicPr>
          <p:cNvPr id="5" name="Picture 4">
            <a:extLst>
              <a:ext uri="{FF2B5EF4-FFF2-40B4-BE49-F238E27FC236}">
                <a16:creationId xmlns:a16="http://schemas.microsoft.com/office/drawing/2014/main" id="{0F45DEE3-5EF9-487C-83EF-0D2AE09BBDE3}"/>
              </a:ext>
            </a:extLst>
          </p:cNvPr>
          <p:cNvPicPr>
            <a:picLocks noChangeAspect="1"/>
          </p:cNvPicPr>
          <p:nvPr/>
        </p:nvPicPr>
        <p:blipFill>
          <a:blip r:embed="rId3"/>
          <a:stretch>
            <a:fillRect/>
          </a:stretch>
        </p:blipFill>
        <p:spPr>
          <a:xfrm>
            <a:off x="7586133" y="1293007"/>
            <a:ext cx="4307842" cy="3924463"/>
          </a:xfrm>
          <a:prstGeom prst="rect">
            <a:avLst/>
          </a:prstGeom>
        </p:spPr>
      </p:pic>
    </p:spTree>
    <p:extLst>
      <p:ext uri="{BB962C8B-B14F-4D97-AF65-F5344CB8AC3E}">
        <p14:creationId xmlns:p14="http://schemas.microsoft.com/office/powerpoint/2010/main" val="2080810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1325954" cy="1418897"/>
          </a:xfrm>
        </p:spPr>
        <p:txBody>
          <a:bodyPr>
            <a:normAutofit/>
          </a:bodyPr>
          <a:lstStyle/>
          <a:p>
            <a:r>
              <a:rPr lang="en-US" b="1" u="sng" dirty="0"/>
              <a:t>What other algorithms are out there?</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There are many other classification algorithms, we will discuss the main ideas behind some of them and compare them to Boosting.</a:t>
            </a:r>
          </a:p>
          <a:p>
            <a:pPr lvl="1"/>
            <a:r>
              <a:rPr lang="en-US" b="1" dirty="0"/>
              <a:t>SVM</a:t>
            </a:r>
          </a:p>
          <a:p>
            <a:pPr lvl="1"/>
            <a:r>
              <a:rPr lang="en-US" b="1" dirty="0"/>
              <a:t>Random Forest</a:t>
            </a:r>
          </a:p>
          <a:p>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1718495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1325954" cy="1418897"/>
          </a:xfrm>
        </p:spPr>
        <p:txBody>
          <a:bodyPr>
            <a:normAutofit/>
          </a:bodyPr>
          <a:lstStyle/>
          <a:p>
            <a:r>
              <a:rPr lang="en-US" b="1" u="sng"/>
              <a:t>SVM vs Boosting</a:t>
            </a:r>
            <a:endParaRPr lang="en-US" b="1" u="sng" dirty="0"/>
          </a:p>
        </p:txBody>
      </p:sp>
      <p:sp>
        <p:nvSpPr>
          <p:cNvPr id="3" name="מציין מיקום תוכן 2"/>
          <p:cNvSpPr>
            <a:spLocks noGrp="1"/>
          </p:cNvSpPr>
          <p:nvPr>
            <p:ph idx="1"/>
          </p:nvPr>
        </p:nvSpPr>
        <p:spPr>
          <a:xfrm>
            <a:off x="440555" y="1293007"/>
            <a:ext cx="11118399" cy="5162641"/>
          </a:xfrm>
        </p:spPr>
        <p:txBody>
          <a:bodyPr>
            <a:normAutofit/>
          </a:bodyPr>
          <a:lstStyle/>
          <a:p>
            <a:pPr lvl="1"/>
            <a:endParaRPr lang="en-US" b="1" dirty="0"/>
          </a:p>
          <a:p>
            <a:r>
              <a:rPr lang="en-US" b="1" dirty="0"/>
              <a:t>SVM seeks a hyperplane in the space of features and samples so that:</a:t>
            </a:r>
          </a:p>
          <a:p>
            <a:pPr lvl="1"/>
            <a:r>
              <a:rPr lang="en-US" b="1" dirty="0"/>
              <a:t>It will minimize the error of the training examples</a:t>
            </a:r>
          </a:p>
          <a:p>
            <a:pPr lvl="1"/>
            <a:r>
              <a:rPr lang="en-US" b="1" dirty="0"/>
              <a:t>It will maximize the margin between the points</a:t>
            </a:r>
            <a:br>
              <a:rPr lang="en-US" b="1" dirty="0"/>
            </a:br>
            <a:r>
              <a:rPr lang="en-US" b="1" dirty="0"/>
              <a:t>in the dataset.</a:t>
            </a:r>
          </a:p>
          <a:p>
            <a:pPr lvl="1"/>
            <a:endParaRPr lang="en-US" b="1" dirty="0"/>
          </a:p>
          <a:p>
            <a:pPr lvl="1"/>
            <a:r>
              <a:rPr lang="en-US" b="1" dirty="0"/>
              <a:t>Similar to Boosting in the way that it seeks to</a:t>
            </a:r>
            <a:br>
              <a:rPr lang="en-US" b="1" dirty="0"/>
            </a:br>
            <a:r>
              <a:rPr lang="en-US" b="1" dirty="0"/>
              <a:t>prevent from overfitting the data points, and yet</a:t>
            </a:r>
            <a:br>
              <a:rPr lang="en-US" b="1" dirty="0"/>
            </a:br>
            <a:r>
              <a:rPr lang="en-US" b="1" dirty="0"/>
              <a:t>reach a very high rate of accuracy.</a:t>
            </a:r>
          </a:p>
          <a:p>
            <a:pPr lvl="1"/>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52</a:t>
            </a:fld>
            <a:endParaRPr lang="en-US" dirty="0"/>
          </a:p>
        </p:txBody>
      </p:sp>
      <p:pic>
        <p:nvPicPr>
          <p:cNvPr id="1026" name="Picture 2">
            <a:extLst>
              <a:ext uri="{FF2B5EF4-FFF2-40B4-BE49-F238E27FC236}">
                <a16:creationId xmlns:a16="http://schemas.microsoft.com/office/drawing/2014/main" id="{E17790FD-1311-4E3E-B328-4570B556F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099" y="3029459"/>
            <a:ext cx="3939320" cy="3828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422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1325954" cy="1418897"/>
          </a:xfrm>
        </p:spPr>
        <p:txBody>
          <a:bodyPr>
            <a:normAutofit/>
          </a:bodyPr>
          <a:lstStyle/>
          <a:p>
            <a:r>
              <a:rPr lang="en-US" b="1" u="sng" dirty="0"/>
              <a:t>Random Forest vs Boosting</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Random Forest is an ensemble method that is made to deal with the high variance created by decision trees. </a:t>
            </a:r>
          </a:p>
          <a:p>
            <a:pPr lvl="1"/>
            <a:r>
              <a:rPr lang="en-US" b="1" dirty="0"/>
              <a:t>They deal with more complex models where Boosting deals</a:t>
            </a:r>
            <a:br>
              <a:rPr lang="en-US" b="1" dirty="0"/>
            </a:br>
            <a:r>
              <a:rPr lang="en-US" b="1" dirty="0"/>
              <a:t>with weaker learners.</a:t>
            </a:r>
          </a:p>
          <a:p>
            <a:pPr lvl="1"/>
            <a:r>
              <a:rPr lang="en-US" b="1" dirty="0"/>
              <a:t>Creates a strong learner in parallel, where each tree in the forest</a:t>
            </a:r>
            <a:br>
              <a:rPr lang="en-US" b="1" dirty="0"/>
            </a:br>
            <a:r>
              <a:rPr lang="en-US" b="1" dirty="0"/>
              <a:t>works independently.</a:t>
            </a:r>
          </a:p>
          <a:p>
            <a:pPr lvl="1"/>
            <a:r>
              <a:rPr lang="en-US" b="1" dirty="0"/>
              <a:t>Variable selections and randomness that are added to the algorithm are making sure the trees have as little as possible in common, makes Random Forest an improvement over regular bagging and a strong learner.</a:t>
            </a:r>
          </a:p>
          <a:p>
            <a:pPr marL="457200" lvl="1" indent="0">
              <a:buNone/>
            </a:pPr>
            <a:endParaRPr lang="en-US" b="1" dirty="0"/>
          </a:p>
          <a:p>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2297173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1325954" cy="1418897"/>
          </a:xfrm>
        </p:spPr>
        <p:txBody>
          <a:bodyPr>
            <a:normAutofit/>
          </a:bodyPr>
          <a:lstStyle/>
          <a:p>
            <a:r>
              <a:rPr lang="en-US" b="1" u="sng" dirty="0"/>
              <a:t>Random Forest vs Boosting</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Boosting</a:t>
            </a:r>
          </a:p>
          <a:p>
            <a:pPr lvl="1"/>
            <a:r>
              <a:rPr lang="en-US" b="1" dirty="0"/>
              <a:t>Takes a set of weak learners with high bias and sequentially trains </a:t>
            </a:r>
            <a:br>
              <a:rPr lang="en-US" b="1" dirty="0"/>
            </a:br>
            <a:r>
              <a:rPr lang="en-US" b="1" dirty="0"/>
              <a:t>them to create one strong classifier.</a:t>
            </a:r>
          </a:p>
          <a:p>
            <a:pPr lvl="1"/>
            <a:r>
              <a:rPr lang="en-US" b="1" dirty="0"/>
              <a:t>General algorithm that fits and can work on many problems,</a:t>
            </a:r>
            <a:br>
              <a:rPr lang="en-US" b="1" dirty="0"/>
            </a:br>
            <a:r>
              <a:rPr lang="en-US" b="1" dirty="0"/>
              <a:t>whether it’s regression or classification.</a:t>
            </a:r>
          </a:p>
          <a:p>
            <a:pPr lvl="1"/>
            <a:endParaRPr lang="en-US" b="1" dirty="0"/>
          </a:p>
          <a:p>
            <a:endParaRPr lang="en-US" b="1" dirty="0"/>
          </a:p>
          <a:p>
            <a:pPr lvl="1"/>
            <a:endParaRPr lang="en-US" b="1" dirty="0"/>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3493065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483999" y="2240396"/>
            <a:ext cx="3649808" cy="1392305"/>
          </a:xfrm>
        </p:spPr>
        <p:txBody>
          <a:bodyPr/>
          <a:lstStyle/>
          <a:p>
            <a:r>
              <a:rPr lang="en-US" b="1" dirty="0"/>
              <a:t>The End</a:t>
            </a:r>
          </a:p>
        </p:txBody>
      </p:sp>
      <p:sp>
        <p:nvSpPr>
          <p:cNvPr id="3" name="מציין מיקום תוכן 2"/>
          <p:cNvSpPr>
            <a:spLocks noGrp="1"/>
          </p:cNvSpPr>
          <p:nvPr>
            <p:ph idx="1"/>
          </p:nvPr>
        </p:nvSpPr>
        <p:spPr>
          <a:xfrm>
            <a:off x="510860" y="1751992"/>
            <a:ext cx="10400489" cy="4604358"/>
          </a:xfrm>
        </p:spPr>
        <p:txBody>
          <a:bodyPr>
            <a:normAutofit/>
          </a:bodyPr>
          <a:lstStyle/>
          <a:p>
            <a:endParaRPr lang="en-US" dirty="0">
              <a:sym typeface="Wingdings" panose="05000000000000000000" pitchFamily="2" charset="2"/>
            </a:endParaRPr>
          </a:p>
          <a:p>
            <a:pPr lvl="0"/>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86124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rmAutofit fontScale="90000"/>
          </a:bodyPr>
          <a:lstStyle/>
          <a:p>
            <a:r>
              <a:rPr lang="en-US" b="1" u="sng" dirty="0"/>
              <a:t>Tree-Based Methods in Classification</a:t>
            </a:r>
          </a:p>
        </p:txBody>
      </p:sp>
      <p:sp>
        <p:nvSpPr>
          <p:cNvPr id="3" name="מציין מיקום תוכן 2"/>
          <p:cNvSpPr>
            <a:spLocks noGrp="1"/>
          </p:cNvSpPr>
          <p:nvPr>
            <p:ph idx="1"/>
          </p:nvPr>
        </p:nvSpPr>
        <p:spPr>
          <a:xfrm>
            <a:off x="440555" y="1293007"/>
            <a:ext cx="10771843" cy="5162641"/>
          </a:xfrm>
        </p:spPr>
        <p:txBody>
          <a:bodyPr>
            <a:normAutofit lnSpcReduction="10000"/>
          </a:bodyPr>
          <a:lstStyle/>
          <a:p>
            <a:pPr lvl="1"/>
            <a:endParaRPr lang="en-US" sz="1800" b="1" dirty="0"/>
          </a:p>
          <a:p>
            <a:r>
              <a:rPr lang="en-US" sz="2000" b="1" dirty="0"/>
              <a:t>A Decision Tree can be a multi-leveled tree.</a:t>
            </a:r>
          </a:p>
          <a:p>
            <a:pPr lvl="1"/>
            <a:r>
              <a:rPr lang="en-US" sz="1800" b="1" dirty="0"/>
              <a:t>Might feature several classes.</a:t>
            </a:r>
          </a:p>
          <a:p>
            <a:pPr lvl="1"/>
            <a:r>
              <a:rPr lang="en-US" sz="1800" b="1" dirty="0"/>
              <a:t>More than 2 answers, a lot more.</a:t>
            </a:r>
          </a:p>
          <a:p>
            <a:pPr lvl="1"/>
            <a:r>
              <a:rPr lang="en-US" sz="1800" b="1" dirty="0"/>
              <a:t>Answers can lead to more questions </a:t>
            </a:r>
            <a:br>
              <a:rPr lang="en-US" sz="1800" b="1" dirty="0"/>
            </a:br>
            <a:r>
              <a:rPr lang="en-US" sz="1800" b="1" dirty="0"/>
              <a:t>being asked before making a prediction.</a:t>
            </a:r>
          </a:p>
          <a:p>
            <a:pPr lvl="1"/>
            <a:endParaRPr lang="en-US" sz="1800" b="1" dirty="0"/>
          </a:p>
          <a:p>
            <a:r>
              <a:rPr lang="en-US" sz="2000" b="1" dirty="0"/>
              <a:t>Advantages of decision trees?</a:t>
            </a:r>
          </a:p>
          <a:p>
            <a:pPr lvl="1"/>
            <a:r>
              <a:rPr lang="en-US" sz="1800" b="1" dirty="0"/>
              <a:t>Easier data preparation compared to other algorithms.</a:t>
            </a:r>
          </a:p>
          <a:p>
            <a:pPr lvl="1"/>
            <a:r>
              <a:rPr lang="en-US" sz="1800" b="1" dirty="0"/>
              <a:t>Doesn’t require normalization or scaling of data.</a:t>
            </a:r>
          </a:p>
          <a:p>
            <a:pPr lvl="1"/>
            <a:r>
              <a:rPr lang="en-US" sz="1800" b="1" dirty="0"/>
              <a:t>Intuitive &amp; easy to explain and understand.</a:t>
            </a:r>
          </a:p>
          <a:p>
            <a:pPr lvl="1"/>
            <a:endParaRPr lang="en-US" sz="1800" b="1" dirty="0"/>
          </a:p>
          <a:p>
            <a:r>
              <a:rPr lang="en-US" sz="2000" b="1" dirty="0"/>
              <a:t>Disadvantages of decision trees?</a:t>
            </a:r>
          </a:p>
          <a:p>
            <a:pPr lvl="1"/>
            <a:r>
              <a:rPr lang="en-US" sz="1600" b="1" dirty="0">
                <a:latin typeface="Arial" panose="020B0604020202020204" pitchFamily="34" charset="0"/>
                <a:cs typeface="Arial" panose="020B0604020202020204" pitchFamily="34" charset="0"/>
              </a:rPr>
              <a:t>Unstable, small changes in data can cause large changes in the tree.</a:t>
            </a:r>
          </a:p>
          <a:p>
            <a:pPr lvl="1"/>
            <a:r>
              <a:rPr lang="en-US" sz="1600" b="1" dirty="0">
                <a:latin typeface="Arial" panose="020B0604020202020204" pitchFamily="34" charset="0"/>
                <a:cs typeface="Arial" panose="020B0604020202020204" pitchFamily="34" charset="0"/>
              </a:rPr>
              <a:t>Usually takes more time to train the model.</a:t>
            </a:r>
          </a:p>
          <a:p>
            <a:pPr lvl="1"/>
            <a:r>
              <a:rPr lang="en-US" sz="1600" b="1" dirty="0">
                <a:latin typeface="Arial" panose="020B0604020202020204" pitchFamily="34" charset="0"/>
                <a:cs typeface="Arial" panose="020B0604020202020204" pitchFamily="34" charset="0"/>
              </a:rPr>
              <a:t>A fully grown decision tree that was designed to reduce training error </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might overfit and not be able to generalize.</a:t>
            </a:r>
          </a:p>
          <a:p>
            <a:pPr lvl="1"/>
            <a:endParaRPr lang="en-US" sz="1800" b="1" dirty="0">
              <a:latin typeface="Arial" panose="020B0604020202020204" pitchFamily="34" charset="0"/>
              <a:cs typeface="Arial" panose="020B0604020202020204" pitchFamily="34" charset="0"/>
            </a:endParaRPr>
          </a:p>
          <a:p>
            <a:pPr lvl="1"/>
            <a:endParaRPr lang="en-US" sz="1800" b="1" dirty="0"/>
          </a:p>
          <a:p>
            <a:pPr lvl="1"/>
            <a:endParaRPr lang="en-US" sz="1800" b="1" dirty="0"/>
          </a:p>
          <a:p>
            <a:pPr lvl="0"/>
            <a:endParaRPr lang="en-US" sz="2000" dirty="0"/>
          </a:p>
          <a:p>
            <a:endParaRPr lang="en-US" sz="2000"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2">
            <a:extLst>
              <a:ext uri="{FF2B5EF4-FFF2-40B4-BE49-F238E27FC236}">
                <a16:creationId xmlns:a16="http://schemas.microsoft.com/office/drawing/2014/main" id="{A1C85560-8DF9-4824-902F-38D82CE08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380" y="2226217"/>
            <a:ext cx="4880542" cy="269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82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00F4C1B5-38DF-4870-AA4B-A61F4B45F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604" y="2227386"/>
            <a:ext cx="4158827" cy="4229985"/>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a:xfrm>
            <a:off x="477163" y="0"/>
            <a:ext cx="10735235" cy="1392305"/>
          </a:xfrm>
        </p:spPr>
        <p:txBody>
          <a:bodyPr/>
          <a:lstStyle/>
          <a:p>
            <a:r>
              <a:rPr lang="en-US" b="1" u="sng" dirty="0"/>
              <a:t>The Random Forest Classifier</a:t>
            </a:r>
          </a:p>
        </p:txBody>
      </p:sp>
      <p:sp>
        <p:nvSpPr>
          <p:cNvPr id="3" name="מציין מיקום תוכן 2"/>
          <p:cNvSpPr>
            <a:spLocks noGrp="1"/>
          </p:cNvSpPr>
          <p:nvPr>
            <p:ph idx="1"/>
          </p:nvPr>
        </p:nvSpPr>
        <p:spPr>
          <a:xfrm>
            <a:off x="440555" y="1293007"/>
            <a:ext cx="11310890" cy="5162641"/>
          </a:xfrm>
        </p:spPr>
        <p:txBody>
          <a:bodyPr>
            <a:normAutofit/>
          </a:bodyPr>
          <a:lstStyle/>
          <a:p>
            <a:pPr lvl="1"/>
            <a:endParaRPr lang="en-US" b="1" dirty="0"/>
          </a:p>
          <a:p>
            <a:r>
              <a:rPr lang="en-US" b="1" dirty="0"/>
              <a:t>Random forest is one way to avoid the disadvantages of decision trees.</a:t>
            </a:r>
          </a:p>
          <a:p>
            <a:pPr lvl="1"/>
            <a:r>
              <a:rPr lang="en-US" sz="2800" b="1" dirty="0"/>
              <a:t>An ensemble method (Based on bagging) </a:t>
            </a:r>
          </a:p>
          <a:p>
            <a:pPr lvl="1"/>
            <a:r>
              <a:rPr lang="en-US" sz="2800" b="1" dirty="0"/>
              <a:t>Consists of many individual decision trees.</a:t>
            </a:r>
            <a:endParaRPr lang="he-IL" sz="2800" b="1" dirty="0"/>
          </a:p>
          <a:p>
            <a:pPr lvl="1"/>
            <a:r>
              <a:rPr lang="en-US" sz="2800" b="1" dirty="0"/>
              <a:t>The predictions made by the trees should</a:t>
            </a:r>
            <a:br>
              <a:rPr lang="en-US" sz="2800" b="1" dirty="0"/>
            </a:br>
            <a:r>
              <a:rPr lang="en-US" sz="2800" b="1" dirty="0"/>
              <a:t>have low correlation with each other </a:t>
            </a:r>
            <a:br>
              <a:rPr lang="en-US" sz="2800" b="1" dirty="0"/>
            </a:br>
            <a:r>
              <a:rPr lang="en-US" sz="2800" b="1" dirty="0"/>
              <a:t>(A key to the algorithm’s success).</a:t>
            </a:r>
          </a:p>
          <a:p>
            <a:pPr lvl="1"/>
            <a:r>
              <a:rPr lang="en-US" sz="2800" b="1" dirty="0"/>
              <a:t>Each decision tree in the forest makes </a:t>
            </a:r>
            <a:br>
              <a:rPr lang="en-US" sz="2800" b="1" dirty="0"/>
            </a:br>
            <a:r>
              <a:rPr lang="en-US" sz="2800" b="1" dirty="0"/>
              <a:t>a prediction.</a:t>
            </a:r>
          </a:p>
          <a:p>
            <a:pPr lvl="1"/>
            <a:r>
              <a:rPr lang="en-US" sz="2800" b="1" dirty="0"/>
              <a:t>The class with the most votes from </a:t>
            </a:r>
            <a:br>
              <a:rPr lang="en-US" sz="2800" b="1" dirty="0"/>
            </a:br>
            <a:r>
              <a:rPr lang="en-US" sz="2800" b="1" dirty="0"/>
              <a:t>all the trees becomes the final model’s</a:t>
            </a:r>
            <a:br>
              <a:rPr lang="en-US" sz="2800" b="1" dirty="0"/>
            </a:br>
            <a:r>
              <a:rPr lang="en-US" sz="2800" b="1" dirty="0"/>
              <a:t>prediction.</a:t>
            </a:r>
          </a:p>
          <a:p>
            <a:pPr lvl="0"/>
            <a:endParaRPr lang="en-US" dirty="0"/>
          </a:p>
          <a:p>
            <a:endParaRPr lang="en-US" dirty="0"/>
          </a:p>
        </p:txBody>
      </p:sp>
    </p:spTree>
    <p:extLst>
      <p:ext uri="{BB962C8B-B14F-4D97-AF65-F5344CB8AC3E}">
        <p14:creationId xmlns:p14="http://schemas.microsoft.com/office/powerpoint/2010/main" val="58899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noAutofit/>
          </a:bodyPr>
          <a:lstStyle/>
          <a:p>
            <a:r>
              <a:rPr lang="en-US" sz="4800" b="1" u="sng" dirty="0"/>
              <a:t>Ensemble Methods in Machine Learning</a:t>
            </a:r>
          </a:p>
        </p:txBody>
      </p:sp>
      <p:sp>
        <p:nvSpPr>
          <p:cNvPr id="3" name="מציין מיקום תוכן 2"/>
          <p:cNvSpPr>
            <a:spLocks noGrp="1"/>
          </p:cNvSpPr>
          <p:nvPr>
            <p:ph idx="1"/>
          </p:nvPr>
        </p:nvSpPr>
        <p:spPr>
          <a:xfrm>
            <a:off x="440555" y="1293007"/>
            <a:ext cx="10771843" cy="5162641"/>
          </a:xfrm>
        </p:spPr>
        <p:txBody>
          <a:bodyPr>
            <a:normAutofit/>
          </a:bodyPr>
          <a:lstStyle/>
          <a:p>
            <a:pPr marL="0" indent="0">
              <a:buNone/>
            </a:pPr>
            <a:r>
              <a:rPr lang="en-US" b="1" dirty="0"/>
              <a:t>Idea:</a:t>
            </a:r>
          </a:p>
          <a:p>
            <a:pPr lvl="1"/>
            <a:r>
              <a:rPr lang="en-US" b="1" dirty="0">
                <a:solidFill>
                  <a:srgbClr val="FF0000"/>
                </a:solidFill>
              </a:rPr>
              <a:t>Don’t: </a:t>
            </a:r>
            <a:r>
              <a:rPr lang="en-US" b="1" dirty="0">
                <a:solidFill>
                  <a:schemeClr val="bg1"/>
                </a:solidFill>
              </a:rPr>
              <a:t>Create one model and hope it is the best predictor / Classifier.</a:t>
            </a:r>
          </a:p>
          <a:p>
            <a:pPr lvl="1"/>
            <a:r>
              <a:rPr lang="en-US" b="1" dirty="0">
                <a:solidFill>
                  <a:srgbClr val="00B050"/>
                </a:solidFill>
              </a:rPr>
              <a:t>Do: </a:t>
            </a:r>
            <a:r>
              <a:rPr lang="en-US" b="1" dirty="0">
                <a:solidFill>
                  <a:schemeClr val="bg1"/>
                </a:solidFill>
              </a:rPr>
              <a:t>Produce one optimal predictive model by using several base models.</a:t>
            </a:r>
          </a:p>
          <a:p>
            <a:pPr lvl="1"/>
            <a:endParaRPr lang="en-US" b="1" dirty="0">
              <a:solidFill>
                <a:srgbClr val="7030A0"/>
              </a:solidFill>
            </a:endParaRPr>
          </a:p>
          <a:p>
            <a:pPr marL="457200" lvl="1" indent="0">
              <a:buNone/>
            </a:pPr>
            <a:endParaRPr lang="en-US" sz="2000" b="1" dirty="0">
              <a:solidFill>
                <a:schemeClr val="bg1"/>
              </a:solidFill>
            </a:endParaRPr>
          </a:p>
          <a:p>
            <a:endParaRPr lang="en-US" b="1" dirty="0">
              <a:solidFill>
                <a:srgbClr val="7030A0"/>
              </a:solidFill>
            </a:endParaRPr>
          </a:p>
          <a:p>
            <a:pPr lvl="1"/>
            <a:endParaRPr lang="en-US" b="1" dirty="0">
              <a:solidFill>
                <a:srgbClr val="7030A0"/>
              </a:solidFill>
            </a:endParaRPr>
          </a:p>
          <a:p>
            <a:pPr lvl="1"/>
            <a:endParaRPr lang="en-US" b="1" dirty="0">
              <a:solidFill>
                <a:srgbClr val="7030A0"/>
              </a:solidFill>
            </a:endParaRPr>
          </a:p>
          <a:p>
            <a:pPr lvl="0"/>
            <a:endParaRPr lang="en-US" dirty="0">
              <a:solidFill>
                <a:srgbClr val="7030A0"/>
              </a:solidFill>
            </a:endParaRPr>
          </a:p>
          <a:p>
            <a:endParaRPr lang="en-US" dirty="0">
              <a:solidFill>
                <a:srgbClr val="7030A0"/>
              </a:solidFill>
            </a:endParaRPr>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solidFill>
                  <a:srgbClr val="7030A0"/>
                </a:solidFill>
              </a:rPr>
              <a:t>8</a:t>
            </a:fld>
            <a:endParaRPr lang="en-US" dirty="0">
              <a:solidFill>
                <a:srgbClr val="7030A0"/>
              </a:solidFill>
            </a:endParaRPr>
          </a:p>
        </p:txBody>
      </p:sp>
      <p:pic>
        <p:nvPicPr>
          <p:cNvPr id="9" name="Picture 2" descr="traffic_light stress">
            <a:extLst>
              <a:ext uri="{FF2B5EF4-FFF2-40B4-BE49-F238E27FC236}">
                <a16:creationId xmlns:a16="http://schemas.microsoft.com/office/drawing/2014/main" id="{620D9466-8B26-4AF5-AF35-BA9866B43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4689" y="2440348"/>
            <a:ext cx="1655417" cy="197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3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7163" y="0"/>
            <a:ext cx="10735235" cy="1392305"/>
          </a:xfrm>
        </p:spPr>
        <p:txBody>
          <a:bodyPr/>
          <a:lstStyle/>
          <a:p>
            <a:r>
              <a:rPr lang="en-US" b="1" u="sng" dirty="0"/>
              <a:t>Ensemble Methods</a:t>
            </a:r>
          </a:p>
        </p:txBody>
      </p:sp>
      <p:sp>
        <p:nvSpPr>
          <p:cNvPr id="3" name="מציין מיקום תוכן 2"/>
          <p:cNvSpPr>
            <a:spLocks noGrp="1"/>
          </p:cNvSpPr>
          <p:nvPr>
            <p:ph idx="1"/>
          </p:nvPr>
        </p:nvSpPr>
        <p:spPr>
          <a:xfrm>
            <a:off x="440555" y="1293007"/>
            <a:ext cx="10771843" cy="5162641"/>
          </a:xfrm>
        </p:spPr>
        <p:txBody>
          <a:bodyPr>
            <a:normAutofit/>
          </a:bodyPr>
          <a:lstStyle/>
          <a:p>
            <a:pPr lvl="1"/>
            <a:endParaRPr lang="en-US" b="1" dirty="0"/>
          </a:p>
          <a:p>
            <a:r>
              <a:rPr lang="en-US" b="1" dirty="0"/>
              <a:t>Ensemble learning is a machine learning paradigm where multiple “weak learners” are trained to solve the same problem and combined to get better results.</a:t>
            </a:r>
          </a:p>
          <a:p>
            <a:pPr lvl="1"/>
            <a:r>
              <a:rPr lang="en-US" sz="2800" dirty="0"/>
              <a:t>Each weak classifier alone doesn’t perform so well, they usually have high bias.</a:t>
            </a:r>
          </a:p>
          <a:p>
            <a:pPr lvl="1"/>
            <a:r>
              <a:rPr lang="en-US" sz="2800" dirty="0"/>
              <a:t>Ensemble methods try reducing bias and/or variance of such weak learners by combining several of them together in order to create a strong learner that achieves better performances.</a:t>
            </a:r>
            <a:endParaRPr lang="en-US" sz="4000" dirty="0"/>
          </a:p>
          <a:p>
            <a:pPr lvl="1"/>
            <a:endParaRPr lang="en-US" sz="2800" b="1" dirty="0"/>
          </a:p>
          <a:p>
            <a:pPr marL="0" lvl="0" indent="0">
              <a:buNone/>
            </a:pP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707184398"/>
      </p:ext>
    </p:extLst>
  </p:cSld>
  <p:clrMapOvr>
    <a:masterClrMapping/>
  </p:clrMapOvr>
</p:sld>
</file>

<file path=ppt/theme/theme1.xml><?xml version="1.0" encoding="utf-8"?>
<a:theme xmlns:a="http://schemas.openxmlformats.org/drawingml/2006/main" name="עומק">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21949</TotalTime>
  <Words>4680</Words>
  <Application>Microsoft Office PowerPoint</Application>
  <PresentationFormat>Widescreen</PresentationFormat>
  <Paragraphs>1104</Paragraphs>
  <Slides>55</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Cambria Math</vt:lpstr>
      <vt:lpstr>Corbel</vt:lpstr>
      <vt:lpstr>Courier New</vt:lpstr>
      <vt:lpstr>עומק</vt:lpstr>
      <vt:lpstr>  Machine Learning          Boosting</vt:lpstr>
      <vt:lpstr>Intro</vt:lpstr>
      <vt:lpstr>Classification</vt:lpstr>
      <vt:lpstr>Classification</vt:lpstr>
      <vt:lpstr>Tree-Based Methods in Classification</vt:lpstr>
      <vt:lpstr>Tree-Based Methods in Classification</vt:lpstr>
      <vt:lpstr>The Random Forest Classifier</vt:lpstr>
      <vt:lpstr>Ensemble Methods in Machine Learning</vt:lpstr>
      <vt:lpstr>Ensemble Methods</vt:lpstr>
      <vt:lpstr>Ensemble Methods</vt:lpstr>
      <vt:lpstr>Boosting</vt:lpstr>
      <vt:lpstr>Boosting</vt:lpstr>
      <vt:lpstr>AdaBoost</vt:lpstr>
      <vt:lpstr>AdaBoost</vt:lpstr>
      <vt:lpstr>AdaBoost (illustration from StatQuest)</vt:lpstr>
      <vt:lpstr>AdaBoost (illustration from StatQuest)</vt:lpstr>
      <vt:lpstr>AdaBoost (illustration from StatQuest)</vt:lpstr>
      <vt:lpstr>AdaBoost (illustration from StatQuest)</vt:lpstr>
      <vt:lpstr>AdaBoost (illustration from StatQuest)</vt:lpstr>
      <vt:lpstr>AdaBoost (illustration from StatQuest)</vt:lpstr>
      <vt:lpstr>AdaBoost (illustration from StatQuest)</vt:lpstr>
      <vt:lpstr>AdaBoost (illustration from StatQuest)</vt:lpstr>
      <vt:lpstr>AdaBoost (illustration from StatQuest)</vt:lpstr>
      <vt:lpstr>AdaBoost (illustration from StatQuest)</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AdaBoost - Example</vt:lpstr>
      <vt:lpstr>The Code</vt:lpstr>
      <vt:lpstr>The Code</vt:lpstr>
      <vt:lpstr>The Code</vt:lpstr>
      <vt:lpstr>The Code - Results</vt:lpstr>
      <vt:lpstr>The Code - Results</vt:lpstr>
      <vt:lpstr>What other algorithms are out there?</vt:lpstr>
      <vt:lpstr>SVM vs Boosting</vt:lpstr>
      <vt:lpstr>Random Forest vs Boosting</vt:lpstr>
      <vt:lpstr>Random Forest vs Boosting</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dc:title>
  <dc:creator>einat hauptman</dc:creator>
  <cp:lastModifiedBy>Oran Ofzer</cp:lastModifiedBy>
  <cp:revision>678</cp:revision>
  <dcterms:created xsi:type="dcterms:W3CDTF">2015-09-24T20:17:48Z</dcterms:created>
  <dcterms:modified xsi:type="dcterms:W3CDTF">2020-08-28T04:14:40Z</dcterms:modified>
</cp:coreProperties>
</file>