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316" r:id="rId3"/>
    <p:sldId id="318" r:id="rId4"/>
    <p:sldId id="317" r:id="rId5"/>
    <p:sldId id="300" r:id="rId6"/>
    <p:sldId id="319" r:id="rId7"/>
    <p:sldId id="283" r:id="rId8"/>
    <p:sldId id="288" r:id="rId9"/>
    <p:sldId id="258" r:id="rId10"/>
  </p:sldIdLst>
  <p:sldSz cx="12192000" cy="6858000"/>
  <p:notesSz cx="6858000" cy="9144000"/>
  <p:defaultTextStyle>
    <a:defPPr>
      <a:defRPr lang="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Распекова Эльмира Сабыржановна" initials="РЭС" lastIdx="6" clrIdx="0">
    <p:extLst>
      <p:ext uri="{19B8F6BF-5375-455C-9EA6-DF929625EA0E}">
        <p15:presenceInfo xmlns:p15="http://schemas.microsoft.com/office/powerpoint/2012/main" userId="Распекова Эльмира Сабыржановна" providerId="None"/>
      </p:ext>
    </p:extLst>
  </p:cmAuthor>
  <p:cmAuthor id="2" name="Керимова Лола Назимовна" initials="КЛН" lastIdx="6" clrIdx="1">
    <p:extLst>
      <p:ext uri="{19B8F6BF-5375-455C-9EA6-DF929625EA0E}">
        <p15:presenceInfo xmlns:p15="http://schemas.microsoft.com/office/powerpoint/2012/main" userId="Керимова Лола Назимовна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F91"/>
    <a:srgbClr val="BFDC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148" autoAdjust="0"/>
  </p:normalViewPr>
  <p:slideViewPr>
    <p:cSldViewPr snapToGrid="0">
      <p:cViewPr varScale="1">
        <p:scale>
          <a:sx n="107" d="100"/>
          <a:sy n="107" d="100"/>
        </p:scale>
        <p:origin x="714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8CCE03-2B6C-4AFE-8594-5EA336B1E0A2}" type="datetimeFigureOut">
              <a:rPr lang="" smtClean="0"/>
              <a:t>05/19/2025</a:t>
            </a:fld>
            <a:endParaRPr lang="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4131E5-0E06-4E92-8DA2-9C5ECCE28604}" type="slidenum">
              <a:rPr lang="" smtClean="0"/>
              <a:t>‹#›</a:t>
            </a:fld>
            <a:endParaRPr lang=""/>
          </a:p>
        </p:txBody>
      </p:sp>
    </p:spTree>
    <p:extLst>
      <p:ext uri="{BB962C8B-B14F-4D97-AF65-F5344CB8AC3E}">
        <p14:creationId xmlns:p14="http://schemas.microsoft.com/office/powerpoint/2010/main" val="40376488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4F883-8B06-4B36-9DFC-29DC7022D7B3}" type="datetimeFigureOut">
              <a:rPr lang="" smtClean="0"/>
              <a:t>05/19/2025</a:t>
            </a:fld>
            <a:endParaRPr lang="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F6906-D498-415C-896C-B78B8A3C4BCE}" type="slidenum">
              <a:rPr lang="" smtClean="0"/>
              <a:t>‹#›</a:t>
            </a:fld>
            <a:endParaRPr lang=""/>
          </a:p>
        </p:txBody>
      </p:sp>
    </p:spTree>
    <p:extLst>
      <p:ext uri="{BB962C8B-B14F-4D97-AF65-F5344CB8AC3E}">
        <p14:creationId xmlns:p14="http://schemas.microsoft.com/office/powerpoint/2010/main" val="228959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4F883-8B06-4B36-9DFC-29DC7022D7B3}" type="datetimeFigureOut">
              <a:rPr lang="" smtClean="0"/>
              <a:t>05/19/2025</a:t>
            </a:fld>
            <a:endParaRPr lang="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F6906-D498-415C-896C-B78B8A3C4BCE}" type="slidenum">
              <a:rPr lang="" smtClean="0"/>
              <a:t>‹#›</a:t>
            </a:fld>
            <a:endParaRPr lang=""/>
          </a:p>
        </p:txBody>
      </p:sp>
    </p:spTree>
    <p:extLst>
      <p:ext uri="{BB962C8B-B14F-4D97-AF65-F5344CB8AC3E}">
        <p14:creationId xmlns:p14="http://schemas.microsoft.com/office/powerpoint/2010/main" val="1087815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4F883-8B06-4B36-9DFC-29DC7022D7B3}" type="datetimeFigureOut">
              <a:rPr lang="" smtClean="0"/>
              <a:t>05/19/2025</a:t>
            </a:fld>
            <a:endParaRPr lang="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F6906-D498-415C-896C-B78B8A3C4BCE}" type="slidenum">
              <a:rPr lang="" smtClean="0"/>
              <a:t>‹#›</a:t>
            </a:fld>
            <a:endParaRPr lang=""/>
          </a:p>
        </p:txBody>
      </p:sp>
    </p:spTree>
    <p:extLst>
      <p:ext uri="{BB962C8B-B14F-4D97-AF65-F5344CB8AC3E}">
        <p14:creationId xmlns:p14="http://schemas.microsoft.com/office/powerpoint/2010/main" val="2666959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4F883-8B06-4B36-9DFC-29DC7022D7B3}" type="datetimeFigureOut">
              <a:rPr lang="" smtClean="0"/>
              <a:t>05/19/2025</a:t>
            </a:fld>
            <a:endParaRPr lang="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F6906-D498-415C-896C-B78B8A3C4BCE}" type="slidenum">
              <a:rPr lang="" smtClean="0"/>
              <a:t>‹#›</a:t>
            </a:fld>
            <a:endParaRPr lang=""/>
          </a:p>
        </p:txBody>
      </p:sp>
    </p:spTree>
    <p:extLst>
      <p:ext uri="{BB962C8B-B14F-4D97-AF65-F5344CB8AC3E}">
        <p14:creationId xmlns:p14="http://schemas.microsoft.com/office/powerpoint/2010/main" val="4026803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4F883-8B06-4B36-9DFC-29DC7022D7B3}" type="datetimeFigureOut">
              <a:rPr lang="" smtClean="0"/>
              <a:t>05/19/2025</a:t>
            </a:fld>
            <a:endParaRPr lang="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F6906-D498-415C-896C-B78B8A3C4BCE}" type="slidenum">
              <a:rPr lang="" smtClean="0"/>
              <a:t>‹#›</a:t>
            </a:fld>
            <a:endParaRPr lang=""/>
          </a:p>
        </p:txBody>
      </p:sp>
    </p:spTree>
    <p:extLst>
      <p:ext uri="{BB962C8B-B14F-4D97-AF65-F5344CB8AC3E}">
        <p14:creationId xmlns:p14="http://schemas.microsoft.com/office/powerpoint/2010/main" val="2393134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4F883-8B06-4B36-9DFC-29DC7022D7B3}" type="datetimeFigureOut">
              <a:rPr lang="" smtClean="0"/>
              <a:t>05/19/2025</a:t>
            </a:fld>
            <a:endParaRPr lang="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F6906-D498-415C-896C-B78B8A3C4BCE}" type="slidenum">
              <a:rPr lang="" smtClean="0"/>
              <a:t>‹#›</a:t>
            </a:fld>
            <a:endParaRPr lang=""/>
          </a:p>
        </p:txBody>
      </p:sp>
    </p:spTree>
    <p:extLst>
      <p:ext uri="{BB962C8B-B14F-4D97-AF65-F5344CB8AC3E}">
        <p14:creationId xmlns:p14="http://schemas.microsoft.com/office/powerpoint/2010/main" val="505831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4F883-8B06-4B36-9DFC-29DC7022D7B3}" type="datetimeFigureOut">
              <a:rPr lang="" smtClean="0"/>
              <a:t>05/19/2025</a:t>
            </a:fld>
            <a:endParaRPr lang="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F6906-D498-415C-896C-B78B8A3C4BCE}" type="slidenum">
              <a:rPr lang="" smtClean="0"/>
              <a:t>‹#›</a:t>
            </a:fld>
            <a:endParaRPr lang=""/>
          </a:p>
        </p:txBody>
      </p:sp>
    </p:spTree>
    <p:extLst>
      <p:ext uri="{BB962C8B-B14F-4D97-AF65-F5344CB8AC3E}">
        <p14:creationId xmlns:p14="http://schemas.microsoft.com/office/powerpoint/2010/main" val="2353756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4F883-8B06-4B36-9DFC-29DC7022D7B3}" type="datetimeFigureOut">
              <a:rPr lang="" smtClean="0"/>
              <a:t>05/19/2025</a:t>
            </a:fld>
            <a:endParaRPr lang="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F6906-D498-415C-896C-B78B8A3C4BCE}" type="slidenum">
              <a:rPr lang="" smtClean="0"/>
              <a:t>‹#›</a:t>
            </a:fld>
            <a:endParaRPr lang=""/>
          </a:p>
        </p:txBody>
      </p:sp>
    </p:spTree>
    <p:extLst>
      <p:ext uri="{BB962C8B-B14F-4D97-AF65-F5344CB8AC3E}">
        <p14:creationId xmlns:p14="http://schemas.microsoft.com/office/powerpoint/2010/main" val="1776482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4F883-8B06-4B36-9DFC-29DC7022D7B3}" type="datetimeFigureOut">
              <a:rPr lang="" smtClean="0"/>
              <a:t>05/19/2025</a:t>
            </a:fld>
            <a:endParaRPr lang="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F6906-D498-415C-896C-B78B8A3C4BCE}" type="slidenum">
              <a:rPr lang="" smtClean="0"/>
              <a:t>‹#›</a:t>
            </a:fld>
            <a:endParaRPr lang=""/>
          </a:p>
        </p:txBody>
      </p:sp>
    </p:spTree>
    <p:extLst>
      <p:ext uri="{BB962C8B-B14F-4D97-AF65-F5344CB8AC3E}">
        <p14:creationId xmlns:p14="http://schemas.microsoft.com/office/powerpoint/2010/main" val="2345334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4F883-8B06-4B36-9DFC-29DC7022D7B3}" type="datetimeFigureOut">
              <a:rPr lang="" smtClean="0"/>
              <a:t>05/19/2025</a:t>
            </a:fld>
            <a:endParaRPr lang="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F6906-D498-415C-896C-B78B8A3C4BCE}" type="slidenum">
              <a:rPr lang="" smtClean="0"/>
              <a:t>‹#›</a:t>
            </a:fld>
            <a:endParaRPr lang=""/>
          </a:p>
        </p:txBody>
      </p:sp>
    </p:spTree>
    <p:extLst>
      <p:ext uri="{BB962C8B-B14F-4D97-AF65-F5344CB8AC3E}">
        <p14:creationId xmlns:p14="http://schemas.microsoft.com/office/powerpoint/2010/main" val="2249710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4F883-8B06-4B36-9DFC-29DC7022D7B3}" type="datetimeFigureOut">
              <a:rPr lang="" smtClean="0"/>
              <a:t>05/19/2025</a:t>
            </a:fld>
            <a:endParaRPr lang="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F6906-D498-415C-896C-B78B8A3C4BCE}" type="slidenum">
              <a:rPr lang="" smtClean="0"/>
              <a:t>‹#›</a:t>
            </a:fld>
            <a:endParaRPr lang=""/>
          </a:p>
        </p:txBody>
      </p:sp>
    </p:spTree>
    <p:extLst>
      <p:ext uri="{BB962C8B-B14F-4D97-AF65-F5344CB8AC3E}">
        <p14:creationId xmlns:p14="http://schemas.microsoft.com/office/powerpoint/2010/main" val="135203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64F883-8B06-4B36-9DFC-29DC7022D7B3}" type="datetimeFigureOut">
              <a:rPr lang="" smtClean="0"/>
              <a:t>05/19/2025</a:t>
            </a:fld>
            <a:endParaRPr lang="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1F6906-D498-415C-896C-B78B8A3C4BCE}" type="slidenum">
              <a:rPr lang="" smtClean="0"/>
              <a:t>‹#›</a:t>
            </a:fld>
            <a:endParaRPr lang=""/>
          </a:p>
        </p:txBody>
      </p:sp>
    </p:spTree>
    <p:extLst>
      <p:ext uri="{BB962C8B-B14F-4D97-AF65-F5344CB8AC3E}">
        <p14:creationId xmlns:p14="http://schemas.microsoft.com/office/powerpoint/2010/main" val="43419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3644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288324" y="1945575"/>
            <a:ext cx="1143944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algn="ctr">
              <a:defRPr/>
            </a:pPr>
            <a:r>
              <a:rPr lang="ru-RU" sz="5400" b="1" dirty="0" smtClean="0">
                <a:solidFill>
                  <a:srgbClr val="008F91"/>
                </a:solidFill>
              </a:rPr>
              <a:t>Лаборатория </a:t>
            </a:r>
            <a:r>
              <a:rPr lang="en-US" sz="5400" b="1" dirty="0" smtClean="0">
                <a:solidFill>
                  <a:srgbClr val="008F91"/>
                </a:solidFill>
              </a:rPr>
              <a:t>JUNIOR</a:t>
            </a:r>
            <a:endParaRPr lang="ru-RU" sz="5400" b="1" dirty="0" smtClean="0">
              <a:solidFill>
                <a:srgbClr val="008F91"/>
              </a:solidFill>
            </a:endParaRPr>
          </a:p>
        </p:txBody>
      </p:sp>
      <p:grpSp>
        <p:nvGrpSpPr>
          <p:cNvPr id="6" name="Группа 5"/>
          <p:cNvGrpSpPr/>
          <p:nvPr/>
        </p:nvGrpSpPr>
        <p:grpSpPr>
          <a:xfrm>
            <a:off x="-13055" y="4563123"/>
            <a:ext cx="10373296" cy="1480562"/>
            <a:chOff x="-64065" y="2500318"/>
            <a:chExt cx="4928261" cy="2104569"/>
          </a:xfrm>
        </p:grpSpPr>
        <p:grpSp>
          <p:nvGrpSpPr>
            <p:cNvPr id="8" name="Группа 7"/>
            <p:cNvGrpSpPr/>
            <p:nvPr/>
          </p:nvGrpSpPr>
          <p:grpSpPr>
            <a:xfrm>
              <a:off x="-64065" y="2500318"/>
              <a:ext cx="4928261" cy="2104569"/>
              <a:chOff x="0" y="3867527"/>
              <a:chExt cx="4624657" cy="1716763"/>
            </a:xfrm>
          </p:grpSpPr>
          <p:sp>
            <p:nvSpPr>
              <p:cNvPr id="11" name="Прямоугольник 2"/>
              <p:cNvSpPr/>
              <p:nvPr/>
            </p:nvSpPr>
            <p:spPr>
              <a:xfrm>
                <a:off x="20277" y="3867527"/>
                <a:ext cx="4604380" cy="1605355"/>
              </a:xfrm>
              <a:custGeom>
                <a:avLst/>
                <a:gdLst>
                  <a:gd name="connsiteX0" fmla="*/ 0 w 3981450"/>
                  <a:gd name="connsiteY0" fmla="*/ 0 h 1438275"/>
                  <a:gd name="connsiteX1" fmla="*/ 3981450 w 3981450"/>
                  <a:gd name="connsiteY1" fmla="*/ 0 h 1438275"/>
                  <a:gd name="connsiteX2" fmla="*/ 3981450 w 3981450"/>
                  <a:gd name="connsiteY2" fmla="*/ 1438275 h 1438275"/>
                  <a:gd name="connsiteX3" fmla="*/ 0 w 3981450"/>
                  <a:gd name="connsiteY3" fmla="*/ 1438275 h 1438275"/>
                  <a:gd name="connsiteX4" fmla="*/ 0 w 3981450"/>
                  <a:gd name="connsiteY4" fmla="*/ 0 h 1438275"/>
                  <a:gd name="connsiteX0" fmla="*/ 0 w 3981450"/>
                  <a:gd name="connsiteY0" fmla="*/ 0 h 1438275"/>
                  <a:gd name="connsiteX1" fmla="*/ 3981450 w 3981450"/>
                  <a:gd name="connsiteY1" fmla="*/ 0 h 1438275"/>
                  <a:gd name="connsiteX2" fmla="*/ 3295650 w 3981450"/>
                  <a:gd name="connsiteY2" fmla="*/ 1438275 h 1438275"/>
                  <a:gd name="connsiteX3" fmla="*/ 0 w 3981450"/>
                  <a:gd name="connsiteY3" fmla="*/ 1438275 h 1438275"/>
                  <a:gd name="connsiteX4" fmla="*/ 0 w 3981450"/>
                  <a:gd name="connsiteY4" fmla="*/ 0 h 1438275"/>
                  <a:gd name="connsiteX0" fmla="*/ 0 w 3981450"/>
                  <a:gd name="connsiteY0" fmla="*/ 0 h 1438275"/>
                  <a:gd name="connsiteX1" fmla="*/ 3981450 w 3981450"/>
                  <a:gd name="connsiteY1" fmla="*/ 0 h 1438275"/>
                  <a:gd name="connsiteX2" fmla="*/ 3112391 w 3981450"/>
                  <a:gd name="connsiteY2" fmla="*/ 1438275 h 1438275"/>
                  <a:gd name="connsiteX3" fmla="*/ 0 w 3981450"/>
                  <a:gd name="connsiteY3" fmla="*/ 1438275 h 1438275"/>
                  <a:gd name="connsiteX4" fmla="*/ 0 w 3981450"/>
                  <a:gd name="connsiteY4" fmla="*/ 0 h 1438275"/>
                  <a:gd name="connsiteX0" fmla="*/ 0 w 3981450"/>
                  <a:gd name="connsiteY0" fmla="*/ 0 h 1438275"/>
                  <a:gd name="connsiteX1" fmla="*/ 3981450 w 3981450"/>
                  <a:gd name="connsiteY1" fmla="*/ 0 h 1438275"/>
                  <a:gd name="connsiteX2" fmla="*/ 3153818 w 3981450"/>
                  <a:gd name="connsiteY2" fmla="*/ 1432706 h 1438275"/>
                  <a:gd name="connsiteX3" fmla="*/ 0 w 3981450"/>
                  <a:gd name="connsiteY3" fmla="*/ 1438275 h 1438275"/>
                  <a:gd name="connsiteX4" fmla="*/ 0 w 3981450"/>
                  <a:gd name="connsiteY4" fmla="*/ 0 h 1438275"/>
                  <a:gd name="connsiteX0" fmla="*/ 0 w 3981450"/>
                  <a:gd name="connsiteY0" fmla="*/ 0 h 1438275"/>
                  <a:gd name="connsiteX1" fmla="*/ 3981450 w 3981450"/>
                  <a:gd name="connsiteY1" fmla="*/ 0 h 1438275"/>
                  <a:gd name="connsiteX2" fmla="*/ 3179711 w 3981450"/>
                  <a:gd name="connsiteY2" fmla="*/ 1432706 h 1438275"/>
                  <a:gd name="connsiteX3" fmla="*/ 0 w 3981450"/>
                  <a:gd name="connsiteY3" fmla="*/ 1438275 h 1438275"/>
                  <a:gd name="connsiteX4" fmla="*/ 0 w 3981450"/>
                  <a:gd name="connsiteY4" fmla="*/ 0 h 1438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981450" h="1438275">
                    <a:moveTo>
                      <a:pt x="0" y="0"/>
                    </a:moveTo>
                    <a:lnTo>
                      <a:pt x="3981450" y="0"/>
                    </a:lnTo>
                    <a:lnTo>
                      <a:pt x="3179711" y="1432706"/>
                    </a:lnTo>
                    <a:lnTo>
                      <a:pt x="0" y="143827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alpha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1200">
                  <a:latin typeface="+mj-lt"/>
                </a:endParaRPr>
              </a:p>
            </p:txBody>
          </p:sp>
          <p:sp>
            <p:nvSpPr>
              <p:cNvPr id="12" name="Прямоугольник 2"/>
              <p:cNvSpPr/>
              <p:nvPr/>
            </p:nvSpPr>
            <p:spPr>
              <a:xfrm>
                <a:off x="0" y="4146016"/>
                <a:ext cx="4286483" cy="1438274"/>
              </a:xfrm>
              <a:custGeom>
                <a:avLst/>
                <a:gdLst>
                  <a:gd name="connsiteX0" fmla="*/ 0 w 3981450"/>
                  <a:gd name="connsiteY0" fmla="*/ 0 h 1438275"/>
                  <a:gd name="connsiteX1" fmla="*/ 3981450 w 3981450"/>
                  <a:gd name="connsiteY1" fmla="*/ 0 h 1438275"/>
                  <a:gd name="connsiteX2" fmla="*/ 3981450 w 3981450"/>
                  <a:gd name="connsiteY2" fmla="*/ 1438275 h 1438275"/>
                  <a:gd name="connsiteX3" fmla="*/ 0 w 3981450"/>
                  <a:gd name="connsiteY3" fmla="*/ 1438275 h 1438275"/>
                  <a:gd name="connsiteX4" fmla="*/ 0 w 3981450"/>
                  <a:gd name="connsiteY4" fmla="*/ 0 h 1438275"/>
                  <a:gd name="connsiteX0" fmla="*/ 0 w 3981450"/>
                  <a:gd name="connsiteY0" fmla="*/ 0 h 1438275"/>
                  <a:gd name="connsiteX1" fmla="*/ 3981450 w 3981450"/>
                  <a:gd name="connsiteY1" fmla="*/ 0 h 1438275"/>
                  <a:gd name="connsiteX2" fmla="*/ 3295650 w 3981450"/>
                  <a:gd name="connsiteY2" fmla="*/ 1438275 h 1438275"/>
                  <a:gd name="connsiteX3" fmla="*/ 0 w 3981450"/>
                  <a:gd name="connsiteY3" fmla="*/ 1438275 h 1438275"/>
                  <a:gd name="connsiteX4" fmla="*/ 0 w 3981450"/>
                  <a:gd name="connsiteY4" fmla="*/ 0 h 1438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981450" h="1438275">
                    <a:moveTo>
                      <a:pt x="0" y="0"/>
                    </a:moveTo>
                    <a:lnTo>
                      <a:pt x="3981450" y="0"/>
                    </a:lnTo>
                    <a:lnTo>
                      <a:pt x="3295650" y="1438275"/>
                    </a:lnTo>
                    <a:lnTo>
                      <a:pt x="0" y="143827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08C8F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1200">
                  <a:latin typeface="+mj-lt"/>
                </a:endParaRPr>
              </a:p>
            </p:txBody>
          </p:sp>
        </p:grpSp>
        <p:sp>
          <p:nvSpPr>
            <p:cNvPr id="10" name="Прямоугольник 9"/>
            <p:cNvSpPr/>
            <p:nvPr/>
          </p:nvSpPr>
          <p:spPr>
            <a:xfrm>
              <a:off x="149821" y="3139881"/>
              <a:ext cx="4027614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ru-RU" sz="1400" b="1" spc="600" dirty="0">
                <a:solidFill>
                  <a:srgbClr val="FFC000"/>
                </a:solidFill>
                <a:latin typeface="+mj-lt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5" name="Google Shape;696;p30"/>
          <p:cNvSpPr txBox="1">
            <a:spLocks/>
          </p:cNvSpPr>
          <p:nvPr/>
        </p:nvSpPr>
        <p:spPr>
          <a:xfrm>
            <a:off x="312460" y="5310418"/>
            <a:ext cx="8043245" cy="377177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endParaRPr lang="ru-RU" sz="320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16" name="Рисунок 15">
            <a:extLst>
              <a:ext uri="{FF2B5EF4-FFF2-40B4-BE49-F238E27FC236}">
                <a16:creationId xmlns="" xmlns:a16="http://schemas.microsoft.com/office/drawing/2014/main" id="{9746129A-6AC9-463C-9E7B-3BB839EE36F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427"/>
          <a:stretch/>
        </p:blipFill>
        <p:spPr>
          <a:xfrm>
            <a:off x="9964858" y="703775"/>
            <a:ext cx="570652" cy="544764"/>
          </a:xfrm>
          <a:prstGeom prst="rect">
            <a:avLst/>
          </a:prstGeom>
        </p:spPr>
      </p:pic>
      <p:sp>
        <p:nvSpPr>
          <p:cNvPr id="17" name="Textbox 1">
            <a:extLst>
              <a:ext uri="{FF2B5EF4-FFF2-40B4-BE49-F238E27FC236}">
                <a16:creationId xmlns="" xmlns:a16="http://schemas.microsoft.com/office/drawing/2014/main" id="{43C2F02A-E5F7-4BB5-9E02-E81746067B13}"/>
              </a:ext>
            </a:extLst>
          </p:cNvPr>
          <p:cNvSpPr/>
          <p:nvPr/>
        </p:nvSpPr>
        <p:spPr>
          <a:xfrm>
            <a:off x="10449753" y="686729"/>
            <a:ext cx="2112901" cy="602976"/>
          </a:xfrm>
          <a:prstGeom prst="rect">
            <a:avLst/>
          </a:prstGeom>
        </p:spPr>
        <p:txBody>
          <a:bodyPr wrap="square" lIns="108767" tIns="54383" rIns="108767" bIns="54383">
            <a:spAutoFit/>
          </a:bodyPr>
          <a:lstStyle/>
          <a:p>
            <a:pPr>
              <a:lnSpc>
                <a:spcPct val="80000"/>
              </a:lnSpc>
            </a:pPr>
            <a:r>
              <a:rPr lang="ru-RU" sz="2000" b="1" dirty="0">
                <a:solidFill>
                  <a:srgbClr val="009999"/>
                </a:solidFill>
                <a:latin typeface="Ubuntu" panose="020B0504030602030204" pitchFamily="34" charset="0"/>
                <a:ea typeface="Times New Roman" panose="02020603050405020304" pitchFamily="18" charset="0"/>
              </a:rPr>
              <a:t>ОТБАСЫ</a:t>
            </a:r>
          </a:p>
          <a:p>
            <a:pPr>
              <a:lnSpc>
                <a:spcPct val="80000"/>
              </a:lnSpc>
            </a:pPr>
            <a:r>
              <a:rPr lang="ru-RU" sz="2000" dirty="0">
                <a:solidFill>
                  <a:srgbClr val="009999"/>
                </a:solidFill>
                <a:latin typeface="Ubuntu" panose="020B0504030602030204" pitchFamily="34" charset="0"/>
                <a:ea typeface="Times New Roman" panose="02020603050405020304" pitchFamily="18" charset="0"/>
              </a:rPr>
              <a:t>БАНК</a:t>
            </a:r>
            <a:endParaRPr lang="aa-ET" sz="1050" dirty="0">
              <a:latin typeface="Ubuntu" panose="020B0504030602030204" pitchFamily="34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3461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Рисунок 8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823"/>
            <a:ext cx="12192000" cy="686364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83135" y="639282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Ubuntu Medium" panose="020B0604030602030204" pitchFamily="34" charset="0"/>
              </a:rPr>
              <a:t>2</a:t>
            </a:r>
            <a:endParaRPr lang="ru-RU" sz="1400" dirty="0">
              <a:solidFill>
                <a:schemeClr val="bg1"/>
              </a:solidFill>
              <a:latin typeface="Ubuntu Medium" panose="020B0604030602030204" pitchFamily="34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xmlns="" id="{9746129A-6AC9-463C-9E7B-3BB839EE36F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427"/>
          <a:stretch/>
        </p:blipFill>
        <p:spPr>
          <a:xfrm>
            <a:off x="10389293" y="391276"/>
            <a:ext cx="570652" cy="544764"/>
          </a:xfrm>
          <a:prstGeom prst="rect">
            <a:avLst/>
          </a:prstGeom>
        </p:spPr>
      </p:pic>
      <p:sp>
        <p:nvSpPr>
          <p:cNvPr id="10" name="Textbox 1">
            <a:extLst>
              <a:ext uri="{FF2B5EF4-FFF2-40B4-BE49-F238E27FC236}">
                <a16:creationId xmlns:a16="http://schemas.microsoft.com/office/drawing/2014/main" xmlns="" id="{43C2F02A-E5F7-4BB5-9E02-E81746067B13}"/>
              </a:ext>
            </a:extLst>
          </p:cNvPr>
          <p:cNvSpPr/>
          <p:nvPr/>
        </p:nvSpPr>
        <p:spPr>
          <a:xfrm>
            <a:off x="10874188" y="374230"/>
            <a:ext cx="2112901" cy="602976"/>
          </a:xfrm>
          <a:prstGeom prst="rect">
            <a:avLst/>
          </a:prstGeom>
        </p:spPr>
        <p:txBody>
          <a:bodyPr wrap="square" lIns="108767" tIns="54383" rIns="108767" bIns="54383">
            <a:spAutoFit/>
          </a:bodyPr>
          <a:lstStyle/>
          <a:p>
            <a:pPr>
              <a:lnSpc>
                <a:spcPct val="80000"/>
              </a:lnSpc>
            </a:pPr>
            <a:r>
              <a:rPr lang="ru-RU" sz="2000" b="1" dirty="0">
                <a:solidFill>
                  <a:srgbClr val="009999"/>
                </a:solidFill>
                <a:latin typeface="Ubuntu" panose="020B0504030602030204" pitchFamily="34" charset="0"/>
                <a:ea typeface="Times New Roman" panose="02020603050405020304" pitchFamily="18" charset="0"/>
              </a:rPr>
              <a:t>ОТБАСЫ</a:t>
            </a:r>
          </a:p>
          <a:p>
            <a:pPr>
              <a:lnSpc>
                <a:spcPct val="80000"/>
              </a:lnSpc>
            </a:pPr>
            <a:r>
              <a:rPr lang="ru-RU" sz="2000" dirty="0">
                <a:solidFill>
                  <a:srgbClr val="009999"/>
                </a:solidFill>
                <a:latin typeface="Ubuntu" panose="020B0504030602030204" pitchFamily="34" charset="0"/>
                <a:ea typeface="Times New Roman" panose="02020603050405020304" pitchFamily="18" charset="0"/>
              </a:rPr>
              <a:t>БАНК</a:t>
            </a:r>
            <a:endParaRPr lang="aa-ET" sz="1050" dirty="0">
              <a:latin typeface="Ubuntu" panose="020B0504030602030204" pitchFamily="34" charset="0"/>
              <a:ea typeface="Times New Roman" panose="02020603050405020304" pitchFamily="18" charset="0"/>
            </a:endParaRPr>
          </a:p>
        </p:txBody>
      </p:sp>
      <p:sp>
        <p:nvSpPr>
          <p:cNvPr id="50" name="Rectangle 30"/>
          <p:cNvSpPr/>
          <p:nvPr/>
        </p:nvSpPr>
        <p:spPr>
          <a:xfrm>
            <a:off x="56996" y="6467265"/>
            <a:ext cx="4279476" cy="258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ru-RU" altLang="zh-CN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Анализ проведен на основе данных за 2023-2024 </a:t>
            </a:r>
            <a:r>
              <a:rPr lang="ru-RU" altLang="zh-CN" sz="9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гг</a:t>
            </a:r>
            <a:endParaRPr lang="en-GB" altLang="zh-CN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1" name="Прямоугольник 50"/>
          <p:cNvSpPr/>
          <p:nvPr/>
        </p:nvSpPr>
        <p:spPr>
          <a:xfrm>
            <a:off x="105041" y="1400195"/>
            <a:ext cx="4123330" cy="1038725"/>
          </a:xfrm>
          <a:prstGeom prst="rect">
            <a:avLst/>
          </a:prstGeom>
          <a:noFill/>
          <a:ln>
            <a:solidFill>
              <a:srgbClr val="009999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 fontAlgn="ctr">
              <a:lnSpc>
                <a:spcPct val="110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ru-RU" sz="1200" dirty="0">
                <a:solidFill>
                  <a:srgbClr val="004445"/>
                </a:solidFill>
                <a:latin typeface="Segoe UI" panose="020B0502040204020203" pitchFamily="34" charset="0"/>
                <a:ea typeface="Segoe UI Emoji" panose="020B0502040204020203" pitchFamily="34" charset="0"/>
                <a:cs typeface="Segoe UI" panose="020B0502040204020203" pitchFamily="34" charset="0"/>
              </a:rPr>
              <a:t>152 сотрудника при 168 штатных единицах</a:t>
            </a:r>
          </a:p>
          <a:p>
            <a:pPr marL="342900" indent="-342900" fontAlgn="ctr">
              <a:lnSpc>
                <a:spcPct val="110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ru-RU" sz="1200" dirty="0">
                <a:solidFill>
                  <a:srgbClr val="004445"/>
                </a:solidFill>
                <a:latin typeface="Segoe UI" panose="020B0502040204020203" pitchFamily="34" charset="0"/>
                <a:ea typeface="Segoe UI Emoji" panose="020B0502040204020203" pitchFamily="34" charset="0"/>
                <a:cs typeface="Segoe UI" panose="020B0502040204020203" pitchFamily="34" charset="0"/>
              </a:rPr>
              <a:t>16 открытых вакансий</a:t>
            </a:r>
          </a:p>
          <a:p>
            <a:pPr marL="342900" indent="-342900" fontAlgn="ctr">
              <a:lnSpc>
                <a:spcPct val="110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ru-RU" sz="1200" dirty="0">
                <a:solidFill>
                  <a:srgbClr val="004445"/>
                </a:solidFill>
                <a:latin typeface="Segoe UI" panose="020B0502040204020203" pitchFamily="34" charset="0"/>
                <a:ea typeface="Segoe UI Emoji" panose="020B0502040204020203" pitchFamily="34" charset="0"/>
                <a:cs typeface="Segoe UI" panose="020B0502040204020203" pitchFamily="34" charset="0"/>
              </a:rPr>
              <a:t>Более 13 % сотрудников покидают Банк ежегодно</a:t>
            </a:r>
            <a:endParaRPr lang="en-GB" altLang="zh-CN" sz="1200" dirty="0">
              <a:solidFill>
                <a:srgbClr val="004445"/>
              </a:solidFill>
              <a:latin typeface="Segoe UI" panose="020B0502040204020203" pitchFamily="34" charset="0"/>
              <a:ea typeface="Segoe UI Emoji" panose="020B0502040204020203" pitchFamily="34" charset="0"/>
              <a:cs typeface="Segoe UI" panose="020B0502040204020203" pitchFamily="34" charset="0"/>
              <a:sym typeface="Arial" panose="020B0604020202020204" pitchFamily="34" charset="0"/>
            </a:endParaRPr>
          </a:p>
        </p:txBody>
      </p:sp>
      <p:sp>
        <p:nvSpPr>
          <p:cNvPr id="52" name="Прямоугольник 51"/>
          <p:cNvSpPr/>
          <p:nvPr/>
        </p:nvSpPr>
        <p:spPr>
          <a:xfrm>
            <a:off x="7550270" y="4129784"/>
            <a:ext cx="4112163" cy="1013859"/>
          </a:xfrm>
          <a:prstGeom prst="rect">
            <a:avLst/>
          </a:prstGeom>
          <a:noFill/>
          <a:ln>
            <a:solidFill>
              <a:srgbClr val="009999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 fontAlgn="ctr">
              <a:lnSpc>
                <a:spcPct val="110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ru-RU" sz="1200" dirty="0" err="1">
                <a:solidFill>
                  <a:srgbClr val="004445"/>
                </a:solidFill>
                <a:latin typeface="Segoe UI" panose="020B0502040204020203" pitchFamily="34" charset="0"/>
                <a:ea typeface="Segoe UI Emoji" panose="020B0502040204020203" pitchFamily="34" charset="0"/>
                <a:cs typeface="Segoe UI" panose="020B0502040204020203" pitchFamily="34" charset="0"/>
              </a:rPr>
              <a:t>Найм</a:t>
            </a:r>
            <a:r>
              <a:rPr lang="ru-RU" sz="1200" dirty="0">
                <a:solidFill>
                  <a:srgbClr val="004445"/>
                </a:solidFill>
                <a:latin typeface="Segoe UI" panose="020B0502040204020203" pitchFamily="34" charset="0"/>
                <a:ea typeface="Segoe UI Emoj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sz="1200" dirty="0" err="1">
                <a:solidFill>
                  <a:srgbClr val="004445"/>
                </a:solidFill>
                <a:latin typeface="Segoe UI" panose="020B0502040204020203" pitchFamily="34" charset="0"/>
                <a:ea typeface="Segoe UI Emoji" panose="020B0502040204020203" pitchFamily="34" charset="0"/>
                <a:cs typeface="Segoe UI" panose="020B0502040204020203" pitchFamily="34" charset="0"/>
              </a:rPr>
              <a:t>senior</a:t>
            </a:r>
            <a:r>
              <a:rPr lang="ru-RU" sz="1200" dirty="0">
                <a:solidFill>
                  <a:srgbClr val="004445"/>
                </a:solidFill>
                <a:latin typeface="Segoe UI" panose="020B0502040204020203" pitchFamily="34" charset="0"/>
                <a:ea typeface="Segoe UI Emoji" panose="020B0502040204020203" pitchFamily="34" charset="0"/>
                <a:cs typeface="Segoe UI" panose="020B0502040204020203" pitchFamily="34" charset="0"/>
              </a:rPr>
              <a:t>-кадров: 2–4 месяца</a:t>
            </a:r>
          </a:p>
          <a:p>
            <a:pPr marL="342900" indent="-342900" fontAlgn="ctr">
              <a:lnSpc>
                <a:spcPct val="110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ru-RU" sz="1200" dirty="0">
                <a:solidFill>
                  <a:srgbClr val="004445"/>
                </a:solidFill>
                <a:latin typeface="Segoe UI" panose="020B0502040204020203" pitchFamily="34" charset="0"/>
                <a:ea typeface="Segoe UI Emoji" panose="020B0502040204020203" pitchFamily="34" charset="0"/>
                <a:cs typeface="Segoe UI" panose="020B0502040204020203" pitchFamily="34" charset="0"/>
              </a:rPr>
              <a:t>Адаптация в команду: +1–3 месяца</a:t>
            </a:r>
          </a:p>
          <a:p>
            <a:pPr marL="342900" indent="-342900" fontAlgn="ctr">
              <a:lnSpc>
                <a:spcPct val="110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ru-RU" sz="1200" dirty="0">
                <a:solidFill>
                  <a:srgbClr val="004445"/>
                </a:solidFill>
                <a:latin typeface="Segoe UI" panose="020B0502040204020203" pitchFamily="34" charset="0"/>
                <a:ea typeface="Segoe UI Emoji" panose="020B0502040204020203" pitchFamily="34" charset="0"/>
                <a:cs typeface="Segoe UI" panose="020B0502040204020203" pitchFamily="34" charset="0"/>
              </a:rPr>
              <a:t>Потеря командной </a:t>
            </a:r>
            <a:r>
              <a:rPr lang="ru-RU" sz="1100" dirty="0">
                <a:solidFill>
                  <a:srgbClr val="004445"/>
                </a:solidFill>
                <a:latin typeface="Segoe UI" panose="020B0502040204020203" pitchFamily="34" charset="0"/>
                <a:ea typeface="Segoe UI Emoji" panose="020B0502040204020203" pitchFamily="34" charset="0"/>
                <a:cs typeface="Segoe UI" panose="020B0502040204020203" pitchFamily="34" charset="0"/>
              </a:rPr>
              <a:t>динамики</a:t>
            </a:r>
            <a:r>
              <a:rPr lang="ru-RU" sz="1200" dirty="0">
                <a:solidFill>
                  <a:srgbClr val="004445"/>
                </a:solidFill>
                <a:latin typeface="Segoe UI" panose="020B0502040204020203" pitchFamily="34" charset="0"/>
                <a:ea typeface="Segoe UI Emoji" panose="020B0502040204020203" pitchFamily="34" charset="0"/>
                <a:cs typeface="Segoe UI" panose="020B0502040204020203" pitchFamily="34" charset="0"/>
              </a:rPr>
              <a:t> → срывы </a:t>
            </a:r>
            <a:r>
              <a:rPr lang="ru-RU" sz="1200" dirty="0" smtClean="0">
                <a:solidFill>
                  <a:srgbClr val="004445"/>
                </a:solidFill>
                <a:latin typeface="Segoe UI" panose="020B0502040204020203" pitchFamily="34" charset="0"/>
                <a:ea typeface="Segoe UI Emoji" panose="020B0502040204020203" pitchFamily="34" charset="0"/>
                <a:cs typeface="Segoe UI" panose="020B0502040204020203" pitchFamily="34" charset="0"/>
              </a:rPr>
              <a:t>релизов</a:t>
            </a:r>
            <a:endParaRPr lang="ru-RU" sz="1200" dirty="0">
              <a:solidFill>
                <a:srgbClr val="004445"/>
              </a:solidFill>
              <a:latin typeface="Segoe UI" panose="020B0502040204020203" pitchFamily="34" charset="0"/>
              <a:ea typeface="Segoe UI Emoj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Прямоугольник 52"/>
          <p:cNvSpPr/>
          <p:nvPr/>
        </p:nvSpPr>
        <p:spPr>
          <a:xfrm>
            <a:off x="3806389" y="5650855"/>
            <a:ext cx="4331772" cy="1108588"/>
          </a:xfrm>
          <a:prstGeom prst="rect">
            <a:avLst/>
          </a:prstGeom>
          <a:noFill/>
          <a:ln>
            <a:solidFill>
              <a:srgbClr val="009999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 fontAlgn="ctr">
              <a:lnSpc>
                <a:spcPct val="110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ru-RU" sz="1200" b="1" dirty="0">
                <a:solidFill>
                  <a:srgbClr val="004445"/>
                </a:solidFill>
                <a:latin typeface="Segoe UI" panose="020B0502040204020203" pitchFamily="34" charset="0"/>
                <a:ea typeface="Segoe UI Emoji" panose="020B0502040204020203" pitchFamily="34" charset="0"/>
                <a:cs typeface="Segoe UI" panose="020B0502040204020203" pitchFamily="34" charset="0"/>
              </a:rPr>
              <a:t>Недостаточная зарплата</a:t>
            </a:r>
          </a:p>
          <a:p>
            <a:pPr marL="342900" indent="-342900" fontAlgn="ctr">
              <a:lnSpc>
                <a:spcPct val="110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ru-RU" sz="1200" b="1" dirty="0" smtClean="0">
                <a:solidFill>
                  <a:srgbClr val="004445"/>
                </a:solidFill>
                <a:latin typeface="Segoe UI" panose="020B0502040204020203" pitchFamily="34" charset="0"/>
                <a:ea typeface="Segoe UI Emoji" panose="020B0502040204020203" pitchFamily="34" charset="0"/>
                <a:cs typeface="Segoe UI" panose="020B0502040204020203" pitchFamily="34" charset="0"/>
              </a:rPr>
              <a:t>Неудовлетворённость </a:t>
            </a:r>
            <a:r>
              <a:rPr lang="ru-RU" sz="1200" b="1" dirty="0">
                <a:solidFill>
                  <a:srgbClr val="004445"/>
                </a:solidFill>
                <a:latin typeface="Segoe UI" panose="020B0502040204020203" pitchFamily="34" charset="0"/>
                <a:ea typeface="Segoe UI Emoji" panose="020B0502040204020203" pitchFamily="34" charset="0"/>
                <a:cs typeface="Segoe UI" panose="020B0502040204020203" pitchFamily="34" charset="0"/>
              </a:rPr>
              <a:t>процессами и управлением</a:t>
            </a:r>
            <a:r>
              <a:rPr lang="ru-RU" sz="1200" dirty="0">
                <a:solidFill>
                  <a:srgbClr val="004445"/>
                </a:solidFill>
                <a:latin typeface="Segoe UI" panose="020B0502040204020203" pitchFamily="34" charset="0"/>
                <a:ea typeface="Segoe UI Emoji" panose="020B0502040204020203" pitchFamily="34" charset="0"/>
                <a:cs typeface="Segoe UI" panose="020B0502040204020203" pitchFamily="34" charset="0"/>
              </a:rPr>
              <a:t/>
            </a:r>
            <a:br>
              <a:rPr lang="ru-RU" sz="1200" dirty="0">
                <a:solidFill>
                  <a:srgbClr val="004445"/>
                </a:solidFill>
                <a:latin typeface="Segoe UI" panose="020B0502040204020203" pitchFamily="34" charset="0"/>
                <a:ea typeface="Segoe UI Emoji" panose="020B0502040204020203" pitchFamily="34" charset="0"/>
                <a:cs typeface="Segoe UI" panose="020B0502040204020203" pitchFamily="34" charset="0"/>
              </a:rPr>
            </a:br>
            <a:r>
              <a:rPr lang="ru-RU" sz="1200" dirty="0">
                <a:solidFill>
                  <a:srgbClr val="004445"/>
                </a:solidFill>
                <a:latin typeface="Segoe UI" panose="020B0502040204020203" pitchFamily="34" charset="0"/>
                <a:ea typeface="Segoe UI Emoji" panose="020B0502040204020203" pitchFamily="34" charset="0"/>
                <a:cs typeface="Segoe UI" panose="020B0502040204020203" pitchFamily="34" charset="0"/>
              </a:rPr>
              <a:t>(данные из </a:t>
            </a:r>
            <a:r>
              <a:rPr lang="ru-RU" sz="1200" dirty="0" err="1">
                <a:solidFill>
                  <a:srgbClr val="004445"/>
                </a:solidFill>
                <a:latin typeface="Segoe UI" panose="020B0502040204020203" pitchFamily="34" charset="0"/>
                <a:ea typeface="Segoe UI Emoji" panose="020B0502040204020203" pitchFamily="34" charset="0"/>
                <a:cs typeface="Segoe UI" panose="020B0502040204020203" pitchFamily="34" charset="0"/>
              </a:rPr>
              <a:t>exit</a:t>
            </a:r>
            <a:r>
              <a:rPr lang="ru-RU" sz="1200" dirty="0">
                <a:solidFill>
                  <a:srgbClr val="004445"/>
                </a:solidFill>
                <a:latin typeface="Segoe UI" panose="020B0502040204020203" pitchFamily="34" charset="0"/>
                <a:ea typeface="Segoe UI Emoji" panose="020B0502040204020203" pitchFamily="34" charset="0"/>
                <a:cs typeface="Segoe UI" panose="020B0502040204020203" pitchFamily="34" charset="0"/>
              </a:rPr>
              <a:t>-интервью)</a:t>
            </a:r>
          </a:p>
        </p:txBody>
      </p:sp>
      <p:sp>
        <p:nvSpPr>
          <p:cNvPr id="75" name="Textbox 1">
            <a:extLst>
              <a:ext uri="{FF2B5EF4-FFF2-40B4-BE49-F238E27FC236}">
                <a16:creationId xmlns="" xmlns:a16="http://schemas.microsoft.com/office/drawing/2014/main" id="{C81D306B-8458-417E-98A4-7DA13B800C08}"/>
              </a:ext>
            </a:extLst>
          </p:cNvPr>
          <p:cNvSpPr/>
          <p:nvPr/>
        </p:nvSpPr>
        <p:spPr>
          <a:xfrm>
            <a:off x="1896047" y="1003771"/>
            <a:ext cx="2437364" cy="386827"/>
          </a:xfrm>
          <a:prstGeom prst="rect">
            <a:avLst/>
          </a:prstGeom>
        </p:spPr>
        <p:txBody>
          <a:bodyPr wrap="square" lIns="108767" tIns="54383" rIns="108767" bIns="54383">
            <a:spAutoFit/>
          </a:bodyPr>
          <a:lstStyle/>
          <a:p>
            <a:pPr>
              <a:lnSpc>
                <a:spcPct val="90000"/>
              </a:lnSpc>
            </a:pPr>
            <a:r>
              <a:rPr lang="ru-RU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Tahoma" panose="020B0604030504040204" pitchFamily="34" charset="0"/>
                <a:cs typeface="Tahoma" panose="020B0604030504040204" pitchFamily="34" charset="0"/>
              </a:rPr>
              <a:t>Текущая ситуация</a:t>
            </a:r>
            <a:endParaRPr lang="ru-RU" sz="2000" b="1" dirty="0">
              <a:solidFill>
                <a:schemeClr val="tx1">
                  <a:lumMod val="50000"/>
                  <a:lumOff val="50000"/>
                </a:schemeClr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6" name="79 Forma libre">
            <a:extLst>
              <a:ext uri="{FF2B5EF4-FFF2-40B4-BE49-F238E27FC236}">
                <a16:creationId xmlns="" xmlns:a16="http://schemas.microsoft.com/office/drawing/2014/main" id="{50B88A9D-BF8F-4ECC-B614-EFAC29F34145}"/>
              </a:ext>
            </a:extLst>
          </p:cNvPr>
          <p:cNvSpPr/>
          <p:nvPr/>
        </p:nvSpPr>
        <p:spPr bwMode="auto">
          <a:xfrm>
            <a:off x="4194949" y="1376627"/>
            <a:ext cx="1292240" cy="849313"/>
          </a:xfrm>
          <a:custGeom>
            <a:avLst/>
            <a:gdLst>
              <a:gd name="connsiteX0" fmla="*/ 1135857 w 1135857"/>
              <a:gd name="connsiteY0" fmla="*/ 514350 h 514350"/>
              <a:gd name="connsiteX1" fmla="*/ 678657 w 1135857"/>
              <a:gd name="connsiteY1" fmla="*/ 2381 h 514350"/>
              <a:gd name="connsiteX2" fmla="*/ 0 w 1135857"/>
              <a:gd name="connsiteY2" fmla="*/ 2381 h 514350"/>
              <a:gd name="connsiteX3" fmla="*/ 0 w 1135857"/>
              <a:gd name="connsiteY3" fmla="*/ 0 h 514350"/>
              <a:gd name="connsiteX0" fmla="*/ 1212057 w 1212057"/>
              <a:gd name="connsiteY0" fmla="*/ 623888 h 623888"/>
              <a:gd name="connsiteX1" fmla="*/ 754857 w 1212057"/>
              <a:gd name="connsiteY1" fmla="*/ 111919 h 623888"/>
              <a:gd name="connsiteX2" fmla="*/ 76200 w 1212057"/>
              <a:gd name="connsiteY2" fmla="*/ 111919 h 623888"/>
              <a:gd name="connsiteX3" fmla="*/ 0 w 1212057"/>
              <a:gd name="connsiteY3" fmla="*/ 0 h 623888"/>
              <a:gd name="connsiteX0" fmla="*/ 1135857 w 1135857"/>
              <a:gd name="connsiteY0" fmla="*/ 511969 h 511969"/>
              <a:gd name="connsiteX1" fmla="*/ 678657 w 1135857"/>
              <a:gd name="connsiteY1" fmla="*/ 0 h 511969"/>
              <a:gd name="connsiteX2" fmla="*/ 0 w 1135857"/>
              <a:gd name="connsiteY2" fmla="*/ 0 h 511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35857" h="511969">
                <a:moveTo>
                  <a:pt x="1135857" y="511969"/>
                </a:moveTo>
                <a:lnTo>
                  <a:pt x="678657" y="0"/>
                </a:lnTo>
                <a:lnTo>
                  <a:pt x="0" y="0"/>
                </a:lnTo>
              </a:path>
            </a:pathLst>
          </a:custGeom>
          <a:noFill/>
          <a:ln w="9525" cap="rnd">
            <a:solidFill>
              <a:schemeClr val="tx1">
                <a:lumMod val="50000"/>
                <a:lumOff val="50000"/>
              </a:schemeClr>
            </a:solidFill>
            <a:bevel/>
            <a:headEnd w="med" len="sm"/>
            <a:tailEnd type="oval" w="med" len="med"/>
          </a:ln>
        </p:spPr>
        <p:txBody>
          <a:bodyPr lIns="108767" tIns="54383" rIns="108767" bIns="54383" rtlCol="0" anchor="ctr"/>
          <a:lstStyle/>
          <a:p>
            <a:pPr algn="ctr"/>
            <a:endParaRPr lang="es-SV" sz="810">
              <a:latin typeface="Trebuchet MS" panose="020B0603020202020204" pitchFamily="34" charset="0"/>
            </a:endParaRPr>
          </a:p>
        </p:txBody>
      </p:sp>
      <p:sp>
        <p:nvSpPr>
          <p:cNvPr id="77" name="Прямоугольник 76"/>
          <p:cNvSpPr/>
          <p:nvPr/>
        </p:nvSpPr>
        <p:spPr>
          <a:xfrm>
            <a:off x="56996" y="4131788"/>
            <a:ext cx="4112668" cy="1007139"/>
          </a:xfrm>
          <a:prstGeom prst="rect">
            <a:avLst/>
          </a:prstGeom>
          <a:noFill/>
          <a:ln>
            <a:solidFill>
              <a:srgbClr val="009999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 fontAlgn="ctr">
              <a:lnSpc>
                <a:spcPct val="110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ru-RU" sz="1200" dirty="0">
                <a:solidFill>
                  <a:srgbClr val="004445"/>
                </a:solidFill>
                <a:latin typeface="Segoe UI" panose="020B0502040204020203" pitchFamily="34" charset="0"/>
                <a:ea typeface="Segoe UI Emoji" panose="020B0502040204020203" pitchFamily="34" charset="0"/>
                <a:cs typeface="Segoe UI" panose="020B0502040204020203" pitchFamily="34" charset="0"/>
              </a:rPr>
              <a:t>Разработчики (41)</a:t>
            </a:r>
          </a:p>
          <a:p>
            <a:pPr marL="342900" indent="-342900" fontAlgn="ctr">
              <a:lnSpc>
                <a:spcPct val="110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ru-RU" sz="1200" dirty="0">
                <a:solidFill>
                  <a:srgbClr val="004445"/>
                </a:solidFill>
                <a:latin typeface="Segoe UI" panose="020B0502040204020203" pitchFamily="34" charset="0"/>
                <a:ea typeface="Segoe UI Emoji" panose="020B0502040204020203" pitchFamily="34" charset="0"/>
                <a:cs typeface="Segoe UI" panose="020B0502040204020203" pitchFamily="34" charset="0"/>
              </a:rPr>
              <a:t>Бизнес-аналитики (9)</a:t>
            </a:r>
          </a:p>
        </p:txBody>
      </p:sp>
      <p:sp>
        <p:nvSpPr>
          <p:cNvPr id="78" name="Textbox 1">
            <a:extLst>
              <a:ext uri="{FF2B5EF4-FFF2-40B4-BE49-F238E27FC236}">
                <a16:creationId xmlns="" xmlns:a16="http://schemas.microsoft.com/office/drawing/2014/main" id="{C81D306B-8458-417E-98A4-7DA13B800C08}"/>
              </a:ext>
            </a:extLst>
          </p:cNvPr>
          <p:cNvSpPr/>
          <p:nvPr/>
        </p:nvSpPr>
        <p:spPr>
          <a:xfrm>
            <a:off x="0" y="3304705"/>
            <a:ext cx="3218026" cy="386827"/>
          </a:xfrm>
          <a:prstGeom prst="rect">
            <a:avLst/>
          </a:prstGeom>
        </p:spPr>
        <p:txBody>
          <a:bodyPr wrap="square" lIns="108767" tIns="54383" rIns="108767" bIns="54383">
            <a:spAutoFit/>
          </a:bodyPr>
          <a:lstStyle/>
          <a:p>
            <a:pPr>
              <a:lnSpc>
                <a:spcPct val="90000"/>
              </a:lnSpc>
            </a:pPr>
            <a:r>
              <a:rPr lang="ru-RU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Tahoma" panose="020B0604030504040204" pitchFamily="34" charset="0"/>
                <a:cs typeface="Tahoma" panose="020B0604030504040204" pitchFamily="34" charset="0"/>
              </a:rPr>
              <a:t>Наиболее уязвимые роли</a:t>
            </a:r>
            <a:endParaRPr lang="ru-RU" sz="2000" b="1" dirty="0">
              <a:solidFill>
                <a:schemeClr val="tx1">
                  <a:lumMod val="50000"/>
                  <a:lumOff val="50000"/>
                </a:schemeClr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9" name="79 Forma libre">
            <a:extLst>
              <a:ext uri="{FF2B5EF4-FFF2-40B4-BE49-F238E27FC236}">
                <a16:creationId xmlns="" xmlns:a16="http://schemas.microsoft.com/office/drawing/2014/main" id="{50B88A9D-BF8F-4ECC-B614-EFAC29F34145}"/>
              </a:ext>
            </a:extLst>
          </p:cNvPr>
          <p:cNvSpPr/>
          <p:nvPr/>
        </p:nvSpPr>
        <p:spPr bwMode="auto">
          <a:xfrm>
            <a:off x="3020612" y="3457543"/>
            <a:ext cx="1351192" cy="199499"/>
          </a:xfrm>
          <a:custGeom>
            <a:avLst/>
            <a:gdLst>
              <a:gd name="connsiteX0" fmla="*/ 1135857 w 1135857"/>
              <a:gd name="connsiteY0" fmla="*/ 514350 h 514350"/>
              <a:gd name="connsiteX1" fmla="*/ 678657 w 1135857"/>
              <a:gd name="connsiteY1" fmla="*/ 2381 h 514350"/>
              <a:gd name="connsiteX2" fmla="*/ 0 w 1135857"/>
              <a:gd name="connsiteY2" fmla="*/ 2381 h 514350"/>
              <a:gd name="connsiteX3" fmla="*/ 0 w 1135857"/>
              <a:gd name="connsiteY3" fmla="*/ 0 h 514350"/>
              <a:gd name="connsiteX0" fmla="*/ 1212057 w 1212057"/>
              <a:gd name="connsiteY0" fmla="*/ 623888 h 623888"/>
              <a:gd name="connsiteX1" fmla="*/ 754857 w 1212057"/>
              <a:gd name="connsiteY1" fmla="*/ 111919 h 623888"/>
              <a:gd name="connsiteX2" fmla="*/ 76200 w 1212057"/>
              <a:gd name="connsiteY2" fmla="*/ 111919 h 623888"/>
              <a:gd name="connsiteX3" fmla="*/ 0 w 1212057"/>
              <a:gd name="connsiteY3" fmla="*/ 0 h 623888"/>
              <a:gd name="connsiteX0" fmla="*/ 1135857 w 1135857"/>
              <a:gd name="connsiteY0" fmla="*/ 511969 h 511969"/>
              <a:gd name="connsiteX1" fmla="*/ 678657 w 1135857"/>
              <a:gd name="connsiteY1" fmla="*/ 0 h 511969"/>
              <a:gd name="connsiteX2" fmla="*/ 0 w 1135857"/>
              <a:gd name="connsiteY2" fmla="*/ 0 h 511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35857" h="511969">
                <a:moveTo>
                  <a:pt x="1135857" y="511969"/>
                </a:moveTo>
                <a:lnTo>
                  <a:pt x="678657" y="0"/>
                </a:lnTo>
                <a:lnTo>
                  <a:pt x="0" y="0"/>
                </a:lnTo>
              </a:path>
            </a:pathLst>
          </a:custGeom>
          <a:noFill/>
          <a:ln w="9525" cap="rnd">
            <a:solidFill>
              <a:schemeClr val="tx1">
                <a:lumMod val="50000"/>
                <a:lumOff val="50000"/>
              </a:schemeClr>
            </a:solidFill>
            <a:bevel/>
            <a:headEnd w="med" len="sm"/>
            <a:tailEnd type="oval" w="med" len="med"/>
          </a:ln>
        </p:spPr>
        <p:txBody>
          <a:bodyPr lIns="108767" tIns="54383" rIns="108767" bIns="54383" rtlCol="0" anchor="ctr"/>
          <a:lstStyle/>
          <a:p>
            <a:pPr algn="ctr"/>
            <a:endParaRPr lang="es-SV" sz="810">
              <a:latin typeface="Trebuchet MS" panose="020B0603020202020204" pitchFamily="34" charset="0"/>
            </a:endParaRPr>
          </a:p>
        </p:txBody>
      </p:sp>
      <p:sp>
        <p:nvSpPr>
          <p:cNvPr id="80" name="Textbox 1">
            <a:extLst>
              <a:ext uri="{FF2B5EF4-FFF2-40B4-BE49-F238E27FC236}">
                <a16:creationId xmlns="" xmlns:a16="http://schemas.microsoft.com/office/drawing/2014/main" id="{C81D306B-8458-417E-98A4-7DA13B800C08}"/>
              </a:ext>
            </a:extLst>
          </p:cNvPr>
          <p:cNvSpPr/>
          <p:nvPr/>
        </p:nvSpPr>
        <p:spPr>
          <a:xfrm>
            <a:off x="4506037" y="5337801"/>
            <a:ext cx="3179926" cy="386827"/>
          </a:xfrm>
          <a:prstGeom prst="rect">
            <a:avLst/>
          </a:prstGeom>
        </p:spPr>
        <p:txBody>
          <a:bodyPr wrap="square" lIns="108767" tIns="54383" rIns="108767" bIns="54383">
            <a:spAutoFit/>
          </a:bodyPr>
          <a:lstStyle/>
          <a:p>
            <a:pPr>
              <a:lnSpc>
                <a:spcPct val="90000"/>
              </a:lnSpc>
            </a:pPr>
            <a:r>
              <a:rPr lang="ru-RU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Tahoma" panose="020B0604030504040204" pitchFamily="34" charset="0"/>
                <a:cs typeface="Tahoma" panose="020B0604030504040204" pitchFamily="34" charset="0"/>
              </a:rPr>
              <a:t>Причины увольнения</a:t>
            </a:r>
            <a:endParaRPr lang="ru-RU" sz="2000" b="1" dirty="0">
              <a:solidFill>
                <a:schemeClr val="tx1">
                  <a:lumMod val="50000"/>
                  <a:lumOff val="50000"/>
                </a:schemeClr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1" name="79 Forma libre">
            <a:extLst>
              <a:ext uri="{FF2B5EF4-FFF2-40B4-BE49-F238E27FC236}">
                <a16:creationId xmlns="" xmlns:a16="http://schemas.microsoft.com/office/drawing/2014/main" id="{50B88A9D-BF8F-4ECC-B614-EFAC29F34145}"/>
              </a:ext>
            </a:extLst>
          </p:cNvPr>
          <p:cNvSpPr/>
          <p:nvPr/>
        </p:nvSpPr>
        <p:spPr bwMode="auto">
          <a:xfrm flipV="1">
            <a:off x="4976055" y="5041620"/>
            <a:ext cx="931685" cy="263327"/>
          </a:xfrm>
          <a:custGeom>
            <a:avLst/>
            <a:gdLst>
              <a:gd name="connsiteX0" fmla="*/ 1135857 w 1135857"/>
              <a:gd name="connsiteY0" fmla="*/ 514350 h 514350"/>
              <a:gd name="connsiteX1" fmla="*/ 678657 w 1135857"/>
              <a:gd name="connsiteY1" fmla="*/ 2381 h 514350"/>
              <a:gd name="connsiteX2" fmla="*/ 0 w 1135857"/>
              <a:gd name="connsiteY2" fmla="*/ 2381 h 514350"/>
              <a:gd name="connsiteX3" fmla="*/ 0 w 1135857"/>
              <a:gd name="connsiteY3" fmla="*/ 0 h 514350"/>
              <a:gd name="connsiteX0" fmla="*/ 1212057 w 1212057"/>
              <a:gd name="connsiteY0" fmla="*/ 623888 h 623888"/>
              <a:gd name="connsiteX1" fmla="*/ 754857 w 1212057"/>
              <a:gd name="connsiteY1" fmla="*/ 111919 h 623888"/>
              <a:gd name="connsiteX2" fmla="*/ 76200 w 1212057"/>
              <a:gd name="connsiteY2" fmla="*/ 111919 h 623888"/>
              <a:gd name="connsiteX3" fmla="*/ 0 w 1212057"/>
              <a:gd name="connsiteY3" fmla="*/ 0 h 623888"/>
              <a:gd name="connsiteX0" fmla="*/ 1135857 w 1135857"/>
              <a:gd name="connsiteY0" fmla="*/ 511969 h 511969"/>
              <a:gd name="connsiteX1" fmla="*/ 678657 w 1135857"/>
              <a:gd name="connsiteY1" fmla="*/ 0 h 511969"/>
              <a:gd name="connsiteX2" fmla="*/ 0 w 1135857"/>
              <a:gd name="connsiteY2" fmla="*/ 0 h 511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35857" h="511969">
                <a:moveTo>
                  <a:pt x="1135857" y="511969"/>
                </a:moveTo>
                <a:lnTo>
                  <a:pt x="678657" y="0"/>
                </a:lnTo>
                <a:lnTo>
                  <a:pt x="0" y="0"/>
                </a:lnTo>
              </a:path>
            </a:pathLst>
          </a:custGeom>
          <a:noFill/>
          <a:ln w="9525" cap="rnd">
            <a:solidFill>
              <a:schemeClr val="tx1">
                <a:lumMod val="50000"/>
                <a:lumOff val="50000"/>
              </a:schemeClr>
            </a:solidFill>
            <a:bevel/>
            <a:headEnd w="med" len="sm"/>
            <a:tailEnd type="oval" w="med" len="med"/>
          </a:ln>
        </p:spPr>
        <p:txBody>
          <a:bodyPr lIns="108767" tIns="54383" rIns="108767" bIns="54383" rtlCol="0" anchor="ctr"/>
          <a:lstStyle/>
          <a:p>
            <a:pPr algn="ctr"/>
            <a:endParaRPr lang="es-SV" sz="810">
              <a:latin typeface="Trebuchet MS" panose="020B0603020202020204" pitchFamily="34" charset="0"/>
            </a:endParaRPr>
          </a:p>
        </p:txBody>
      </p:sp>
      <p:sp>
        <p:nvSpPr>
          <p:cNvPr id="82" name="Прямоугольник 81"/>
          <p:cNvSpPr/>
          <p:nvPr/>
        </p:nvSpPr>
        <p:spPr>
          <a:xfrm>
            <a:off x="7546865" y="1389814"/>
            <a:ext cx="4318643" cy="1359215"/>
          </a:xfrm>
          <a:prstGeom prst="rect">
            <a:avLst/>
          </a:prstGeom>
          <a:noFill/>
          <a:ln>
            <a:solidFill>
              <a:srgbClr val="009999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fontAlgn="ctr">
              <a:lnSpc>
                <a:spcPct val="110000"/>
              </a:lnSpc>
              <a:spcBef>
                <a:spcPts val="600"/>
              </a:spcBef>
            </a:pPr>
            <a:r>
              <a:rPr lang="ru-RU" sz="1200" dirty="0">
                <a:solidFill>
                  <a:srgbClr val="004445"/>
                </a:solidFill>
                <a:latin typeface="Segoe UI" panose="020B0502040204020203" pitchFamily="34" charset="0"/>
                <a:ea typeface="Segoe UI Emoji" panose="020B0502040204020203" pitchFamily="34" charset="0"/>
                <a:cs typeface="Segoe UI" panose="020B0502040204020203" pitchFamily="34" charset="0"/>
              </a:rPr>
              <a:t>Возрастной профиль ИТ Блока</a:t>
            </a:r>
          </a:p>
          <a:p>
            <a:pPr marL="342900" indent="-342900" fontAlgn="ctr">
              <a:lnSpc>
                <a:spcPct val="110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ru-RU" sz="1200" b="1" dirty="0">
                <a:solidFill>
                  <a:srgbClr val="004445"/>
                </a:solidFill>
                <a:latin typeface="Segoe UI" panose="020B0502040204020203" pitchFamily="34" charset="0"/>
                <a:ea typeface="Segoe UI Emoji" panose="020B0502040204020203" pitchFamily="34" charset="0"/>
                <a:cs typeface="Segoe UI" panose="020B0502040204020203" pitchFamily="34" charset="0"/>
              </a:rPr>
              <a:t>Молодые (&lt;30): </a:t>
            </a:r>
            <a:r>
              <a:rPr lang="ru-RU" sz="1200" dirty="0">
                <a:solidFill>
                  <a:srgbClr val="004445"/>
                </a:solidFill>
                <a:latin typeface="Segoe UI" panose="020B0502040204020203" pitchFamily="34" charset="0"/>
                <a:ea typeface="Segoe UI Emoji" panose="020B0502040204020203" pitchFamily="34" charset="0"/>
                <a:cs typeface="Segoe UI" panose="020B0502040204020203" pitchFamily="34" charset="0"/>
              </a:rPr>
              <a:t>80 сотрудников </a:t>
            </a:r>
          </a:p>
          <a:p>
            <a:pPr marL="342900" indent="-342900" fontAlgn="ctr">
              <a:lnSpc>
                <a:spcPct val="110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ru-RU" sz="1200" b="1" dirty="0">
                <a:solidFill>
                  <a:srgbClr val="004445"/>
                </a:solidFill>
                <a:latin typeface="Segoe UI" panose="020B0502040204020203" pitchFamily="34" charset="0"/>
                <a:ea typeface="Segoe UI Emoji" panose="020B0502040204020203" pitchFamily="34" charset="0"/>
                <a:cs typeface="Segoe UI" panose="020B0502040204020203" pitchFamily="34" charset="0"/>
              </a:rPr>
              <a:t>Взрослые (30–50): </a:t>
            </a:r>
            <a:r>
              <a:rPr lang="ru-RU" sz="1200" dirty="0">
                <a:solidFill>
                  <a:srgbClr val="004445"/>
                </a:solidFill>
                <a:latin typeface="Segoe UI" panose="020B0502040204020203" pitchFamily="34" charset="0"/>
                <a:ea typeface="Segoe UI Emoji" panose="020B0502040204020203" pitchFamily="34" charset="0"/>
                <a:cs typeface="Segoe UI" panose="020B0502040204020203" pitchFamily="34" charset="0"/>
              </a:rPr>
              <a:t>73 сотрудника </a:t>
            </a:r>
          </a:p>
          <a:p>
            <a:pPr marL="342900" indent="-342900" fontAlgn="ctr">
              <a:lnSpc>
                <a:spcPct val="110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ru-RU" sz="1200" b="1" dirty="0">
                <a:solidFill>
                  <a:srgbClr val="004445"/>
                </a:solidFill>
                <a:latin typeface="Segoe UI" panose="020B0502040204020203" pitchFamily="34" charset="0"/>
                <a:ea typeface="Segoe UI Emoji" panose="020B0502040204020203" pitchFamily="34" charset="0"/>
                <a:cs typeface="Segoe UI" panose="020B0502040204020203" pitchFamily="34" charset="0"/>
              </a:rPr>
              <a:t>Старшие (&gt;50): </a:t>
            </a:r>
            <a:r>
              <a:rPr lang="ru-RU" sz="1200" dirty="0">
                <a:solidFill>
                  <a:srgbClr val="004445"/>
                </a:solidFill>
                <a:latin typeface="Segoe UI" panose="020B0502040204020203" pitchFamily="34" charset="0"/>
                <a:ea typeface="Segoe UI Emoji" panose="020B0502040204020203" pitchFamily="34" charset="0"/>
                <a:cs typeface="Segoe UI" panose="020B0502040204020203" pitchFamily="34" charset="0"/>
              </a:rPr>
              <a:t>2 сотрудника</a:t>
            </a:r>
          </a:p>
        </p:txBody>
      </p:sp>
      <p:sp>
        <p:nvSpPr>
          <p:cNvPr id="83" name="Textbox 1">
            <a:extLst>
              <a:ext uri="{FF2B5EF4-FFF2-40B4-BE49-F238E27FC236}">
                <a16:creationId xmlns="" xmlns:a16="http://schemas.microsoft.com/office/drawing/2014/main" id="{C81D306B-8458-417E-98A4-7DA13B800C08}"/>
              </a:ext>
            </a:extLst>
          </p:cNvPr>
          <p:cNvSpPr/>
          <p:nvPr/>
        </p:nvSpPr>
        <p:spPr>
          <a:xfrm>
            <a:off x="7767939" y="3381849"/>
            <a:ext cx="2437364" cy="386827"/>
          </a:xfrm>
          <a:prstGeom prst="rect">
            <a:avLst/>
          </a:prstGeom>
        </p:spPr>
        <p:txBody>
          <a:bodyPr wrap="square" lIns="108767" tIns="54383" rIns="108767" bIns="54383">
            <a:spAutoFit/>
          </a:bodyPr>
          <a:lstStyle/>
          <a:p>
            <a:pPr>
              <a:lnSpc>
                <a:spcPct val="90000"/>
              </a:lnSpc>
            </a:pPr>
            <a:r>
              <a:rPr lang="ru-RU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Tahoma" panose="020B0604030504040204" pitchFamily="34" charset="0"/>
                <a:cs typeface="Tahoma" panose="020B0604030504040204" pitchFamily="34" charset="0"/>
              </a:rPr>
              <a:t>Риски для бизнеса</a:t>
            </a:r>
            <a:endParaRPr lang="ru-RU" sz="2000" b="1" dirty="0">
              <a:solidFill>
                <a:schemeClr val="tx1">
                  <a:lumMod val="50000"/>
                  <a:lumOff val="50000"/>
                </a:schemeClr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5" name="79 Forma libre">
            <a:extLst>
              <a:ext uri="{FF2B5EF4-FFF2-40B4-BE49-F238E27FC236}">
                <a16:creationId xmlns="" xmlns:a16="http://schemas.microsoft.com/office/drawing/2014/main" id="{50B88A9D-BF8F-4ECC-B614-EFAC29F34145}"/>
              </a:ext>
            </a:extLst>
          </p:cNvPr>
          <p:cNvSpPr/>
          <p:nvPr/>
        </p:nvSpPr>
        <p:spPr bwMode="auto">
          <a:xfrm flipH="1">
            <a:off x="6453838" y="1328311"/>
            <a:ext cx="1188347" cy="1117252"/>
          </a:xfrm>
          <a:custGeom>
            <a:avLst/>
            <a:gdLst>
              <a:gd name="connsiteX0" fmla="*/ 1135857 w 1135857"/>
              <a:gd name="connsiteY0" fmla="*/ 514350 h 514350"/>
              <a:gd name="connsiteX1" fmla="*/ 678657 w 1135857"/>
              <a:gd name="connsiteY1" fmla="*/ 2381 h 514350"/>
              <a:gd name="connsiteX2" fmla="*/ 0 w 1135857"/>
              <a:gd name="connsiteY2" fmla="*/ 2381 h 514350"/>
              <a:gd name="connsiteX3" fmla="*/ 0 w 1135857"/>
              <a:gd name="connsiteY3" fmla="*/ 0 h 514350"/>
              <a:gd name="connsiteX0" fmla="*/ 1212057 w 1212057"/>
              <a:gd name="connsiteY0" fmla="*/ 623888 h 623888"/>
              <a:gd name="connsiteX1" fmla="*/ 754857 w 1212057"/>
              <a:gd name="connsiteY1" fmla="*/ 111919 h 623888"/>
              <a:gd name="connsiteX2" fmla="*/ 76200 w 1212057"/>
              <a:gd name="connsiteY2" fmla="*/ 111919 h 623888"/>
              <a:gd name="connsiteX3" fmla="*/ 0 w 1212057"/>
              <a:gd name="connsiteY3" fmla="*/ 0 h 623888"/>
              <a:gd name="connsiteX0" fmla="*/ 1135857 w 1135857"/>
              <a:gd name="connsiteY0" fmla="*/ 511969 h 511969"/>
              <a:gd name="connsiteX1" fmla="*/ 678657 w 1135857"/>
              <a:gd name="connsiteY1" fmla="*/ 0 h 511969"/>
              <a:gd name="connsiteX2" fmla="*/ 0 w 1135857"/>
              <a:gd name="connsiteY2" fmla="*/ 0 h 511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35857" h="511969">
                <a:moveTo>
                  <a:pt x="1135857" y="511969"/>
                </a:moveTo>
                <a:lnTo>
                  <a:pt x="678657" y="0"/>
                </a:lnTo>
                <a:lnTo>
                  <a:pt x="0" y="0"/>
                </a:lnTo>
              </a:path>
            </a:pathLst>
          </a:custGeom>
          <a:noFill/>
          <a:ln w="9525" cap="rnd">
            <a:solidFill>
              <a:schemeClr val="tx1">
                <a:lumMod val="50000"/>
                <a:lumOff val="50000"/>
              </a:schemeClr>
            </a:solidFill>
            <a:bevel/>
            <a:headEnd w="med" len="sm"/>
            <a:tailEnd type="oval" w="med" len="med"/>
          </a:ln>
        </p:spPr>
        <p:txBody>
          <a:bodyPr lIns="108767" tIns="54383" rIns="108767" bIns="54383" rtlCol="0" anchor="ctr"/>
          <a:lstStyle/>
          <a:p>
            <a:pPr algn="ctr"/>
            <a:endParaRPr lang="es-SV" sz="810">
              <a:latin typeface="Trebuchet MS" panose="020B0603020202020204" pitchFamily="34" charset="0"/>
            </a:endParaRPr>
          </a:p>
        </p:txBody>
      </p:sp>
      <p:sp>
        <p:nvSpPr>
          <p:cNvPr id="86" name="Textbox 1">
            <a:extLst>
              <a:ext uri="{FF2B5EF4-FFF2-40B4-BE49-F238E27FC236}">
                <a16:creationId xmlns="" xmlns:a16="http://schemas.microsoft.com/office/drawing/2014/main" id="{C81D306B-8458-417E-98A4-7DA13B800C08}"/>
              </a:ext>
            </a:extLst>
          </p:cNvPr>
          <p:cNvSpPr/>
          <p:nvPr/>
        </p:nvSpPr>
        <p:spPr>
          <a:xfrm>
            <a:off x="7607617" y="1011877"/>
            <a:ext cx="2437364" cy="386827"/>
          </a:xfrm>
          <a:prstGeom prst="rect">
            <a:avLst/>
          </a:prstGeom>
        </p:spPr>
        <p:txBody>
          <a:bodyPr wrap="square" lIns="108767" tIns="54383" rIns="108767" bIns="54383">
            <a:spAutoFit/>
          </a:bodyPr>
          <a:lstStyle/>
          <a:p>
            <a:pPr>
              <a:lnSpc>
                <a:spcPct val="90000"/>
              </a:lnSpc>
            </a:pPr>
            <a:r>
              <a:rPr lang="ru-RU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Tahoma" panose="020B0604030504040204" pitchFamily="34" charset="0"/>
                <a:cs typeface="Tahoma" panose="020B0604030504040204" pitchFamily="34" charset="0"/>
              </a:rPr>
              <a:t>Возрастной состав</a:t>
            </a:r>
            <a:endParaRPr lang="ru-RU" sz="2000" b="1" dirty="0">
              <a:solidFill>
                <a:schemeClr val="tx1">
                  <a:lumMod val="50000"/>
                  <a:lumOff val="50000"/>
                </a:schemeClr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6" name="79 Forma libre">
            <a:extLst>
              <a:ext uri="{FF2B5EF4-FFF2-40B4-BE49-F238E27FC236}">
                <a16:creationId xmlns="" xmlns:a16="http://schemas.microsoft.com/office/drawing/2014/main" id="{50B88A9D-BF8F-4ECC-B614-EFAC29F34145}"/>
              </a:ext>
            </a:extLst>
          </p:cNvPr>
          <p:cNvSpPr/>
          <p:nvPr/>
        </p:nvSpPr>
        <p:spPr bwMode="auto">
          <a:xfrm flipH="1">
            <a:off x="7269225" y="3480378"/>
            <a:ext cx="483504" cy="164344"/>
          </a:xfrm>
          <a:custGeom>
            <a:avLst/>
            <a:gdLst>
              <a:gd name="connsiteX0" fmla="*/ 1135857 w 1135857"/>
              <a:gd name="connsiteY0" fmla="*/ 514350 h 514350"/>
              <a:gd name="connsiteX1" fmla="*/ 678657 w 1135857"/>
              <a:gd name="connsiteY1" fmla="*/ 2381 h 514350"/>
              <a:gd name="connsiteX2" fmla="*/ 0 w 1135857"/>
              <a:gd name="connsiteY2" fmla="*/ 2381 h 514350"/>
              <a:gd name="connsiteX3" fmla="*/ 0 w 1135857"/>
              <a:gd name="connsiteY3" fmla="*/ 0 h 514350"/>
              <a:gd name="connsiteX0" fmla="*/ 1212057 w 1212057"/>
              <a:gd name="connsiteY0" fmla="*/ 623888 h 623888"/>
              <a:gd name="connsiteX1" fmla="*/ 754857 w 1212057"/>
              <a:gd name="connsiteY1" fmla="*/ 111919 h 623888"/>
              <a:gd name="connsiteX2" fmla="*/ 76200 w 1212057"/>
              <a:gd name="connsiteY2" fmla="*/ 111919 h 623888"/>
              <a:gd name="connsiteX3" fmla="*/ 0 w 1212057"/>
              <a:gd name="connsiteY3" fmla="*/ 0 h 623888"/>
              <a:gd name="connsiteX0" fmla="*/ 1135857 w 1135857"/>
              <a:gd name="connsiteY0" fmla="*/ 511969 h 511969"/>
              <a:gd name="connsiteX1" fmla="*/ 678657 w 1135857"/>
              <a:gd name="connsiteY1" fmla="*/ 0 h 511969"/>
              <a:gd name="connsiteX2" fmla="*/ 0 w 1135857"/>
              <a:gd name="connsiteY2" fmla="*/ 0 h 511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35857" h="511969">
                <a:moveTo>
                  <a:pt x="1135857" y="511969"/>
                </a:moveTo>
                <a:lnTo>
                  <a:pt x="678657" y="0"/>
                </a:lnTo>
                <a:lnTo>
                  <a:pt x="0" y="0"/>
                </a:lnTo>
              </a:path>
            </a:pathLst>
          </a:custGeom>
          <a:noFill/>
          <a:ln w="9525" cap="rnd">
            <a:solidFill>
              <a:schemeClr val="tx1">
                <a:lumMod val="50000"/>
                <a:lumOff val="50000"/>
              </a:schemeClr>
            </a:solidFill>
            <a:bevel/>
            <a:headEnd w="med" len="sm"/>
            <a:tailEnd type="oval" w="med" len="med"/>
          </a:ln>
        </p:spPr>
        <p:txBody>
          <a:bodyPr lIns="108767" tIns="54383" rIns="108767" bIns="54383" rtlCol="0" anchor="ctr"/>
          <a:lstStyle/>
          <a:p>
            <a:pPr algn="ctr"/>
            <a:endParaRPr lang="es-SV" sz="810">
              <a:latin typeface="Trebuchet MS" panose="020B0603020202020204" pitchFamily="34" charset="0"/>
            </a:endParaRPr>
          </a:p>
        </p:txBody>
      </p:sp>
      <p:grpSp>
        <p:nvGrpSpPr>
          <p:cNvPr id="29" name="Группа 28"/>
          <p:cNvGrpSpPr/>
          <p:nvPr/>
        </p:nvGrpSpPr>
        <p:grpSpPr>
          <a:xfrm>
            <a:off x="0" y="-1645046"/>
            <a:ext cx="8858405" cy="2454831"/>
            <a:chOff x="26439" y="3139881"/>
            <a:chExt cx="4208550" cy="3489460"/>
          </a:xfrm>
        </p:grpSpPr>
        <p:sp>
          <p:nvSpPr>
            <p:cNvPr id="33" name="Прямоугольник 2"/>
            <p:cNvSpPr/>
            <p:nvPr/>
          </p:nvSpPr>
          <p:spPr>
            <a:xfrm>
              <a:off x="26439" y="5452544"/>
              <a:ext cx="4208550" cy="1176797"/>
            </a:xfrm>
            <a:custGeom>
              <a:avLst/>
              <a:gdLst>
                <a:gd name="connsiteX0" fmla="*/ 0 w 3981450"/>
                <a:gd name="connsiteY0" fmla="*/ 0 h 1438275"/>
                <a:gd name="connsiteX1" fmla="*/ 3981450 w 3981450"/>
                <a:gd name="connsiteY1" fmla="*/ 0 h 1438275"/>
                <a:gd name="connsiteX2" fmla="*/ 3981450 w 3981450"/>
                <a:gd name="connsiteY2" fmla="*/ 1438275 h 1438275"/>
                <a:gd name="connsiteX3" fmla="*/ 0 w 3981450"/>
                <a:gd name="connsiteY3" fmla="*/ 1438275 h 1438275"/>
                <a:gd name="connsiteX4" fmla="*/ 0 w 3981450"/>
                <a:gd name="connsiteY4" fmla="*/ 0 h 1438275"/>
                <a:gd name="connsiteX0" fmla="*/ 0 w 3981450"/>
                <a:gd name="connsiteY0" fmla="*/ 0 h 1438275"/>
                <a:gd name="connsiteX1" fmla="*/ 3981450 w 3981450"/>
                <a:gd name="connsiteY1" fmla="*/ 0 h 1438275"/>
                <a:gd name="connsiteX2" fmla="*/ 3295650 w 3981450"/>
                <a:gd name="connsiteY2" fmla="*/ 1438275 h 1438275"/>
                <a:gd name="connsiteX3" fmla="*/ 0 w 3981450"/>
                <a:gd name="connsiteY3" fmla="*/ 1438275 h 1438275"/>
                <a:gd name="connsiteX4" fmla="*/ 0 w 3981450"/>
                <a:gd name="connsiteY4" fmla="*/ 0 h 1438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81450" h="1438275">
                  <a:moveTo>
                    <a:pt x="0" y="0"/>
                  </a:moveTo>
                  <a:lnTo>
                    <a:pt x="3981450" y="0"/>
                  </a:lnTo>
                  <a:lnTo>
                    <a:pt x="3295650" y="1438275"/>
                  </a:lnTo>
                  <a:lnTo>
                    <a:pt x="0" y="14382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75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>
                <a:latin typeface="+mj-lt"/>
              </a:endParaRPr>
            </a:p>
          </p:txBody>
        </p:sp>
        <p:sp>
          <p:nvSpPr>
            <p:cNvPr id="31" name="Прямоугольник 30"/>
            <p:cNvSpPr/>
            <p:nvPr/>
          </p:nvSpPr>
          <p:spPr>
            <a:xfrm>
              <a:off x="149821" y="3139881"/>
              <a:ext cx="4027614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ru-RU" sz="1400" b="1" spc="600" dirty="0">
                <a:solidFill>
                  <a:srgbClr val="FFC000"/>
                </a:solidFill>
                <a:latin typeface="+mj-lt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" name="Прямоугольник 1"/>
          <p:cNvSpPr/>
          <p:nvPr/>
        </p:nvSpPr>
        <p:spPr>
          <a:xfrm>
            <a:off x="300400" y="225283"/>
            <a:ext cx="4863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>
                <a:solidFill>
                  <a:srgbClr val="004445"/>
                </a:solidFill>
                <a:latin typeface="Segoe UI" panose="020B0502040204020203" pitchFamily="34" charset="0"/>
                <a:ea typeface="Segoe UI Emoji" panose="020B0502040204020203" pitchFamily="34" charset="0"/>
                <a:cs typeface="Segoe UI" panose="020B0502040204020203" pitchFamily="34" charset="0"/>
              </a:rPr>
              <a:t>AS IS: Предпосылки к </a:t>
            </a:r>
            <a:r>
              <a:rPr lang="ru-RU" b="1" dirty="0" smtClean="0">
                <a:solidFill>
                  <a:srgbClr val="004445"/>
                </a:solidFill>
                <a:latin typeface="Segoe UI" panose="020B0502040204020203" pitchFamily="34" charset="0"/>
                <a:ea typeface="Segoe UI Emoji" panose="020B0502040204020203" pitchFamily="34" charset="0"/>
                <a:cs typeface="Segoe UI" panose="020B0502040204020203" pitchFamily="34" charset="0"/>
              </a:rPr>
              <a:t>масштабированию</a:t>
            </a:r>
            <a:endParaRPr lang="ru-RU" dirty="0"/>
          </a:p>
        </p:txBody>
      </p:sp>
      <p:grpSp>
        <p:nvGrpSpPr>
          <p:cNvPr id="61" name="Группа 60"/>
          <p:cNvGrpSpPr/>
          <p:nvPr/>
        </p:nvGrpSpPr>
        <p:grpSpPr>
          <a:xfrm>
            <a:off x="4333411" y="2193727"/>
            <a:ext cx="2935814" cy="2935581"/>
            <a:chOff x="4553215" y="2064193"/>
            <a:chExt cx="2935814" cy="2935581"/>
          </a:xfrm>
        </p:grpSpPr>
        <p:sp>
          <p:nvSpPr>
            <p:cNvPr id="62" name="24 Elipse">
              <a:extLst>
                <a:ext uri="{FF2B5EF4-FFF2-40B4-BE49-F238E27FC236}">
                  <a16:creationId xmlns="" xmlns:a16="http://schemas.microsoft.com/office/drawing/2014/main" id="{093965C7-544B-43F5-9D53-5F4790A52ED9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4553215" y="2064193"/>
              <a:ext cx="2935814" cy="2935581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</p:spPr>
          <p:txBody>
            <a:bodyPr lIns="0" tIns="0" rIns="0" bIns="0" rtlCol="0" anchor="ctr"/>
            <a:lstStyle/>
            <a:p>
              <a:pPr algn="ctr"/>
              <a:endParaRPr lang="es-MX" sz="2261" dirty="0"/>
            </a:p>
          </p:txBody>
        </p:sp>
        <p:sp>
          <p:nvSpPr>
            <p:cNvPr id="63" name="15 Arco de bloque">
              <a:extLst>
                <a:ext uri="{FF2B5EF4-FFF2-40B4-BE49-F238E27FC236}">
                  <a16:creationId xmlns="" xmlns:a16="http://schemas.microsoft.com/office/drawing/2014/main" id="{1024130C-F42C-4AB1-AFF3-492AB542095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991619" y="2304900"/>
              <a:ext cx="1226827" cy="1225806"/>
            </a:xfrm>
            <a:custGeom>
              <a:avLst/>
              <a:gdLst/>
              <a:ahLst/>
              <a:cxnLst/>
              <a:rect l="l" t="t" r="r" b="b"/>
              <a:pathLst>
                <a:path w="3350035" h="3347252">
                  <a:moveTo>
                    <a:pt x="0" y="1"/>
                  </a:moveTo>
                  <a:cubicBezTo>
                    <a:pt x="888233" y="-753"/>
                    <a:pt x="1740344" y="351571"/>
                    <a:pt x="2368681" y="979386"/>
                  </a:cubicBezTo>
                  <a:cubicBezTo>
                    <a:pt x="2997018" y="1607201"/>
                    <a:pt x="3350051" y="2459018"/>
                    <a:pt x="3350035" y="3347252"/>
                  </a:cubicBezTo>
                  <a:lnTo>
                    <a:pt x="2000618" y="3347229"/>
                  </a:lnTo>
                  <a:lnTo>
                    <a:pt x="2000620" y="3347193"/>
                  </a:lnTo>
                  <a:cubicBezTo>
                    <a:pt x="2000620" y="2243728"/>
                    <a:pt x="1106184" y="1349193"/>
                    <a:pt x="2842" y="1349193"/>
                  </a:cubicBezTo>
                  <a:cubicBezTo>
                    <a:pt x="2277" y="1349193"/>
                    <a:pt x="1711" y="1349193"/>
                    <a:pt x="1146" y="1349279"/>
                  </a:cubicBezTo>
                  <a:cubicBezTo>
                    <a:pt x="764" y="899519"/>
                    <a:pt x="382" y="449761"/>
                    <a:pt x="0" y="1"/>
                  </a:cubicBez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ffectLst/>
          </p:spPr>
          <p:txBody>
            <a:bodyPr lIns="0" tIns="0" rIns="0" bIns="0" rtlCol="0" anchor="ctr"/>
            <a:lstStyle/>
            <a:p>
              <a:pPr algn="ctr"/>
              <a:endParaRPr lang="es-SV" sz="810"/>
            </a:p>
          </p:txBody>
        </p:sp>
        <p:sp>
          <p:nvSpPr>
            <p:cNvPr id="64" name="16 Arco de bloque">
              <a:extLst>
                <a:ext uri="{FF2B5EF4-FFF2-40B4-BE49-F238E27FC236}">
                  <a16:creationId xmlns="" xmlns:a16="http://schemas.microsoft.com/office/drawing/2014/main" id="{C41B9E8C-957F-48B1-B705-BDDD0C9332FE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990949" y="3492544"/>
              <a:ext cx="1227497" cy="1225623"/>
            </a:xfrm>
            <a:custGeom>
              <a:avLst/>
              <a:gdLst/>
              <a:ahLst/>
              <a:cxnLst/>
              <a:rect l="l" t="t" r="r" b="b"/>
              <a:pathLst>
                <a:path w="3351867" h="3346751">
                  <a:moveTo>
                    <a:pt x="2002430" y="0"/>
                  </a:moveTo>
                  <a:lnTo>
                    <a:pt x="3351867" y="299"/>
                  </a:lnTo>
                  <a:cubicBezTo>
                    <a:pt x="3351670" y="888711"/>
                    <a:pt x="2998292" y="1740601"/>
                    <a:pt x="2369582" y="2368295"/>
                  </a:cubicBezTo>
                  <a:cubicBezTo>
                    <a:pt x="1740872" y="2995989"/>
                    <a:pt x="888412" y="3347989"/>
                    <a:pt x="0" y="3346748"/>
                  </a:cubicBezTo>
                  <a:lnTo>
                    <a:pt x="1884" y="1997417"/>
                  </a:lnTo>
                  <a:lnTo>
                    <a:pt x="4674" y="1997558"/>
                  </a:lnTo>
                  <a:cubicBezTo>
                    <a:pt x="1107869" y="1997558"/>
                    <a:pt x="2002213" y="1103262"/>
                    <a:pt x="2002430" y="0"/>
                  </a:cubicBez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ffectLst/>
          </p:spPr>
          <p:txBody>
            <a:bodyPr lIns="0" tIns="0" rIns="0" bIns="0" rtlCol="0" anchor="ctr"/>
            <a:lstStyle/>
            <a:p>
              <a:pPr algn="ctr"/>
              <a:endParaRPr lang="es-SV" sz="810"/>
            </a:p>
          </p:txBody>
        </p:sp>
        <p:sp>
          <p:nvSpPr>
            <p:cNvPr id="66" name="17 Arco de bloque">
              <a:extLst>
                <a:ext uri="{FF2B5EF4-FFF2-40B4-BE49-F238E27FC236}">
                  <a16:creationId xmlns="" xmlns:a16="http://schemas.microsoft.com/office/drawing/2014/main" id="{36916705-CC38-4FF3-AFF4-9221D27E8DD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791126" y="3489311"/>
              <a:ext cx="1225662" cy="1228617"/>
            </a:xfrm>
            <a:custGeom>
              <a:avLst/>
              <a:gdLst/>
              <a:ahLst/>
              <a:cxnLst/>
              <a:rect l="l" t="t" r="r" b="b"/>
              <a:pathLst>
                <a:path w="3346857" h="3354925">
                  <a:moveTo>
                    <a:pt x="9" y="0"/>
                  </a:moveTo>
                  <a:lnTo>
                    <a:pt x="1349648" y="3118"/>
                  </a:lnTo>
                  <a:lnTo>
                    <a:pt x="1349415" y="7732"/>
                  </a:lnTo>
                  <a:cubicBezTo>
                    <a:pt x="1349415" y="1111085"/>
                    <a:pt x="2243669" y="2005550"/>
                    <a:pt x="3346857" y="2005715"/>
                  </a:cubicBezTo>
                  <a:cubicBezTo>
                    <a:pt x="3346782" y="2455452"/>
                    <a:pt x="3346706" y="2905188"/>
                    <a:pt x="3346631" y="3354925"/>
                  </a:cubicBezTo>
                  <a:cubicBezTo>
                    <a:pt x="2457658" y="3354776"/>
                    <a:pt x="1605259" y="3000998"/>
                    <a:pt x="977440" y="2371621"/>
                  </a:cubicBezTo>
                  <a:cubicBezTo>
                    <a:pt x="349620" y="1742244"/>
                    <a:pt x="-2044" y="888971"/>
                    <a:pt x="9" y="0"/>
                  </a:cubicBez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ffectLst/>
          </p:spPr>
          <p:txBody>
            <a:bodyPr lIns="0" tIns="0" rIns="0" bIns="0" rtlCol="0" anchor="ctr"/>
            <a:lstStyle/>
            <a:p>
              <a:pPr algn="ctr"/>
              <a:endParaRPr lang="es-SV" sz="810"/>
            </a:p>
          </p:txBody>
        </p:sp>
        <p:sp>
          <p:nvSpPr>
            <p:cNvPr id="67" name="18 Arco de bloque">
              <a:extLst>
                <a:ext uri="{FF2B5EF4-FFF2-40B4-BE49-F238E27FC236}">
                  <a16:creationId xmlns="" xmlns:a16="http://schemas.microsoft.com/office/drawing/2014/main" id="{D5A14C3E-FAFC-4B24-B5A8-8A8AE2C7FD34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791202" y="2304900"/>
              <a:ext cx="1224473" cy="1225449"/>
            </a:xfrm>
            <a:custGeom>
              <a:avLst/>
              <a:gdLst/>
              <a:ahLst/>
              <a:cxnLst/>
              <a:rect l="l" t="t" r="r" b="b"/>
              <a:pathLst>
                <a:path w="3343612" h="3346274">
                  <a:moveTo>
                    <a:pt x="3341192" y="0"/>
                  </a:moveTo>
                  <a:lnTo>
                    <a:pt x="3343612" y="1349369"/>
                  </a:lnTo>
                  <a:cubicBezTo>
                    <a:pt x="2242221" y="1351124"/>
                    <a:pt x="1349909" y="2244423"/>
                    <a:pt x="1349461" y="3346274"/>
                  </a:cubicBezTo>
                  <a:lnTo>
                    <a:pt x="0" y="3345656"/>
                  </a:lnTo>
                  <a:cubicBezTo>
                    <a:pt x="845" y="1499993"/>
                    <a:pt x="1495532" y="3309"/>
                    <a:pt x="3341192" y="0"/>
                  </a:cubicBez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ffectLst/>
          </p:spPr>
          <p:txBody>
            <a:bodyPr lIns="0" tIns="0" rIns="0" bIns="0" rtlCol="0" anchor="ctr"/>
            <a:lstStyle/>
            <a:p>
              <a:pPr algn="ctr"/>
              <a:endParaRPr lang="es-SV" sz="810"/>
            </a:p>
          </p:txBody>
        </p:sp>
      </p:grpSp>
    </p:spTree>
    <p:extLst>
      <p:ext uri="{BB962C8B-B14F-4D97-AF65-F5344CB8AC3E}">
        <p14:creationId xmlns:p14="http://schemas.microsoft.com/office/powerpoint/2010/main" val="3069225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75" grpId="0"/>
      <p:bldP spid="76" grpId="0" animBg="1"/>
      <p:bldP spid="78" grpId="0"/>
      <p:bldP spid="79" grpId="0" animBg="1"/>
      <p:bldP spid="80" grpId="0"/>
      <p:bldP spid="81" grpId="0" animBg="1"/>
      <p:bldP spid="83" grpId="0"/>
      <p:bldP spid="85" grpId="0" animBg="1"/>
      <p:bldP spid="86" grpId="0"/>
      <p:bldP spid="3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Рисунок 8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930"/>
            <a:ext cx="12192000" cy="6863645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="" xmlns:a16="http://schemas.microsoft.com/office/drawing/2014/main" id="{9746129A-6AC9-463C-9E7B-3BB839EE36F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427"/>
          <a:stretch/>
        </p:blipFill>
        <p:spPr>
          <a:xfrm>
            <a:off x="10389293" y="391276"/>
            <a:ext cx="570652" cy="544764"/>
          </a:xfrm>
          <a:prstGeom prst="rect">
            <a:avLst/>
          </a:prstGeom>
        </p:spPr>
      </p:pic>
      <p:sp>
        <p:nvSpPr>
          <p:cNvPr id="10" name="Textbox 1">
            <a:extLst>
              <a:ext uri="{FF2B5EF4-FFF2-40B4-BE49-F238E27FC236}">
                <a16:creationId xmlns="" xmlns:a16="http://schemas.microsoft.com/office/drawing/2014/main" id="{43C2F02A-E5F7-4BB5-9E02-E81746067B13}"/>
              </a:ext>
            </a:extLst>
          </p:cNvPr>
          <p:cNvSpPr/>
          <p:nvPr/>
        </p:nvSpPr>
        <p:spPr>
          <a:xfrm>
            <a:off x="10874188" y="374230"/>
            <a:ext cx="2112901" cy="602976"/>
          </a:xfrm>
          <a:prstGeom prst="rect">
            <a:avLst/>
          </a:prstGeom>
        </p:spPr>
        <p:txBody>
          <a:bodyPr wrap="square" lIns="108767" tIns="54383" rIns="108767" bIns="54383">
            <a:spAutoFit/>
          </a:bodyPr>
          <a:lstStyle/>
          <a:p>
            <a:pPr>
              <a:lnSpc>
                <a:spcPct val="80000"/>
              </a:lnSpc>
            </a:pPr>
            <a:r>
              <a:rPr lang="ru-RU" sz="2000" b="1" dirty="0">
                <a:solidFill>
                  <a:srgbClr val="009999"/>
                </a:solidFill>
                <a:latin typeface="Ubuntu" panose="020B0504030602030204" pitchFamily="34" charset="0"/>
                <a:ea typeface="Times New Roman" panose="02020603050405020304" pitchFamily="18" charset="0"/>
              </a:rPr>
              <a:t>ОТБАСЫ</a:t>
            </a:r>
          </a:p>
          <a:p>
            <a:pPr>
              <a:lnSpc>
                <a:spcPct val="80000"/>
              </a:lnSpc>
            </a:pPr>
            <a:r>
              <a:rPr lang="ru-RU" sz="2000" dirty="0">
                <a:solidFill>
                  <a:srgbClr val="009999"/>
                </a:solidFill>
                <a:latin typeface="Ubuntu" panose="020B0504030602030204" pitchFamily="34" charset="0"/>
                <a:ea typeface="Times New Roman" panose="02020603050405020304" pitchFamily="18" charset="0"/>
              </a:rPr>
              <a:t>БАНК</a:t>
            </a:r>
            <a:endParaRPr lang="aa-ET" sz="1050" dirty="0">
              <a:latin typeface="Ubuntu" panose="020B0504030602030204" pitchFamily="34" charset="0"/>
              <a:ea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503626" y="639282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>
                <a:solidFill>
                  <a:schemeClr val="bg1"/>
                </a:solidFill>
                <a:latin typeface="Ubuntu Medium" panose="020B0604030602030204" pitchFamily="34" charset="0"/>
              </a:rPr>
              <a:t>3</a:t>
            </a:r>
            <a:endParaRPr lang="ru-RU" sz="1400" dirty="0">
              <a:solidFill>
                <a:schemeClr val="bg1"/>
              </a:solidFill>
              <a:latin typeface="Ubuntu Medium" panose="020B0604030602030204" pitchFamily="34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852126" y="1646642"/>
            <a:ext cx="10755674" cy="1337631"/>
          </a:xfrm>
          <a:prstGeom prst="rect">
            <a:avLst/>
          </a:prstGeom>
          <a:noFill/>
          <a:ln>
            <a:solidFill>
              <a:srgbClr val="009999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fontAlgn="ctr">
              <a:lnSpc>
                <a:spcPct val="110000"/>
              </a:lnSpc>
              <a:spcBef>
                <a:spcPts val="600"/>
              </a:spcBef>
            </a:pPr>
            <a:r>
              <a:rPr lang="ru-RU" sz="1600" dirty="0">
                <a:solidFill>
                  <a:srgbClr val="004445"/>
                </a:solidFill>
                <a:latin typeface="Segoe UI" panose="020B0502040204020203" pitchFamily="34" charset="0"/>
                <a:ea typeface="Segoe UI Emoji" panose="020B0502040204020203" pitchFamily="34" charset="0"/>
                <a:cs typeface="Segoe UI" panose="020B0502040204020203" pitchFamily="34" charset="0"/>
              </a:rPr>
              <a:t>	В фокусе </a:t>
            </a:r>
            <a:r>
              <a:rPr lang="ru-RU" sz="1600" dirty="0" smtClean="0">
                <a:solidFill>
                  <a:srgbClr val="004445"/>
                </a:solidFill>
                <a:latin typeface="Segoe UI" panose="020B0502040204020203" pitchFamily="34" charset="0"/>
                <a:ea typeface="Segoe UI Emoji" panose="020B0502040204020203" pitchFamily="34" charset="0"/>
                <a:cs typeface="Segoe UI" panose="020B0502040204020203" pitchFamily="34" charset="0"/>
              </a:rPr>
              <a:t>ИТ-стратегии (подпункт </a:t>
            </a:r>
            <a:r>
              <a:rPr lang="ru-RU" sz="1600" dirty="0">
                <a:solidFill>
                  <a:srgbClr val="004445"/>
                </a:solidFill>
                <a:latin typeface="Segoe UI" panose="020B0502040204020203" pitchFamily="34" charset="0"/>
                <a:ea typeface="Segoe UI Emoji" panose="020B0502040204020203" pitchFamily="34" charset="0"/>
                <a:cs typeface="Segoe UI" panose="020B0502040204020203" pitchFamily="34" charset="0"/>
              </a:rPr>
              <a:t>4 пункта 4 Стратегии развития информационных </a:t>
            </a:r>
            <a:r>
              <a:rPr lang="ru-RU" sz="1600" dirty="0" smtClean="0">
                <a:solidFill>
                  <a:srgbClr val="004445"/>
                </a:solidFill>
                <a:latin typeface="Segoe UI" panose="020B0502040204020203" pitchFamily="34" charset="0"/>
                <a:ea typeface="Segoe UI Emoji" panose="020B0502040204020203" pitchFamily="34" charset="0"/>
                <a:cs typeface="Segoe UI" panose="020B0502040204020203" pitchFamily="34" charset="0"/>
              </a:rPr>
              <a:t>технологий </a:t>
            </a:r>
          </a:p>
          <a:p>
            <a:pPr fontAlgn="ctr">
              <a:lnSpc>
                <a:spcPct val="110000"/>
              </a:lnSpc>
              <a:spcBef>
                <a:spcPts val="600"/>
              </a:spcBef>
            </a:pPr>
            <a:r>
              <a:rPr lang="ru-RU" sz="1600" dirty="0">
                <a:solidFill>
                  <a:srgbClr val="004445"/>
                </a:solidFill>
                <a:latin typeface="Segoe UI" panose="020B0502040204020203" pitchFamily="34" charset="0"/>
                <a:ea typeface="Segoe UI Emoj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ru-RU" sz="1600" dirty="0" smtClean="0">
                <a:solidFill>
                  <a:srgbClr val="004445"/>
                </a:solidFill>
                <a:latin typeface="Segoe UI" panose="020B0502040204020203" pitchFamily="34" charset="0"/>
                <a:ea typeface="Segoe UI Emoji" panose="020B0502040204020203" pitchFamily="34" charset="0"/>
                <a:cs typeface="Segoe UI" panose="020B0502040204020203" pitchFamily="34" charset="0"/>
              </a:rPr>
              <a:t>АО "</a:t>
            </a:r>
            <a:r>
              <a:rPr lang="ru-RU" sz="1600" dirty="0" err="1">
                <a:solidFill>
                  <a:srgbClr val="004445"/>
                </a:solidFill>
                <a:latin typeface="Segoe UI" panose="020B0502040204020203" pitchFamily="34" charset="0"/>
                <a:ea typeface="Segoe UI Emoji" panose="020B0502040204020203" pitchFamily="34" charset="0"/>
                <a:cs typeface="Segoe UI" panose="020B0502040204020203" pitchFamily="34" charset="0"/>
              </a:rPr>
              <a:t>Отбасы</a:t>
            </a:r>
            <a:r>
              <a:rPr lang="ru-RU" sz="1600" dirty="0">
                <a:solidFill>
                  <a:srgbClr val="004445"/>
                </a:solidFill>
                <a:latin typeface="Segoe UI" panose="020B0502040204020203" pitchFamily="34" charset="0"/>
                <a:ea typeface="Segoe UI Emoji" panose="020B0502040204020203" pitchFamily="34" charset="0"/>
                <a:cs typeface="Segoe UI" panose="020B0502040204020203" pitchFamily="34" charset="0"/>
              </a:rPr>
              <a:t> банк" на 2024-2026 </a:t>
            </a:r>
            <a:r>
              <a:rPr lang="ru-RU" sz="1600" dirty="0" smtClean="0">
                <a:solidFill>
                  <a:srgbClr val="004445"/>
                </a:solidFill>
                <a:latin typeface="Segoe UI" panose="020B0502040204020203" pitchFamily="34" charset="0"/>
                <a:ea typeface="Segoe UI Emoji" panose="020B0502040204020203" pitchFamily="34" charset="0"/>
                <a:cs typeface="Segoe UI" panose="020B0502040204020203" pitchFamily="34" charset="0"/>
              </a:rPr>
              <a:t>годы) </a:t>
            </a:r>
          </a:p>
          <a:p>
            <a:pPr fontAlgn="ctr">
              <a:lnSpc>
                <a:spcPct val="110000"/>
              </a:lnSpc>
              <a:spcBef>
                <a:spcPts val="600"/>
              </a:spcBef>
            </a:pPr>
            <a:r>
              <a:rPr lang="ru-RU" sz="1600" i="1" dirty="0" smtClean="0">
                <a:solidFill>
                  <a:srgbClr val="004445"/>
                </a:solidFill>
                <a:latin typeface="Segoe UI" panose="020B0502040204020203" pitchFamily="34" charset="0"/>
                <a:ea typeface="Segoe UI Emoji" panose="020B0502040204020203" pitchFamily="34" charset="0"/>
                <a:cs typeface="Segoe UI" panose="020B0502040204020203" pitchFamily="34" charset="0"/>
              </a:rPr>
              <a:t>	«</a:t>
            </a:r>
            <a:r>
              <a:rPr lang="ru-RU" sz="1600" i="1" dirty="0">
                <a:solidFill>
                  <a:srgbClr val="004445"/>
                </a:solidFill>
                <a:latin typeface="Segoe UI" panose="020B0502040204020203" pitchFamily="34" charset="0"/>
                <a:ea typeface="Segoe UI Emoji" panose="020B0502040204020203" pitchFamily="34" charset="0"/>
                <a:cs typeface="Segoe UI" panose="020B0502040204020203" pitchFamily="34" charset="0"/>
              </a:rPr>
              <a:t>Основными направлениями в развитии ИТ-персонала </a:t>
            </a:r>
            <a:r>
              <a:rPr lang="ru-RU" sz="1600" i="1" dirty="0" smtClean="0">
                <a:solidFill>
                  <a:srgbClr val="004445"/>
                </a:solidFill>
                <a:latin typeface="Segoe UI" panose="020B0502040204020203" pitchFamily="34" charset="0"/>
                <a:ea typeface="Segoe UI Emoji" panose="020B0502040204020203" pitchFamily="34" charset="0"/>
                <a:cs typeface="Segoe UI" panose="020B0502040204020203" pitchFamily="34" charset="0"/>
              </a:rPr>
              <a:t>являются повышение 	привлекательности </a:t>
            </a:r>
            <a:r>
              <a:rPr lang="ru-RU" sz="1600" i="1" dirty="0">
                <a:solidFill>
                  <a:srgbClr val="004445"/>
                </a:solidFill>
                <a:latin typeface="Segoe UI" panose="020B0502040204020203" pitchFamily="34" charset="0"/>
                <a:ea typeface="Segoe UI Emoji" panose="020B0502040204020203" pitchFamily="34" charset="0"/>
                <a:cs typeface="Segoe UI" panose="020B0502040204020203" pitchFamily="34" charset="0"/>
              </a:rPr>
              <a:t>бренда Банка для ИТ-работников</a:t>
            </a:r>
            <a:r>
              <a:rPr lang="ru-RU" sz="1600" i="1" dirty="0" smtClean="0">
                <a:solidFill>
                  <a:srgbClr val="004445"/>
                </a:solidFill>
                <a:latin typeface="Segoe UI" panose="020B0502040204020203" pitchFamily="34" charset="0"/>
                <a:ea typeface="Segoe UI Emoji" panose="020B0502040204020203" pitchFamily="34" charset="0"/>
                <a:cs typeface="Segoe UI" panose="020B0502040204020203" pitchFamily="34" charset="0"/>
              </a:rPr>
              <a:t>.»</a:t>
            </a:r>
            <a:endParaRPr lang="ru-RU" sz="1600" i="1" dirty="0">
              <a:solidFill>
                <a:srgbClr val="004445"/>
              </a:solidFill>
              <a:latin typeface="Segoe UI" panose="020B0502040204020203" pitchFamily="34" charset="0"/>
              <a:ea typeface="Segoe UI Emoj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32" t="14686" r="70354" b="57294"/>
          <a:stretch/>
        </p:blipFill>
        <p:spPr>
          <a:xfrm>
            <a:off x="972872" y="1850166"/>
            <a:ext cx="827405" cy="718405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528198" y="3240671"/>
            <a:ext cx="2544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ru-RU" b="1" dirty="0">
                <a:solidFill>
                  <a:srgbClr val="004445"/>
                </a:solidFill>
                <a:latin typeface="Segoe UI" panose="020B0502040204020203" pitchFamily="34" charset="0"/>
                <a:ea typeface="Segoe UI Emoji" panose="020B0502040204020203" pitchFamily="34" charset="0"/>
                <a:cs typeface="Segoe UI" panose="020B0502040204020203" pitchFamily="34" charset="0"/>
              </a:rPr>
              <a:t>Как это реализовать: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102988" y="3771607"/>
            <a:ext cx="265094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400" b="1" dirty="0" smtClean="0">
                <a:solidFill>
                  <a:srgbClr val="004445"/>
                </a:solidFill>
                <a:latin typeface="Segoe UI" panose="020B0502040204020203" pitchFamily="34" charset="0"/>
                <a:ea typeface="Segoe UI Emoji" panose="020B0502040204020203" pitchFamily="34" charset="0"/>
                <a:cs typeface="Segoe UI" panose="020B0502040204020203" pitchFamily="34" charset="0"/>
              </a:rPr>
              <a:t>Выход в образовательную </a:t>
            </a:r>
            <a:r>
              <a:rPr lang="ru-RU" altLang="ru-RU" sz="1400" b="1" dirty="0" smtClean="0">
                <a:solidFill>
                  <a:srgbClr val="004445"/>
                </a:solidFill>
                <a:latin typeface="Segoe UI" panose="020B0502040204020203" pitchFamily="34" charset="0"/>
                <a:ea typeface="Segoe UI Emoji" panose="020B0502040204020203" pitchFamily="34" charset="0"/>
                <a:cs typeface="Segoe UI" panose="020B0502040204020203" pitchFamily="34" charset="0"/>
              </a:rPr>
              <a:t>среду</a:t>
            </a:r>
            <a:endParaRPr lang="ru-RU" altLang="ru-RU" sz="1400" dirty="0" smtClean="0">
              <a:solidFill>
                <a:srgbClr val="004445"/>
              </a:solidFill>
              <a:latin typeface="Segoe UI" panose="020B0502040204020203" pitchFamily="34" charset="0"/>
              <a:ea typeface="Segoe UI Emoji" panose="020B0502040204020203" pitchFamily="34" charset="0"/>
              <a:cs typeface="Segoe UI" panose="020B0502040204020203" pitchFamily="34" charset="0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ru-RU" altLang="ru-RU" sz="1400" dirty="0" smtClean="0">
                <a:solidFill>
                  <a:srgbClr val="004445"/>
                </a:solidFill>
                <a:latin typeface="Segoe UI" panose="020B0502040204020203" pitchFamily="34" charset="0"/>
                <a:ea typeface="Segoe UI Emoji" panose="020B0502040204020203" pitchFamily="34" charset="0"/>
                <a:cs typeface="Segoe UI" panose="020B0502040204020203" pitchFamily="34" charset="0"/>
              </a:rPr>
              <a:t>Преподавание в </a:t>
            </a:r>
            <a:r>
              <a:rPr lang="ru-RU" altLang="ru-RU" sz="1400" dirty="0" smtClean="0">
                <a:solidFill>
                  <a:srgbClr val="004445"/>
                </a:solidFill>
                <a:latin typeface="Segoe UI" panose="020B0502040204020203" pitchFamily="34" charset="0"/>
                <a:ea typeface="Segoe UI Emoji" panose="020B0502040204020203" pitchFamily="34" charset="0"/>
                <a:cs typeface="Segoe UI" panose="020B0502040204020203" pitchFamily="34" charset="0"/>
              </a:rPr>
              <a:t>университетах</a:t>
            </a:r>
            <a:endParaRPr lang="ru-RU" altLang="ru-RU" sz="1400" dirty="0" smtClean="0">
              <a:solidFill>
                <a:srgbClr val="004445"/>
              </a:solidFill>
              <a:latin typeface="Segoe UI" panose="020B0502040204020203" pitchFamily="34" charset="0"/>
              <a:ea typeface="Segoe UI Emoji" panose="020B0502040204020203" pitchFamily="34" charset="0"/>
              <a:cs typeface="Segoe UI" panose="020B0502040204020203" pitchFamily="34" charset="0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ru-RU" altLang="ru-RU" sz="1400" dirty="0">
                <a:solidFill>
                  <a:srgbClr val="004445"/>
                </a:solidFill>
                <a:latin typeface="Segoe UI" panose="020B0502040204020203" pitchFamily="34" charset="0"/>
                <a:ea typeface="Segoe UI Emoji" panose="020B0502040204020203" pitchFamily="34" charset="0"/>
                <a:cs typeface="Segoe UI" panose="020B0502040204020203" pitchFamily="34" charset="0"/>
              </a:rPr>
              <a:t>М</a:t>
            </a:r>
            <a:r>
              <a:rPr lang="ru-RU" altLang="ru-RU" sz="1400" dirty="0" smtClean="0">
                <a:solidFill>
                  <a:srgbClr val="004445"/>
                </a:solidFill>
                <a:latin typeface="Segoe UI" panose="020B0502040204020203" pitchFamily="34" charset="0"/>
                <a:ea typeface="Segoe UI Emoji" panose="020B0502040204020203" pitchFamily="34" charset="0"/>
                <a:cs typeface="Segoe UI" panose="020B0502040204020203" pitchFamily="34" charset="0"/>
              </a:rPr>
              <a:t>астер-классы и ИТ-форумах от имени </a:t>
            </a:r>
            <a:r>
              <a:rPr lang="ru-RU" altLang="ru-RU" sz="1400" dirty="0" smtClean="0">
                <a:solidFill>
                  <a:srgbClr val="004445"/>
                </a:solidFill>
                <a:latin typeface="Segoe UI" panose="020B0502040204020203" pitchFamily="34" charset="0"/>
                <a:ea typeface="Segoe UI Emoji" panose="020B0502040204020203" pitchFamily="34" charset="0"/>
                <a:cs typeface="Segoe UI" panose="020B0502040204020203" pitchFamily="34" charset="0"/>
              </a:rPr>
              <a:t>Банка</a:t>
            </a:r>
            <a:endParaRPr lang="ru-RU" altLang="ru-RU" sz="1400" dirty="0" smtClean="0">
              <a:solidFill>
                <a:srgbClr val="004445"/>
              </a:solidFill>
              <a:latin typeface="Segoe UI" panose="020B0502040204020203" pitchFamily="34" charset="0"/>
              <a:ea typeface="Segoe UI Emoji" panose="020B0502040204020203" pitchFamily="34" charset="0"/>
              <a:cs typeface="Segoe UI" panose="020B0502040204020203" pitchFamily="34" charset="0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ru-RU" altLang="ru-RU" sz="1400" dirty="0" smtClean="0">
                <a:solidFill>
                  <a:srgbClr val="004445"/>
                </a:solidFill>
                <a:latin typeface="Segoe UI" panose="020B0502040204020203" pitchFamily="34" charset="0"/>
                <a:ea typeface="Segoe UI Emoji" panose="020B0502040204020203" pitchFamily="34" charset="0"/>
                <a:cs typeface="Segoe UI" panose="020B0502040204020203" pitchFamily="34" charset="0"/>
              </a:rPr>
              <a:t>Формирование ассоциации: «</a:t>
            </a:r>
            <a:r>
              <a:rPr lang="ru-RU" altLang="ru-RU" sz="1400" dirty="0" err="1" smtClean="0">
                <a:solidFill>
                  <a:srgbClr val="004445"/>
                </a:solidFill>
                <a:latin typeface="Segoe UI" panose="020B0502040204020203" pitchFamily="34" charset="0"/>
                <a:ea typeface="Segoe UI Emoji" panose="020B0502040204020203" pitchFamily="34" charset="0"/>
                <a:cs typeface="Segoe UI" panose="020B0502040204020203" pitchFamily="34" charset="0"/>
              </a:rPr>
              <a:t>Отбасы</a:t>
            </a:r>
            <a:r>
              <a:rPr lang="ru-RU" altLang="ru-RU" sz="1400" dirty="0" smtClean="0">
                <a:solidFill>
                  <a:srgbClr val="004445"/>
                </a:solidFill>
                <a:latin typeface="Segoe UI" panose="020B0502040204020203" pitchFamily="34" charset="0"/>
                <a:ea typeface="Segoe UI Emoji" panose="020B0502040204020203" pitchFamily="34" charset="0"/>
                <a:cs typeface="Segoe UI" panose="020B0502040204020203" pitchFamily="34" charset="0"/>
              </a:rPr>
              <a:t> банк = сильная ИТ-команда</a:t>
            </a:r>
            <a:r>
              <a:rPr lang="ru-RU" altLang="ru-RU" sz="1400" dirty="0" smtClean="0">
                <a:solidFill>
                  <a:srgbClr val="004445"/>
                </a:solidFill>
                <a:latin typeface="Segoe UI" panose="020B0502040204020203" pitchFamily="34" charset="0"/>
                <a:ea typeface="Segoe UI Emoji" panose="020B0502040204020203" pitchFamily="34" charset="0"/>
                <a:cs typeface="Segoe UI" panose="020B0502040204020203" pitchFamily="34" charset="0"/>
              </a:rPr>
              <a:t>»</a:t>
            </a:r>
            <a:endParaRPr lang="ru-RU" altLang="ru-RU" sz="1400" dirty="0">
              <a:solidFill>
                <a:srgbClr val="004445"/>
              </a:solidFill>
              <a:latin typeface="Segoe UI" panose="020B0502040204020203" pitchFamily="34" charset="0"/>
              <a:ea typeface="Segoe UI Emoj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856922" y="3817129"/>
            <a:ext cx="247815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400" b="1" dirty="0" smtClean="0">
                <a:solidFill>
                  <a:srgbClr val="004445"/>
                </a:solidFill>
                <a:latin typeface="Segoe UI" panose="020B0502040204020203" pitchFamily="34" charset="0"/>
                <a:ea typeface="Segoe UI Emoji" panose="020B0502040204020203" pitchFamily="34" charset="0"/>
                <a:cs typeface="Segoe UI" panose="020B0502040204020203" pitchFamily="34" charset="0"/>
              </a:rPr>
              <a:t>Активное </a:t>
            </a:r>
            <a:r>
              <a:rPr lang="ru-RU" altLang="ru-RU" sz="1400" b="1" dirty="0">
                <a:solidFill>
                  <a:srgbClr val="004445"/>
                </a:solidFill>
                <a:latin typeface="Segoe UI" panose="020B0502040204020203" pitchFamily="34" charset="0"/>
                <a:ea typeface="Segoe UI Emoji" panose="020B0502040204020203" pitchFamily="34" charset="0"/>
                <a:cs typeface="Segoe UI" panose="020B0502040204020203" pitchFamily="34" charset="0"/>
              </a:rPr>
              <a:t>продвижение </a:t>
            </a:r>
            <a:r>
              <a:rPr lang="ru-RU" altLang="ru-RU" sz="1400" b="1" dirty="0" smtClean="0">
                <a:solidFill>
                  <a:srgbClr val="004445"/>
                </a:solidFill>
                <a:latin typeface="Segoe UI" panose="020B0502040204020203" pitchFamily="34" charset="0"/>
                <a:ea typeface="Segoe UI Emoji" panose="020B0502040204020203" pitchFamily="34" charset="0"/>
                <a:cs typeface="Segoe UI" panose="020B0502040204020203" pitchFamily="34" charset="0"/>
              </a:rPr>
              <a:t>HR-бренда</a:t>
            </a:r>
            <a:endParaRPr lang="ru-RU" altLang="ru-RU" sz="1400" b="1" dirty="0" smtClean="0">
              <a:solidFill>
                <a:srgbClr val="004445"/>
              </a:solidFill>
              <a:latin typeface="Segoe UI" panose="020B0502040204020203" pitchFamily="34" charset="0"/>
              <a:ea typeface="Segoe UI Emoji" panose="020B0502040204020203" pitchFamily="34" charset="0"/>
              <a:cs typeface="Segoe UI" panose="020B0502040204020203" pitchFamily="34" charset="0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ru-RU" altLang="ru-RU" sz="1400" dirty="0" smtClean="0">
                <a:solidFill>
                  <a:srgbClr val="004445"/>
                </a:solidFill>
                <a:latin typeface="Segoe UI" panose="020B0502040204020203" pitchFamily="34" charset="0"/>
                <a:ea typeface="Segoe UI Emoji" panose="020B0502040204020203" pitchFamily="34" charset="0"/>
                <a:cs typeface="Segoe UI" panose="020B0502040204020203" pitchFamily="34" charset="0"/>
              </a:rPr>
              <a:t>Партнерство с ВУЗами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ru-RU" altLang="ru-RU" sz="1400" dirty="0" smtClean="0">
                <a:solidFill>
                  <a:srgbClr val="004445"/>
                </a:solidFill>
                <a:latin typeface="Segoe UI" panose="020B0502040204020203" pitchFamily="34" charset="0"/>
                <a:ea typeface="Segoe UI Emoji" panose="020B0502040204020203" pitchFamily="34" charset="0"/>
                <a:cs typeface="Segoe UI" panose="020B0502040204020203" pitchFamily="34" charset="0"/>
              </a:rPr>
              <a:t>Повышение узнаваемости среди ИТ-сообщества</a:t>
            </a:r>
            <a:endParaRPr lang="ru-RU" altLang="ru-RU" sz="1400" dirty="0">
              <a:solidFill>
                <a:srgbClr val="004445"/>
              </a:solidFill>
              <a:latin typeface="Segoe UI" panose="020B0502040204020203" pitchFamily="34" charset="0"/>
              <a:ea typeface="Segoe UI Emoj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8680174" y="3817129"/>
            <a:ext cx="260926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400" b="1" dirty="0" smtClean="0">
                <a:solidFill>
                  <a:srgbClr val="004445"/>
                </a:solidFill>
                <a:latin typeface="Segoe UI" panose="020B0502040204020203" pitchFamily="34" charset="0"/>
                <a:ea typeface="Segoe UI Emoji" panose="020B0502040204020203" pitchFamily="34" charset="0"/>
                <a:cs typeface="Segoe UI" panose="020B0502040204020203" pitchFamily="34" charset="0"/>
              </a:rPr>
              <a:t>Прозрачные </a:t>
            </a:r>
            <a:r>
              <a:rPr lang="ru-RU" altLang="ru-RU" sz="1400" b="1" dirty="0">
                <a:solidFill>
                  <a:srgbClr val="004445"/>
                </a:solidFill>
                <a:latin typeface="Segoe UI" panose="020B0502040204020203" pitchFamily="34" charset="0"/>
                <a:ea typeface="Segoe UI Emoji" panose="020B0502040204020203" pitchFamily="34" charset="0"/>
                <a:cs typeface="Segoe UI" panose="020B0502040204020203" pitchFamily="34" charset="0"/>
              </a:rPr>
              <a:t>карьерные треки и развитие </a:t>
            </a:r>
            <a:r>
              <a:rPr lang="ru-RU" altLang="ru-RU" sz="1400" b="1" dirty="0" smtClean="0">
                <a:solidFill>
                  <a:srgbClr val="004445"/>
                </a:solidFill>
                <a:latin typeface="Segoe UI" panose="020B0502040204020203" pitchFamily="34" charset="0"/>
                <a:ea typeface="Segoe UI Emoji" panose="020B0502040204020203" pitchFamily="34" charset="0"/>
                <a:cs typeface="Segoe UI" panose="020B0502040204020203" pitchFamily="34" charset="0"/>
              </a:rPr>
              <a:t>внутри</a:t>
            </a:r>
            <a:endParaRPr lang="ru-RU" altLang="ru-RU" sz="1400" b="1" dirty="0" smtClean="0">
              <a:solidFill>
                <a:srgbClr val="004445"/>
              </a:solidFill>
              <a:latin typeface="Segoe UI" panose="020B0502040204020203" pitchFamily="34" charset="0"/>
              <a:ea typeface="Segoe UI Emoji" panose="020B0502040204020203" pitchFamily="34" charset="0"/>
              <a:cs typeface="Segoe UI" panose="020B0502040204020203" pitchFamily="34" charset="0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ru-RU" altLang="ru-RU" sz="1400" dirty="0" smtClean="0">
                <a:solidFill>
                  <a:srgbClr val="004445"/>
                </a:solidFill>
                <a:latin typeface="Segoe UI" panose="020B0502040204020203" pitchFamily="34" charset="0"/>
                <a:ea typeface="Segoe UI Emoji" panose="020B0502040204020203" pitchFamily="34" charset="0"/>
                <a:cs typeface="Segoe UI" panose="020B0502040204020203" pitchFamily="34" charset="0"/>
              </a:rPr>
              <a:t>Прозрачные маршруты роста от стажера до </a:t>
            </a:r>
            <a:r>
              <a:rPr lang="ru-RU" altLang="ru-RU" sz="1400" dirty="0" err="1" smtClean="0">
                <a:solidFill>
                  <a:srgbClr val="004445"/>
                </a:solidFill>
                <a:latin typeface="Segoe UI" panose="020B0502040204020203" pitchFamily="34" charset="0"/>
                <a:ea typeface="Segoe UI Emoji" panose="020B0502040204020203" pitchFamily="34" charset="0"/>
                <a:cs typeface="Segoe UI" panose="020B0502040204020203" pitchFamily="34" charset="0"/>
              </a:rPr>
              <a:t>Тимлида</a:t>
            </a:r>
            <a:endParaRPr lang="ru-RU" altLang="ru-RU" sz="1400" dirty="0" smtClean="0">
              <a:solidFill>
                <a:srgbClr val="004445"/>
              </a:solidFill>
              <a:latin typeface="Segoe UI" panose="020B0502040204020203" pitchFamily="34" charset="0"/>
              <a:ea typeface="Segoe UI Emoji" panose="020B0502040204020203" pitchFamily="34" charset="0"/>
              <a:cs typeface="Segoe UI" panose="020B0502040204020203" pitchFamily="34" charset="0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ru-RU" altLang="ru-RU" sz="1400" dirty="0" smtClean="0">
                <a:solidFill>
                  <a:srgbClr val="004445"/>
                </a:solidFill>
                <a:latin typeface="Segoe UI" panose="020B0502040204020203" pitchFamily="34" charset="0"/>
                <a:ea typeface="Segoe UI Emoji" panose="020B0502040204020203" pitchFamily="34" charset="0"/>
                <a:cs typeface="Segoe UI" panose="020B0502040204020203" pitchFamily="34" charset="0"/>
              </a:rPr>
              <a:t>Формирование среды для профессионального роста</a:t>
            </a:r>
            <a:endParaRPr lang="ru-RU" altLang="ru-RU" sz="1400" dirty="0">
              <a:solidFill>
                <a:srgbClr val="004445"/>
              </a:solidFill>
              <a:latin typeface="Segoe UI" panose="020B0502040204020203" pitchFamily="34" charset="0"/>
              <a:ea typeface="Segoe UI Emoj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716" t="14493" r="8519" b="55942"/>
          <a:stretch/>
        </p:blipFill>
        <p:spPr>
          <a:xfrm>
            <a:off x="151701" y="3737016"/>
            <a:ext cx="901826" cy="689897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050" t="54299" r="41369" b="17874"/>
          <a:stretch/>
        </p:blipFill>
        <p:spPr>
          <a:xfrm>
            <a:off x="7885085" y="3788078"/>
            <a:ext cx="674325" cy="63883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91" t="54493" r="71900" b="16715"/>
          <a:stretch/>
        </p:blipFill>
        <p:spPr>
          <a:xfrm>
            <a:off x="3909512" y="3788078"/>
            <a:ext cx="788858" cy="805068"/>
          </a:xfrm>
          <a:prstGeom prst="rect">
            <a:avLst/>
          </a:prstGeom>
        </p:spPr>
      </p:pic>
      <p:grpSp>
        <p:nvGrpSpPr>
          <p:cNvPr id="20" name="Группа 19"/>
          <p:cNvGrpSpPr/>
          <p:nvPr/>
        </p:nvGrpSpPr>
        <p:grpSpPr>
          <a:xfrm>
            <a:off x="0" y="-1645046"/>
            <a:ext cx="8858405" cy="2454831"/>
            <a:chOff x="26439" y="3139881"/>
            <a:chExt cx="4208550" cy="3489460"/>
          </a:xfrm>
        </p:grpSpPr>
        <p:sp>
          <p:nvSpPr>
            <p:cNvPr id="21" name="Прямоугольник 2"/>
            <p:cNvSpPr/>
            <p:nvPr/>
          </p:nvSpPr>
          <p:spPr>
            <a:xfrm>
              <a:off x="26439" y="5452544"/>
              <a:ext cx="4208550" cy="1176797"/>
            </a:xfrm>
            <a:custGeom>
              <a:avLst/>
              <a:gdLst>
                <a:gd name="connsiteX0" fmla="*/ 0 w 3981450"/>
                <a:gd name="connsiteY0" fmla="*/ 0 h 1438275"/>
                <a:gd name="connsiteX1" fmla="*/ 3981450 w 3981450"/>
                <a:gd name="connsiteY1" fmla="*/ 0 h 1438275"/>
                <a:gd name="connsiteX2" fmla="*/ 3981450 w 3981450"/>
                <a:gd name="connsiteY2" fmla="*/ 1438275 h 1438275"/>
                <a:gd name="connsiteX3" fmla="*/ 0 w 3981450"/>
                <a:gd name="connsiteY3" fmla="*/ 1438275 h 1438275"/>
                <a:gd name="connsiteX4" fmla="*/ 0 w 3981450"/>
                <a:gd name="connsiteY4" fmla="*/ 0 h 1438275"/>
                <a:gd name="connsiteX0" fmla="*/ 0 w 3981450"/>
                <a:gd name="connsiteY0" fmla="*/ 0 h 1438275"/>
                <a:gd name="connsiteX1" fmla="*/ 3981450 w 3981450"/>
                <a:gd name="connsiteY1" fmla="*/ 0 h 1438275"/>
                <a:gd name="connsiteX2" fmla="*/ 3295650 w 3981450"/>
                <a:gd name="connsiteY2" fmla="*/ 1438275 h 1438275"/>
                <a:gd name="connsiteX3" fmla="*/ 0 w 3981450"/>
                <a:gd name="connsiteY3" fmla="*/ 1438275 h 1438275"/>
                <a:gd name="connsiteX4" fmla="*/ 0 w 3981450"/>
                <a:gd name="connsiteY4" fmla="*/ 0 h 1438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81450" h="1438275">
                  <a:moveTo>
                    <a:pt x="0" y="0"/>
                  </a:moveTo>
                  <a:lnTo>
                    <a:pt x="3981450" y="0"/>
                  </a:lnTo>
                  <a:lnTo>
                    <a:pt x="3295650" y="1438275"/>
                  </a:lnTo>
                  <a:lnTo>
                    <a:pt x="0" y="14382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75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>
                <a:latin typeface="+mj-lt"/>
              </a:endParaRPr>
            </a:p>
          </p:txBody>
        </p:sp>
        <p:sp>
          <p:nvSpPr>
            <p:cNvPr id="22" name="Прямоугольник 21"/>
            <p:cNvSpPr/>
            <p:nvPr/>
          </p:nvSpPr>
          <p:spPr>
            <a:xfrm>
              <a:off x="149821" y="3139881"/>
              <a:ext cx="4027614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ru-RU" sz="1400" b="1" spc="600" dirty="0">
                <a:solidFill>
                  <a:srgbClr val="FFC000"/>
                </a:solidFill>
                <a:latin typeface="+mj-lt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8" name="Прямоугольник 17"/>
          <p:cNvSpPr/>
          <p:nvPr/>
        </p:nvSpPr>
        <p:spPr>
          <a:xfrm>
            <a:off x="528198" y="362199"/>
            <a:ext cx="11394861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ru-RU" b="1" dirty="0" smtClean="0">
                <a:solidFill>
                  <a:srgbClr val="004445"/>
                </a:solidFill>
                <a:latin typeface="Segoe UI" panose="020B0502040204020203" pitchFamily="34" charset="0"/>
                <a:ea typeface="Segoe UI Emoji" panose="020B0502040204020203" pitchFamily="34" charset="0"/>
                <a:cs typeface="Segoe UI" panose="020B0502040204020203" pitchFamily="34" charset="0"/>
              </a:rPr>
              <a:t>Поддержка </a:t>
            </a:r>
            <a:r>
              <a:rPr lang="ru-RU" b="1" dirty="0">
                <a:solidFill>
                  <a:srgbClr val="004445"/>
                </a:solidFill>
                <a:latin typeface="Segoe UI" panose="020B0502040204020203" pitchFamily="34" charset="0"/>
                <a:ea typeface="Segoe UI Emoji" panose="020B0502040204020203" pitchFamily="34" charset="0"/>
                <a:cs typeface="Segoe UI" panose="020B0502040204020203" pitchFamily="34" charset="0"/>
              </a:rPr>
              <a:t>стратегии </a:t>
            </a:r>
            <a:r>
              <a:rPr lang="ru-RU" b="1" dirty="0" smtClean="0">
                <a:solidFill>
                  <a:srgbClr val="004445"/>
                </a:solidFill>
                <a:latin typeface="Segoe UI" panose="020B0502040204020203" pitchFamily="34" charset="0"/>
                <a:ea typeface="Segoe UI Emoji" panose="020B0502040204020203" pitchFamily="34" charset="0"/>
                <a:cs typeface="Segoe UI" panose="020B0502040204020203" pitchFamily="34" charset="0"/>
              </a:rPr>
              <a:t>Банка</a:t>
            </a:r>
          </a:p>
          <a:p>
            <a:pPr algn="just"/>
            <a:endParaRPr lang="ru-RU" b="1" dirty="0">
              <a:solidFill>
                <a:srgbClr val="004445"/>
              </a:solidFill>
              <a:latin typeface="Segoe UI" panose="020B0502040204020203" pitchFamily="34" charset="0"/>
              <a:ea typeface="Segoe UI Emoji" panose="020B0502040204020203" pitchFamily="34" charset="0"/>
              <a:cs typeface="Segoe UI" panose="020B0502040204020203" pitchFamily="34" charset="0"/>
            </a:endParaRPr>
          </a:p>
          <a:p>
            <a:pPr algn="just"/>
            <a:r>
              <a:rPr lang="ru-RU" b="1" dirty="0" smtClean="0">
                <a:solidFill>
                  <a:srgbClr val="004445"/>
                </a:solidFill>
                <a:latin typeface="Segoe UI" panose="020B0502040204020203" pitchFamily="34" charset="0"/>
                <a:ea typeface="Segoe UI Emoji" panose="020B0502040204020203" pitchFamily="34" charset="0"/>
                <a:cs typeface="Segoe UI" panose="020B0502040204020203" pitchFamily="34" charset="0"/>
              </a:rPr>
              <a:t>Развитие ИТ-персонала как ключ к устойчивой цифровой трансформации</a:t>
            </a:r>
          </a:p>
          <a:p>
            <a:pPr algn="just"/>
            <a:endParaRPr lang="ru-RU" b="1" dirty="0" smtClean="0">
              <a:solidFill>
                <a:srgbClr val="004445"/>
              </a:solidFill>
              <a:latin typeface="Segoe UI" panose="020B0502040204020203" pitchFamily="34" charset="0"/>
              <a:ea typeface="Segoe UI Emoj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645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Рисунок 3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364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000C28B7-BEE3-4B39-A6EA-AAEF186CF4A4}"/>
              </a:ext>
            </a:extLst>
          </p:cNvPr>
          <p:cNvSpPr txBox="1"/>
          <p:nvPr/>
        </p:nvSpPr>
        <p:spPr>
          <a:xfrm>
            <a:off x="1765283" y="1289798"/>
            <a:ext cx="101468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solidFill>
                  <a:srgbClr val="004445"/>
                </a:solidFill>
                <a:latin typeface="Segoe UI" panose="020B0502040204020203" pitchFamily="34" charset="0"/>
                <a:ea typeface="Segoe UI Emoji" panose="020B0502040204020203" pitchFamily="34" charset="0"/>
                <a:cs typeface="Segoe UI" panose="020B0502040204020203" pitchFamily="34" charset="0"/>
              </a:rPr>
              <a:t>Создать стабильный и прозрачный процесс подготовки </a:t>
            </a:r>
            <a:r>
              <a:rPr lang="en-US" sz="1600" dirty="0" smtClean="0">
                <a:solidFill>
                  <a:srgbClr val="004445"/>
                </a:solidFill>
                <a:latin typeface="Segoe UI" panose="020B0502040204020203" pitchFamily="34" charset="0"/>
                <a:ea typeface="Segoe UI Emoji" panose="020B0502040204020203" pitchFamily="34" charset="0"/>
                <a:cs typeface="Segoe UI" panose="020B0502040204020203" pitchFamily="34" charset="0"/>
              </a:rPr>
              <a:t>Junior-</a:t>
            </a:r>
            <a:r>
              <a:rPr lang="ru-RU" sz="1600" dirty="0" smtClean="0">
                <a:solidFill>
                  <a:srgbClr val="004445"/>
                </a:solidFill>
                <a:latin typeface="Segoe UI" panose="020B0502040204020203" pitchFamily="34" charset="0"/>
                <a:ea typeface="Segoe UI Emoji" panose="020B0502040204020203" pitchFamily="34" charset="0"/>
                <a:cs typeface="Segoe UI" panose="020B0502040204020203" pitchFamily="34" charset="0"/>
              </a:rPr>
              <a:t>специалистов, </a:t>
            </a:r>
            <a:r>
              <a:rPr lang="ru-RU" sz="1600" dirty="0">
                <a:solidFill>
                  <a:srgbClr val="004445"/>
                </a:solidFill>
                <a:latin typeface="Segoe UI" panose="020B0502040204020203" pitchFamily="34" charset="0"/>
                <a:ea typeface="Segoe UI Emoji" panose="020B0502040204020203" pitchFamily="34" charset="0"/>
                <a:cs typeface="Segoe UI" panose="020B0502040204020203" pitchFamily="34" charset="0"/>
              </a:rPr>
              <a:t>где они не только учат теорию, но и получают реальные навыки, которые помогут им сразу же эффективно работать в рамках </a:t>
            </a:r>
            <a:r>
              <a:rPr lang="ru-RU" sz="1600" dirty="0" smtClean="0">
                <a:solidFill>
                  <a:srgbClr val="004445"/>
                </a:solidFill>
                <a:latin typeface="Segoe UI" panose="020B0502040204020203" pitchFamily="34" charset="0"/>
                <a:ea typeface="Segoe UI Emoji" panose="020B0502040204020203" pitchFamily="34" charset="0"/>
                <a:cs typeface="Segoe UI" panose="020B0502040204020203" pitchFamily="34" charset="0"/>
              </a:rPr>
              <a:t>Банка</a:t>
            </a:r>
            <a:r>
              <a:rPr lang="ru-RU" sz="1600" dirty="0">
                <a:solidFill>
                  <a:srgbClr val="004445"/>
                </a:solidFill>
                <a:latin typeface="Segoe UI" panose="020B0502040204020203" pitchFamily="34" charset="0"/>
                <a:ea typeface="Segoe UI Emoj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3" name="Стрелка: пятиугольник 27">
            <a:extLst>
              <a:ext uri="{FF2B5EF4-FFF2-40B4-BE49-F238E27FC236}">
                <a16:creationId xmlns:a16="http://schemas.microsoft.com/office/drawing/2014/main" xmlns="" id="{C0C6D21C-BE62-4F61-9C8F-093D180F3FD2}"/>
              </a:ext>
            </a:extLst>
          </p:cNvPr>
          <p:cNvSpPr/>
          <p:nvPr/>
        </p:nvSpPr>
        <p:spPr>
          <a:xfrm>
            <a:off x="0" y="1384415"/>
            <a:ext cx="1765283" cy="482091"/>
          </a:xfrm>
          <a:prstGeom prst="homePlate">
            <a:avLst/>
          </a:prstGeom>
          <a:solidFill>
            <a:srgbClr val="00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268288"/>
            <a:r>
              <a:rPr lang="ru-RU" b="1" dirty="0"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ЦЕЛЬ</a:t>
            </a:r>
          </a:p>
        </p:txBody>
      </p:sp>
      <p:sp>
        <p:nvSpPr>
          <p:cNvPr id="43" name="Стрелка: пятиугольник 28">
            <a:extLst>
              <a:ext uri="{FF2B5EF4-FFF2-40B4-BE49-F238E27FC236}">
                <a16:creationId xmlns:a16="http://schemas.microsoft.com/office/drawing/2014/main" xmlns="" id="{3CAFCA4C-6AB3-4D9E-97B9-4CD7EFE06723}"/>
              </a:ext>
            </a:extLst>
          </p:cNvPr>
          <p:cNvSpPr/>
          <p:nvPr/>
        </p:nvSpPr>
        <p:spPr>
          <a:xfrm>
            <a:off x="0" y="2617222"/>
            <a:ext cx="1765284" cy="459769"/>
          </a:xfrm>
          <a:prstGeom prst="homePlate">
            <a:avLst/>
          </a:prstGeom>
          <a:solidFill>
            <a:srgbClr val="00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268288"/>
            <a:r>
              <a:rPr lang="ru-RU" sz="1800" b="1" dirty="0"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ЗАДАЧИ</a:t>
            </a:r>
          </a:p>
        </p:txBody>
      </p:sp>
      <p:sp>
        <p:nvSpPr>
          <p:cNvPr id="44" name="35 Rectángulo redondeado">
            <a:extLst>
              <a:ext uri="{FF2B5EF4-FFF2-40B4-BE49-F238E27FC236}">
                <a16:creationId xmlns:a16="http://schemas.microsoft.com/office/drawing/2014/main" xmlns="" id="{D21750DF-ABF5-46F4-B470-8C33ED4B416F}"/>
              </a:ext>
            </a:extLst>
          </p:cNvPr>
          <p:cNvSpPr/>
          <p:nvPr/>
        </p:nvSpPr>
        <p:spPr bwMode="auto">
          <a:xfrm>
            <a:off x="683877" y="3279429"/>
            <a:ext cx="5567294" cy="82711"/>
          </a:xfrm>
          <a:prstGeom prst="roundRect">
            <a:avLst>
              <a:gd name="adj" fmla="val 48180"/>
            </a:avLst>
          </a:prstGeom>
          <a:solidFill>
            <a:schemeClr val="bg1">
              <a:lumMod val="85000"/>
              <a:alpha val="74902"/>
            </a:schemeClr>
          </a:solidFill>
          <a:ln>
            <a:noFill/>
          </a:ln>
          <a:effectLst>
            <a:outerShdw blurRad="38100" dist="38100" dir="8100000" algn="tr" rotWithShape="0">
              <a:prstClr val="black">
                <a:alpha val="70000"/>
              </a:prstClr>
            </a:outerShdw>
          </a:effectLst>
        </p:spPr>
        <p:txBody>
          <a:bodyPr lIns="0" tIns="0" rIns="0" bIns="0" rtlCol="0" anchor="ctr"/>
          <a:lstStyle/>
          <a:p>
            <a:pPr algn="ctr"/>
            <a:endParaRPr lang="es-SV" sz="810"/>
          </a:p>
        </p:txBody>
      </p:sp>
      <p:sp>
        <p:nvSpPr>
          <p:cNvPr id="45" name="36 Rectángulo redondeado">
            <a:extLst>
              <a:ext uri="{FF2B5EF4-FFF2-40B4-BE49-F238E27FC236}">
                <a16:creationId xmlns:a16="http://schemas.microsoft.com/office/drawing/2014/main" xmlns="" id="{C68A7E3C-19EE-48E0-9971-21E56A65C8C2}"/>
              </a:ext>
            </a:extLst>
          </p:cNvPr>
          <p:cNvSpPr/>
          <p:nvPr/>
        </p:nvSpPr>
        <p:spPr bwMode="auto">
          <a:xfrm>
            <a:off x="660094" y="4613945"/>
            <a:ext cx="5234785" cy="89167"/>
          </a:xfrm>
          <a:prstGeom prst="roundRect">
            <a:avLst>
              <a:gd name="adj" fmla="val 48180"/>
            </a:avLst>
          </a:prstGeom>
          <a:solidFill>
            <a:schemeClr val="bg1">
              <a:lumMod val="85000"/>
              <a:alpha val="74902"/>
            </a:schemeClr>
          </a:solidFill>
          <a:ln>
            <a:noFill/>
          </a:ln>
          <a:effectLst>
            <a:outerShdw blurRad="38100" dist="38100" dir="8100000" algn="tr" rotWithShape="0">
              <a:prstClr val="black">
                <a:alpha val="70000"/>
              </a:prstClr>
            </a:outerShdw>
          </a:effectLst>
        </p:spPr>
        <p:txBody>
          <a:bodyPr lIns="0" tIns="0" rIns="0" bIns="0" rtlCol="0" anchor="ctr"/>
          <a:lstStyle/>
          <a:p>
            <a:pPr algn="ctr"/>
            <a:endParaRPr lang="es-SV" sz="810"/>
          </a:p>
        </p:txBody>
      </p:sp>
      <p:sp>
        <p:nvSpPr>
          <p:cNvPr id="46" name="37 Rectángulo redondeado">
            <a:extLst>
              <a:ext uri="{FF2B5EF4-FFF2-40B4-BE49-F238E27FC236}">
                <a16:creationId xmlns:a16="http://schemas.microsoft.com/office/drawing/2014/main" xmlns="" id="{ACFC2B9C-7482-4E9F-AC6E-10166D6003AF}"/>
              </a:ext>
            </a:extLst>
          </p:cNvPr>
          <p:cNvSpPr/>
          <p:nvPr/>
        </p:nvSpPr>
        <p:spPr bwMode="auto">
          <a:xfrm flipV="1">
            <a:off x="683877" y="3865082"/>
            <a:ext cx="5475854" cy="45719"/>
          </a:xfrm>
          <a:prstGeom prst="roundRect">
            <a:avLst>
              <a:gd name="adj" fmla="val 48180"/>
            </a:avLst>
          </a:prstGeom>
          <a:solidFill>
            <a:schemeClr val="bg1">
              <a:lumMod val="85000"/>
              <a:alpha val="74902"/>
            </a:schemeClr>
          </a:solidFill>
          <a:ln>
            <a:noFill/>
          </a:ln>
          <a:effectLst>
            <a:outerShdw blurRad="38100" dist="38100" dir="8100000" algn="tr" rotWithShape="0">
              <a:prstClr val="black">
                <a:alpha val="70000"/>
              </a:prstClr>
            </a:outerShdw>
          </a:effectLst>
        </p:spPr>
        <p:txBody>
          <a:bodyPr lIns="0" tIns="0" rIns="0" bIns="0" rtlCol="0" anchor="ctr"/>
          <a:lstStyle/>
          <a:p>
            <a:pPr algn="ctr"/>
            <a:endParaRPr lang="es-SV" sz="810"/>
          </a:p>
        </p:txBody>
      </p:sp>
      <p:sp>
        <p:nvSpPr>
          <p:cNvPr id="47" name="38 Rectángulo redondeado">
            <a:extLst>
              <a:ext uri="{FF2B5EF4-FFF2-40B4-BE49-F238E27FC236}">
                <a16:creationId xmlns:a16="http://schemas.microsoft.com/office/drawing/2014/main" xmlns="" id="{F0E3DCFC-E637-4CEA-B396-3D1FCCDEAA62}"/>
              </a:ext>
            </a:extLst>
          </p:cNvPr>
          <p:cNvSpPr/>
          <p:nvPr/>
        </p:nvSpPr>
        <p:spPr bwMode="auto">
          <a:xfrm>
            <a:off x="602563" y="5244114"/>
            <a:ext cx="5292974" cy="89170"/>
          </a:xfrm>
          <a:prstGeom prst="roundRect">
            <a:avLst>
              <a:gd name="adj" fmla="val 48180"/>
            </a:avLst>
          </a:prstGeom>
          <a:solidFill>
            <a:schemeClr val="bg1">
              <a:lumMod val="85000"/>
              <a:alpha val="74902"/>
            </a:schemeClr>
          </a:solidFill>
          <a:ln>
            <a:noFill/>
          </a:ln>
          <a:effectLst>
            <a:outerShdw blurRad="38100" dist="38100" dir="8100000" algn="tr" rotWithShape="0">
              <a:prstClr val="black">
                <a:alpha val="70000"/>
              </a:prstClr>
            </a:outerShdw>
          </a:effectLst>
        </p:spPr>
        <p:txBody>
          <a:bodyPr lIns="0" tIns="0" rIns="0" bIns="0" rtlCol="0" anchor="ctr"/>
          <a:lstStyle/>
          <a:p>
            <a:pPr algn="ctr"/>
            <a:endParaRPr lang="es-SV" sz="810"/>
          </a:p>
        </p:txBody>
      </p:sp>
      <p:sp>
        <p:nvSpPr>
          <p:cNvPr id="48" name="39 Rectángulo redondeado">
            <a:extLst>
              <a:ext uri="{FF2B5EF4-FFF2-40B4-BE49-F238E27FC236}">
                <a16:creationId xmlns:a16="http://schemas.microsoft.com/office/drawing/2014/main" xmlns="" id="{53CC91AD-01CB-46A8-A3ED-CFD7BF7DB41B}"/>
              </a:ext>
            </a:extLst>
          </p:cNvPr>
          <p:cNvSpPr/>
          <p:nvPr/>
        </p:nvSpPr>
        <p:spPr bwMode="auto">
          <a:xfrm>
            <a:off x="699746" y="5821456"/>
            <a:ext cx="5277105" cy="129124"/>
          </a:xfrm>
          <a:prstGeom prst="roundRect">
            <a:avLst>
              <a:gd name="adj" fmla="val 48180"/>
            </a:avLst>
          </a:prstGeom>
          <a:solidFill>
            <a:schemeClr val="bg1">
              <a:lumMod val="85000"/>
              <a:alpha val="74902"/>
            </a:schemeClr>
          </a:solidFill>
          <a:ln>
            <a:noFill/>
          </a:ln>
          <a:effectLst>
            <a:outerShdw blurRad="38100" dist="38100" dir="8100000" algn="tr" rotWithShape="0">
              <a:prstClr val="black">
                <a:alpha val="70000"/>
              </a:prstClr>
            </a:outerShdw>
          </a:effectLst>
        </p:spPr>
        <p:txBody>
          <a:bodyPr lIns="0" tIns="0" rIns="0" bIns="0" rtlCol="0" anchor="ctr"/>
          <a:lstStyle/>
          <a:p>
            <a:pPr algn="ctr"/>
            <a:endParaRPr lang="es-SV" sz="810"/>
          </a:p>
        </p:txBody>
      </p:sp>
      <p:grpSp>
        <p:nvGrpSpPr>
          <p:cNvPr id="51" name="44 Grupo">
            <a:extLst>
              <a:ext uri="{FF2B5EF4-FFF2-40B4-BE49-F238E27FC236}">
                <a16:creationId xmlns:a16="http://schemas.microsoft.com/office/drawing/2014/main" xmlns="" id="{47B3588A-2074-4579-B116-9111D59834AE}"/>
              </a:ext>
            </a:extLst>
          </p:cNvPr>
          <p:cNvGrpSpPr>
            <a:grpSpLocks noChangeAspect="1"/>
          </p:cNvGrpSpPr>
          <p:nvPr/>
        </p:nvGrpSpPr>
        <p:grpSpPr>
          <a:xfrm>
            <a:off x="5650335" y="5184408"/>
            <a:ext cx="766234" cy="766172"/>
            <a:chOff x="14127161" y="2693328"/>
            <a:chExt cx="3173557" cy="3173306"/>
          </a:xfrm>
        </p:grpSpPr>
        <p:sp>
          <p:nvSpPr>
            <p:cNvPr id="67" name="45 Elipse">
              <a:extLst>
                <a:ext uri="{FF2B5EF4-FFF2-40B4-BE49-F238E27FC236}">
                  <a16:creationId xmlns:a16="http://schemas.microsoft.com/office/drawing/2014/main" xmlns="" id="{AFEC331B-8E60-4236-83B0-915C42996E2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127161" y="2693328"/>
              <a:ext cx="3173557" cy="3173306"/>
            </a:xfrm>
            <a:prstGeom prst="ellipse">
              <a:avLst/>
            </a:prstGeom>
            <a:solidFill>
              <a:srgbClr val="009999"/>
            </a:solidFill>
            <a:ln w="3175" cap="rnd" cmpd="sng">
              <a:noFill/>
              <a:beve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contrasting" dir="t"/>
            </a:scene3d>
            <a:sp3d prstMaterial="metal">
              <a:bevelT w="0" h="25400" prst="coolSlant"/>
              <a:contourClr>
                <a:srgbClr val="BEC7CC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2232" tIns="41118" rIns="82232" bIns="41118" rtlCol="0" anchor="ctr"/>
            <a:lstStyle/>
            <a:p>
              <a:pPr algn="ctr"/>
              <a:endParaRPr lang="es-MX" sz="243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  <p:sp>
          <p:nvSpPr>
            <p:cNvPr id="68" name="46 Elipse">
              <a:extLst>
                <a:ext uri="{FF2B5EF4-FFF2-40B4-BE49-F238E27FC236}">
                  <a16:creationId xmlns:a16="http://schemas.microsoft.com/office/drawing/2014/main" xmlns="" id="{81632A2B-71BB-46A7-9096-FF8A645D0CD4}"/>
                </a:ext>
              </a:extLst>
            </p:cNvPr>
            <p:cNvSpPr/>
            <p:nvPr/>
          </p:nvSpPr>
          <p:spPr>
            <a:xfrm>
              <a:off x="14433690" y="2999833"/>
              <a:ext cx="2560497" cy="2560296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  <a:effectLst>
              <a:outerShdw blurRad="469900" dist="203200" dir="7800000" sx="102000" sy="102000" algn="tr" rotWithShape="0">
                <a:prstClr val="black">
                  <a:alpha val="60000"/>
                </a:prstClr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21594000"/>
              </a:lightRig>
            </a:scene3d>
            <a:sp3d extrusionH="69850">
              <a:bevelT w="38100" h="95250"/>
              <a:bevelB w="0" h="0"/>
              <a:extrusionClr>
                <a:schemeClr val="bg1"/>
              </a:extrusionClr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1118" rIns="0" bIns="41118" rtlCol="0" anchor="ctr"/>
            <a:lstStyle/>
            <a:p>
              <a:pPr algn="ctr"/>
              <a:r>
                <a:rPr lang="ru-RU" sz="2430" b="1" dirty="0" smtClean="0">
                  <a:solidFill>
                    <a:srgbClr val="009999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4</a:t>
              </a:r>
              <a:endParaRPr lang="es-MX" sz="2430" b="1" dirty="0">
                <a:solidFill>
                  <a:srgbClr val="009999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grpSp>
        <p:nvGrpSpPr>
          <p:cNvPr id="52" name="47 Grupo">
            <a:extLst>
              <a:ext uri="{FF2B5EF4-FFF2-40B4-BE49-F238E27FC236}">
                <a16:creationId xmlns:a16="http://schemas.microsoft.com/office/drawing/2014/main" xmlns="" id="{4D1CAFD1-4CEF-4014-8215-C3523EFBE9FA}"/>
              </a:ext>
            </a:extLst>
          </p:cNvPr>
          <p:cNvGrpSpPr>
            <a:grpSpLocks noChangeAspect="1"/>
          </p:cNvGrpSpPr>
          <p:nvPr/>
        </p:nvGrpSpPr>
        <p:grpSpPr>
          <a:xfrm>
            <a:off x="284510" y="4612491"/>
            <a:ext cx="766234" cy="766172"/>
            <a:chOff x="14127161" y="2693328"/>
            <a:chExt cx="3173557" cy="3173306"/>
          </a:xfrm>
        </p:grpSpPr>
        <p:sp>
          <p:nvSpPr>
            <p:cNvPr id="65" name="48 Elipse">
              <a:extLst>
                <a:ext uri="{FF2B5EF4-FFF2-40B4-BE49-F238E27FC236}">
                  <a16:creationId xmlns:a16="http://schemas.microsoft.com/office/drawing/2014/main" xmlns="" id="{9F600F2D-2E5C-4034-A26D-237EB8D8F6D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127161" y="2693328"/>
              <a:ext cx="3173557" cy="3173306"/>
            </a:xfrm>
            <a:prstGeom prst="ellipse">
              <a:avLst/>
            </a:prstGeom>
            <a:solidFill>
              <a:srgbClr val="009999"/>
            </a:solidFill>
            <a:ln w="3175" cap="rnd" cmpd="sng">
              <a:noFill/>
              <a:beve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contrasting" dir="t"/>
            </a:scene3d>
            <a:sp3d prstMaterial="metal">
              <a:bevelT w="0" h="25400" prst="coolSlant"/>
              <a:contourClr>
                <a:srgbClr val="BEC7CC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2232" tIns="41118" rIns="82232" bIns="41118" rtlCol="0" anchor="ctr"/>
            <a:lstStyle/>
            <a:p>
              <a:pPr algn="ctr"/>
              <a:endParaRPr lang="es-MX" sz="243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  <p:sp>
          <p:nvSpPr>
            <p:cNvPr id="66" name="49 Elipse">
              <a:extLst>
                <a:ext uri="{FF2B5EF4-FFF2-40B4-BE49-F238E27FC236}">
                  <a16:creationId xmlns:a16="http://schemas.microsoft.com/office/drawing/2014/main" xmlns="" id="{D36EFF8B-DBAA-4389-9A0D-2CD461340F22}"/>
                </a:ext>
              </a:extLst>
            </p:cNvPr>
            <p:cNvSpPr/>
            <p:nvPr/>
          </p:nvSpPr>
          <p:spPr>
            <a:xfrm>
              <a:off x="14433690" y="2999833"/>
              <a:ext cx="2560497" cy="2560296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  <a:effectLst>
              <a:outerShdw blurRad="469900" dist="203200" dir="7800000" sx="102000" sy="102000" algn="tr" rotWithShape="0">
                <a:prstClr val="black">
                  <a:alpha val="60000"/>
                </a:prstClr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21594000"/>
              </a:lightRig>
            </a:scene3d>
            <a:sp3d extrusionH="69850">
              <a:bevelT w="38100" h="95250"/>
              <a:bevelB w="0" h="0"/>
              <a:extrusionClr>
                <a:schemeClr val="bg1"/>
              </a:extrusionClr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1118" rIns="0" bIns="41118" rtlCol="0" anchor="ctr"/>
            <a:lstStyle/>
            <a:p>
              <a:pPr algn="ctr"/>
              <a:r>
                <a:rPr lang="es-MX" sz="2430" b="1" dirty="0" smtClean="0">
                  <a:solidFill>
                    <a:srgbClr val="009999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3</a:t>
              </a:r>
              <a:endParaRPr lang="es-MX" sz="2430" b="1" dirty="0">
                <a:solidFill>
                  <a:srgbClr val="009999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grpSp>
        <p:nvGrpSpPr>
          <p:cNvPr id="53" name="50 Grupo">
            <a:extLst>
              <a:ext uri="{FF2B5EF4-FFF2-40B4-BE49-F238E27FC236}">
                <a16:creationId xmlns:a16="http://schemas.microsoft.com/office/drawing/2014/main" xmlns="" id="{190E98FC-7B38-4FE3-AE54-899A45DA5F7F}"/>
              </a:ext>
            </a:extLst>
          </p:cNvPr>
          <p:cNvGrpSpPr>
            <a:grpSpLocks noChangeAspect="1"/>
          </p:cNvGrpSpPr>
          <p:nvPr/>
        </p:nvGrpSpPr>
        <p:grpSpPr>
          <a:xfrm>
            <a:off x="5688261" y="3994356"/>
            <a:ext cx="766234" cy="766172"/>
            <a:chOff x="14103951" y="2653890"/>
            <a:chExt cx="3173557" cy="3173306"/>
          </a:xfrm>
        </p:grpSpPr>
        <p:sp>
          <p:nvSpPr>
            <p:cNvPr id="63" name="51 Elipse">
              <a:extLst>
                <a:ext uri="{FF2B5EF4-FFF2-40B4-BE49-F238E27FC236}">
                  <a16:creationId xmlns:a16="http://schemas.microsoft.com/office/drawing/2014/main" xmlns="" id="{DF66524D-96F5-4F72-B4DC-921FC14BCC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103951" y="2653890"/>
              <a:ext cx="3173557" cy="3173306"/>
            </a:xfrm>
            <a:prstGeom prst="ellipse">
              <a:avLst/>
            </a:prstGeom>
            <a:solidFill>
              <a:srgbClr val="009999"/>
            </a:solidFill>
            <a:ln w="3175" cap="rnd" cmpd="sng">
              <a:noFill/>
              <a:beve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contrasting" dir="t"/>
            </a:scene3d>
            <a:sp3d prstMaterial="metal">
              <a:bevelT w="0" h="25400" prst="coolSlant"/>
              <a:contourClr>
                <a:srgbClr val="BEC7CC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2232" tIns="41118" rIns="82232" bIns="41118" rtlCol="0" anchor="ctr"/>
            <a:lstStyle/>
            <a:p>
              <a:pPr algn="ctr"/>
              <a:endParaRPr lang="es-MX" sz="243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  <p:sp>
          <p:nvSpPr>
            <p:cNvPr id="64" name="52 Elipse">
              <a:extLst>
                <a:ext uri="{FF2B5EF4-FFF2-40B4-BE49-F238E27FC236}">
                  <a16:creationId xmlns:a16="http://schemas.microsoft.com/office/drawing/2014/main" xmlns="" id="{A504AA91-4C7F-4F1D-8457-332F2DD9172C}"/>
                </a:ext>
              </a:extLst>
            </p:cNvPr>
            <p:cNvSpPr/>
            <p:nvPr/>
          </p:nvSpPr>
          <p:spPr>
            <a:xfrm>
              <a:off x="14433690" y="2999833"/>
              <a:ext cx="2560497" cy="2560296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  <a:effectLst>
              <a:outerShdw blurRad="469900" dist="203200" dir="7800000" sx="102000" sy="102000" algn="tr" rotWithShape="0">
                <a:prstClr val="black">
                  <a:alpha val="60000"/>
                </a:prstClr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21594000"/>
              </a:lightRig>
            </a:scene3d>
            <a:sp3d extrusionH="69850">
              <a:bevelT w="38100" h="95250"/>
              <a:bevelB w="0" h="0"/>
              <a:extrusionClr>
                <a:schemeClr val="bg1"/>
              </a:extrusionClr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1118" rIns="0" bIns="41118" rtlCol="0" anchor="ctr"/>
            <a:lstStyle/>
            <a:p>
              <a:pPr algn="ctr"/>
              <a:r>
                <a:rPr lang="ru-RU" sz="2430" b="1" dirty="0" smtClean="0">
                  <a:solidFill>
                    <a:srgbClr val="009999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2</a:t>
              </a:r>
              <a:endParaRPr lang="es-MX" sz="2430" b="1" dirty="0">
                <a:solidFill>
                  <a:srgbClr val="009999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grpSp>
        <p:nvGrpSpPr>
          <p:cNvPr id="54" name="53 Grupo">
            <a:extLst>
              <a:ext uri="{FF2B5EF4-FFF2-40B4-BE49-F238E27FC236}">
                <a16:creationId xmlns:a16="http://schemas.microsoft.com/office/drawing/2014/main" xmlns="" id="{21683289-9635-404E-A5B5-71ED2731B9EE}"/>
              </a:ext>
            </a:extLst>
          </p:cNvPr>
          <p:cNvGrpSpPr>
            <a:grpSpLocks noChangeAspect="1"/>
          </p:cNvGrpSpPr>
          <p:nvPr/>
        </p:nvGrpSpPr>
        <p:grpSpPr>
          <a:xfrm>
            <a:off x="337419" y="3270801"/>
            <a:ext cx="766234" cy="766172"/>
            <a:chOff x="14127161" y="2693328"/>
            <a:chExt cx="3173557" cy="3173306"/>
          </a:xfrm>
        </p:grpSpPr>
        <p:sp>
          <p:nvSpPr>
            <p:cNvPr id="61" name="54 Elipse">
              <a:extLst>
                <a:ext uri="{FF2B5EF4-FFF2-40B4-BE49-F238E27FC236}">
                  <a16:creationId xmlns:a16="http://schemas.microsoft.com/office/drawing/2014/main" xmlns="" id="{53505A72-A22E-4FF7-B8F9-33F6D49DECB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127161" y="2693328"/>
              <a:ext cx="3173557" cy="3173306"/>
            </a:xfrm>
            <a:prstGeom prst="ellipse">
              <a:avLst/>
            </a:prstGeom>
            <a:solidFill>
              <a:srgbClr val="009999"/>
            </a:solidFill>
            <a:ln w="3175" cap="rnd" cmpd="sng">
              <a:noFill/>
              <a:beve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contrasting" dir="t"/>
            </a:scene3d>
            <a:sp3d prstMaterial="metal">
              <a:bevelT w="0" h="25400" prst="coolSlant"/>
              <a:contourClr>
                <a:srgbClr val="BEC7CC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2232" tIns="41118" rIns="82232" bIns="41118" rtlCol="0" anchor="ctr"/>
            <a:lstStyle/>
            <a:p>
              <a:pPr algn="ctr"/>
              <a:endParaRPr lang="es-MX" sz="243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  <p:sp>
          <p:nvSpPr>
            <p:cNvPr id="62" name="55 Elipse">
              <a:extLst>
                <a:ext uri="{FF2B5EF4-FFF2-40B4-BE49-F238E27FC236}">
                  <a16:creationId xmlns:a16="http://schemas.microsoft.com/office/drawing/2014/main" xmlns="" id="{43D08584-BB5C-4AE8-B92B-A7BAF5F1B6A4}"/>
                </a:ext>
              </a:extLst>
            </p:cNvPr>
            <p:cNvSpPr/>
            <p:nvPr/>
          </p:nvSpPr>
          <p:spPr>
            <a:xfrm>
              <a:off x="14433690" y="2999833"/>
              <a:ext cx="2560497" cy="2560296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  <a:effectLst>
              <a:outerShdw blurRad="469900" dist="203200" dir="7800000" sx="102000" sy="102000" algn="tr" rotWithShape="0">
                <a:prstClr val="black">
                  <a:alpha val="60000"/>
                </a:prstClr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21594000"/>
              </a:lightRig>
            </a:scene3d>
            <a:sp3d extrusionH="69850">
              <a:bevelT w="38100" h="95250"/>
              <a:bevelB w="0" h="0"/>
              <a:extrusionClr>
                <a:schemeClr val="bg1"/>
              </a:extrusionClr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1118" rIns="0" bIns="41118" rtlCol="0" anchor="ctr"/>
            <a:lstStyle/>
            <a:p>
              <a:pPr algn="ctr"/>
              <a:r>
                <a:rPr lang="ru-RU" sz="2430" b="1" dirty="0" smtClean="0">
                  <a:solidFill>
                    <a:srgbClr val="009999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1</a:t>
              </a:r>
              <a:endParaRPr lang="es-MX" sz="2430" b="1" dirty="0">
                <a:solidFill>
                  <a:srgbClr val="009999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sp>
        <p:nvSpPr>
          <p:cNvPr id="56" name="Textbox 1">
            <a:extLst>
              <a:ext uri="{FF2B5EF4-FFF2-40B4-BE49-F238E27FC236}">
                <a16:creationId xmlns:a16="http://schemas.microsoft.com/office/drawing/2014/main" xmlns="" id="{D12C55E2-6ECA-4812-A56C-F6B9E7051E3C}"/>
              </a:ext>
            </a:extLst>
          </p:cNvPr>
          <p:cNvSpPr/>
          <p:nvPr/>
        </p:nvSpPr>
        <p:spPr>
          <a:xfrm>
            <a:off x="660094" y="5303959"/>
            <a:ext cx="5006312" cy="6022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>
                <a:solidFill>
                  <a:srgbClr val="004445"/>
                </a:solidFill>
                <a:latin typeface="Segoe UI" panose="020B0502040204020203" pitchFamily="34" charset="0"/>
                <a:ea typeface="Segoe UI Emoji" panose="020B0502040204020203" pitchFamily="34" charset="0"/>
                <a:cs typeface="Segoe UI" panose="020B0502040204020203" pitchFamily="34" charset="0"/>
              </a:rPr>
              <a:t>Укрепить партнёрство с ВУЗами — сделать программу понятной и ценной</a:t>
            </a:r>
            <a:endParaRPr lang="en-US" sz="1600" dirty="0">
              <a:solidFill>
                <a:srgbClr val="004445"/>
              </a:solidFill>
              <a:latin typeface="Segoe UI" panose="020B0502040204020203" pitchFamily="34" charset="0"/>
              <a:ea typeface="Segoe UI Emoj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7" name="Textbox 1">
            <a:extLst>
              <a:ext uri="{FF2B5EF4-FFF2-40B4-BE49-F238E27FC236}">
                <a16:creationId xmlns:a16="http://schemas.microsoft.com/office/drawing/2014/main" xmlns="" id="{03D7FE57-F39F-4994-B567-9D82A6305AB0}"/>
              </a:ext>
            </a:extLst>
          </p:cNvPr>
          <p:cNvSpPr/>
          <p:nvPr/>
        </p:nvSpPr>
        <p:spPr>
          <a:xfrm>
            <a:off x="1044238" y="4649494"/>
            <a:ext cx="46406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>
                <a:solidFill>
                  <a:srgbClr val="004445"/>
                </a:solidFill>
                <a:latin typeface="Segoe UI" panose="020B0502040204020203" pitchFamily="34" charset="0"/>
                <a:ea typeface="Segoe UI Emoji" panose="020B0502040204020203" pitchFamily="34" charset="0"/>
                <a:cs typeface="Segoe UI" panose="020B0502040204020203" pitchFamily="34" charset="0"/>
              </a:rPr>
              <a:t>Выстроить путь: лучшие — в штат, остальные — с </a:t>
            </a:r>
            <a:r>
              <a:rPr lang="ru-RU" sz="1600" dirty="0" err="1">
                <a:solidFill>
                  <a:srgbClr val="004445"/>
                </a:solidFill>
                <a:latin typeface="Segoe UI" panose="020B0502040204020203" pitchFamily="34" charset="0"/>
                <a:ea typeface="Segoe UI Emoji" panose="020B0502040204020203" pitchFamily="34" charset="0"/>
                <a:cs typeface="Segoe UI" panose="020B0502040204020203" pitchFamily="34" charset="0"/>
              </a:rPr>
              <a:t>фидбеком</a:t>
            </a:r>
            <a:r>
              <a:rPr lang="ru-RU" sz="1600" dirty="0">
                <a:solidFill>
                  <a:srgbClr val="004445"/>
                </a:solidFill>
                <a:latin typeface="Segoe UI" panose="020B0502040204020203" pitchFamily="34" charset="0"/>
                <a:ea typeface="Segoe UI Emoji" panose="020B0502040204020203" pitchFamily="34" charset="0"/>
                <a:cs typeface="Segoe UI" panose="020B0502040204020203" pitchFamily="34" charset="0"/>
              </a:rPr>
              <a:t> и рекомендациями</a:t>
            </a:r>
            <a:endParaRPr lang="en-US" sz="1600" dirty="0">
              <a:solidFill>
                <a:srgbClr val="004445"/>
              </a:solidFill>
              <a:latin typeface="Segoe UI" panose="020B0502040204020203" pitchFamily="34" charset="0"/>
              <a:ea typeface="Segoe UI Emoj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8" name="Textbox 1">
            <a:extLst>
              <a:ext uri="{FF2B5EF4-FFF2-40B4-BE49-F238E27FC236}">
                <a16:creationId xmlns:a16="http://schemas.microsoft.com/office/drawing/2014/main" xmlns="" id="{5D874BCB-22B7-4647-BBEA-0B4F7E086DC5}"/>
              </a:ext>
            </a:extLst>
          </p:cNvPr>
          <p:cNvSpPr/>
          <p:nvPr/>
        </p:nvSpPr>
        <p:spPr>
          <a:xfrm>
            <a:off x="1029643" y="4034509"/>
            <a:ext cx="4709930" cy="6022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>
                <a:solidFill>
                  <a:srgbClr val="004445"/>
                </a:solidFill>
                <a:latin typeface="Segoe UI" panose="020B0502040204020203" pitchFamily="34" charset="0"/>
                <a:ea typeface="Segoe UI Emoji" panose="020B0502040204020203" pitchFamily="34" charset="0"/>
                <a:cs typeface="Segoe UI" panose="020B0502040204020203" pitchFamily="34" charset="0"/>
              </a:rPr>
              <a:t>Внедрить </a:t>
            </a:r>
            <a:r>
              <a:rPr lang="ru-RU" sz="1600" dirty="0" err="1">
                <a:solidFill>
                  <a:srgbClr val="004445"/>
                </a:solidFill>
                <a:latin typeface="Segoe UI" panose="020B0502040204020203" pitchFamily="34" charset="0"/>
                <a:ea typeface="Segoe UI Emoji" panose="020B0502040204020203" pitchFamily="34" charset="0"/>
                <a:cs typeface="Segoe UI" panose="020B0502040204020203" pitchFamily="34" charset="0"/>
              </a:rPr>
              <a:t>менторство</a:t>
            </a:r>
            <a:r>
              <a:rPr lang="ru-RU" sz="1600" dirty="0">
                <a:solidFill>
                  <a:srgbClr val="004445"/>
                </a:solidFill>
                <a:latin typeface="Segoe UI" panose="020B0502040204020203" pitchFamily="34" charset="0"/>
                <a:ea typeface="Segoe UI Emoji" panose="020B0502040204020203" pitchFamily="34" charset="0"/>
                <a:cs typeface="Segoe UI" panose="020B0502040204020203" pitchFamily="34" charset="0"/>
              </a:rPr>
              <a:t> и практику под руководством </a:t>
            </a:r>
            <a:r>
              <a:rPr lang="ru-RU" sz="1600" dirty="0" err="1">
                <a:solidFill>
                  <a:srgbClr val="004445"/>
                </a:solidFill>
                <a:latin typeface="Segoe UI" panose="020B0502040204020203" pitchFamily="34" charset="0"/>
                <a:ea typeface="Segoe UI Emoji" panose="020B0502040204020203" pitchFamily="34" charset="0"/>
                <a:cs typeface="Segoe UI" panose="020B0502040204020203" pitchFamily="34" charset="0"/>
              </a:rPr>
              <a:t>тимлидов</a:t>
            </a:r>
            <a:r>
              <a:rPr lang="ru-RU" sz="1600" dirty="0">
                <a:solidFill>
                  <a:srgbClr val="004445"/>
                </a:solidFill>
                <a:latin typeface="Segoe UI" panose="020B0502040204020203" pitchFamily="34" charset="0"/>
                <a:ea typeface="Segoe UI Emoj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  <p:sp>
        <p:nvSpPr>
          <p:cNvPr id="59" name="Textbox 1">
            <a:extLst>
              <a:ext uri="{FF2B5EF4-FFF2-40B4-BE49-F238E27FC236}">
                <a16:creationId xmlns:a16="http://schemas.microsoft.com/office/drawing/2014/main" xmlns="" id="{F117E22A-7C35-4A3E-B78B-9E781F606F25}"/>
              </a:ext>
            </a:extLst>
          </p:cNvPr>
          <p:cNvSpPr/>
          <p:nvPr/>
        </p:nvSpPr>
        <p:spPr>
          <a:xfrm>
            <a:off x="1091820" y="3360256"/>
            <a:ext cx="46760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>
                <a:solidFill>
                  <a:srgbClr val="004445"/>
                </a:solidFill>
                <a:latin typeface="Segoe UI" panose="020B0502040204020203" pitchFamily="34" charset="0"/>
                <a:ea typeface="Segoe UI Emoji" panose="020B0502040204020203" pitchFamily="34" charset="0"/>
                <a:cs typeface="Segoe UI" panose="020B0502040204020203" pitchFamily="34" charset="0"/>
              </a:rPr>
              <a:t>Разработать прозрачный процесс набора и отбора </a:t>
            </a:r>
            <a:r>
              <a:rPr lang="en-US" sz="1600" dirty="0">
                <a:solidFill>
                  <a:srgbClr val="004445"/>
                </a:solidFill>
                <a:latin typeface="Segoe UI" panose="020B0502040204020203" pitchFamily="34" charset="0"/>
                <a:ea typeface="Segoe UI Emoji" panose="020B0502040204020203" pitchFamily="34" charset="0"/>
                <a:cs typeface="Segoe UI" panose="020B0502040204020203" pitchFamily="34" charset="0"/>
              </a:rPr>
              <a:t>Junior-</a:t>
            </a:r>
            <a:r>
              <a:rPr lang="ru-RU" sz="1600" dirty="0">
                <a:solidFill>
                  <a:srgbClr val="004445"/>
                </a:solidFill>
                <a:latin typeface="Segoe UI" panose="020B0502040204020203" pitchFamily="34" charset="0"/>
                <a:ea typeface="Segoe UI Emoji" panose="020B0502040204020203" pitchFamily="34" charset="0"/>
                <a:cs typeface="Segoe UI" panose="020B0502040204020203" pitchFamily="34" charset="0"/>
              </a:rPr>
              <a:t>специалистов</a:t>
            </a:r>
          </a:p>
        </p:txBody>
      </p:sp>
      <p:sp>
        <p:nvSpPr>
          <p:cNvPr id="60" name="Стрелка: шеврон 23">
            <a:extLst>
              <a:ext uri="{FF2B5EF4-FFF2-40B4-BE49-F238E27FC236}">
                <a16:creationId xmlns:a16="http://schemas.microsoft.com/office/drawing/2014/main" xmlns="" id="{B69EB2DD-5180-4FD7-81D8-26F7D488402F}"/>
              </a:ext>
            </a:extLst>
          </p:cNvPr>
          <p:cNvSpPr/>
          <p:nvPr/>
        </p:nvSpPr>
        <p:spPr>
          <a:xfrm>
            <a:off x="1550963" y="2617084"/>
            <a:ext cx="4617981" cy="459769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>
              <a:solidFill>
                <a:schemeClr val="tx1"/>
              </a:solidFill>
            </a:endParaRPr>
          </a:p>
        </p:txBody>
      </p:sp>
      <p:sp>
        <p:nvSpPr>
          <p:cNvPr id="72" name="Прямоугольник 71"/>
          <p:cNvSpPr/>
          <p:nvPr/>
        </p:nvSpPr>
        <p:spPr>
          <a:xfrm>
            <a:off x="2595005" y="2680668"/>
            <a:ext cx="259628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16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ea typeface="Segoe UI Emoji" panose="020B0502040204020203" pitchFamily="34" charset="0"/>
                <a:cs typeface="Segoe UI" panose="020B0502040204020203" pitchFamily="34" charset="0"/>
              </a:rPr>
              <a:t>Ключевые шаги </a:t>
            </a:r>
            <a:r>
              <a:rPr lang="ru-RU" sz="1600" dirty="0" smtClean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ea typeface="Segoe UI Emoji" panose="020B0502040204020203" pitchFamily="34" charset="0"/>
                <a:cs typeface="Segoe UI" panose="020B0502040204020203" pitchFamily="34" charset="0"/>
              </a:rPr>
              <a:t>развития</a:t>
            </a:r>
            <a:endParaRPr lang="ru-RU" sz="1600" dirty="0">
              <a:solidFill>
                <a:schemeClr val="bg1">
                  <a:lumMod val="50000"/>
                </a:schemeClr>
              </a:solidFill>
              <a:latin typeface="Segoe UI" panose="020B0502040204020203" pitchFamily="34" charset="0"/>
              <a:ea typeface="Segoe UI Emoj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4" name="21 Rectángulo">
            <a:extLst>
              <a:ext uri="{FF2B5EF4-FFF2-40B4-BE49-F238E27FC236}">
                <a16:creationId xmlns:a16="http://schemas.microsoft.com/office/drawing/2014/main" xmlns="" id="{B71EE286-93AB-42F3-90D7-B88EBB019099}"/>
              </a:ext>
            </a:extLst>
          </p:cNvPr>
          <p:cNvSpPr/>
          <p:nvPr/>
        </p:nvSpPr>
        <p:spPr bwMode="auto">
          <a:xfrm rot="16200000">
            <a:off x="4580589" y="4614219"/>
            <a:ext cx="4321748" cy="125507"/>
          </a:xfrm>
          <a:prstGeom prst="rect">
            <a:avLst/>
          </a:prstGeom>
          <a:solidFill>
            <a:srgbClr val="009999"/>
          </a:solidFill>
          <a:ln>
            <a:noFill/>
          </a:ln>
          <a:effectLst/>
        </p:spPr>
        <p:txBody>
          <a:bodyPr lIns="0" tIns="0" rIns="0" bIns="0" rtlCol="0" anchor="ctr"/>
          <a:lstStyle/>
          <a:p>
            <a:pPr algn="ctr"/>
            <a:endParaRPr lang="es-SV" sz="810"/>
          </a:p>
        </p:txBody>
      </p:sp>
      <p:sp>
        <p:nvSpPr>
          <p:cNvPr id="75" name="Стрелка: пятиугольник 28">
            <a:extLst>
              <a:ext uri="{FF2B5EF4-FFF2-40B4-BE49-F238E27FC236}">
                <a16:creationId xmlns:a16="http://schemas.microsoft.com/office/drawing/2014/main" xmlns="" id="{3CAFCA4C-6AB3-4D9E-97B9-4CD7EFE06723}"/>
              </a:ext>
            </a:extLst>
          </p:cNvPr>
          <p:cNvSpPr/>
          <p:nvPr/>
        </p:nvSpPr>
        <p:spPr>
          <a:xfrm>
            <a:off x="7126770" y="2576811"/>
            <a:ext cx="1765284" cy="459769"/>
          </a:xfrm>
          <a:prstGeom prst="homePlate">
            <a:avLst/>
          </a:prstGeom>
          <a:solidFill>
            <a:srgbClr val="00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268288"/>
            <a:r>
              <a:rPr lang="ru-RU" b="1" dirty="0"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Результат</a:t>
            </a:r>
          </a:p>
        </p:txBody>
      </p:sp>
      <p:sp>
        <p:nvSpPr>
          <p:cNvPr id="76" name="Стрелка: шеврон 23">
            <a:extLst>
              <a:ext uri="{FF2B5EF4-FFF2-40B4-BE49-F238E27FC236}">
                <a16:creationId xmlns:a16="http://schemas.microsoft.com/office/drawing/2014/main" xmlns="" id="{B69EB2DD-5180-4FD7-81D8-26F7D488402F}"/>
              </a:ext>
            </a:extLst>
          </p:cNvPr>
          <p:cNvSpPr/>
          <p:nvPr/>
        </p:nvSpPr>
        <p:spPr>
          <a:xfrm>
            <a:off x="8725309" y="2578128"/>
            <a:ext cx="3466692" cy="459769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ea typeface="Segoe UI Emoji" panose="020B0502040204020203" pitchFamily="34" charset="0"/>
                <a:cs typeface="Segoe UI" panose="020B0502040204020203" pitchFamily="34" charset="0"/>
              </a:rPr>
              <a:t>Эффекты и </a:t>
            </a:r>
            <a:r>
              <a:rPr lang="ru-RU" sz="1600" dirty="0" smtClean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ea typeface="Segoe UI Emoji" panose="020B0502040204020203" pitchFamily="34" charset="0"/>
                <a:cs typeface="Segoe UI" panose="020B0502040204020203" pitchFamily="34" charset="0"/>
              </a:rPr>
              <a:t>ценность</a:t>
            </a:r>
            <a:endParaRPr lang="x-none" sz="1600" dirty="0">
              <a:solidFill>
                <a:schemeClr val="bg1">
                  <a:lumMod val="50000"/>
                </a:schemeClr>
              </a:solidFill>
              <a:latin typeface="Segoe UI" panose="020B0502040204020203" pitchFamily="34" charset="0"/>
              <a:ea typeface="Segoe UI Emoj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9" name="Textbox 1">
            <a:extLst>
              <a:ext uri="{FF2B5EF4-FFF2-40B4-BE49-F238E27FC236}">
                <a16:creationId xmlns:a16="http://schemas.microsoft.com/office/drawing/2014/main" xmlns="" id="{FC0B1104-9F7A-4E05-A238-8588BCDFB805}"/>
              </a:ext>
            </a:extLst>
          </p:cNvPr>
          <p:cNvSpPr/>
          <p:nvPr/>
        </p:nvSpPr>
        <p:spPr>
          <a:xfrm>
            <a:off x="7038697" y="3117268"/>
            <a:ext cx="464547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1600" b="1" dirty="0">
                <a:solidFill>
                  <a:srgbClr val="004445"/>
                </a:solidFill>
                <a:latin typeface="Segoe UI" panose="020B0502040204020203" pitchFamily="34" charset="0"/>
                <a:ea typeface="Segoe UI Emoji" panose="020B0502040204020203" pitchFamily="34" charset="0"/>
                <a:cs typeface="Segoe UI" panose="020B0502040204020203" pitchFamily="34" charset="0"/>
              </a:rPr>
              <a:t>Быстрая адаптация: </a:t>
            </a:r>
            <a:r>
              <a:rPr lang="ru-RU" sz="1600" dirty="0">
                <a:solidFill>
                  <a:srgbClr val="004445"/>
                </a:solidFill>
                <a:latin typeface="Segoe UI" panose="020B0502040204020203" pitchFamily="34" charset="0"/>
                <a:ea typeface="Segoe UI Emoji" panose="020B0502040204020203" pitchFamily="34" charset="0"/>
                <a:cs typeface="Segoe UI" panose="020B0502040204020203" pitchFamily="34" charset="0"/>
              </a:rPr>
              <a:t>менторы — не только наставники, но и ролевые модели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1600" b="1" dirty="0">
                <a:solidFill>
                  <a:srgbClr val="004445"/>
                </a:solidFill>
                <a:latin typeface="Segoe UI" panose="020B0502040204020203" pitchFamily="34" charset="0"/>
                <a:ea typeface="Segoe UI Emoji" panose="020B0502040204020203" pitchFamily="34" charset="0"/>
                <a:cs typeface="Segoe UI" panose="020B0502040204020203" pitchFamily="34" charset="0"/>
              </a:rPr>
              <a:t>Стабильность проектов: </a:t>
            </a:r>
            <a:r>
              <a:rPr lang="ru-RU" sz="1600" dirty="0">
                <a:solidFill>
                  <a:srgbClr val="004445"/>
                </a:solidFill>
                <a:latin typeface="Segoe UI" panose="020B0502040204020203" pitchFamily="34" charset="0"/>
                <a:ea typeface="Segoe UI Emoji" panose="020B0502040204020203" pitchFamily="34" charset="0"/>
                <a:cs typeface="Segoe UI" panose="020B0502040204020203" pitchFamily="34" charset="0"/>
              </a:rPr>
              <a:t>формирование внешнего кадрового резерва и </a:t>
            </a:r>
            <a:r>
              <a:rPr lang="ru-RU" sz="1600" dirty="0" err="1">
                <a:solidFill>
                  <a:srgbClr val="004445"/>
                </a:solidFill>
                <a:latin typeface="Segoe UI" panose="020B0502040204020203" pitchFamily="34" charset="0"/>
                <a:ea typeface="Segoe UI Emoji" panose="020B0502040204020203" pitchFamily="34" charset="0"/>
                <a:cs typeface="Segoe UI" panose="020B0502040204020203" pitchFamily="34" charset="0"/>
              </a:rPr>
              <a:t>заменяемости</a:t>
            </a:r>
            <a:r>
              <a:rPr lang="ru-RU" sz="1600" dirty="0">
                <a:solidFill>
                  <a:srgbClr val="004445"/>
                </a:solidFill>
                <a:latin typeface="Segoe UI" panose="020B0502040204020203" pitchFamily="34" charset="0"/>
                <a:ea typeface="Segoe UI Emoj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1600" b="1" dirty="0">
                <a:solidFill>
                  <a:srgbClr val="004445"/>
                </a:solidFill>
                <a:latin typeface="Segoe UI" panose="020B0502040204020203" pitchFamily="34" charset="0"/>
                <a:ea typeface="Segoe UI Emoji" panose="020B0502040204020203" pitchFamily="34" charset="0"/>
                <a:cs typeface="Segoe UI" panose="020B0502040204020203" pitchFamily="34" charset="0"/>
              </a:rPr>
              <a:t>Усиление имиджа Банка как </a:t>
            </a:r>
            <a:r>
              <a:rPr lang="en-US" sz="1600" b="1" dirty="0">
                <a:solidFill>
                  <a:srgbClr val="004445"/>
                </a:solidFill>
                <a:latin typeface="Segoe UI" panose="020B0502040204020203" pitchFamily="34" charset="0"/>
                <a:ea typeface="Segoe UI Emoji" panose="020B0502040204020203" pitchFamily="34" charset="0"/>
                <a:cs typeface="Segoe UI" panose="020B0502040204020203" pitchFamily="34" charset="0"/>
              </a:rPr>
              <a:t>HR –</a:t>
            </a:r>
            <a:r>
              <a:rPr lang="ru-RU" sz="1600" b="1" dirty="0" smtClean="0">
                <a:solidFill>
                  <a:srgbClr val="004445"/>
                </a:solidFill>
                <a:latin typeface="Segoe UI" panose="020B0502040204020203" pitchFamily="34" charset="0"/>
                <a:ea typeface="Segoe UI Emoji" panose="020B0502040204020203" pitchFamily="34" charset="0"/>
                <a:cs typeface="Segoe UI" panose="020B0502040204020203" pitchFamily="34" charset="0"/>
              </a:rPr>
              <a:t>бренда: </a:t>
            </a:r>
            <a:r>
              <a:rPr lang="ru-RU" sz="1600" dirty="0" smtClean="0">
                <a:solidFill>
                  <a:srgbClr val="004445"/>
                </a:solidFill>
                <a:latin typeface="Segoe UI" panose="020B0502040204020203" pitchFamily="34" charset="0"/>
                <a:ea typeface="Segoe UI Emoji" panose="020B0502040204020203" pitchFamily="34" charset="0"/>
                <a:cs typeface="Segoe UI" panose="020B0502040204020203" pitchFamily="34" charset="0"/>
              </a:rPr>
              <a:t>сотрудничество </a:t>
            </a:r>
            <a:r>
              <a:rPr lang="ru-RU" sz="1600" dirty="0">
                <a:solidFill>
                  <a:srgbClr val="004445"/>
                </a:solidFill>
                <a:latin typeface="Segoe UI" panose="020B0502040204020203" pitchFamily="34" charset="0"/>
                <a:ea typeface="Segoe UI Emoji" panose="020B0502040204020203" pitchFamily="34" charset="0"/>
                <a:cs typeface="Segoe UI" panose="020B0502040204020203" pitchFamily="34" charset="0"/>
              </a:rPr>
              <a:t>с ВУЗами укрепляет репутацию банка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1600" b="1" dirty="0">
                <a:solidFill>
                  <a:srgbClr val="004445"/>
                </a:solidFill>
                <a:latin typeface="Segoe UI" panose="020B0502040204020203" pitchFamily="34" charset="0"/>
                <a:ea typeface="Segoe UI Emoji" panose="020B0502040204020203" pitchFamily="34" charset="0"/>
                <a:cs typeface="Segoe UI" panose="020B0502040204020203" pitchFamily="34" charset="0"/>
              </a:rPr>
              <a:t>Рост собственных сотрудников: </a:t>
            </a:r>
            <a:r>
              <a:rPr lang="ru-RU" sz="1600" dirty="0">
                <a:solidFill>
                  <a:srgbClr val="004445"/>
                </a:solidFill>
                <a:latin typeface="Segoe UI" panose="020B0502040204020203" pitchFamily="34" charset="0"/>
                <a:ea typeface="Segoe UI Emoji" panose="020B0502040204020203" pitchFamily="34" charset="0"/>
                <a:cs typeface="Segoe UI" panose="020B0502040204020203" pitchFamily="34" charset="0"/>
              </a:rPr>
              <a:t>обучение усиливает экспертизу и развивает лидерство</a:t>
            </a:r>
          </a:p>
          <a:p>
            <a:endParaRPr lang="en-US" sz="1600" dirty="0">
              <a:solidFill>
                <a:srgbClr val="004445"/>
              </a:solidFill>
              <a:latin typeface="Segoe UI" panose="020B0502040204020203" pitchFamily="34" charset="0"/>
              <a:ea typeface="Segoe UI Emoj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1483135" y="639282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>
                <a:solidFill>
                  <a:schemeClr val="bg1"/>
                </a:solidFill>
                <a:latin typeface="Ubuntu Medium" panose="020B0604030602030204" pitchFamily="34" charset="0"/>
              </a:rPr>
              <a:t>4</a:t>
            </a:r>
          </a:p>
        </p:txBody>
      </p:sp>
      <p:pic>
        <p:nvPicPr>
          <p:cNvPr id="40" name="Рисунок 39">
            <a:extLst>
              <a:ext uri="{FF2B5EF4-FFF2-40B4-BE49-F238E27FC236}">
                <a16:creationId xmlns="" xmlns:a16="http://schemas.microsoft.com/office/drawing/2014/main" id="{9746129A-6AC9-463C-9E7B-3BB839EE36F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427"/>
          <a:stretch/>
        </p:blipFill>
        <p:spPr>
          <a:xfrm>
            <a:off x="10389293" y="391276"/>
            <a:ext cx="570652" cy="544764"/>
          </a:xfrm>
          <a:prstGeom prst="rect">
            <a:avLst/>
          </a:prstGeom>
        </p:spPr>
      </p:pic>
      <p:sp>
        <p:nvSpPr>
          <p:cNvPr id="77" name="Textbox 1">
            <a:extLst>
              <a:ext uri="{FF2B5EF4-FFF2-40B4-BE49-F238E27FC236}">
                <a16:creationId xmlns="" xmlns:a16="http://schemas.microsoft.com/office/drawing/2014/main" id="{43C2F02A-E5F7-4BB5-9E02-E81746067B13}"/>
              </a:ext>
            </a:extLst>
          </p:cNvPr>
          <p:cNvSpPr/>
          <p:nvPr/>
        </p:nvSpPr>
        <p:spPr>
          <a:xfrm>
            <a:off x="10874188" y="374230"/>
            <a:ext cx="2112901" cy="602976"/>
          </a:xfrm>
          <a:prstGeom prst="rect">
            <a:avLst/>
          </a:prstGeom>
        </p:spPr>
        <p:txBody>
          <a:bodyPr wrap="square" lIns="108767" tIns="54383" rIns="108767" bIns="54383">
            <a:spAutoFit/>
          </a:bodyPr>
          <a:lstStyle/>
          <a:p>
            <a:pPr>
              <a:lnSpc>
                <a:spcPct val="80000"/>
              </a:lnSpc>
            </a:pPr>
            <a:r>
              <a:rPr lang="ru-RU" sz="2000" b="1" dirty="0">
                <a:solidFill>
                  <a:srgbClr val="009999"/>
                </a:solidFill>
                <a:latin typeface="Ubuntu" panose="020B0504030602030204" pitchFamily="34" charset="0"/>
                <a:ea typeface="Times New Roman" panose="02020603050405020304" pitchFamily="18" charset="0"/>
              </a:rPr>
              <a:t>ОТБАСЫ</a:t>
            </a:r>
          </a:p>
          <a:p>
            <a:pPr>
              <a:lnSpc>
                <a:spcPct val="80000"/>
              </a:lnSpc>
            </a:pPr>
            <a:r>
              <a:rPr lang="ru-RU" sz="2000" dirty="0">
                <a:solidFill>
                  <a:srgbClr val="009999"/>
                </a:solidFill>
                <a:latin typeface="Ubuntu" panose="020B0504030602030204" pitchFamily="34" charset="0"/>
                <a:ea typeface="Times New Roman" panose="02020603050405020304" pitchFamily="18" charset="0"/>
              </a:rPr>
              <a:t>БАНК</a:t>
            </a:r>
            <a:endParaRPr lang="aa-ET" sz="1050" dirty="0">
              <a:latin typeface="Ubuntu" panose="020B0504030602030204" pitchFamily="34" charset="0"/>
              <a:ea typeface="Times New Roman" panose="02020603050405020304" pitchFamily="18" charset="0"/>
            </a:endParaRPr>
          </a:p>
        </p:txBody>
      </p:sp>
      <p:grpSp>
        <p:nvGrpSpPr>
          <p:cNvPr id="83" name="Группа 82"/>
          <p:cNvGrpSpPr/>
          <p:nvPr/>
        </p:nvGrpSpPr>
        <p:grpSpPr>
          <a:xfrm>
            <a:off x="-1" y="-1623278"/>
            <a:ext cx="8858405" cy="2454831"/>
            <a:chOff x="26439" y="3139881"/>
            <a:chExt cx="4208550" cy="3489460"/>
          </a:xfrm>
        </p:grpSpPr>
        <p:sp>
          <p:nvSpPr>
            <p:cNvPr id="84" name="Прямоугольник 2"/>
            <p:cNvSpPr/>
            <p:nvPr/>
          </p:nvSpPr>
          <p:spPr>
            <a:xfrm>
              <a:off x="26439" y="5452544"/>
              <a:ext cx="4208550" cy="1176797"/>
            </a:xfrm>
            <a:custGeom>
              <a:avLst/>
              <a:gdLst>
                <a:gd name="connsiteX0" fmla="*/ 0 w 3981450"/>
                <a:gd name="connsiteY0" fmla="*/ 0 h 1438275"/>
                <a:gd name="connsiteX1" fmla="*/ 3981450 w 3981450"/>
                <a:gd name="connsiteY1" fmla="*/ 0 h 1438275"/>
                <a:gd name="connsiteX2" fmla="*/ 3981450 w 3981450"/>
                <a:gd name="connsiteY2" fmla="*/ 1438275 h 1438275"/>
                <a:gd name="connsiteX3" fmla="*/ 0 w 3981450"/>
                <a:gd name="connsiteY3" fmla="*/ 1438275 h 1438275"/>
                <a:gd name="connsiteX4" fmla="*/ 0 w 3981450"/>
                <a:gd name="connsiteY4" fmla="*/ 0 h 1438275"/>
                <a:gd name="connsiteX0" fmla="*/ 0 w 3981450"/>
                <a:gd name="connsiteY0" fmla="*/ 0 h 1438275"/>
                <a:gd name="connsiteX1" fmla="*/ 3981450 w 3981450"/>
                <a:gd name="connsiteY1" fmla="*/ 0 h 1438275"/>
                <a:gd name="connsiteX2" fmla="*/ 3295650 w 3981450"/>
                <a:gd name="connsiteY2" fmla="*/ 1438275 h 1438275"/>
                <a:gd name="connsiteX3" fmla="*/ 0 w 3981450"/>
                <a:gd name="connsiteY3" fmla="*/ 1438275 h 1438275"/>
                <a:gd name="connsiteX4" fmla="*/ 0 w 3981450"/>
                <a:gd name="connsiteY4" fmla="*/ 0 h 1438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81450" h="1438275">
                  <a:moveTo>
                    <a:pt x="0" y="0"/>
                  </a:moveTo>
                  <a:lnTo>
                    <a:pt x="3981450" y="0"/>
                  </a:lnTo>
                  <a:lnTo>
                    <a:pt x="3295650" y="1438275"/>
                  </a:lnTo>
                  <a:lnTo>
                    <a:pt x="0" y="14382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75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>
                <a:latin typeface="+mj-lt"/>
              </a:endParaRPr>
            </a:p>
          </p:txBody>
        </p:sp>
        <p:sp>
          <p:nvSpPr>
            <p:cNvPr id="85" name="Прямоугольник 84"/>
            <p:cNvSpPr/>
            <p:nvPr/>
          </p:nvSpPr>
          <p:spPr>
            <a:xfrm>
              <a:off x="149821" y="3139881"/>
              <a:ext cx="4027614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ru-RU" sz="1400" b="1" spc="600" dirty="0">
                <a:solidFill>
                  <a:srgbClr val="FFC000"/>
                </a:solidFill>
                <a:latin typeface="+mj-lt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71" name="Прямоугольник 70"/>
          <p:cNvSpPr/>
          <p:nvPr/>
        </p:nvSpPr>
        <p:spPr>
          <a:xfrm>
            <a:off x="1345706" y="238691"/>
            <a:ext cx="267919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ru-RU" sz="2000" b="1" dirty="0" smtClean="0">
                <a:solidFill>
                  <a:srgbClr val="004445"/>
                </a:solidFill>
                <a:latin typeface="Segoe UI" panose="020B0502040204020203" pitchFamily="34" charset="0"/>
                <a:ea typeface="Segoe UI Emoji" panose="020B0502040204020203" pitchFamily="34" charset="0"/>
                <a:cs typeface="Segoe UI" panose="020B0502040204020203" pitchFamily="34" charset="0"/>
              </a:rPr>
              <a:t>Лаборатория </a:t>
            </a:r>
            <a:r>
              <a:rPr lang="en-US" sz="2000" b="1" dirty="0" smtClean="0">
                <a:solidFill>
                  <a:srgbClr val="004445"/>
                </a:solidFill>
                <a:latin typeface="Segoe UI" panose="020B0502040204020203" pitchFamily="34" charset="0"/>
                <a:ea typeface="Segoe UI Emoji" panose="020B0502040204020203" pitchFamily="34" charset="0"/>
                <a:cs typeface="Segoe UI" panose="020B0502040204020203" pitchFamily="34" charset="0"/>
              </a:rPr>
              <a:t>Junior</a:t>
            </a:r>
            <a:endParaRPr lang="ru-RU" sz="2000" b="1" dirty="0">
              <a:solidFill>
                <a:srgbClr val="004445"/>
              </a:solidFill>
              <a:latin typeface="Segoe UI" panose="020B0502040204020203" pitchFamily="34" charset="0"/>
              <a:ea typeface="Segoe UI Emoj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5836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74" grpId="0" animBg="1"/>
      <p:bldP spid="7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Рисунок 8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364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83135" y="639282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>
                <a:solidFill>
                  <a:schemeClr val="bg1"/>
                </a:solidFill>
                <a:latin typeface="Ubuntu Medium" panose="020B0604030602030204" pitchFamily="34" charset="0"/>
              </a:rPr>
              <a:t>5</a:t>
            </a:r>
          </a:p>
        </p:txBody>
      </p:sp>
      <p:sp>
        <p:nvSpPr>
          <p:cNvPr id="17" name="Google Shape;162;p23"/>
          <p:cNvSpPr txBox="1"/>
          <p:nvPr/>
        </p:nvSpPr>
        <p:spPr>
          <a:xfrm>
            <a:off x="682423" y="3769902"/>
            <a:ext cx="8555819" cy="3385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699" tIns="45699" rIns="45699" bIns="45699">
            <a:spAutoFit/>
          </a:bodyPr>
          <a:lstStyle>
            <a:lvl1pPr algn="ctr">
              <a:defRPr sz="1600" b="1">
                <a:solidFill>
                  <a:srgbClr val="283C54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 algn="l">
              <a:defRPr b="1">
                <a:solidFill>
                  <a:srgbClr val="283C54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lang="ru-RU" dirty="0" smtClean="0">
                <a:solidFill>
                  <a:srgbClr val="008B8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Arial"/>
              </a:rPr>
              <a:t>Реализованные программы в ИТ-компаниях </a:t>
            </a:r>
            <a:r>
              <a:rPr lang="ru-RU" dirty="0">
                <a:solidFill>
                  <a:srgbClr val="008B8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Arial"/>
              </a:rPr>
              <a:t>со студентами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="" xmlns:a16="http://schemas.microsoft.com/office/drawing/2014/main" id="{9746129A-6AC9-463C-9E7B-3BB839EE36F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427"/>
          <a:stretch/>
        </p:blipFill>
        <p:spPr>
          <a:xfrm>
            <a:off x="10389293" y="391276"/>
            <a:ext cx="570652" cy="544764"/>
          </a:xfrm>
          <a:prstGeom prst="rect">
            <a:avLst/>
          </a:prstGeom>
        </p:spPr>
      </p:pic>
      <p:sp>
        <p:nvSpPr>
          <p:cNvPr id="12" name="Textbox 1">
            <a:extLst>
              <a:ext uri="{FF2B5EF4-FFF2-40B4-BE49-F238E27FC236}">
                <a16:creationId xmlns="" xmlns:a16="http://schemas.microsoft.com/office/drawing/2014/main" id="{43C2F02A-E5F7-4BB5-9E02-E81746067B13}"/>
              </a:ext>
            </a:extLst>
          </p:cNvPr>
          <p:cNvSpPr/>
          <p:nvPr/>
        </p:nvSpPr>
        <p:spPr>
          <a:xfrm>
            <a:off x="10874188" y="374230"/>
            <a:ext cx="2112901" cy="602976"/>
          </a:xfrm>
          <a:prstGeom prst="rect">
            <a:avLst/>
          </a:prstGeom>
        </p:spPr>
        <p:txBody>
          <a:bodyPr wrap="square" lIns="108767" tIns="54383" rIns="108767" bIns="54383">
            <a:spAutoFit/>
          </a:bodyPr>
          <a:lstStyle/>
          <a:p>
            <a:pPr>
              <a:lnSpc>
                <a:spcPct val="80000"/>
              </a:lnSpc>
            </a:pPr>
            <a:r>
              <a:rPr lang="ru-RU" sz="2000" b="1" dirty="0">
                <a:solidFill>
                  <a:srgbClr val="009999"/>
                </a:solidFill>
                <a:latin typeface="Ubuntu" panose="020B0504030602030204" pitchFamily="34" charset="0"/>
                <a:ea typeface="Times New Roman" panose="02020603050405020304" pitchFamily="18" charset="0"/>
              </a:rPr>
              <a:t>ОТБАСЫ</a:t>
            </a:r>
          </a:p>
          <a:p>
            <a:pPr>
              <a:lnSpc>
                <a:spcPct val="80000"/>
              </a:lnSpc>
            </a:pPr>
            <a:r>
              <a:rPr lang="ru-RU" sz="2000" dirty="0">
                <a:solidFill>
                  <a:srgbClr val="009999"/>
                </a:solidFill>
                <a:latin typeface="Ubuntu" panose="020B0504030602030204" pitchFamily="34" charset="0"/>
                <a:ea typeface="Times New Roman" panose="02020603050405020304" pitchFamily="18" charset="0"/>
              </a:rPr>
              <a:t>БАНК</a:t>
            </a:r>
            <a:endParaRPr lang="aa-ET" sz="1050" dirty="0">
              <a:latin typeface="Ubuntu" panose="020B0504030602030204" pitchFamily="34" charset="0"/>
              <a:ea typeface="Times New Roman" panose="02020603050405020304" pitchFamily="18" charset="0"/>
            </a:endParaRP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0692611"/>
              </p:ext>
            </p:extLst>
          </p:nvPr>
        </p:nvGraphicFramePr>
        <p:xfrm>
          <a:off x="682423" y="4163296"/>
          <a:ext cx="10375899" cy="238341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69223"/>
                <a:gridCol w="1826800"/>
                <a:gridCol w="1577891"/>
                <a:gridCol w="2132295"/>
                <a:gridCol w="1446914"/>
                <a:gridCol w="2122776"/>
              </a:tblGrid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1" i="0" kern="1200" dirty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ea typeface="Segoe UI Emoji" panose="020B0502040204020203" pitchFamily="34" charset="0"/>
                          <a:cs typeface="Segoe UI" panose="020B0502040204020203" pitchFamily="34" charset="0"/>
                        </a:rPr>
                        <a:t>Компания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F9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1" i="0" kern="1200" dirty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ea typeface="Segoe UI Emoji" panose="020B0502040204020203" pitchFamily="34" charset="0"/>
                          <a:cs typeface="Segoe UI" panose="020B0502040204020203" pitchFamily="34" charset="0"/>
                        </a:rPr>
                        <a:t>Формат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F9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1" i="0" kern="1200" dirty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ea typeface="Segoe UI Emoji" panose="020B0502040204020203" pitchFamily="34" charset="0"/>
                          <a:cs typeface="Segoe UI" panose="020B0502040204020203" pitchFamily="34" charset="0"/>
                        </a:rPr>
                        <a:t>Оплата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F9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1" i="0" kern="1200" dirty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ea typeface="Segoe UI Emoji" panose="020B0502040204020203" pitchFamily="34" charset="0"/>
                          <a:cs typeface="Segoe UI" panose="020B0502040204020203" pitchFamily="34" charset="0"/>
                        </a:rPr>
                        <a:t>Направления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F9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1" i="0" kern="1200" dirty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ea typeface="Segoe UI Emoji" panose="020B0502040204020203" pitchFamily="34" charset="0"/>
                          <a:cs typeface="Segoe UI" panose="020B0502040204020203" pitchFamily="34" charset="0"/>
                        </a:rPr>
                        <a:t>Длительность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F9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1" i="0" kern="1200" dirty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ea typeface="Segoe UI Emoji" panose="020B0502040204020203" pitchFamily="34" charset="0"/>
                          <a:cs typeface="Segoe UI" panose="020B0502040204020203" pitchFamily="34" charset="0"/>
                        </a:rPr>
                        <a:t>Дополнительно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F91"/>
                    </a:solidFill>
                  </a:tcPr>
                </a:tc>
              </a:tr>
              <a:tr h="45985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kern="1200" dirty="0" err="1">
                          <a:solidFill>
                            <a:srgbClr val="004445"/>
                          </a:solidFill>
                          <a:latin typeface="Segoe UI" panose="020B0502040204020203" pitchFamily="34" charset="0"/>
                          <a:ea typeface="Segoe UI Emoji" panose="020B0502040204020203" pitchFamily="34" charset="0"/>
                          <a:cs typeface="Segoe UI" panose="020B0502040204020203" pitchFamily="34" charset="0"/>
                        </a:rPr>
                        <a:t>Halyk</a:t>
                      </a:r>
                      <a:r>
                        <a:rPr lang="en-US" sz="1100" kern="1200" dirty="0">
                          <a:solidFill>
                            <a:srgbClr val="004445"/>
                          </a:solidFill>
                          <a:latin typeface="Segoe UI" panose="020B0502040204020203" pitchFamily="34" charset="0"/>
                          <a:ea typeface="Segoe UI Emoji" panose="020B0502040204020203" pitchFamily="34" charset="0"/>
                          <a:cs typeface="Segoe UI" panose="020B0502040204020203" pitchFamily="34" charset="0"/>
                        </a:rPr>
                        <a:t> Bank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100" kern="1200" dirty="0">
                          <a:solidFill>
                            <a:srgbClr val="004445"/>
                          </a:solidFill>
                          <a:latin typeface="Segoe UI" panose="020B0502040204020203" pitchFamily="34" charset="0"/>
                          <a:ea typeface="Segoe UI Emoji" panose="020B0502040204020203" pitchFamily="34" charset="0"/>
                          <a:cs typeface="Segoe UI" panose="020B0502040204020203" pitchFamily="34" charset="0"/>
                        </a:rPr>
                        <a:t>Оплачиваемая стажировка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100" kern="1200" dirty="0">
                          <a:solidFill>
                            <a:srgbClr val="004445"/>
                          </a:solidFill>
                          <a:latin typeface="Segoe UI" panose="020B0502040204020203" pitchFamily="34" charset="0"/>
                          <a:ea typeface="Segoe UI Emoji" panose="020B0502040204020203" pitchFamily="34" charset="0"/>
                          <a:cs typeface="Segoe UI" panose="020B0502040204020203" pitchFamily="34" charset="0"/>
                        </a:rPr>
                        <a:t>150 000 – 200 000 ₸/мес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100" kern="1200" dirty="0">
                          <a:solidFill>
                            <a:srgbClr val="004445"/>
                          </a:solidFill>
                          <a:latin typeface="Segoe UI" panose="020B0502040204020203" pitchFamily="34" charset="0"/>
                          <a:ea typeface="Segoe UI Emoji" panose="020B0502040204020203" pitchFamily="34" charset="0"/>
                          <a:cs typeface="Segoe UI" panose="020B0502040204020203" pitchFamily="34" charset="0"/>
                        </a:rPr>
                        <a:t>Data </a:t>
                      </a:r>
                      <a:r>
                        <a:rPr lang="ru-RU" sz="1100" kern="1200" dirty="0" smtClean="0">
                          <a:solidFill>
                            <a:srgbClr val="004445"/>
                          </a:solidFill>
                          <a:latin typeface="Segoe UI" panose="020B0502040204020203" pitchFamily="34" charset="0"/>
                          <a:ea typeface="Segoe UI Emoji" panose="020B0502040204020203" pitchFamily="34" charset="0"/>
                          <a:cs typeface="Segoe UI" panose="020B0502040204020203" pitchFamily="34" charset="0"/>
                        </a:rPr>
                        <a:t>Science,</a:t>
                      </a:r>
                      <a:r>
                        <a:rPr lang="ru-RU" sz="1100" kern="1200" baseline="0" dirty="0" smtClean="0">
                          <a:solidFill>
                            <a:srgbClr val="004445"/>
                          </a:solidFill>
                          <a:latin typeface="Segoe UI" panose="020B0502040204020203" pitchFamily="34" charset="0"/>
                          <a:ea typeface="Segoe UI Emoj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ru-RU" sz="1100" kern="1200" dirty="0" smtClean="0">
                          <a:solidFill>
                            <a:srgbClr val="004445"/>
                          </a:solidFill>
                          <a:latin typeface="Segoe UI" panose="020B0502040204020203" pitchFamily="34" charset="0"/>
                          <a:ea typeface="Segoe UI Emoji" panose="020B0502040204020203" pitchFamily="34" charset="0"/>
                          <a:cs typeface="Segoe UI" panose="020B0502040204020203" pitchFamily="34" charset="0"/>
                        </a:rPr>
                        <a:t>Java Backend,</a:t>
                      </a:r>
                      <a:r>
                        <a:rPr lang="ru-RU" sz="1100" kern="1200" baseline="0" dirty="0" smtClean="0">
                          <a:solidFill>
                            <a:srgbClr val="004445"/>
                          </a:solidFill>
                          <a:latin typeface="Segoe UI" panose="020B0502040204020203" pitchFamily="34" charset="0"/>
                          <a:ea typeface="Segoe UI Emoj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ru-RU" sz="1100" kern="1200" dirty="0" smtClean="0">
                          <a:solidFill>
                            <a:srgbClr val="004445"/>
                          </a:solidFill>
                          <a:latin typeface="Segoe UI" panose="020B0502040204020203" pitchFamily="34" charset="0"/>
                          <a:ea typeface="Segoe UI Emoji" panose="020B0502040204020203" pitchFamily="34" charset="0"/>
                          <a:cs typeface="Segoe UI" panose="020B0502040204020203" pitchFamily="34" charset="0"/>
                        </a:rPr>
                        <a:t>iOS,</a:t>
                      </a:r>
                      <a:r>
                        <a:rPr lang="ru-RU" sz="1100" kern="1200" baseline="0" dirty="0">
                          <a:solidFill>
                            <a:srgbClr val="004445"/>
                          </a:solidFill>
                          <a:latin typeface="Segoe UI" panose="020B0502040204020203" pitchFamily="34" charset="0"/>
                          <a:ea typeface="Segoe UI Emoj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ru-RU" sz="1100" kern="1200" dirty="0" smtClean="0">
                          <a:solidFill>
                            <a:srgbClr val="004445"/>
                          </a:solidFill>
                          <a:latin typeface="Segoe UI" panose="020B0502040204020203" pitchFamily="34" charset="0"/>
                          <a:ea typeface="Segoe UI Emoji" panose="020B0502040204020203" pitchFamily="34" charset="0"/>
                          <a:cs typeface="Segoe UI" panose="020B0502040204020203" pitchFamily="34" charset="0"/>
                        </a:rPr>
                        <a:t>Информационная </a:t>
                      </a:r>
                      <a:r>
                        <a:rPr lang="ru-RU" sz="1100" kern="1200" dirty="0">
                          <a:solidFill>
                            <a:srgbClr val="004445"/>
                          </a:solidFill>
                          <a:latin typeface="Segoe UI" panose="020B0502040204020203" pitchFamily="34" charset="0"/>
                          <a:ea typeface="Segoe UI Emoji" panose="020B0502040204020203" pitchFamily="34" charset="0"/>
                          <a:cs typeface="Segoe UI" panose="020B0502040204020203" pitchFamily="34" charset="0"/>
                        </a:rPr>
                        <a:t>безопасность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100" kern="1200">
                          <a:solidFill>
                            <a:srgbClr val="004445"/>
                          </a:solidFill>
                          <a:latin typeface="Segoe UI" panose="020B0502040204020203" pitchFamily="34" charset="0"/>
                          <a:ea typeface="Segoe UI Emoji" panose="020B0502040204020203" pitchFamily="34" charset="0"/>
                          <a:cs typeface="Segoe UI" panose="020B0502040204020203" pitchFamily="34" charset="0"/>
                        </a:rPr>
                        <a:t>2–7 месяцев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100" kern="1200">
                          <a:solidFill>
                            <a:srgbClr val="004445"/>
                          </a:solidFill>
                          <a:latin typeface="Segoe UI" panose="020B0502040204020203" pitchFamily="34" charset="0"/>
                          <a:ea typeface="Segoe UI Emoji" panose="020B0502040204020203" pitchFamily="34" charset="0"/>
                          <a:cs typeface="Segoe UI" panose="020B0502040204020203" pitchFamily="34" charset="0"/>
                        </a:rPr>
                        <a:t>Гибкий график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kern="1200">
                          <a:solidFill>
                            <a:srgbClr val="004445"/>
                          </a:solidFill>
                          <a:latin typeface="Segoe UI" panose="020B0502040204020203" pitchFamily="34" charset="0"/>
                          <a:ea typeface="Segoe UI Emoji" panose="020B0502040204020203" pitchFamily="34" charset="0"/>
                          <a:cs typeface="Segoe UI" panose="020B0502040204020203" pitchFamily="34" charset="0"/>
                        </a:rPr>
                        <a:t>Kolesa Group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100" kern="1200" dirty="0">
                          <a:solidFill>
                            <a:srgbClr val="004445"/>
                          </a:solidFill>
                          <a:latin typeface="Segoe UI" panose="020B0502040204020203" pitchFamily="34" charset="0"/>
                          <a:ea typeface="Segoe UI Emoji" panose="020B0502040204020203" pitchFamily="34" charset="0"/>
                          <a:cs typeface="Segoe UI" panose="020B0502040204020203" pitchFamily="34" charset="0"/>
                        </a:rPr>
                        <a:t>Оплачиваемая стажировка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100" kern="1200" dirty="0">
                          <a:solidFill>
                            <a:srgbClr val="004445"/>
                          </a:solidFill>
                          <a:latin typeface="Segoe UI" panose="020B0502040204020203" pitchFamily="34" charset="0"/>
                          <a:ea typeface="Segoe UI Emoji" panose="020B0502040204020203" pitchFamily="34" charset="0"/>
                          <a:cs typeface="Segoe UI" panose="020B0502040204020203" pitchFamily="34" charset="0"/>
                        </a:rPr>
                        <a:t>150 000 – 200 000 ₸/мес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kern="1200" dirty="0">
                          <a:solidFill>
                            <a:srgbClr val="004445"/>
                          </a:solidFill>
                          <a:latin typeface="Segoe UI" panose="020B0502040204020203" pitchFamily="34" charset="0"/>
                          <a:ea typeface="Segoe UI Emoji" panose="020B0502040204020203" pitchFamily="34" charset="0"/>
                          <a:cs typeface="Segoe UI" panose="020B0502040204020203" pitchFamily="34" charset="0"/>
                        </a:rPr>
                        <a:t>Data-</a:t>
                      </a:r>
                      <a:r>
                        <a:rPr lang="ru-RU" sz="1100" kern="1200" dirty="0" smtClean="0">
                          <a:solidFill>
                            <a:srgbClr val="004445"/>
                          </a:solidFill>
                          <a:latin typeface="Segoe UI" panose="020B0502040204020203" pitchFamily="34" charset="0"/>
                          <a:ea typeface="Segoe UI Emoji" panose="020B0502040204020203" pitchFamily="34" charset="0"/>
                          <a:cs typeface="Segoe UI" panose="020B0502040204020203" pitchFamily="34" charset="0"/>
                        </a:rPr>
                        <a:t>аналитика, </a:t>
                      </a:r>
                      <a:r>
                        <a:rPr lang="en-US" sz="1100" kern="1200" dirty="0" smtClean="0">
                          <a:solidFill>
                            <a:srgbClr val="004445"/>
                          </a:solidFill>
                          <a:latin typeface="Segoe UI" panose="020B0502040204020203" pitchFamily="34" charset="0"/>
                          <a:ea typeface="Segoe UI Emoji" panose="020B0502040204020203" pitchFamily="34" charset="0"/>
                          <a:cs typeface="Segoe UI" panose="020B0502040204020203" pitchFamily="34" charset="0"/>
                        </a:rPr>
                        <a:t>PHP-</a:t>
                      </a:r>
                      <a:r>
                        <a:rPr lang="ru-RU" sz="1100" kern="1200" dirty="0">
                          <a:solidFill>
                            <a:srgbClr val="004445"/>
                          </a:solidFill>
                          <a:latin typeface="Segoe UI" panose="020B0502040204020203" pitchFamily="34" charset="0"/>
                          <a:ea typeface="Segoe UI Emoji" panose="020B0502040204020203" pitchFamily="34" charset="0"/>
                          <a:cs typeface="Segoe UI" panose="020B0502040204020203" pitchFamily="34" charset="0"/>
                        </a:rPr>
                        <a:t>разработка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100" kern="1200">
                          <a:solidFill>
                            <a:srgbClr val="004445"/>
                          </a:solidFill>
                          <a:latin typeface="Segoe UI" panose="020B0502040204020203" pitchFamily="34" charset="0"/>
                          <a:ea typeface="Segoe UI Emoji" panose="020B0502040204020203" pitchFamily="34" charset="0"/>
                          <a:cs typeface="Segoe UI" panose="020B0502040204020203" pitchFamily="34" charset="0"/>
                        </a:rPr>
                        <a:t>2 месяца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100" kern="1200">
                          <a:solidFill>
                            <a:srgbClr val="004445"/>
                          </a:solidFill>
                          <a:latin typeface="Segoe UI" panose="020B0502040204020203" pitchFamily="34" charset="0"/>
                          <a:ea typeface="Segoe UI Emoji" panose="020B0502040204020203" pitchFamily="34" charset="0"/>
                          <a:cs typeface="Segoe UI" panose="020B0502040204020203" pitchFamily="34" charset="0"/>
                        </a:rPr>
                        <a:t>Практическая направленность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717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kern="1200">
                          <a:solidFill>
                            <a:srgbClr val="004445"/>
                          </a:solidFill>
                          <a:latin typeface="Segoe UI" panose="020B0502040204020203" pitchFamily="34" charset="0"/>
                          <a:ea typeface="Segoe UI Emoji" panose="020B0502040204020203" pitchFamily="34" charset="0"/>
                          <a:cs typeface="Segoe UI" panose="020B0502040204020203" pitchFamily="34" charset="0"/>
                        </a:rPr>
                        <a:t>Jusan Bank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100" kern="1200">
                          <a:solidFill>
                            <a:srgbClr val="004445"/>
                          </a:solidFill>
                          <a:latin typeface="Segoe UI" panose="020B0502040204020203" pitchFamily="34" charset="0"/>
                          <a:ea typeface="Segoe UI Emoji" panose="020B0502040204020203" pitchFamily="34" charset="0"/>
                          <a:cs typeface="Segoe UI" panose="020B0502040204020203" pitchFamily="34" charset="0"/>
                        </a:rPr>
                        <a:t>Образовательный хаб (курсы)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100" kern="1200" dirty="0">
                          <a:solidFill>
                            <a:srgbClr val="004445"/>
                          </a:solidFill>
                          <a:latin typeface="Segoe UI" panose="020B0502040204020203" pitchFamily="34" charset="0"/>
                          <a:ea typeface="Segoe UI Emoji" panose="020B0502040204020203" pitchFamily="34" charset="0"/>
                          <a:cs typeface="Segoe UI" panose="020B0502040204020203" pitchFamily="34" charset="0"/>
                        </a:rPr>
                        <a:t>Бесплатно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kern="1200" dirty="0" smtClean="0">
                          <a:solidFill>
                            <a:srgbClr val="004445"/>
                          </a:solidFill>
                          <a:latin typeface="Segoe UI" panose="020B0502040204020203" pitchFamily="34" charset="0"/>
                          <a:ea typeface="Segoe UI Emoji" panose="020B0502040204020203" pitchFamily="34" charset="0"/>
                          <a:cs typeface="Segoe UI" panose="020B0502040204020203" pitchFamily="34" charset="0"/>
                        </a:rPr>
                        <a:t>Java</a:t>
                      </a:r>
                      <a:r>
                        <a:rPr lang="ru-RU" sz="1100" kern="1200" dirty="0" smtClean="0">
                          <a:solidFill>
                            <a:srgbClr val="004445"/>
                          </a:solidFill>
                          <a:latin typeface="Segoe UI" panose="020B0502040204020203" pitchFamily="34" charset="0"/>
                          <a:ea typeface="Segoe UI Emoji" panose="020B0502040204020203" pitchFamily="34" charset="0"/>
                          <a:cs typeface="Segoe UI" panose="020B0502040204020203" pitchFamily="34" charset="0"/>
                        </a:rPr>
                        <a:t>,</a:t>
                      </a:r>
                      <a:r>
                        <a:rPr lang="ru-RU" sz="1100" kern="1200" baseline="0" dirty="0" smtClean="0">
                          <a:solidFill>
                            <a:srgbClr val="004445"/>
                          </a:solidFill>
                          <a:latin typeface="Segoe UI" panose="020B0502040204020203" pitchFamily="34" charset="0"/>
                          <a:ea typeface="Segoe UI Emoj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100" kern="1200" dirty="0" smtClean="0">
                          <a:solidFill>
                            <a:srgbClr val="004445"/>
                          </a:solidFill>
                          <a:latin typeface="Segoe UI" panose="020B0502040204020203" pitchFamily="34" charset="0"/>
                          <a:ea typeface="Segoe UI Emoji" panose="020B0502040204020203" pitchFamily="34" charset="0"/>
                          <a:cs typeface="Segoe UI" panose="020B0502040204020203" pitchFamily="34" charset="0"/>
                        </a:rPr>
                        <a:t>iOS</a:t>
                      </a:r>
                      <a:r>
                        <a:rPr lang="ru-RU" sz="1100" kern="1200" dirty="0" smtClean="0">
                          <a:solidFill>
                            <a:srgbClr val="004445"/>
                          </a:solidFill>
                          <a:latin typeface="Segoe UI" panose="020B0502040204020203" pitchFamily="34" charset="0"/>
                          <a:ea typeface="Segoe UI Emoji" panose="020B0502040204020203" pitchFamily="34" charset="0"/>
                          <a:cs typeface="Segoe UI" panose="020B0502040204020203" pitchFamily="34" charset="0"/>
                        </a:rPr>
                        <a:t>,</a:t>
                      </a:r>
                      <a:r>
                        <a:rPr lang="ru-RU" sz="1100" kern="1200" baseline="0" dirty="0" smtClean="0">
                          <a:solidFill>
                            <a:srgbClr val="004445"/>
                          </a:solidFill>
                          <a:latin typeface="Segoe UI" panose="020B0502040204020203" pitchFamily="34" charset="0"/>
                          <a:ea typeface="Segoe UI Emoj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100" kern="1200" dirty="0" smtClean="0">
                          <a:solidFill>
                            <a:srgbClr val="004445"/>
                          </a:solidFill>
                          <a:latin typeface="Segoe UI" panose="020B0502040204020203" pitchFamily="34" charset="0"/>
                          <a:ea typeface="Segoe UI Emoji" panose="020B0502040204020203" pitchFamily="34" charset="0"/>
                          <a:cs typeface="Segoe UI" panose="020B0502040204020203" pitchFamily="34" charset="0"/>
                        </a:rPr>
                        <a:t>Android</a:t>
                      </a:r>
                      <a:r>
                        <a:rPr lang="ru-RU" sz="1100" kern="1200" dirty="0" smtClean="0">
                          <a:solidFill>
                            <a:srgbClr val="004445"/>
                          </a:solidFill>
                          <a:latin typeface="Segoe UI" panose="020B0502040204020203" pitchFamily="34" charset="0"/>
                          <a:ea typeface="Segoe UI Emoji" panose="020B0502040204020203" pitchFamily="34" charset="0"/>
                          <a:cs typeface="Segoe UI" panose="020B0502040204020203" pitchFamily="34" charset="0"/>
                        </a:rPr>
                        <a:t>,</a:t>
                      </a:r>
                      <a:r>
                        <a:rPr lang="ru-RU" sz="1100" kern="1200" baseline="0" dirty="0" smtClean="0">
                          <a:solidFill>
                            <a:srgbClr val="004445"/>
                          </a:solidFill>
                          <a:latin typeface="Segoe UI" panose="020B0502040204020203" pitchFamily="34" charset="0"/>
                          <a:ea typeface="Segoe UI Emoj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100" kern="1200" dirty="0" smtClean="0">
                          <a:solidFill>
                            <a:srgbClr val="004445"/>
                          </a:solidFill>
                          <a:latin typeface="Segoe UI" panose="020B0502040204020203" pitchFamily="34" charset="0"/>
                          <a:ea typeface="Segoe UI Emoji" panose="020B0502040204020203" pitchFamily="34" charset="0"/>
                          <a:cs typeface="Segoe UI" panose="020B0502040204020203" pitchFamily="34" charset="0"/>
                        </a:rPr>
                        <a:t>Frontend</a:t>
                      </a:r>
                      <a:r>
                        <a:rPr lang="ru-RU" sz="1100" kern="1200" dirty="0" smtClean="0">
                          <a:solidFill>
                            <a:srgbClr val="004445"/>
                          </a:solidFill>
                          <a:latin typeface="Segoe UI" panose="020B0502040204020203" pitchFamily="34" charset="0"/>
                          <a:ea typeface="Segoe UI Emoji" panose="020B0502040204020203" pitchFamily="34" charset="0"/>
                          <a:cs typeface="Segoe UI" panose="020B0502040204020203" pitchFamily="34" charset="0"/>
                        </a:rPr>
                        <a:t>,</a:t>
                      </a:r>
                      <a:r>
                        <a:rPr lang="ru-RU" sz="1100" kern="1200" baseline="0" dirty="0" smtClean="0">
                          <a:solidFill>
                            <a:srgbClr val="004445"/>
                          </a:solidFill>
                          <a:latin typeface="Segoe UI" panose="020B0502040204020203" pitchFamily="34" charset="0"/>
                          <a:ea typeface="Segoe UI Emoj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100" kern="1200" dirty="0" smtClean="0">
                          <a:solidFill>
                            <a:srgbClr val="004445"/>
                          </a:solidFill>
                          <a:latin typeface="Segoe UI" panose="020B0502040204020203" pitchFamily="34" charset="0"/>
                          <a:ea typeface="Segoe UI Emoji" panose="020B0502040204020203" pitchFamily="34" charset="0"/>
                          <a:cs typeface="Segoe UI" panose="020B0502040204020203" pitchFamily="34" charset="0"/>
                        </a:rPr>
                        <a:t>DevOps</a:t>
                      </a:r>
                      <a:endParaRPr lang="en-US" sz="1100" kern="1200" dirty="0">
                        <a:solidFill>
                          <a:srgbClr val="004445"/>
                        </a:solidFill>
                        <a:latin typeface="Segoe UI" panose="020B0502040204020203" pitchFamily="34" charset="0"/>
                        <a:ea typeface="Segoe UI Emoj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100" kern="1200" dirty="0">
                          <a:solidFill>
                            <a:srgbClr val="004445"/>
                          </a:solidFill>
                          <a:latin typeface="Segoe UI" panose="020B0502040204020203" pitchFamily="34" charset="0"/>
                          <a:ea typeface="Segoe UI Emoji" panose="020B0502040204020203" pitchFamily="34" charset="0"/>
                          <a:cs typeface="Segoe UI" panose="020B0502040204020203" pitchFamily="34" charset="0"/>
                        </a:rPr>
                        <a:t>по необходимости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100" kern="1200">
                          <a:solidFill>
                            <a:srgbClr val="004445"/>
                          </a:solidFill>
                          <a:latin typeface="Segoe UI" panose="020B0502040204020203" pitchFamily="34" charset="0"/>
                          <a:ea typeface="Segoe UI Emoji" panose="020B0502040204020203" pitchFamily="34" charset="0"/>
                          <a:cs typeface="Segoe UI" panose="020B0502040204020203" pitchFamily="34" charset="0"/>
                        </a:rPr>
                        <a:t>Интенсивный формат, современное обучение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kern="1200">
                          <a:solidFill>
                            <a:srgbClr val="004445"/>
                          </a:solidFill>
                          <a:latin typeface="Segoe UI" panose="020B0502040204020203" pitchFamily="34" charset="0"/>
                          <a:ea typeface="Segoe UI Emoji" panose="020B0502040204020203" pitchFamily="34" charset="0"/>
                          <a:cs typeface="Segoe UI" panose="020B0502040204020203" pitchFamily="34" charset="0"/>
                        </a:rPr>
                        <a:t>Kaspi Lab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100" kern="1200">
                          <a:solidFill>
                            <a:srgbClr val="004445"/>
                          </a:solidFill>
                          <a:latin typeface="Segoe UI" panose="020B0502040204020203" pitchFamily="34" charset="0"/>
                          <a:ea typeface="Segoe UI Emoji" panose="020B0502040204020203" pitchFamily="34" charset="0"/>
                          <a:cs typeface="Segoe UI" panose="020B0502040204020203" pitchFamily="34" charset="0"/>
                        </a:rPr>
                        <a:t>Образовательный проект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100" kern="1200">
                          <a:solidFill>
                            <a:srgbClr val="004445"/>
                          </a:solidFill>
                          <a:latin typeface="Segoe UI" panose="020B0502040204020203" pitchFamily="34" charset="0"/>
                          <a:ea typeface="Segoe UI Emoji" panose="020B0502040204020203" pitchFamily="34" charset="0"/>
                          <a:cs typeface="Segoe UI" panose="020B0502040204020203" pitchFamily="34" charset="0"/>
                        </a:rPr>
                        <a:t>Бесплатно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100" kern="1200" dirty="0">
                          <a:solidFill>
                            <a:srgbClr val="004445"/>
                          </a:solidFill>
                          <a:latin typeface="Segoe UI" panose="020B0502040204020203" pitchFamily="34" charset="0"/>
                          <a:ea typeface="Segoe UI Emoji" panose="020B0502040204020203" pitchFamily="34" charset="0"/>
                          <a:cs typeface="Segoe UI" panose="020B0502040204020203" pitchFamily="34" charset="0"/>
                        </a:rPr>
                        <a:t>Разные IT-направления (по запросу IT)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100" kern="1200" dirty="0">
                          <a:solidFill>
                            <a:srgbClr val="004445"/>
                          </a:solidFill>
                          <a:latin typeface="Segoe UI" panose="020B0502040204020203" pitchFamily="34" charset="0"/>
                          <a:ea typeface="Segoe UI Emoji" panose="020B0502040204020203" pitchFamily="34" charset="0"/>
                          <a:cs typeface="Segoe UI" panose="020B0502040204020203" pitchFamily="34" charset="0"/>
                        </a:rPr>
                        <a:t>по необходимости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100" kern="1200" dirty="0">
                          <a:solidFill>
                            <a:srgbClr val="004445"/>
                          </a:solidFill>
                          <a:latin typeface="Segoe UI" panose="020B0502040204020203" pitchFamily="34" charset="0"/>
                          <a:ea typeface="Segoe UI Emoji" panose="020B0502040204020203" pitchFamily="34" charset="0"/>
                          <a:cs typeface="Segoe UI" panose="020B0502040204020203" pitchFamily="34" charset="0"/>
                        </a:rPr>
                        <a:t>Финальный проект, сильная привязка к Kaspi.kz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kern="1200">
                          <a:solidFill>
                            <a:srgbClr val="004445"/>
                          </a:solidFill>
                          <a:latin typeface="Segoe UI" panose="020B0502040204020203" pitchFamily="34" charset="0"/>
                          <a:ea typeface="Segoe UI Emoji" panose="020B0502040204020203" pitchFamily="34" charset="0"/>
                          <a:cs typeface="Segoe UI" panose="020B0502040204020203" pitchFamily="34" charset="0"/>
                        </a:rPr>
                        <a:t>Technodom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100" kern="1200">
                          <a:solidFill>
                            <a:srgbClr val="004445"/>
                          </a:solidFill>
                          <a:latin typeface="Segoe UI" panose="020B0502040204020203" pitchFamily="34" charset="0"/>
                          <a:ea typeface="Segoe UI Emoji" panose="020B0502040204020203" pitchFamily="34" charset="0"/>
                          <a:cs typeface="Segoe UI" panose="020B0502040204020203" pitchFamily="34" charset="0"/>
                        </a:rPr>
                        <a:t>Стажировка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100" kern="1200">
                          <a:solidFill>
                            <a:srgbClr val="004445"/>
                          </a:solidFill>
                          <a:latin typeface="Segoe UI" panose="020B0502040204020203" pitchFamily="34" charset="0"/>
                          <a:ea typeface="Segoe UI Emoji" panose="020B0502040204020203" pitchFamily="34" charset="0"/>
                          <a:cs typeface="Segoe UI" panose="020B0502040204020203" pitchFamily="34" charset="0"/>
                        </a:rPr>
                        <a:t>Бесплатно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kern="1200">
                          <a:solidFill>
                            <a:srgbClr val="004445"/>
                          </a:solidFill>
                          <a:latin typeface="Segoe UI" panose="020B0502040204020203" pitchFamily="34" charset="0"/>
                          <a:ea typeface="Segoe UI Emoji" panose="020B0502040204020203" pitchFamily="34" charset="0"/>
                          <a:cs typeface="Segoe UI" panose="020B0502040204020203" pitchFamily="34" charset="0"/>
                        </a:rPr>
                        <a:t>IT-</a:t>
                      </a:r>
                      <a:r>
                        <a:rPr lang="ru-RU" sz="1100" kern="1200">
                          <a:solidFill>
                            <a:srgbClr val="004445"/>
                          </a:solidFill>
                          <a:latin typeface="Segoe UI" panose="020B0502040204020203" pitchFamily="34" charset="0"/>
                          <a:ea typeface="Segoe UI Emoji" panose="020B0502040204020203" pitchFamily="34" charset="0"/>
                          <a:cs typeface="Segoe UI" panose="020B0502040204020203" pitchFamily="34" charset="0"/>
                        </a:rPr>
                        <a:t>поддержка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100" kern="1200" dirty="0">
                          <a:solidFill>
                            <a:srgbClr val="004445"/>
                          </a:solidFill>
                          <a:latin typeface="Segoe UI" panose="020B0502040204020203" pitchFamily="34" charset="0"/>
                          <a:ea typeface="Segoe UI Emoji" panose="020B0502040204020203" pitchFamily="34" charset="0"/>
                          <a:cs typeface="Segoe UI" panose="020B0502040204020203" pitchFamily="34" charset="0"/>
                        </a:rPr>
                        <a:t>по необходимости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100" kern="1200" dirty="0">
                          <a:solidFill>
                            <a:srgbClr val="004445"/>
                          </a:solidFill>
                          <a:latin typeface="Segoe UI" panose="020B0502040204020203" pitchFamily="34" charset="0"/>
                          <a:ea typeface="Segoe UI Emoji" panose="020B0502040204020203" pitchFamily="34" charset="0"/>
                          <a:cs typeface="Segoe UI" panose="020B0502040204020203" pitchFamily="34" charset="0"/>
                        </a:rPr>
                        <a:t>Ориентировано на практический </a:t>
                      </a:r>
                      <a:r>
                        <a:rPr lang="ru-RU" sz="1100" kern="1200" dirty="0" smtClean="0">
                          <a:solidFill>
                            <a:srgbClr val="004445"/>
                          </a:solidFill>
                          <a:latin typeface="Segoe UI" panose="020B0502040204020203" pitchFamily="34" charset="0"/>
                          <a:ea typeface="Segoe UI Emoji" panose="020B0502040204020203" pitchFamily="34" charset="0"/>
                          <a:cs typeface="Segoe UI" panose="020B0502040204020203" pitchFamily="34" charset="0"/>
                        </a:rPr>
                        <a:t>опыт</a:t>
                      </a:r>
                      <a:endParaRPr lang="ru-RU" sz="1100" kern="1200" dirty="0">
                        <a:solidFill>
                          <a:srgbClr val="004445"/>
                        </a:solidFill>
                        <a:latin typeface="Segoe UI" panose="020B0502040204020203" pitchFamily="34" charset="0"/>
                        <a:ea typeface="Segoe UI Emoj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" name="Прямоугольник 7"/>
          <p:cNvSpPr/>
          <p:nvPr/>
        </p:nvSpPr>
        <p:spPr>
          <a:xfrm>
            <a:off x="211648" y="663658"/>
            <a:ext cx="3376093" cy="2954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ru-RU" altLang="ru-RU" sz="1600" b="1" dirty="0" smtClean="0">
                <a:solidFill>
                  <a:srgbClr val="004445"/>
                </a:solidFill>
                <a:latin typeface="Segoe UI" panose="020B0502040204020203" pitchFamily="34" charset="0"/>
                <a:ea typeface="Segoe UI Emoji" panose="020B0502040204020203" pitchFamily="34" charset="0"/>
                <a:cs typeface="Segoe UI" panose="020B0502040204020203" pitchFamily="34" charset="0"/>
              </a:rPr>
              <a:t>Практика, дающая результаты</a:t>
            </a:r>
          </a:p>
          <a:p>
            <a:pPr algn="just"/>
            <a:endParaRPr lang="ru-RU" altLang="ru-RU" sz="1600" b="1" dirty="0">
              <a:solidFill>
                <a:srgbClr val="004445"/>
              </a:solidFill>
              <a:latin typeface="Segoe UI" panose="020B0502040204020203" pitchFamily="34" charset="0"/>
              <a:ea typeface="Segoe UI Emoji" panose="020B0502040204020203" pitchFamily="34" charset="0"/>
              <a:cs typeface="Segoe UI" panose="020B0502040204020203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400" dirty="0" smtClean="0">
                <a:solidFill>
                  <a:srgbClr val="004445"/>
                </a:solidFill>
                <a:latin typeface="Segoe UI" panose="020B0502040204020203" pitchFamily="34" charset="0"/>
                <a:ea typeface="Segoe UI Emoji" panose="020B0502040204020203" pitchFamily="34" charset="0"/>
                <a:cs typeface="Segoe UI" panose="020B0502040204020203" pitchFamily="34" charset="0"/>
              </a:rPr>
              <a:t>Реальные кейсы от выпускников (2024г)</a:t>
            </a:r>
            <a:endParaRPr lang="ru-RU" altLang="ru-RU" sz="1400" dirty="0">
              <a:solidFill>
                <a:srgbClr val="004445"/>
              </a:solidFill>
              <a:latin typeface="Segoe UI" panose="020B0502040204020203" pitchFamily="34" charset="0"/>
              <a:ea typeface="Segoe UI Emoji" panose="020B0502040204020203" pitchFamily="34" charset="0"/>
              <a:cs typeface="Segoe UI" panose="020B0502040204020203" pitchFamily="34" charset="0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ru-RU" altLang="ru-RU" sz="1400" dirty="0" smtClean="0">
                <a:solidFill>
                  <a:srgbClr val="004445"/>
                </a:solidFill>
                <a:latin typeface="Segoe UI" panose="020B0502040204020203" pitchFamily="34" charset="0"/>
                <a:ea typeface="Segoe UI Emoji" panose="020B0502040204020203" pitchFamily="34" charset="0"/>
                <a:cs typeface="Segoe UI" panose="020B0502040204020203" pitchFamily="34" charset="0"/>
              </a:rPr>
              <a:t>Программы «</a:t>
            </a:r>
            <a:r>
              <a:rPr lang="ru-RU" altLang="ru-RU" sz="1400" dirty="0" err="1" smtClean="0">
                <a:solidFill>
                  <a:srgbClr val="004445"/>
                </a:solidFill>
                <a:latin typeface="Segoe UI" panose="020B0502040204020203" pitchFamily="34" charset="0"/>
                <a:ea typeface="Segoe UI Emoji" panose="020B0502040204020203" pitchFamily="34" charset="0"/>
                <a:cs typeface="Segoe UI" panose="020B0502040204020203" pitchFamily="34" charset="0"/>
              </a:rPr>
              <a:t>Отау</a:t>
            </a:r>
            <a:r>
              <a:rPr lang="ru-RU" altLang="ru-RU" sz="1400" dirty="0" smtClean="0">
                <a:solidFill>
                  <a:srgbClr val="004445"/>
                </a:solidFill>
                <a:latin typeface="Segoe UI" panose="020B0502040204020203" pitchFamily="34" charset="0"/>
                <a:ea typeface="Segoe UI Emoji" panose="020B0502040204020203" pitchFamily="34" charset="0"/>
                <a:cs typeface="Segoe UI" panose="020B0502040204020203" pitchFamily="34" charset="0"/>
              </a:rPr>
              <a:t>/</a:t>
            </a:r>
            <a:r>
              <a:rPr lang="ru-RU" altLang="ru-RU" sz="1400" dirty="0" err="1" smtClean="0">
                <a:solidFill>
                  <a:srgbClr val="004445"/>
                </a:solidFill>
                <a:latin typeface="Segoe UI" panose="020B0502040204020203" pitchFamily="34" charset="0"/>
                <a:ea typeface="Segoe UI Emoji" panose="020B0502040204020203" pitchFamily="34" charset="0"/>
                <a:cs typeface="Segoe UI" panose="020B0502040204020203" pitchFamily="34" charset="0"/>
              </a:rPr>
              <a:t>Наурыз</a:t>
            </a:r>
            <a:r>
              <a:rPr lang="ru-RU" altLang="ru-RU" sz="1400" dirty="0" smtClean="0">
                <a:solidFill>
                  <a:srgbClr val="004445"/>
                </a:solidFill>
                <a:latin typeface="Segoe UI" panose="020B0502040204020203" pitchFamily="34" charset="0"/>
                <a:ea typeface="Segoe UI Emoji" panose="020B0502040204020203" pitchFamily="34" charset="0"/>
                <a:cs typeface="Segoe UI" panose="020B0502040204020203" pitchFamily="34" charset="0"/>
              </a:rPr>
              <a:t>», Платформа </a:t>
            </a:r>
            <a:r>
              <a:rPr lang="ru-RU" altLang="ru-RU" sz="1400" dirty="0">
                <a:solidFill>
                  <a:srgbClr val="004445"/>
                </a:solidFill>
                <a:latin typeface="Segoe UI" panose="020B0502040204020203" pitchFamily="34" charset="0"/>
                <a:ea typeface="Segoe UI Emoji" panose="020B0502040204020203" pitchFamily="34" charset="0"/>
                <a:cs typeface="Segoe UI" panose="020B0502040204020203" pitchFamily="34" charset="0"/>
              </a:rPr>
              <a:t>по использованию </a:t>
            </a:r>
            <a:r>
              <a:rPr lang="ru-RU" altLang="ru-RU" sz="1400" dirty="0" smtClean="0">
                <a:solidFill>
                  <a:srgbClr val="004445"/>
                </a:solidFill>
                <a:latin typeface="Segoe UI" panose="020B0502040204020203" pitchFamily="34" charset="0"/>
                <a:ea typeface="Segoe UI Emoji" panose="020B0502040204020203" pitchFamily="34" charset="0"/>
                <a:cs typeface="Segoe UI" panose="020B0502040204020203" pitchFamily="34" charset="0"/>
              </a:rPr>
              <a:t>ЕПВ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ru-RU" altLang="ru-RU" sz="1400" dirty="0">
                <a:solidFill>
                  <a:srgbClr val="004445"/>
                </a:solidFill>
                <a:latin typeface="Segoe UI" panose="020B0502040204020203" pitchFamily="34" charset="0"/>
                <a:ea typeface="Segoe UI Emoji" panose="020B0502040204020203" pitchFamily="34" charset="0"/>
                <a:cs typeface="Segoe UI" panose="020B0502040204020203" pitchFamily="34" charset="0"/>
              </a:rPr>
              <a:t>С</a:t>
            </a:r>
            <a:r>
              <a:rPr lang="ru-RU" altLang="ru-RU" sz="1400" dirty="0" smtClean="0">
                <a:solidFill>
                  <a:srgbClr val="004445"/>
                </a:solidFill>
                <a:latin typeface="Segoe UI" panose="020B0502040204020203" pitchFamily="34" charset="0"/>
                <a:ea typeface="Segoe UI Emoji" panose="020B0502040204020203" pitchFamily="34" charset="0"/>
                <a:cs typeface="Segoe UI" panose="020B0502040204020203" pitchFamily="34" charset="0"/>
              </a:rPr>
              <a:t>убсидирование аренды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ru-RU" altLang="ru-RU" sz="1400" dirty="0" smtClean="0">
                <a:solidFill>
                  <a:srgbClr val="004445"/>
                </a:solidFill>
                <a:latin typeface="Segoe UI" panose="020B0502040204020203" pitchFamily="34" charset="0"/>
                <a:ea typeface="Segoe UI Emoji" panose="020B0502040204020203" pitchFamily="34" charset="0"/>
                <a:cs typeface="Segoe UI" panose="020B0502040204020203" pitchFamily="34" charset="0"/>
              </a:rPr>
              <a:t>Консьерж сервис, Цифровая ипотека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ru-RU" altLang="ru-RU" sz="1400" dirty="0">
              <a:solidFill>
                <a:srgbClr val="004445"/>
              </a:solidFill>
              <a:latin typeface="Segoe UI" panose="020B0502040204020203" pitchFamily="34" charset="0"/>
              <a:ea typeface="Segoe UI Emoji" panose="020B0502040204020203" pitchFamily="34" charset="0"/>
              <a:cs typeface="Segoe UI" panose="020B0502040204020203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400" dirty="0" smtClean="0">
                <a:solidFill>
                  <a:srgbClr val="004445"/>
                </a:solidFill>
                <a:latin typeface="Segoe UI" panose="020B0502040204020203" pitchFamily="34" charset="0"/>
                <a:ea typeface="Segoe UI Emoji" panose="020B0502040204020203" pitchFamily="34" charset="0"/>
                <a:cs typeface="Segoe UI" panose="020B0502040204020203" pitchFamily="34" charset="0"/>
              </a:rPr>
              <a:t>7</a:t>
            </a:r>
            <a:r>
              <a:rPr lang="en-US" altLang="ru-RU" sz="1400" dirty="0" smtClean="0">
                <a:solidFill>
                  <a:srgbClr val="004445"/>
                </a:solidFill>
                <a:latin typeface="Segoe UI" panose="020B0502040204020203" pitchFamily="34" charset="0"/>
                <a:ea typeface="Segoe UI Emoj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ru-RU" altLang="ru-RU" sz="1400" dirty="0" smtClean="0">
                <a:solidFill>
                  <a:srgbClr val="004445"/>
                </a:solidFill>
                <a:latin typeface="Segoe UI" panose="020B0502040204020203" pitchFamily="34" charset="0"/>
                <a:ea typeface="Segoe UI Emoji" panose="020B0502040204020203" pitchFamily="34" charset="0"/>
                <a:cs typeface="Segoe UI" panose="020B0502040204020203" pitchFamily="34" charset="0"/>
              </a:rPr>
              <a:t>% </a:t>
            </a:r>
            <a:r>
              <a:rPr lang="ru-RU" altLang="ru-RU" sz="1400" dirty="0">
                <a:solidFill>
                  <a:srgbClr val="004445"/>
                </a:solidFill>
                <a:latin typeface="Segoe UI" panose="020B0502040204020203" pitchFamily="34" charset="0"/>
                <a:ea typeface="Segoe UI Emoji" panose="020B0502040204020203" pitchFamily="34" charset="0"/>
                <a:cs typeface="Segoe UI" panose="020B0502040204020203" pitchFamily="34" charset="0"/>
              </a:rPr>
              <a:t>студентов </a:t>
            </a:r>
            <a:r>
              <a:rPr lang="ru-RU" altLang="ru-RU" sz="1400" dirty="0" smtClean="0">
                <a:solidFill>
                  <a:srgbClr val="004445"/>
                </a:solidFill>
                <a:latin typeface="Segoe UI" panose="020B0502040204020203" pitchFamily="34" charset="0"/>
                <a:ea typeface="Segoe UI Emoji" panose="020B0502040204020203" pitchFamily="34" charset="0"/>
                <a:cs typeface="Segoe UI" panose="020B0502040204020203" pitchFamily="34" charset="0"/>
              </a:rPr>
              <a:t>остались в Банке через 12 месяцев</a:t>
            </a:r>
            <a:r>
              <a:rPr lang="en-US" altLang="ru-RU" sz="1400" dirty="0" smtClean="0">
                <a:solidFill>
                  <a:srgbClr val="004445"/>
                </a:solidFill>
                <a:latin typeface="Segoe UI" panose="020B0502040204020203" pitchFamily="34" charset="0"/>
                <a:ea typeface="Segoe UI Emoji" panose="020B0502040204020203" pitchFamily="34" charset="0"/>
                <a:cs typeface="Segoe UI" panose="020B0502040204020203" pitchFamily="34" charset="0"/>
              </a:rPr>
              <a:t> (</a:t>
            </a:r>
            <a:r>
              <a:rPr lang="ru-RU" altLang="ru-RU" sz="1400" dirty="0" smtClean="0">
                <a:solidFill>
                  <a:srgbClr val="004445"/>
                </a:solidFill>
                <a:latin typeface="Segoe UI" panose="020B0502040204020203" pitchFamily="34" charset="0"/>
                <a:ea typeface="Segoe UI Emoji" panose="020B0502040204020203" pitchFamily="34" charset="0"/>
                <a:cs typeface="Segoe UI" panose="020B0502040204020203" pitchFamily="34" charset="0"/>
              </a:rPr>
              <a:t>из </a:t>
            </a:r>
            <a:r>
              <a:rPr lang="en-US" altLang="ru-RU" sz="1400" dirty="0" smtClean="0">
                <a:solidFill>
                  <a:srgbClr val="004445"/>
                </a:solidFill>
                <a:latin typeface="Segoe UI" panose="020B0502040204020203" pitchFamily="34" charset="0"/>
                <a:ea typeface="Segoe UI Emoji" panose="020B0502040204020203" pitchFamily="34" charset="0"/>
                <a:cs typeface="Segoe UI" panose="020B0502040204020203" pitchFamily="34" charset="0"/>
              </a:rPr>
              <a:t>11 </a:t>
            </a:r>
            <a:r>
              <a:rPr lang="ru-RU" altLang="ru-RU" sz="1400" dirty="0" smtClean="0">
                <a:solidFill>
                  <a:srgbClr val="004445"/>
                </a:solidFill>
                <a:latin typeface="Segoe UI" panose="020B0502040204020203" pitchFamily="34" charset="0"/>
                <a:ea typeface="Segoe UI Emoji" panose="020B0502040204020203" pitchFamily="34" charset="0"/>
                <a:cs typeface="Segoe UI" panose="020B0502040204020203" pitchFamily="34" charset="0"/>
              </a:rPr>
              <a:t>- 2 работника ушли)</a:t>
            </a:r>
            <a:endParaRPr lang="ru-RU" altLang="ru-RU" sz="1400" dirty="0">
              <a:solidFill>
                <a:srgbClr val="004445"/>
              </a:solidFill>
              <a:latin typeface="Segoe UI" panose="020B0502040204020203" pitchFamily="34" charset="0"/>
              <a:ea typeface="Segoe UI Emoji" panose="020B0502040204020203" pitchFamily="34" charset="0"/>
              <a:cs typeface="Segoe UI" panose="020B0502040204020203" pitchFamily="34" charset="0"/>
            </a:endParaRPr>
          </a:p>
          <a:p>
            <a:pPr algn="just"/>
            <a:endParaRPr lang="ru-RU" sz="1400" dirty="0" smtClean="0">
              <a:solidFill>
                <a:srgbClr val="004445"/>
              </a:solidFill>
              <a:latin typeface="Segoe UI" panose="020B0502040204020203" pitchFamily="34" charset="0"/>
              <a:ea typeface="Segoe UI Emoj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4406268" y="1227764"/>
            <a:ext cx="3141759" cy="1600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ru-RU" altLang="ru-RU" sz="1400" b="1" dirty="0" err="1" smtClean="0">
                <a:solidFill>
                  <a:srgbClr val="004445"/>
                </a:solidFill>
                <a:latin typeface="Segoe UI" panose="020B0502040204020203" pitchFamily="34" charset="0"/>
                <a:ea typeface="Segoe UI Emoji" panose="020B0502040204020203" pitchFamily="34" charset="0"/>
                <a:cs typeface="Segoe UI" panose="020B0502040204020203" pitchFamily="34" charset="0"/>
              </a:rPr>
              <a:t>Менторство</a:t>
            </a:r>
            <a:r>
              <a:rPr lang="ru-RU" altLang="ru-RU" sz="1400" b="1" dirty="0" smtClean="0">
                <a:solidFill>
                  <a:srgbClr val="004445"/>
                </a:solidFill>
                <a:latin typeface="Segoe UI" panose="020B0502040204020203" pitchFamily="34" charset="0"/>
                <a:ea typeface="Segoe UI Emoji" panose="020B0502040204020203" pitchFamily="34" charset="0"/>
                <a:cs typeface="Segoe UI" panose="020B0502040204020203" pitchFamily="34" charset="0"/>
              </a:rPr>
              <a:t> от ДЦТ</a:t>
            </a:r>
          </a:p>
          <a:p>
            <a:pPr algn="just"/>
            <a:endParaRPr lang="ru-RU" altLang="ru-RU" sz="1400" b="1" dirty="0" smtClean="0">
              <a:solidFill>
                <a:srgbClr val="004445"/>
              </a:solidFill>
              <a:latin typeface="Segoe UI" panose="020B0502040204020203" pitchFamily="34" charset="0"/>
              <a:ea typeface="Segoe UI Emoji" panose="020B0502040204020203" pitchFamily="34" charset="0"/>
              <a:cs typeface="Segoe UI" panose="020B0502040204020203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ru-RU" sz="1400" dirty="0" smtClean="0">
                <a:solidFill>
                  <a:srgbClr val="004445"/>
                </a:solidFill>
                <a:latin typeface="Segoe UI" panose="020B0502040204020203" pitchFamily="34" charset="0"/>
                <a:ea typeface="Segoe UI Emoji" panose="020B0502040204020203" pitchFamily="34" charset="0"/>
                <a:cs typeface="Segoe UI" panose="020B0502040204020203" pitchFamily="34" charset="0"/>
              </a:rPr>
              <a:t>1 час в день от разработчиков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ru-RU" sz="1400" dirty="0" smtClean="0">
                <a:solidFill>
                  <a:srgbClr val="004445"/>
                </a:solidFill>
                <a:latin typeface="Segoe UI" panose="020B0502040204020203" pitchFamily="34" charset="0"/>
                <a:ea typeface="Segoe UI Emoji" panose="020B0502040204020203" pitchFamily="34" charset="0"/>
                <a:cs typeface="Segoe UI" panose="020B0502040204020203" pitchFamily="34" charset="0"/>
              </a:rPr>
              <a:t>Поддержка и обучение на боевых задачах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ru-RU" sz="1400" dirty="0" smtClean="0">
                <a:solidFill>
                  <a:srgbClr val="004445"/>
                </a:solidFill>
                <a:latin typeface="Segoe UI" panose="020B0502040204020203" pitchFamily="34" charset="0"/>
                <a:ea typeface="Segoe UI Emoji" panose="020B0502040204020203" pitchFamily="34" charset="0"/>
                <a:cs typeface="Segoe UI" panose="020B0502040204020203" pitchFamily="34" charset="0"/>
              </a:rPr>
              <a:t>Передача лучших практик: код, тесты, архитектура</a:t>
            </a:r>
            <a:endParaRPr lang="ru-RU" sz="1200" dirty="0" smtClean="0">
              <a:solidFill>
                <a:srgbClr val="004445"/>
              </a:solidFill>
              <a:latin typeface="Segoe UI" panose="020B0502040204020203" pitchFamily="34" charset="0"/>
              <a:ea typeface="Segoe UI Emoj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8233787" y="1760140"/>
            <a:ext cx="2980896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ru-RU" altLang="ru-RU" sz="1400" b="1" dirty="0" smtClean="0">
                <a:solidFill>
                  <a:srgbClr val="004445"/>
                </a:solidFill>
                <a:latin typeface="Segoe UI" panose="020B0502040204020203" pitchFamily="34" charset="0"/>
                <a:ea typeface="Segoe UI Emoji" panose="020B0502040204020203" pitchFamily="34" charset="0"/>
                <a:cs typeface="Segoe UI" panose="020B0502040204020203" pitchFamily="34" charset="0"/>
              </a:rPr>
              <a:t>Польза</a:t>
            </a:r>
          </a:p>
          <a:p>
            <a:pPr algn="just"/>
            <a:endParaRPr lang="ru-RU" altLang="ru-RU" sz="1400" b="1" dirty="0" smtClean="0">
              <a:solidFill>
                <a:srgbClr val="004445"/>
              </a:solidFill>
              <a:latin typeface="Segoe UI" panose="020B0502040204020203" pitchFamily="34" charset="0"/>
              <a:ea typeface="Segoe UI Emoji" panose="020B0502040204020203" pitchFamily="34" charset="0"/>
              <a:cs typeface="Segoe UI" panose="020B0502040204020203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ru-RU" sz="1400" dirty="0" smtClean="0">
                <a:solidFill>
                  <a:srgbClr val="004445"/>
                </a:solidFill>
                <a:latin typeface="Segoe UI" panose="020B0502040204020203" pitchFamily="34" charset="0"/>
                <a:ea typeface="Segoe UI Emoji" panose="020B0502040204020203" pitchFamily="34" charset="0"/>
                <a:cs typeface="Segoe UI" panose="020B0502040204020203" pitchFamily="34" charset="0"/>
              </a:rPr>
              <a:t>Реальные задачи = реальный вклад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ru-RU" sz="1400" dirty="0" smtClean="0">
                <a:solidFill>
                  <a:srgbClr val="004445"/>
                </a:solidFill>
                <a:latin typeface="Segoe UI" panose="020B0502040204020203" pitchFamily="34" charset="0"/>
                <a:ea typeface="Segoe UI Emoji" panose="020B0502040204020203" pitchFamily="34" charset="0"/>
                <a:cs typeface="Segoe UI" panose="020B0502040204020203" pitchFamily="34" charset="0"/>
              </a:rPr>
              <a:t>Студенты учатся, команды разгружаются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ru-RU" sz="1400" dirty="0" smtClean="0">
                <a:solidFill>
                  <a:srgbClr val="004445"/>
                </a:solidFill>
                <a:latin typeface="Segoe UI" panose="020B0502040204020203" pitchFamily="34" charset="0"/>
                <a:ea typeface="Segoe UI Emoji" panose="020B0502040204020203" pitchFamily="34" charset="0"/>
                <a:cs typeface="Segoe UI" panose="020B0502040204020203" pitchFamily="34" charset="0"/>
              </a:rPr>
              <a:t>Отложенные инициативы – в дело</a:t>
            </a:r>
            <a:endParaRPr lang="ru-RU" sz="1200" dirty="0" smtClean="0">
              <a:solidFill>
                <a:srgbClr val="004445"/>
              </a:solidFill>
              <a:latin typeface="Segoe UI" panose="020B0502040204020203" pitchFamily="34" charset="0"/>
              <a:ea typeface="Segoe UI Emoj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95693" y="494270"/>
            <a:ext cx="3652689" cy="3124043"/>
          </a:xfrm>
          <a:prstGeom prst="roundRect">
            <a:avLst/>
          </a:prstGeom>
          <a:noFill/>
          <a:ln>
            <a:solidFill>
              <a:srgbClr val="008F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4302896" y="1054237"/>
            <a:ext cx="3291314" cy="1880350"/>
          </a:xfrm>
          <a:prstGeom prst="roundRect">
            <a:avLst/>
          </a:prstGeom>
          <a:noFill/>
          <a:ln>
            <a:solidFill>
              <a:srgbClr val="008F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8148724" y="1564480"/>
            <a:ext cx="3164318" cy="2053834"/>
          </a:xfrm>
          <a:prstGeom prst="roundRect">
            <a:avLst/>
          </a:prstGeom>
          <a:noFill/>
          <a:ln>
            <a:solidFill>
              <a:srgbClr val="008F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0411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Рисунок 1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3645"/>
          </a:xfrm>
          <a:prstGeom prst="rect">
            <a:avLst/>
          </a:prstGeom>
          <a:noFill/>
        </p:spPr>
      </p:pic>
      <p:pic>
        <p:nvPicPr>
          <p:cNvPr id="6" name="Рисунок 5">
            <a:extLst>
              <a:ext uri="{FF2B5EF4-FFF2-40B4-BE49-F238E27FC236}">
                <a16:creationId xmlns="" xmlns:a16="http://schemas.microsoft.com/office/drawing/2014/main" id="{9746129A-6AC9-463C-9E7B-3BB839EE36F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427"/>
          <a:stretch/>
        </p:blipFill>
        <p:spPr>
          <a:xfrm>
            <a:off x="10389293" y="391276"/>
            <a:ext cx="570652" cy="544764"/>
          </a:xfrm>
          <a:prstGeom prst="rect">
            <a:avLst/>
          </a:prstGeom>
        </p:spPr>
      </p:pic>
      <p:sp>
        <p:nvSpPr>
          <p:cNvPr id="7" name="Textbox 1">
            <a:extLst>
              <a:ext uri="{FF2B5EF4-FFF2-40B4-BE49-F238E27FC236}">
                <a16:creationId xmlns="" xmlns:a16="http://schemas.microsoft.com/office/drawing/2014/main" id="{43C2F02A-E5F7-4BB5-9E02-E81746067B13}"/>
              </a:ext>
            </a:extLst>
          </p:cNvPr>
          <p:cNvSpPr/>
          <p:nvPr/>
        </p:nvSpPr>
        <p:spPr>
          <a:xfrm>
            <a:off x="10874188" y="374230"/>
            <a:ext cx="2112901" cy="602976"/>
          </a:xfrm>
          <a:prstGeom prst="rect">
            <a:avLst/>
          </a:prstGeom>
        </p:spPr>
        <p:txBody>
          <a:bodyPr wrap="square" lIns="108767" tIns="54383" rIns="108767" bIns="54383">
            <a:spAutoFit/>
          </a:bodyPr>
          <a:lstStyle/>
          <a:p>
            <a:pPr>
              <a:lnSpc>
                <a:spcPct val="80000"/>
              </a:lnSpc>
            </a:pPr>
            <a:r>
              <a:rPr lang="ru-RU" sz="2000" b="1" dirty="0">
                <a:solidFill>
                  <a:srgbClr val="009999"/>
                </a:solidFill>
                <a:latin typeface="Ubuntu" panose="020B0504030602030204" pitchFamily="34" charset="0"/>
                <a:ea typeface="Times New Roman" panose="02020603050405020304" pitchFamily="18" charset="0"/>
              </a:rPr>
              <a:t>ОТБАСЫ</a:t>
            </a:r>
          </a:p>
          <a:p>
            <a:pPr>
              <a:lnSpc>
                <a:spcPct val="80000"/>
              </a:lnSpc>
            </a:pPr>
            <a:r>
              <a:rPr lang="ru-RU" sz="2000" dirty="0">
                <a:solidFill>
                  <a:srgbClr val="009999"/>
                </a:solidFill>
                <a:latin typeface="Ubuntu" panose="020B0504030602030204" pitchFamily="34" charset="0"/>
                <a:ea typeface="Times New Roman" panose="02020603050405020304" pitchFamily="18" charset="0"/>
              </a:rPr>
              <a:t>БАНК</a:t>
            </a:r>
            <a:endParaRPr lang="aa-ET" sz="1050" dirty="0">
              <a:latin typeface="Ubuntu" panose="020B0504030602030204" pitchFamily="34" charset="0"/>
              <a:ea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503626" y="639282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>
                <a:solidFill>
                  <a:schemeClr val="bg1"/>
                </a:solidFill>
                <a:latin typeface="Ubuntu Medium" panose="020B0604030602030204" pitchFamily="34" charset="0"/>
              </a:rPr>
              <a:t>6</a:t>
            </a:r>
            <a:endParaRPr lang="ru-RU" sz="1400" dirty="0">
              <a:solidFill>
                <a:schemeClr val="bg1"/>
              </a:solidFill>
              <a:latin typeface="Ubuntu Medium" panose="020B0604030602030204" pitchFamily="34" charset="0"/>
            </a:endParaRPr>
          </a:p>
        </p:txBody>
      </p:sp>
      <p:sp>
        <p:nvSpPr>
          <p:cNvPr id="1215" name="文本框 1952">
            <a:extLst>
              <a:ext uri="{FF2B5EF4-FFF2-40B4-BE49-F238E27FC236}">
                <a16:creationId xmlns="" xmlns:a16="http://schemas.microsoft.com/office/drawing/2014/main" id="{EB85F682-19B1-45FE-B14D-51FD697F4460}"/>
              </a:ext>
            </a:extLst>
          </p:cNvPr>
          <p:cNvSpPr txBox="1"/>
          <p:nvPr/>
        </p:nvSpPr>
        <p:spPr>
          <a:xfrm>
            <a:off x="9312670" y="1303595"/>
            <a:ext cx="2475008" cy="315471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>
            <a:defPPr>
              <a:defRPr lang=""/>
            </a:defPPr>
            <a:lvl1pPr>
              <a:defRPr sz="1600" b="1">
                <a:solidFill>
                  <a:srgbClr val="004445"/>
                </a:solidFill>
                <a:latin typeface="Segoe UI" panose="020B0502040204020203" pitchFamily="34" charset="0"/>
                <a:ea typeface="Segoe UI Emoj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ru-RU" altLang="zh-CN" dirty="0"/>
              <a:t>Трудоустройство</a:t>
            </a:r>
            <a:endParaRPr lang="en-US" altLang="zh-CN" dirty="0"/>
          </a:p>
        </p:txBody>
      </p:sp>
      <p:sp>
        <p:nvSpPr>
          <p:cNvPr id="1216" name="文本框 1953">
            <a:extLst>
              <a:ext uri="{FF2B5EF4-FFF2-40B4-BE49-F238E27FC236}">
                <a16:creationId xmlns="" xmlns:a16="http://schemas.microsoft.com/office/drawing/2014/main" id="{D33CB2A6-3444-41B5-A27D-5AFBDA02980D}"/>
              </a:ext>
            </a:extLst>
          </p:cNvPr>
          <p:cNvSpPr txBox="1"/>
          <p:nvPr/>
        </p:nvSpPr>
        <p:spPr>
          <a:xfrm>
            <a:off x="9247771" y="1751609"/>
            <a:ext cx="2432082" cy="1592744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>
            <a:defPPr>
              <a:defRPr lang=""/>
            </a:defPPr>
            <a:lvl1pPr lvl="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rgbClr val="004445"/>
                </a:solidFill>
                <a:latin typeface="Segoe UI" panose="020B0502040204020203" pitchFamily="34" charset="0"/>
                <a:ea typeface="Segoe UI Emoji" panose="020B0502040204020203" pitchFamily="34" charset="0"/>
                <a:cs typeface="Segoe UI" panose="020B0502040204020203" pitchFamily="34" charset="0"/>
              </a:defRPr>
            </a:lvl1pPr>
          </a:lstStyle>
          <a:p>
            <a:pPr algn="just"/>
            <a:r>
              <a:rPr lang="ru-RU" altLang="zh-CN" b="1" dirty="0" smtClean="0"/>
              <a:t>Ментор</a:t>
            </a:r>
            <a:r>
              <a:rPr lang="ru-RU" altLang="zh-CN" dirty="0" smtClean="0"/>
              <a:t>: </a:t>
            </a:r>
            <a:r>
              <a:rPr lang="ru-RU" dirty="0"/>
              <a:t>Проводит техническое интервью</a:t>
            </a:r>
            <a:r>
              <a:rPr lang="ru-RU" altLang="zh-CN" dirty="0" smtClean="0"/>
              <a:t>. </a:t>
            </a:r>
            <a:r>
              <a:rPr lang="ru-RU" dirty="0"/>
              <a:t>Поддерживает адаптацию и рост </a:t>
            </a:r>
            <a:r>
              <a:rPr lang="ru-RU" dirty="0" smtClean="0"/>
              <a:t>стажёра.</a:t>
            </a:r>
            <a:r>
              <a:rPr lang="ru-RU" altLang="zh-CN" dirty="0" smtClean="0"/>
              <a:t> </a:t>
            </a:r>
          </a:p>
          <a:p>
            <a:pPr algn="just"/>
            <a:r>
              <a:rPr lang="ru-RU" altLang="zh-CN" b="1" dirty="0" smtClean="0"/>
              <a:t>Студент</a:t>
            </a:r>
            <a:r>
              <a:rPr lang="ru-RU" altLang="zh-CN" dirty="0" smtClean="0"/>
              <a:t>:  </a:t>
            </a:r>
            <a:r>
              <a:rPr lang="ru-RU" dirty="0"/>
              <a:t>Проходит техническое </a:t>
            </a:r>
            <a:r>
              <a:rPr lang="ru-RU" dirty="0" smtClean="0"/>
              <a:t>интервью. Получает </a:t>
            </a:r>
            <a:r>
              <a:rPr lang="ru-RU" dirty="0"/>
              <a:t>предложение о </a:t>
            </a:r>
            <a:r>
              <a:rPr lang="ru-RU" dirty="0" smtClean="0"/>
              <a:t>работе.</a:t>
            </a:r>
            <a:endParaRPr lang="ru-RU" altLang="zh-CN" dirty="0"/>
          </a:p>
          <a:p>
            <a:pPr algn="just"/>
            <a:r>
              <a:rPr lang="ru-RU" altLang="zh-CN" dirty="0" smtClean="0"/>
              <a:t>1 студент из резерва = полноценная замена в течении 1-2 недель</a:t>
            </a:r>
            <a:endParaRPr lang="ru-RU" altLang="zh-CN" dirty="0"/>
          </a:p>
        </p:txBody>
      </p:sp>
      <p:sp>
        <p:nvSpPr>
          <p:cNvPr id="1226" name="文本框 1952">
            <a:extLst>
              <a:ext uri="{FF2B5EF4-FFF2-40B4-BE49-F238E27FC236}">
                <a16:creationId xmlns="" xmlns:a16="http://schemas.microsoft.com/office/drawing/2014/main" id="{00684BCE-0833-4D72-A524-B6F00E11F03C}"/>
              </a:ext>
            </a:extLst>
          </p:cNvPr>
          <p:cNvSpPr txBox="1"/>
          <p:nvPr/>
        </p:nvSpPr>
        <p:spPr>
          <a:xfrm>
            <a:off x="9095140" y="4446484"/>
            <a:ext cx="2475008" cy="315471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>
            <a:defPPr>
              <a:defRPr lang=""/>
            </a:defPPr>
            <a:lvl1pPr>
              <a:defRPr sz="1600" b="1">
                <a:solidFill>
                  <a:srgbClr val="004445"/>
                </a:solidFill>
                <a:latin typeface="Segoe UI" panose="020B0502040204020203" pitchFamily="34" charset="0"/>
                <a:ea typeface="Segoe UI Emoj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ru-RU" altLang="zh-CN" dirty="0"/>
              <a:t>Практика/Стажировка</a:t>
            </a:r>
            <a:endParaRPr lang="en-US" altLang="zh-CN" dirty="0"/>
          </a:p>
        </p:txBody>
      </p:sp>
      <p:sp>
        <p:nvSpPr>
          <p:cNvPr id="1227" name="文本框 1953">
            <a:extLst>
              <a:ext uri="{FF2B5EF4-FFF2-40B4-BE49-F238E27FC236}">
                <a16:creationId xmlns="" xmlns:a16="http://schemas.microsoft.com/office/drawing/2014/main" id="{F5F4CB62-AD31-4F3F-9A68-CD9184BBDEBF}"/>
              </a:ext>
            </a:extLst>
          </p:cNvPr>
          <p:cNvSpPr txBox="1"/>
          <p:nvPr/>
        </p:nvSpPr>
        <p:spPr>
          <a:xfrm>
            <a:off x="9095140" y="4894976"/>
            <a:ext cx="2367184" cy="91563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>
            <a:defPPr>
              <a:defRPr lang=""/>
            </a:defPPr>
            <a:lvl1pPr lvl="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rgbClr val="004445"/>
                </a:solidFill>
                <a:latin typeface="Segoe UI" panose="020B0502040204020203" pitchFamily="34" charset="0"/>
                <a:ea typeface="Segoe UI Emoji" panose="020B0502040204020203" pitchFamily="34" charset="0"/>
                <a:cs typeface="Segoe UI" panose="020B0502040204020203" pitchFamily="34" charset="0"/>
              </a:defRPr>
            </a:lvl1pPr>
          </a:lstStyle>
          <a:p>
            <a:pPr algn="just"/>
            <a:r>
              <a:rPr lang="ru-RU" altLang="ru-RU" b="1" dirty="0" smtClean="0"/>
              <a:t>Студент</a:t>
            </a:r>
            <a:r>
              <a:rPr lang="ru-RU" altLang="ru-RU" dirty="0" smtClean="0"/>
              <a:t>: Привлекается в </a:t>
            </a:r>
            <a:r>
              <a:rPr lang="ru-RU" altLang="ru-RU" dirty="0"/>
              <a:t>выполнение повседневных и операционных </a:t>
            </a:r>
            <a:r>
              <a:rPr lang="ru-RU" altLang="ru-RU" dirty="0" smtClean="0"/>
              <a:t>задач.</a:t>
            </a:r>
          </a:p>
          <a:p>
            <a:pPr algn="just"/>
            <a:r>
              <a:rPr lang="ru-RU" altLang="ru-RU" b="1" dirty="0" smtClean="0"/>
              <a:t>Ментор</a:t>
            </a:r>
            <a:r>
              <a:rPr lang="ru-RU" altLang="ru-RU" dirty="0" smtClean="0"/>
              <a:t>: </a:t>
            </a:r>
            <a:r>
              <a:rPr lang="ru-RU" dirty="0"/>
              <a:t>Сопровождает на всех этапах выполнения </a:t>
            </a:r>
            <a:r>
              <a:rPr lang="ru-RU" dirty="0" smtClean="0"/>
              <a:t>задач.</a:t>
            </a:r>
            <a:endParaRPr lang="zh-CN" altLang="en-US" dirty="0"/>
          </a:p>
        </p:txBody>
      </p:sp>
      <p:sp>
        <p:nvSpPr>
          <p:cNvPr id="1228" name="文本框 1952">
            <a:extLst>
              <a:ext uri="{FF2B5EF4-FFF2-40B4-BE49-F238E27FC236}">
                <a16:creationId xmlns="" xmlns:a16="http://schemas.microsoft.com/office/drawing/2014/main" id="{6A586EE9-7EAB-46A6-84F1-1CED8E6A0DDF}"/>
              </a:ext>
            </a:extLst>
          </p:cNvPr>
          <p:cNvSpPr txBox="1"/>
          <p:nvPr/>
        </p:nvSpPr>
        <p:spPr>
          <a:xfrm>
            <a:off x="341107" y="4917671"/>
            <a:ext cx="2765461" cy="315471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ru-RU" altLang="zh-CN" sz="1600" b="1" dirty="0">
                <a:solidFill>
                  <a:srgbClr val="004445"/>
                </a:solidFill>
                <a:latin typeface="Segoe UI" panose="020B0502040204020203" pitchFamily="34" charset="0"/>
                <a:ea typeface="Segoe UI Emoji" panose="020B0502040204020203" pitchFamily="34" charset="0"/>
                <a:cs typeface="Segoe UI" panose="020B0502040204020203" pitchFamily="34" charset="0"/>
              </a:rPr>
              <a:t>Обучение</a:t>
            </a:r>
            <a:endParaRPr lang="en-US" altLang="zh-CN" sz="1400" b="1" dirty="0">
              <a:solidFill>
                <a:srgbClr val="004445"/>
              </a:solidFill>
              <a:latin typeface="Segoe UI" panose="020B0502040204020203" pitchFamily="34" charset="0"/>
              <a:ea typeface="Segoe UI Emoj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29" name="文本框 1953">
            <a:extLst>
              <a:ext uri="{FF2B5EF4-FFF2-40B4-BE49-F238E27FC236}">
                <a16:creationId xmlns="" xmlns:a16="http://schemas.microsoft.com/office/drawing/2014/main" id="{3BD37D4F-DE89-49F7-B509-9CD9353C5EED}"/>
              </a:ext>
            </a:extLst>
          </p:cNvPr>
          <p:cNvSpPr txBox="1"/>
          <p:nvPr/>
        </p:nvSpPr>
        <p:spPr>
          <a:xfrm>
            <a:off x="379473" y="5242286"/>
            <a:ext cx="2607283" cy="125418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100" b="1" dirty="0" smtClean="0">
                <a:solidFill>
                  <a:srgbClr val="004445"/>
                </a:solidFill>
                <a:latin typeface="Segoe UI" panose="020B0502040204020203" pitchFamily="34" charset="0"/>
                <a:ea typeface="Segoe UI Emoji" panose="020B0502040204020203" pitchFamily="34" charset="0"/>
                <a:cs typeface="Segoe UI" panose="020B0502040204020203" pitchFamily="34" charset="0"/>
              </a:rPr>
              <a:t>Студент</a:t>
            </a:r>
            <a:r>
              <a:rPr lang="ru-RU" altLang="ru-RU" sz="1100" dirty="0" smtClean="0">
                <a:solidFill>
                  <a:srgbClr val="004445"/>
                </a:solidFill>
                <a:latin typeface="Segoe UI" panose="020B0502040204020203" pitchFamily="34" charset="0"/>
                <a:ea typeface="Segoe UI Emoji" panose="020B0502040204020203" pitchFamily="34" charset="0"/>
                <a:cs typeface="Segoe UI" panose="020B0502040204020203" pitchFamily="34" charset="0"/>
              </a:rPr>
              <a:t>: Обучение в ВУЗе согласно выбранной программе (Основы </a:t>
            </a:r>
            <a:r>
              <a:rPr lang="ru-RU" altLang="ru-RU" sz="1100" dirty="0">
                <a:solidFill>
                  <a:srgbClr val="004445"/>
                </a:solidFill>
                <a:latin typeface="Segoe UI" panose="020B0502040204020203" pitchFamily="34" charset="0"/>
                <a:ea typeface="Segoe UI Emoji" panose="020B0502040204020203" pitchFamily="34" charset="0"/>
                <a:cs typeface="Segoe UI" panose="020B0502040204020203" pitchFamily="34" charset="0"/>
              </a:rPr>
              <a:t>C#, ASP.NET </a:t>
            </a:r>
            <a:r>
              <a:rPr lang="ru-RU" altLang="ru-RU" sz="1100" dirty="0" err="1">
                <a:solidFill>
                  <a:srgbClr val="004445"/>
                </a:solidFill>
                <a:latin typeface="Segoe UI" panose="020B0502040204020203" pitchFamily="34" charset="0"/>
                <a:ea typeface="Segoe UI Emoji" panose="020B0502040204020203" pitchFamily="34" charset="0"/>
                <a:cs typeface="Segoe UI" panose="020B0502040204020203" pitchFamily="34" charset="0"/>
              </a:rPr>
              <a:t>Core</a:t>
            </a:r>
            <a:r>
              <a:rPr lang="ru-RU" altLang="ru-RU" sz="1100" dirty="0">
                <a:solidFill>
                  <a:srgbClr val="004445"/>
                </a:solidFill>
                <a:latin typeface="Segoe UI" panose="020B0502040204020203" pitchFamily="34" charset="0"/>
                <a:ea typeface="Segoe UI Emoji" panose="020B0502040204020203" pitchFamily="34" charset="0"/>
                <a:cs typeface="Segoe UI" panose="020B0502040204020203" pitchFamily="34" charset="0"/>
              </a:rPr>
              <a:t>, UI/UX-дизайн, Тестирование, </a:t>
            </a:r>
            <a:r>
              <a:rPr lang="ru-RU" altLang="ru-RU" sz="1100" dirty="0" err="1">
                <a:solidFill>
                  <a:srgbClr val="004445"/>
                </a:solidFill>
                <a:latin typeface="Segoe UI" panose="020B0502040204020203" pitchFamily="34" charset="0"/>
                <a:ea typeface="Segoe UI Emoji" panose="020B0502040204020203" pitchFamily="34" charset="0"/>
                <a:cs typeface="Segoe UI" panose="020B0502040204020203" pitchFamily="34" charset="0"/>
              </a:rPr>
              <a:t>DevOps</a:t>
            </a:r>
            <a:r>
              <a:rPr lang="ru-RU" altLang="ru-RU" sz="1100" dirty="0">
                <a:solidFill>
                  <a:srgbClr val="004445"/>
                </a:solidFill>
                <a:latin typeface="Segoe UI" panose="020B0502040204020203" pitchFamily="34" charset="0"/>
                <a:ea typeface="Segoe UI Emoji" panose="020B0502040204020203" pitchFamily="34" charset="0"/>
                <a:cs typeface="Segoe UI" panose="020B0502040204020203" pitchFamily="34" charset="0"/>
              </a:rPr>
              <a:t>, Мобильная разработка</a:t>
            </a:r>
            <a:r>
              <a:rPr lang="ru-RU" altLang="ru-RU" sz="1100" dirty="0" smtClean="0">
                <a:solidFill>
                  <a:srgbClr val="004445"/>
                </a:solidFill>
                <a:latin typeface="Segoe UI" panose="020B0502040204020203" pitchFamily="34" charset="0"/>
                <a:ea typeface="Segoe UI Emoji" panose="020B0502040204020203" pitchFamily="34" charset="0"/>
                <a:cs typeface="Segoe UI" panose="020B0502040204020203" pitchFamily="34" charset="0"/>
              </a:rPr>
              <a:t>).</a:t>
            </a:r>
            <a:endParaRPr lang="ru-RU" altLang="ru-RU" sz="1100" dirty="0">
              <a:solidFill>
                <a:srgbClr val="004445"/>
              </a:solidFill>
              <a:latin typeface="Segoe UI" panose="020B0502040204020203" pitchFamily="34" charset="0"/>
              <a:ea typeface="Segoe UI Emoji" panose="020B0502040204020203" pitchFamily="34" charset="0"/>
              <a:cs typeface="Segoe UI" panose="020B0502040204020203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100" b="1" dirty="0" smtClean="0">
                <a:solidFill>
                  <a:srgbClr val="004445"/>
                </a:solidFill>
                <a:latin typeface="Segoe UI" panose="020B0502040204020203" pitchFamily="34" charset="0"/>
                <a:ea typeface="Segoe UI Emoji" panose="020B0502040204020203" pitchFamily="34" charset="0"/>
                <a:cs typeface="Segoe UI" panose="020B0502040204020203" pitchFamily="34" charset="0"/>
              </a:rPr>
              <a:t>Ментор</a:t>
            </a:r>
            <a:r>
              <a:rPr lang="ru-RU" altLang="ru-RU" sz="1100" dirty="0" smtClean="0">
                <a:solidFill>
                  <a:srgbClr val="004445"/>
                </a:solidFill>
                <a:latin typeface="Segoe UI" panose="020B0502040204020203" pitchFamily="34" charset="0"/>
                <a:ea typeface="Segoe UI Emoj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ru-RU" sz="1100" dirty="0">
                <a:solidFill>
                  <a:srgbClr val="004445"/>
                </a:solidFill>
                <a:latin typeface="Segoe UI" panose="020B0502040204020203" pitchFamily="34" charset="0"/>
                <a:ea typeface="Segoe UI Emoji" panose="020B0502040204020203" pitchFamily="34" charset="0"/>
                <a:cs typeface="Segoe UI" panose="020B0502040204020203" pitchFamily="34" charset="0"/>
              </a:rPr>
              <a:t>Проводит лекции в ВУЗе (2 раза в неделю по 2 часа)</a:t>
            </a:r>
            <a:endParaRPr lang="ru-RU" altLang="ru-RU" sz="1100" dirty="0">
              <a:solidFill>
                <a:srgbClr val="004445"/>
              </a:solidFill>
              <a:latin typeface="Segoe UI" panose="020B0502040204020203" pitchFamily="34" charset="0"/>
              <a:ea typeface="Segoe UI Emoj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30" name="文本框 1952">
            <a:extLst>
              <a:ext uri="{FF2B5EF4-FFF2-40B4-BE49-F238E27FC236}">
                <a16:creationId xmlns="" xmlns:a16="http://schemas.microsoft.com/office/drawing/2014/main" id="{ABD18881-7B10-4581-86DD-58C3369E3D5B}"/>
              </a:ext>
            </a:extLst>
          </p:cNvPr>
          <p:cNvSpPr txBox="1"/>
          <p:nvPr/>
        </p:nvSpPr>
        <p:spPr>
          <a:xfrm>
            <a:off x="275233" y="2751785"/>
            <a:ext cx="2947306" cy="315471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>
            <a:defPPr>
              <a:defRPr lang=""/>
            </a:defPPr>
            <a:lvl1pPr>
              <a:defRPr sz="1600" b="1">
                <a:solidFill>
                  <a:srgbClr val="004445"/>
                </a:solidFill>
                <a:latin typeface="Segoe UI" panose="020B0502040204020203" pitchFamily="34" charset="0"/>
                <a:ea typeface="Segoe UI Emoj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ru-RU" altLang="zh-CN" dirty="0"/>
              <a:t>Внешний кадровый резерв</a:t>
            </a:r>
            <a:endParaRPr lang="en-US" altLang="zh-CN" dirty="0"/>
          </a:p>
        </p:txBody>
      </p:sp>
      <p:sp>
        <p:nvSpPr>
          <p:cNvPr id="1231" name="文本框 1953">
            <a:extLst>
              <a:ext uri="{FF2B5EF4-FFF2-40B4-BE49-F238E27FC236}">
                <a16:creationId xmlns="" xmlns:a16="http://schemas.microsoft.com/office/drawing/2014/main" id="{D4B56842-104E-4FAC-8AB9-C51829E68197}"/>
              </a:ext>
            </a:extLst>
          </p:cNvPr>
          <p:cNvSpPr txBox="1"/>
          <p:nvPr/>
        </p:nvSpPr>
        <p:spPr>
          <a:xfrm>
            <a:off x="433263" y="3199798"/>
            <a:ext cx="2607283" cy="74635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>
            <a:defPPr>
              <a:defRPr lang=""/>
            </a:defPPr>
            <a:lvl1pPr lvl="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rgbClr val="004445"/>
                </a:solidFill>
                <a:latin typeface="Segoe UI" panose="020B0502040204020203" pitchFamily="34" charset="0"/>
                <a:ea typeface="Segoe UI Emoji" panose="020B0502040204020203" pitchFamily="34" charset="0"/>
                <a:cs typeface="Segoe UI" panose="020B0502040204020203" pitchFamily="34" charset="0"/>
              </a:defRPr>
            </a:lvl1pPr>
          </a:lstStyle>
          <a:p>
            <a:pPr algn="just"/>
            <a:r>
              <a:rPr lang="ru-RU" b="1" dirty="0" smtClean="0"/>
              <a:t>Студент</a:t>
            </a:r>
            <a:r>
              <a:rPr lang="ru-RU" dirty="0" smtClean="0"/>
              <a:t>: </a:t>
            </a:r>
            <a:r>
              <a:rPr lang="ru-RU" dirty="0"/>
              <a:t>Лучшие стажёры </a:t>
            </a:r>
            <a:r>
              <a:rPr lang="ru-RU" dirty="0" smtClean="0"/>
              <a:t>попадают в  «кадровый резерв».</a:t>
            </a:r>
          </a:p>
          <a:p>
            <a:pPr algn="just"/>
            <a:r>
              <a:rPr lang="ru-RU" b="1" dirty="0" smtClean="0"/>
              <a:t>Ментор</a:t>
            </a:r>
            <a:r>
              <a:rPr lang="ru-RU" dirty="0" smtClean="0"/>
              <a:t>: Предоставляет </a:t>
            </a:r>
            <a:r>
              <a:rPr lang="en-US" dirty="0" smtClean="0"/>
              <a:t>feedback</a:t>
            </a:r>
            <a:r>
              <a:rPr lang="ru-RU" dirty="0" smtClean="0"/>
              <a:t> с сильными сторонами и зонами роста. </a:t>
            </a:r>
          </a:p>
        </p:txBody>
      </p:sp>
      <p:grpSp>
        <p:nvGrpSpPr>
          <p:cNvPr id="126" name="Группа 125"/>
          <p:cNvGrpSpPr/>
          <p:nvPr/>
        </p:nvGrpSpPr>
        <p:grpSpPr>
          <a:xfrm>
            <a:off x="0" y="-1645046"/>
            <a:ext cx="8858405" cy="2454831"/>
            <a:chOff x="26439" y="3139881"/>
            <a:chExt cx="4208550" cy="3489460"/>
          </a:xfrm>
        </p:grpSpPr>
        <p:sp>
          <p:nvSpPr>
            <p:cNvPr id="127" name="Прямоугольник 2"/>
            <p:cNvSpPr/>
            <p:nvPr/>
          </p:nvSpPr>
          <p:spPr>
            <a:xfrm>
              <a:off x="26439" y="5452544"/>
              <a:ext cx="4208550" cy="1176797"/>
            </a:xfrm>
            <a:custGeom>
              <a:avLst/>
              <a:gdLst>
                <a:gd name="connsiteX0" fmla="*/ 0 w 3981450"/>
                <a:gd name="connsiteY0" fmla="*/ 0 h 1438275"/>
                <a:gd name="connsiteX1" fmla="*/ 3981450 w 3981450"/>
                <a:gd name="connsiteY1" fmla="*/ 0 h 1438275"/>
                <a:gd name="connsiteX2" fmla="*/ 3981450 w 3981450"/>
                <a:gd name="connsiteY2" fmla="*/ 1438275 h 1438275"/>
                <a:gd name="connsiteX3" fmla="*/ 0 w 3981450"/>
                <a:gd name="connsiteY3" fmla="*/ 1438275 h 1438275"/>
                <a:gd name="connsiteX4" fmla="*/ 0 w 3981450"/>
                <a:gd name="connsiteY4" fmla="*/ 0 h 1438275"/>
                <a:gd name="connsiteX0" fmla="*/ 0 w 3981450"/>
                <a:gd name="connsiteY0" fmla="*/ 0 h 1438275"/>
                <a:gd name="connsiteX1" fmla="*/ 3981450 w 3981450"/>
                <a:gd name="connsiteY1" fmla="*/ 0 h 1438275"/>
                <a:gd name="connsiteX2" fmla="*/ 3295650 w 3981450"/>
                <a:gd name="connsiteY2" fmla="*/ 1438275 h 1438275"/>
                <a:gd name="connsiteX3" fmla="*/ 0 w 3981450"/>
                <a:gd name="connsiteY3" fmla="*/ 1438275 h 1438275"/>
                <a:gd name="connsiteX4" fmla="*/ 0 w 3981450"/>
                <a:gd name="connsiteY4" fmla="*/ 0 h 1438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81450" h="1438275">
                  <a:moveTo>
                    <a:pt x="0" y="0"/>
                  </a:moveTo>
                  <a:lnTo>
                    <a:pt x="3981450" y="0"/>
                  </a:lnTo>
                  <a:lnTo>
                    <a:pt x="3295650" y="1438275"/>
                  </a:lnTo>
                  <a:lnTo>
                    <a:pt x="0" y="14382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75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>
                <a:latin typeface="+mj-lt"/>
              </a:endParaRPr>
            </a:p>
          </p:txBody>
        </p:sp>
        <p:sp>
          <p:nvSpPr>
            <p:cNvPr id="128" name="Прямоугольник 127"/>
            <p:cNvSpPr/>
            <p:nvPr/>
          </p:nvSpPr>
          <p:spPr>
            <a:xfrm>
              <a:off x="149821" y="3139881"/>
              <a:ext cx="4027614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ru-RU" sz="1400" b="1" spc="600" dirty="0">
                <a:solidFill>
                  <a:srgbClr val="FFC000"/>
                </a:solidFill>
                <a:latin typeface="+mj-lt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125" name="Рисунок 124"/>
          <p:cNvPicPr>
            <a:picLocks noChangeAspect="1"/>
          </p:cNvPicPr>
          <p:nvPr/>
        </p:nvPicPr>
        <p:blipFill rotWithShape="1">
          <a:blip r:embed="rId4"/>
          <a:srcRect l="7584" t="4414" r="10642" b="2625"/>
          <a:stretch/>
        </p:blipFill>
        <p:spPr>
          <a:xfrm flipH="1">
            <a:off x="3050268" y="1078029"/>
            <a:ext cx="6006165" cy="5650030"/>
          </a:xfrm>
          <a:prstGeom prst="rect">
            <a:avLst/>
          </a:prstGeom>
        </p:spPr>
      </p:pic>
      <p:sp>
        <p:nvSpPr>
          <p:cNvPr id="129" name="Прямоугольник 128"/>
          <p:cNvSpPr/>
          <p:nvPr/>
        </p:nvSpPr>
        <p:spPr>
          <a:xfrm>
            <a:off x="391975" y="253089"/>
            <a:ext cx="955090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b="1" dirty="0" smtClean="0">
                <a:solidFill>
                  <a:srgbClr val="004445"/>
                </a:solidFill>
                <a:latin typeface="Segoe UI" panose="020B0502040204020203" pitchFamily="34" charset="0"/>
                <a:ea typeface="Segoe UI Emoji" panose="020B0502040204020203" pitchFamily="34" charset="0"/>
                <a:cs typeface="Segoe UI" panose="020B0502040204020203" pitchFamily="34" charset="0"/>
              </a:rPr>
              <a:t>Как будет выглядеть процесс</a:t>
            </a:r>
            <a:endParaRPr lang="ru-RU" b="1" dirty="0">
              <a:solidFill>
                <a:srgbClr val="004445"/>
              </a:solidFill>
              <a:latin typeface="Segoe UI" panose="020B0502040204020203" pitchFamily="34" charset="0"/>
              <a:ea typeface="Segoe UI Emoj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32" name="组合 85">
            <a:extLst>
              <a:ext uri="{FF2B5EF4-FFF2-40B4-BE49-F238E27FC236}">
                <a16:creationId xmlns="" xmlns:a16="http://schemas.microsoft.com/office/drawing/2014/main" id="{A554E2F9-D2AA-42F9-843B-51D5CFA8B9DB}"/>
              </a:ext>
            </a:extLst>
          </p:cNvPr>
          <p:cNvGrpSpPr/>
          <p:nvPr/>
        </p:nvGrpSpPr>
        <p:grpSpPr>
          <a:xfrm>
            <a:off x="4596718" y="5775722"/>
            <a:ext cx="1165631" cy="680087"/>
            <a:chOff x="6039549" y="5233623"/>
            <a:chExt cx="1041366" cy="607585"/>
          </a:xfrm>
        </p:grpSpPr>
        <p:sp>
          <p:nvSpPr>
            <p:cNvPr id="133" name="文本框 1024">
              <a:extLst>
                <a:ext uri="{FF2B5EF4-FFF2-40B4-BE49-F238E27FC236}">
                  <a16:creationId xmlns="" xmlns:a16="http://schemas.microsoft.com/office/drawing/2014/main" id="{2BE00DA8-61EB-4A26-B94F-11E95ED5DB89}"/>
                </a:ext>
              </a:extLst>
            </p:cNvPr>
            <p:cNvSpPr txBox="1"/>
            <p:nvPr/>
          </p:nvSpPr>
          <p:spPr>
            <a:xfrm>
              <a:off x="6127310" y="5233623"/>
              <a:ext cx="901541" cy="467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prstClr val="white"/>
                  </a:solidFill>
                </a:rPr>
                <a:t>01</a:t>
              </a:r>
              <a:endParaRPr lang="zh-CN" altLang="en-US" sz="2800" dirty="0">
                <a:solidFill>
                  <a:prstClr val="white"/>
                </a:solidFill>
              </a:endParaRPr>
            </a:p>
          </p:txBody>
        </p:sp>
        <p:sp>
          <p:nvSpPr>
            <p:cNvPr id="134" name="文本框 1025">
              <a:extLst>
                <a:ext uri="{FF2B5EF4-FFF2-40B4-BE49-F238E27FC236}">
                  <a16:creationId xmlns="" xmlns:a16="http://schemas.microsoft.com/office/drawing/2014/main" id="{960094C9-88A7-4B1C-ABCA-CAEE141CEA76}"/>
                </a:ext>
              </a:extLst>
            </p:cNvPr>
            <p:cNvSpPr txBox="1"/>
            <p:nvPr/>
          </p:nvSpPr>
          <p:spPr>
            <a:xfrm>
              <a:off x="6039549" y="5566242"/>
              <a:ext cx="1041366" cy="2749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altLang="zh-CN" sz="1400" dirty="0" smtClean="0">
                  <a:solidFill>
                    <a:prstClr val="white"/>
                  </a:solidFill>
                  <a:ea typeface="LiHei Pro" panose="020B0500000000000000" pitchFamily="34" charset="-122"/>
                </a:rPr>
                <a:t>Шаг</a:t>
              </a:r>
              <a:endParaRPr lang="zh-CN" altLang="en-US" sz="1400" dirty="0">
                <a:solidFill>
                  <a:prstClr val="white"/>
                </a:solidFill>
                <a:ea typeface="LiHei Pro" panose="020B0500000000000000" pitchFamily="34" charset="-122"/>
              </a:endParaRPr>
            </a:p>
          </p:txBody>
        </p:sp>
      </p:grpSp>
      <p:grpSp>
        <p:nvGrpSpPr>
          <p:cNvPr id="135" name="组合 94">
            <a:extLst>
              <a:ext uri="{FF2B5EF4-FFF2-40B4-BE49-F238E27FC236}">
                <a16:creationId xmlns="" xmlns:a16="http://schemas.microsoft.com/office/drawing/2014/main" id="{31914F92-410A-4B1E-B82F-491E1B2C1DE8}"/>
              </a:ext>
            </a:extLst>
          </p:cNvPr>
          <p:cNvGrpSpPr/>
          <p:nvPr/>
        </p:nvGrpSpPr>
        <p:grpSpPr>
          <a:xfrm>
            <a:off x="4662864" y="3402989"/>
            <a:ext cx="1009121" cy="680087"/>
            <a:chOff x="6127310" y="5233623"/>
            <a:chExt cx="901541" cy="607585"/>
          </a:xfrm>
        </p:grpSpPr>
        <p:sp>
          <p:nvSpPr>
            <p:cNvPr id="136" name="文本框 355">
              <a:extLst>
                <a:ext uri="{FF2B5EF4-FFF2-40B4-BE49-F238E27FC236}">
                  <a16:creationId xmlns="" xmlns:a16="http://schemas.microsoft.com/office/drawing/2014/main" id="{2F9EA708-D386-4FE5-8B54-80EA08B6F224}"/>
                </a:ext>
              </a:extLst>
            </p:cNvPr>
            <p:cNvSpPr txBox="1"/>
            <p:nvPr/>
          </p:nvSpPr>
          <p:spPr>
            <a:xfrm>
              <a:off x="6127310" y="5233623"/>
              <a:ext cx="901541" cy="467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prstClr val="white"/>
                  </a:solidFill>
                </a:rPr>
                <a:t>03</a:t>
              </a:r>
              <a:endParaRPr lang="zh-CN" altLang="en-US" sz="2800" dirty="0">
                <a:solidFill>
                  <a:prstClr val="white"/>
                </a:solidFill>
              </a:endParaRPr>
            </a:p>
          </p:txBody>
        </p:sp>
        <p:sp>
          <p:nvSpPr>
            <p:cNvPr id="137" name="文本框 356">
              <a:extLst>
                <a:ext uri="{FF2B5EF4-FFF2-40B4-BE49-F238E27FC236}">
                  <a16:creationId xmlns="" xmlns:a16="http://schemas.microsoft.com/office/drawing/2014/main" id="{BCC3BB9C-2274-4DF1-B14E-11328F2A57FE}"/>
                </a:ext>
              </a:extLst>
            </p:cNvPr>
            <p:cNvSpPr txBox="1"/>
            <p:nvPr/>
          </p:nvSpPr>
          <p:spPr>
            <a:xfrm>
              <a:off x="6299898" y="5566242"/>
              <a:ext cx="578002" cy="2749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altLang="zh-CN" sz="1400" dirty="0" smtClean="0">
                  <a:solidFill>
                    <a:prstClr val="white"/>
                  </a:solidFill>
                  <a:ea typeface="LiHei Pro" panose="020B0500000000000000" pitchFamily="34" charset="-122"/>
                </a:rPr>
                <a:t>Шаг</a:t>
              </a:r>
              <a:endParaRPr lang="zh-CN" altLang="en-US" sz="1400" dirty="0">
                <a:solidFill>
                  <a:prstClr val="white"/>
                </a:solidFill>
                <a:ea typeface="LiHei Pro" panose="020B0500000000000000" pitchFamily="34" charset="-122"/>
              </a:endParaRPr>
            </a:p>
          </p:txBody>
        </p:sp>
      </p:grpSp>
      <p:grpSp>
        <p:nvGrpSpPr>
          <p:cNvPr id="138" name="组合 88">
            <a:extLst>
              <a:ext uri="{FF2B5EF4-FFF2-40B4-BE49-F238E27FC236}">
                <a16:creationId xmlns="" xmlns:a16="http://schemas.microsoft.com/office/drawing/2014/main" id="{D1CE9086-788A-4967-877C-E04DE88AC0CF}"/>
              </a:ext>
            </a:extLst>
          </p:cNvPr>
          <p:cNvGrpSpPr/>
          <p:nvPr/>
        </p:nvGrpSpPr>
        <p:grpSpPr>
          <a:xfrm>
            <a:off x="6176647" y="4608656"/>
            <a:ext cx="1059507" cy="680087"/>
            <a:chOff x="6082295" y="5233623"/>
            <a:chExt cx="946556" cy="607585"/>
          </a:xfrm>
        </p:grpSpPr>
        <p:sp>
          <p:nvSpPr>
            <p:cNvPr id="139" name="文本框 349">
              <a:extLst>
                <a:ext uri="{FF2B5EF4-FFF2-40B4-BE49-F238E27FC236}">
                  <a16:creationId xmlns="" xmlns:a16="http://schemas.microsoft.com/office/drawing/2014/main" id="{A6A13356-CCA8-49F6-9946-C689EA84AC0F}"/>
                </a:ext>
              </a:extLst>
            </p:cNvPr>
            <p:cNvSpPr txBox="1"/>
            <p:nvPr/>
          </p:nvSpPr>
          <p:spPr>
            <a:xfrm>
              <a:off x="6127310" y="5233623"/>
              <a:ext cx="901541" cy="467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prstClr val="white"/>
                  </a:solidFill>
                </a:rPr>
                <a:t>02</a:t>
              </a:r>
              <a:endParaRPr lang="zh-CN" altLang="en-US" sz="2800" dirty="0">
                <a:solidFill>
                  <a:prstClr val="white"/>
                </a:solidFill>
              </a:endParaRPr>
            </a:p>
          </p:txBody>
        </p:sp>
        <p:sp>
          <p:nvSpPr>
            <p:cNvPr id="140" name="文本框 350">
              <a:extLst>
                <a:ext uri="{FF2B5EF4-FFF2-40B4-BE49-F238E27FC236}">
                  <a16:creationId xmlns="" xmlns:a16="http://schemas.microsoft.com/office/drawing/2014/main" id="{035EEE00-3D42-45A6-A362-2D2E9C5D35D5}"/>
                </a:ext>
              </a:extLst>
            </p:cNvPr>
            <p:cNvSpPr txBox="1"/>
            <p:nvPr/>
          </p:nvSpPr>
          <p:spPr>
            <a:xfrm>
              <a:off x="6082295" y="5566242"/>
              <a:ext cx="795605" cy="2749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altLang="zh-CN" sz="1400" dirty="0" smtClean="0">
                  <a:solidFill>
                    <a:prstClr val="white"/>
                  </a:solidFill>
                  <a:ea typeface="LiHei Pro" panose="020B0500000000000000" pitchFamily="34" charset="-122"/>
                </a:rPr>
                <a:t>     Шаг</a:t>
              </a:r>
              <a:endParaRPr lang="zh-CN" altLang="en-US" sz="1400" dirty="0">
                <a:solidFill>
                  <a:prstClr val="white"/>
                </a:solidFill>
                <a:ea typeface="LiHei Pro" panose="020B0500000000000000" pitchFamily="34" charset="-122"/>
              </a:endParaRPr>
            </a:p>
          </p:txBody>
        </p:sp>
      </p:grpSp>
      <p:grpSp>
        <p:nvGrpSpPr>
          <p:cNvPr id="141" name="组合 91">
            <a:extLst>
              <a:ext uri="{FF2B5EF4-FFF2-40B4-BE49-F238E27FC236}">
                <a16:creationId xmlns="" xmlns:a16="http://schemas.microsoft.com/office/drawing/2014/main" id="{F10ED50B-BC62-41F9-92DE-521DAFB1FC2D}"/>
              </a:ext>
            </a:extLst>
          </p:cNvPr>
          <p:cNvGrpSpPr/>
          <p:nvPr/>
        </p:nvGrpSpPr>
        <p:grpSpPr>
          <a:xfrm>
            <a:off x="6176647" y="1977100"/>
            <a:ext cx="1009121" cy="680087"/>
            <a:chOff x="6127310" y="5233623"/>
            <a:chExt cx="901541" cy="607585"/>
          </a:xfrm>
        </p:grpSpPr>
        <p:sp>
          <p:nvSpPr>
            <p:cNvPr id="142" name="文本框 352">
              <a:extLst>
                <a:ext uri="{FF2B5EF4-FFF2-40B4-BE49-F238E27FC236}">
                  <a16:creationId xmlns="" xmlns:a16="http://schemas.microsoft.com/office/drawing/2014/main" id="{C4E06D32-807D-473A-8F44-8F768AB67767}"/>
                </a:ext>
              </a:extLst>
            </p:cNvPr>
            <p:cNvSpPr txBox="1"/>
            <p:nvPr/>
          </p:nvSpPr>
          <p:spPr>
            <a:xfrm>
              <a:off x="6127310" y="5233623"/>
              <a:ext cx="901541" cy="467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prstClr val="white"/>
                  </a:solidFill>
                </a:rPr>
                <a:t>04</a:t>
              </a:r>
              <a:endParaRPr lang="zh-CN" altLang="en-US" sz="2800" dirty="0">
                <a:solidFill>
                  <a:prstClr val="white"/>
                </a:solidFill>
              </a:endParaRPr>
            </a:p>
          </p:txBody>
        </p:sp>
        <p:sp>
          <p:nvSpPr>
            <p:cNvPr id="143" name="文本框 353">
              <a:extLst>
                <a:ext uri="{FF2B5EF4-FFF2-40B4-BE49-F238E27FC236}">
                  <a16:creationId xmlns="" xmlns:a16="http://schemas.microsoft.com/office/drawing/2014/main" id="{FA778937-63A5-4C97-A1E7-55DBFB860805}"/>
                </a:ext>
              </a:extLst>
            </p:cNvPr>
            <p:cNvSpPr txBox="1"/>
            <p:nvPr/>
          </p:nvSpPr>
          <p:spPr>
            <a:xfrm>
              <a:off x="6299898" y="5566242"/>
              <a:ext cx="578002" cy="2749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altLang="zh-CN" sz="1400" dirty="0" smtClean="0">
                  <a:solidFill>
                    <a:prstClr val="white"/>
                  </a:solidFill>
                  <a:ea typeface="LiHei Pro" panose="020B0500000000000000" pitchFamily="34" charset="-122"/>
                </a:rPr>
                <a:t>Шаг</a:t>
              </a:r>
              <a:endParaRPr lang="zh-CN" altLang="en-US" sz="1400" dirty="0">
                <a:solidFill>
                  <a:prstClr val="white"/>
                </a:solidFill>
                <a:ea typeface="LiHei Pro" panose="020B0500000000000000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17626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Рисунок 3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4" y="0"/>
            <a:ext cx="12192000" cy="686364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Рисунок 34">
            <a:extLst>
              <a:ext uri="{FF2B5EF4-FFF2-40B4-BE49-F238E27FC236}">
                <a16:creationId xmlns="" xmlns:a16="http://schemas.microsoft.com/office/drawing/2014/main" id="{9746129A-6AC9-463C-9E7B-3BB839EE36F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427"/>
          <a:stretch/>
        </p:blipFill>
        <p:spPr>
          <a:xfrm>
            <a:off x="10375679" y="465238"/>
            <a:ext cx="570652" cy="544764"/>
          </a:xfrm>
          <a:prstGeom prst="rect">
            <a:avLst/>
          </a:prstGeom>
        </p:spPr>
      </p:pic>
      <p:sp>
        <p:nvSpPr>
          <p:cNvPr id="41" name="Textbox 1">
            <a:extLst>
              <a:ext uri="{FF2B5EF4-FFF2-40B4-BE49-F238E27FC236}">
                <a16:creationId xmlns="" xmlns:a16="http://schemas.microsoft.com/office/drawing/2014/main" id="{43C2F02A-E5F7-4BB5-9E02-E81746067B13}"/>
              </a:ext>
            </a:extLst>
          </p:cNvPr>
          <p:cNvSpPr/>
          <p:nvPr/>
        </p:nvSpPr>
        <p:spPr>
          <a:xfrm>
            <a:off x="10860574" y="448192"/>
            <a:ext cx="2112901" cy="602976"/>
          </a:xfrm>
          <a:prstGeom prst="rect">
            <a:avLst/>
          </a:prstGeom>
        </p:spPr>
        <p:txBody>
          <a:bodyPr wrap="square" lIns="108767" tIns="54383" rIns="108767" bIns="54383">
            <a:spAutoFit/>
          </a:bodyPr>
          <a:lstStyle/>
          <a:p>
            <a:pPr>
              <a:lnSpc>
                <a:spcPct val="80000"/>
              </a:lnSpc>
            </a:pPr>
            <a:r>
              <a:rPr lang="ru-RU" sz="2000" b="1" dirty="0">
                <a:solidFill>
                  <a:srgbClr val="009999"/>
                </a:solidFill>
                <a:latin typeface="Ubuntu" panose="020B0504030602030204" pitchFamily="34" charset="0"/>
                <a:ea typeface="Times New Roman" panose="02020603050405020304" pitchFamily="18" charset="0"/>
              </a:rPr>
              <a:t>ОТБАСЫ</a:t>
            </a:r>
          </a:p>
          <a:p>
            <a:pPr>
              <a:lnSpc>
                <a:spcPct val="80000"/>
              </a:lnSpc>
            </a:pPr>
            <a:r>
              <a:rPr lang="ru-RU" sz="2000" dirty="0">
                <a:solidFill>
                  <a:srgbClr val="009999"/>
                </a:solidFill>
                <a:latin typeface="Ubuntu" panose="020B0504030602030204" pitchFamily="34" charset="0"/>
                <a:ea typeface="Times New Roman" panose="02020603050405020304" pitchFamily="18" charset="0"/>
              </a:rPr>
              <a:t>БАНК</a:t>
            </a:r>
            <a:endParaRPr lang="aa-ET" sz="1050" dirty="0">
              <a:latin typeface="Ubuntu" panose="020B0504030602030204" pitchFamily="34" charset="0"/>
              <a:ea typeface="Times New Roman" panose="02020603050405020304" pitchFamily="18" charset="0"/>
            </a:endParaRPr>
          </a:p>
        </p:txBody>
      </p:sp>
      <p:sp>
        <p:nvSpPr>
          <p:cNvPr id="8" name="Google Shape;885;p38"/>
          <p:cNvSpPr txBox="1">
            <a:spLocks/>
          </p:cNvSpPr>
          <p:nvPr/>
        </p:nvSpPr>
        <p:spPr>
          <a:xfrm>
            <a:off x="708213" y="324991"/>
            <a:ext cx="7001434" cy="424689"/>
          </a:xfrm>
          <a:prstGeom prst="rect">
            <a:avLst/>
          </a:prstGeom>
          <a:ln w="12700">
            <a:miter lim="400000"/>
          </a:ln>
        </p:spPr>
        <p:txBody>
          <a:bodyPr wrap="square" lIns="45699" tIns="45699" rIns="45699" bIns="45699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k-KZ" sz="2400" b="1" dirty="0" smtClean="0">
                <a:solidFill>
                  <a:srgbClr val="008B8C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План работ</a:t>
            </a:r>
            <a:r>
              <a:rPr lang="en-US" sz="2400" b="1" dirty="0" smtClean="0">
                <a:solidFill>
                  <a:srgbClr val="008B8C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  <a:r>
              <a:rPr lang="ru-RU" sz="2400" b="1" dirty="0" smtClean="0">
                <a:solidFill>
                  <a:srgbClr val="008B8C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ru-RU" sz="2400" b="1" dirty="0">
              <a:solidFill>
                <a:srgbClr val="008B8C"/>
              </a:solidFill>
              <a:latin typeface="+mn-lt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150007"/>
              </p:ext>
            </p:extLst>
          </p:nvPr>
        </p:nvGraphicFramePr>
        <p:xfrm>
          <a:off x="439424" y="1402360"/>
          <a:ext cx="11336728" cy="35415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532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84295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50515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60328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27034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№</a:t>
                      </a:r>
                      <a:endParaRPr lang="ru-RU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47" marR="7647" marT="76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F9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Задача</a:t>
                      </a:r>
                      <a:endParaRPr lang="ru-RU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47" marR="7647" marT="76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F9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Описание</a:t>
                      </a:r>
                      <a:endParaRPr lang="ru-RU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47" marR="7647" marT="76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F9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Сроки</a:t>
                      </a:r>
                      <a:endParaRPr lang="ru-RU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47" marR="7647" marT="76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F9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89476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47" marR="7647" marT="76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Формирование</a:t>
                      </a:r>
                      <a:r>
                        <a:rPr lang="ru-RU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направлений для обучения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47" marR="7647" marT="76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Определить направления и дисциплины, необходимые для реализации задач банка.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47" marR="7647" marT="76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 квартал 2025 года</a:t>
                      </a:r>
                      <a:endParaRPr lang="ru-RU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47" marR="7647" marT="76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6023226"/>
                  </a:ext>
                </a:extLst>
              </a:tr>
              <a:tr h="490556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47" marR="7647" marT="76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Формирования состава  «Лаборатория 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Junior</a:t>
                      </a:r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»</a:t>
                      </a:r>
                    </a:p>
                  </a:txBody>
                  <a:tcPr marL="7647" marR="7647" marT="76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Определить менторов по всем направлениям (</a:t>
                      </a:r>
                      <a:r>
                        <a:rPr lang="ru-RU" altLang="ru-RU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Основы C#,</a:t>
                      </a:r>
                      <a:r>
                        <a:rPr lang="ru-RU" altLang="ru-RU" sz="12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ru-RU" altLang="ru-RU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ASP.NET </a:t>
                      </a:r>
                      <a:r>
                        <a:rPr lang="ru-RU" altLang="ru-RU" sz="12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Core</a:t>
                      </a:r>
                      <a:r>
                        <a:rPr lang="ru-RU" altLang="ru-RU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, UI/UX-дизайн,</a:t>
                      </a:r>
                      <a:r>
                        <a:rPr lang="ru-RU" altLang="ru-RU" sz="12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ru-RU" altLang="ru-RU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Тестирование,</a:t>
                      </a:r>
                      <a:r>
                        <a:rPr lang="ru-RU" altLang="ru-RU" sz="12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ru-RU" altLang="ru-RU" sz="12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DevOps</a:t>
                      </a:r>
                      <a:r>
                        <a:rPr lang="ru-RU" altLang="ru-RU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ru-RU" altLang="ru-RU" sz="12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ru-RU" altLang="ru-RU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Мобильная разработка)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47" marR="7647" marT="76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 квартал 2025 года</a:t>
                      </a:r>
                      <a:endParaRPr lang="ru-RU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47" marR="7647" marT="76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38189984"/>
                  </a:ext>
                </a:extLst>
              </a:tr>
              <a:tr h="389476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47" marR="7647" marT="76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200" dirty="0" smtClean="0"/>
                        <a:t>Определение требований и задач для студентов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47" marR="7647" marT="76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200" dirty="0" smtClean="0"/>
                        <a:t>Сформировать проекты, которые студенты смогут решать в рамках будущей</a:t>
                      </a:r>
                      <a:r>
                        <a:rPr lang="ru-RU" sz="1200" baseline="0" dirty="0" smtClean="0"/>
                        <a:t> </a:t>
                      </a:r>
                      <a:r>
                        <a:rPr lang="ru-RU" sz="1200" dirty="0" smtClean="0"/>
                        <a:t>стажировки</a:t>
                      </a:r>
                      <a:r>
                        <a:rPr lang="ru-RU" sz="1200" baseline="0" dirty="0" smtClean="0"/>
                        <a:t> в банке</a:t>
                      </a:r>
                      <a:r>
                        <a:rPr lang="ru-RU" sz="1200" dirty="0" smtClean="0"/>
                        <a:t>.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47" marR="7647" marT="76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 квартал 2025 года</a:t>
                      </a:r>
                      <a:endParaRPr lang="ru-RU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47" marR="7647" marT="76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89476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47" marR="7647" marT="76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200" dirty="0" smtClean="0">
                          <a:solidFill>
                            <a:schemeClr val="tx1"/>
                          </a:solidFill>
                        </a:rPr>
                        <a:t>Разработка процесса </a:t>
                      </a:r>
                      <a:r>
                        <a:rPr lang="ru-RU" sz="1200" dirty="0" err="1" smtClean="0">
                          <a:solidFill>
                            <a:schemeClr val="tx1"/>
                          </a:solidFill>
                        </a:rPr>
                        <a:t>менторства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47" marR="7647" marT="76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200" dirty="0" smtClean="0">
                          <a:solidFill>
                            <a:schemeClr val="tx1"/>
                          </a:solidFill>
                        </a:rPr>
                        <a:t>Определить роль менторов, которые будут курировать студентов, и разработать систему наставничества. Разработать документ,</a:t>
                      </a:r>
                      <a:r>
                        <a:rPr lang="ru-RU" sz="1200" baseline="0" dirty="0" smtClean="0">
                          <a:solidFill>
                            <a:schemeClr val="tx1"/>
                          </a:solidFill>
                        </a:rPr>
                        <a:t> в рамках которого будет проходить стажировка.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47" marR="7647" marT="76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 квартал 2025 года,</a:t>
                      </a:r>
                      <a:r>
                        <a:rPr lang="ru-RU" sz="12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согласование документа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47" marR="7647" marT="76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19019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5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47" marR="7647" marT="76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200" dirty="0" smtClean="0"/>
                        <a:t>Запуск группы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47" marR="7647" marT="76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200" dirty="0" smtClean="0"/>
                        <a:t>Запустить программу с ограниченным числом студентов,</a:t>
                      </a:r>
                      <a:r>
                        <a:rPr lang="ru-RU" sz="1200" baseline="0" dirty="0" smtClean="0"/>
                        <a:t> н</a:t>
                      </a:r>
                      <a:r>
                        <a:rPr lang="ru-RU" sz="1200" dirty="0" smtClean="0"/>
                        <a:t>азначение наставников.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47" marR="7647" marT="76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Период прохождения стажировки в</a:t>
                      </a:r>
                      <a:r>
                        <a:rPr lang="ru-RU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ВУЗах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47" marR="7647" marT="76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89476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6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47" marR="7647" marT="76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200" dirty="0" smtClean="0"/>
                        <a:t>Мониторинг и обратная связь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47" marR="7647" marT="76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200" dirty="0" smtClean="0"/>
                        <a:t>Регулярно собирать обратную связь как от студентов, так и от </a:t>
                      </a:r>
                      <a:r>
                        <a:rPr lang="ru-RU" sz="1200" dirty="0" err="1" smtClean="0"/>
                        <a:t>тимлидов</a:t>
                      </a:r>
                      <a:r>
                        <a:rPr lang="ru-RU" sz="1200" dirty="0" smtClean="0"/>
                        <a:t>, чтобы оценить эффективность программы и внести необходимые изменения. (отчет)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47" marR="7647" marT="76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дней после</a:t>
                      </a:r>
                      <a:r>
                        <a:rPr lang="ru-RU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завершения стажировки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47" marR="7647" marT="76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580226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7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47" marR="7647" marT="76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200" dirty="0" smtClean="0"/>
                        <a:t>Оценка результатов и трудоустройство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47" marR="7647" marT="76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200" dirty="0" smtClean="0"/>
                        <a:t>Лучшие студенты, продемонстрировавшие высокие результаты в процессе выполнения дипломных проектов/</a:t>
                      </a:r>
                      <a:r>
                        <a:rPr lang="ru-RU" sz="1200" baseline="0" dirty="0" smtClean="0"/>
                        <a:t> </a:t>
                      </a:r>
                      <a:r>
                        <a:rPr lang="ru-RU" sz="1200" dirty="0" smtClean="0"/>
                        <a:t>стажировок, получают предложения о трудоустройстве. (отчет)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47" marR="7647" marT="76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дней после</a:t>
                      </a:r>
                      <a:r>
                        <a:rPr lang="ru-RU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завершения стажировки</a:t>
                      </a:r>
                      <a:endParaRPr lang="ru-RU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47" marR="7647" marT="76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1502108" y="639282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>
                <a:solidFill>
                  <a:schemeClr val="bg1"/>
                </a:solidFill>
                <a:latin typeface="Ubuntu Medium" panose="020B0604030602030204" pitchFamily="34" charset="0"/>
              </a:rPr>
              <a:t>7</a:t>
            </a:r>
            <a:endParaRPr lang="ru-RU" sz="1400" dirty="0">
              <a:solidFill>
                <a:schemeClr val="bg1"/>
              </a:solidFill>
              <a:latin typeface="Ubuntu Medium" panose="020B06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04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Рисунок 3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645"/>
            <a:ext cx="12192000" cy="686364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Рисунок 34">
            <a:extLst>
              <a:ext uri="{FF2B5EF4-FFF2-40B4-BE49-F238E27FC236}">
                <a16:creationId xmlns="" xmlns:a16="http://schemas.microsoft.com/office/drawing/2014/main" id="{9746129A-6AC9-463C-9E7B-3BB839EE36F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427"/>
          <a:stretch/>
        </p:blipFill>
        <p:spPr>
          <a:xfrm>
            <a:off x="10375679" y="465238"/>
            <a:ext cx="570652" cy="544764"/>
          </a:xfrm>
          <a:prstGeom prst="rect">
            <a:avLst/>
          </a:prstGeom>
        </p:spPr>
      </p:pic>
      <p:sp>
        <p:nvSpPr>
          <p:cNvPr id="41" name="Textbox 1">
            <a:extLst>
              <a:ext uri="{FF2B5EF4-FFF2-40B4-BE49-F238E27FC236}">
                <a16:creationId xmlns="" xmlns:a16="http://schemas.microsoft.com/office/drawing/2014/main" id="{43C2F02A-E5F7-4BB5-9E02-E81746067B13}"/>
              </a:ext>
            </a:extLst>
          </p:cNvPr>
          <p:cNvSpPr/>
          <p:nvPr/>
        </p:nvSpPr>
        <p:spPr>
          <a:xfrm>
            <a:off x="10860574" y="448192"/>
            <a:ext cx="2112901" cy="602976"/>
          </a:xfrm>
          <a:prstGeom prst="rect">
            <a:avLst/>
          </a:prstGeom>
        </p:spPr>
        <p:txBody>
          <a:bodyPr wrap="square" lIns="108767" tIns="54383" rIns="108767" bIns="54383">
            <a:spAutoFit/>
          </a:bodyPr>
          <a:lstStyle/>
          <a:p>
            <a:pPr>
              <a:lnSpc>
                <a:spcPct val="80000"/>
              </a:lnSpc>
            </a:pPr>
            <a:r>
              <a:rPr lang="ru-RU" sz="2000" b="1" dirty="0">
                <a:solidFill>
                  <a:srgbClr val="009999"/>
                </a:solidFill>
                <a:latin typeface="Ubuntu" panose="020B0504030602030204" pitchFamily="34" charset="0"/>
                <a:ea typeface="Times New Roman" panose="02020603050405020304" pitchFamily="18" charset="0"/>
              </a:rPr>
              <a:t>ОТБАСЫ</a:t>
            </a:r>
          </a:p>
          <a:p>
            <a:pPr>
              <a:lnSpc>
                <a:spcPct val="80000"/>
              </a:lnSpc>
            </a:pPr>
            <a:r>
              <a:rPr lang="ru-RU" sz="2000" dirty="0">
                <a:solidFill>
                  <a:srgbClr val="009999"/>
                </a:solidFill>
                <a:latin typeface="Ubuntu" panose="020B0504030602030204" pitchFamily="34" charset="0"/>
                <a:ea typeface="Times New Roman" panose="02020603050405020304" pitchFamily="18" charset="0"/>
              </a:rPr>
              <a:t>БАНК</a:t>
            </a:r>
            <a:endParaRPr lang="aa-ET" sz="1050" dirty="0">
              <a:latin typeface="Ubuntu" panose="020B0504030602030204" pitchFamily="34" charset="0"/>
              <a:ea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502108" y="639282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>
                <a:solidFill>
                  <a:schemeClr val="bg1"/>
                </a:solidFill>
                <a:latin typeface="Ubuntu Medium" panose="020B0604030602030204" pitchFamily="34" charset="0"/>
              </a:rPr>
              <a:t>8</a:t>
            </a:r>
            <a:endParaRPr lang="ru-RU" sz="1400" dirty="0">
              <a:solidFill>
                <a:schemeClr val="bg1"/>
              </a:solidFill>
              <a:latin typeface="Ubuntu Medium" panose="020B060403060203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98972" y="1527492"/>
            <a:ext cx="1038620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b="1" dirty="0">
                <a:solidFill>
                  <a:srgbClr val="004445"/>
                </a:solidFill>
                <a:ea typeface="Segoe UI Emoji" panose="020B0502040204020203" pitchFamily="34" charset="0"/>
                <a:cs typeface="Segoe UI" panose="020B0502040204020203" pitchFamily="34" charset="0"/>
              </a:rPr>
              <a:t>Проект решения:</a:t>
            </a:r>
          </a:p>
          <a:p>
            <a:endParaRPr lang="ru-RU" sz="2200" b="1" dirty="0">
              <a:solidFill>
                <a:srgbClr val="004445"/>
              </a:solidFill>
              <a:ea typeface="Segoe UI Emoj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AutoNum type="arabicPeriod"/>
            </a:pPr>
            <a:r>
              <a:rPr lang="ru-RU" sz="2200" b="1" dirty="0" smtClean="0">
                <a:solidFill>
                  <a:srgbClr val="004445"/>
                </a:solidFill>
                <a:ea typeface="Segoe UI Emoji" panose="020B0502040204020203" pitchFamily="34" charset="0"/>
                <a:cs typeface="Segoe UI" panose="020B0502040204020203" pitchFamily="34" charset="0"/>
              </a:rPr>
              <a:t>Одобрить </a:t>
            </a:r>
            <a:r>
              <a:rPr lang="ru-RU" sz="2200" b="1" dirty="0">
                <a:solidFill>
                  <a:srgbClr val="004445"/>
                </a:solidFill>
                <a:ea typeface="Segoe UI Emoji" panose="020B0502040204020203" pitchFamily="34" charset="0"/>
                <a:cs typeface="Segoe UI" panose="020B0502040204020203" pitchFamily="34" charset="0"/>
              </a:rPr>
              <a:t>тестовый запуск </a:t>
            </a:r>
            <a:r>
              <a:rPr lang="ru-RU" sz="2200" b="1" dirty="0" smtClean="0">
                <a:solidFill>
                  <a:srgbClr val="004445"/>
                </a:solidFill>
                <a:ea typeface="Segoe UI Emoji" panose="020B0502040204020203" pitchFamily="34" charset="0"/>
                <a:cs typeface="Segoe UI" panose="020B0502040204020203" pitchFamily="34" charset="0"/>
              </a:rPr>
              <a:t>«</a:t>
            </a:r>
            <a:r>
              <a:rPr lang="ru-RU" sz="2200" b="1" dirty="0">
                <a:solidFill>
                  <a:srgbClr val="004445"/>
                </a:solidFill>
                <a:ea typeface="Segoe UI Emoji" panose="020B0502040204020203" pitchFamily="34" charset="0"/>
                <a:cs typeface="Segoe UI" panose="020B0502040204020203" pitchFamily="34" charset="0"/>
              </a:rPr>
              <a:t>Лаборатория </a:t>
            </a:r>
            <a:r>
              <a:rPr lang="ru-RU" sz="2200" b="1" dirty="0" err="1">
                <a:solidFill>
                  <a:srgbClr val="004445"/>
                </a:solidFill>
                <a:ea typeface="Segoe UI Emoji" panose="020B0502040204020203" pitchFamily="34" charset="0"/>
                <a:cs typeface="Segoe UI" panose="020B0502040204020203" pitchFamily="34" charset="0"/>
              </a:rPr>
              <a:t>Junior</a:t>
            </a:r>
            <a:r>
              <a:rPr lang="ru-RU" sz="2200" b="1" dirty="0">
                <a:solidFill>
                  <a:srgbClr val="004445"/>
                </a:solidFill>
                <a:ea typeface="Segoe UI Emoji" panose="020B0502040204020203" pitchFamily="34" charset="0"/>
                <a:cs typeface="Segoe UI" panose="020B0502040204020203" pitchFamily="34" charset="0"/>
              </a:rPr>
              <a:t>» на базе Департамента цифровой </a:t>
            </a:r>
            <a:r>
              <a:rPr lang="ru-RU" sz="2200" b="1" dirty="0" smtClean="0">
                <a:solidFill>
                  <a:srgbClr val="004445"/>
                </a:solidFill>
                <a:ea typeface="Segoe UI Emoji" panose="020B0502040204020203" pitchFamily="34" charset="0"/>
                <a:cs typeface="Segoe UI" panose="020B0502040204020203" pitchFamily="34" charset="0"/>
              </a:rPr>
              <a:t>трансформации.</a:t>
            </a:r>
            <a:endParaRPr lang="ru-RU" sz="2200" b="1" dirty="0">
              <a:solidFill>
                <a:srgbClr val="004445"/>
              </a:solidFill>
              <a:ea typeface="Segoe UI Emoj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AutoNum type="arabicPeriod"/>
            </a:pPr>
            <a:r>
              <a:rPr lang="ru-RU" sz="2200" b="1" dirty="0" smtClean="0">
                <a:solidFill>
                  <a:srgbClr val="004445"/>
                </a:solidFill>
                <a:ea typeface="Segoe UI Emoji" panose="020B0502040204020203" pitchFamily="34" charset="0"/>
                <a:cs typeface="Segoe UI" panose="020B0502040204020203" pitchFamily="34" charset="0"/>
              </a:rPr>
              <a:t>Утвердить </a:t>
            </a:r>
            <a:r>
              <a:rPr lang="ru-RU" sz="2200" b="1" dirty="0">
                <a:solidFill>
                  <a:srgbClr val="004445"/>
                </a:solidFill>
                <a:ea typeface="Segoe UI Emoji" panose="020B0502040204020203" pitchFamily="34" charset="0"/>
                <a:cs typeface="Segoe UI" panose="020B0502040204020203" pitchFamily="34" charset="0"/>
              </a:rPr>
              <a:t>план работ по реализации </a:t>
            </a:r>
            <a:r>
              <a:rPr lang="ru-RU" sz="2200" b="1" dirty="0" smtClean="0">
                <a:solidFill>
                  <a:srgbClr val="004445"/>
                </a:solidFill>
                <a:ea typeface="Segoe UI Emoji" panose="020B0502040204020203" pitchFamily="34" charset="0"/>
                <a:cs typeface="Segoe UI" panose="020B0502040204020203" pitchFamily="34" charset="0"/>
              </a:rPr>
              <a:t>тестового запуска «</a:t>
            </a:r>
            <a:r>
              <a:rPr lang="ru-RU" sz="2200" b="1" dirty="0">
                <a:solidFill>
                  <a:srgbClr val="004445"/>
                </a:solidFill>
                <a:ea typeface="Segoe UI Emoji" panose="020B0502040204020203" pitchFamily="34" charset="0"/>
                <a:cs typeface="Segoe UI" panose="020B0502040204020203" pitchFamily="34" charset="0"/>
              </a:rPr>
              <a:t>Лаборатория </a:t>
            </a:r>
            <a:r>
              <a:rPr lang="ru-RU" sz="2200" b="1" dirty="0" err="1">
                <a:solidFill>
                  <a:srgbClr val="004445"/>
                </a:solidFill>
                <a:ea typeface="Segoe UI Emoji" panose="020B0502040204020203" pitchFamily="34" charset="0"/>
                <a:cs typeface="Segoe UI" panose="020B0502040204020203" pitchFamily="34" charset="0"/>
              </a:rPr>
              <a:t>Junior</a:t>
            </a:r>
            <a:r>
              <a:rPr lang="ru-RU" sz="2200" b="1" dirty="0" smtClean="0">
                <a:solidFill>
                  <a:srgbClr val="004445"/>
                </a:solidFill>
                <a:ea typeface="Segoe UI Emoji" panose="020B0502040204020203" pitchFamily="34" charset="0"/>
                <a:cs typeface="Segoe UI" panose="020B0502040204020203" pitchFamily="34" charset="0"/>
              </a:rPr>
              <a:t>».</a:t>
            </a:r>
            <a:endParaRPr lang="en-US" sz="2200" b="1" dirty="0" smtClean="0">
              <a:solidFill>
                <a:srgbClr val="004445"/>
              </a:solidFill>
              <a:ea typeface="Segoe UI Emoj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AutoNum type="arabicPeriod"/>
            </a:pPr>
            <a:r>
              <a:rPr lang="kk-KZ" sz="2200" b="1" dirty="0" smtClean="0">
                <a:solidFill>
                  <a:srgbClr val="004445"/>
                </a:solidFill>
                <a:ea typeface="Segoe UI Emoji" panose="020B0502040204020203" pitchFamily="34" charset="0"/>
                <a:cs typeface="Segoe UI" panose="020B0502040204020203" pitchFamily="34" charset="0"/>
              </a:rPr>
              <a:t>Заключить </a:t>
            </a:r>
            <a:r>
              <a:rPr lang="ru-RU" sz="2200" b="1" dirty="0" smtClean="0">
                <a:solidFill>
                  <a:srgbClr val="004445"/>
                </a:solidFill>
                <a:ea typeface="Segoe UI Emoji" panose="020B0502040204020203" pitchFamily="34" charset="0"/>
                <a:cs typeface="Segoe UI" panose="020B0502040204020203" pitchFamily="34" charset="0"/>
              </a:rPr>
              <a:t>«Д</a:t>
            </a:r>
            <a:r>
              <a:rPr lang="kk-KZ" sz="2200" b="1" dirty="0" smtClean="0">
                <a:solidFill>
                  <a:srgbClr val="004445"/>
                </a:solidFill>
                <a:ea typeface="Segoe UI Emoji" panose="020B0502040204020203" pitchFamily="34" charset="0"/>
                <a:cs typeface="Segoe UI" panose="020B0502040204020203" pitchFamily="34" charset="0"/>
              </a:rPr>
              <a:t>оговор об организации филиала кафедры на производстве» с ВУЗами.</a:t>
            </a:r>
            <a:endParaRPr lang="ru-RU" sz="2200" b="1" dirty="0">
              <a:solidFill>
                <a:srgbClr val="004445"/>
              </a:solidFill>
              <a:ea typeface="Segoe UI Emoj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AutoNum type="arabicPeriod"/>
            </a:pPr>
            <a:r>
              <a:rPr lang="ru-RU" sz="2200" b="1" dirty="0" smtClean="0">
                <a:solidFill>
                  <a:srgbClr val="004445"/>
                </a:solidFill>
                <a:ea typeface="Segoe UI Emoji" panose="020B0502040204020203" pitchFamily="34" charset="0"/>
                <a:cs typeface="Segoe UI" panose="020B0502040204020203" pitchFamily="34" charset="0"/>
              </a:rPr>
              <a:t>Департаменту цифровой трансформации </a:t>
            </a:r>
            <a:r>
              <a:rPr lang="ru-RU" sz="2200" b="1" dirty="0">
                <a:solidFill>
                  <a:srgbClr val="004445"/>
                </a:solidFill>
                <a:ea typeface="Segoe UI Emoji" panose="020B0502040204020203" pitchFamily="34" charset="0"/>
                <a:cs typeface="Segoe UI" panose="020B0502040204020203" pitchFamily="34" charset="0"/>
              </a:rPr>
              <a:t>(Герцен Е.А.) по завершении всех мероприятий, предусмотренных утверждённым планом, подготовить и представить на рассмотрение отчёт об итогах реализации «Лаборатория </a:t>
            </a:r>
            <a:r>
              <a:rPr lang="en-US" sz="2200" b="1" dirty="0">
                <a:solidFill>
                  <a:srgbClr val="004445"/>
                </a:solidFill>
                <a:ea typeface="Segoe UI Emoji" panose="020B0502040204020203" pitchFamily="34" charset="0"/>
                <a:cs typeface="Segoe UI" panose="020B0502040204020203" pitchFamily="34" charset="0"/>
              </a:rPr>
              <a:t>Junior»</a:t>
            </a:r>
            <a:r>
              <a:rPr lang="ru-RU" sz="2200" b="1" dirty="0" smtClean="0">
                <a:solidFill>
                  <a:srgbClr val="004445"/>
                </a:solidFill>
                <a:ea typeface="Segoe UI Emoj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ru-RU" sz="2200" b="1" dirty="0">
                <a:solidFill>
                  <a:srgbClr val="004445"/>
                </a:solidFill>
                <a:ea typeface="Segoe UI Emoji" panose="020B0502040204020203" pitchFamily="34" charset="0"/>
                <a:cs typeface="Segoe UI" panose="020B0502040204020203" pitchFamily="34" charset="0"/>
              </a:rPr>
              <a:t>включающий анализ достигнутых результатов и рекомендации по дальнейшему масштабированию инициативы.</a:t>
            </a:r>
          </a:p>
        </p:txBody>
      </p:sp>
    </p:spTree>
    <p:extLst>
      <p:ext uri="{BB962C8B-B14F-4D97-AF65-F5344CB8AC3E}">
        <p14:creationId xmlns:p14="http://schemas.microsoft.com/office/powerpoint/2010/main" val="1950229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364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024917" y="3139434"/>
            <a:ext cx="41421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 smtClean="0">
                <a:solidFill>
                  <a:srgbClr val="008F91"/>
                </a:solidFill>
              </a:rPr>
              <a:t>Спасибо</a:t>
            </a:r>
            <a:r>
              <a:rPr lang="en-US" sz="3200" b="1" dirty="0" smtClean="0">
                <a:solidFill>
                  <a:srgbClr val="008F91"/>
                </a:solidFill>
              </a:rPr>
              <a:t> </a:t>
            </a:r>
            <a:r>
              <a:rPr lang="ru-RU" sz="3200" dirty="0" smtClean="0">
                <a:solidFill>
                  <a:srgbClr val="008F91"/>
                </a:solidFill>
              </a:rPr>
              <a:t>за</a:t>
            </a:r>
            <a:r>
              <a:rPr lang="en-US" sz="3200" dirty="0" smtClean="0">
                <a:solidFill>
                  <a:srgbClr val="008F91"/>
                </a:solidFill>
              </a:rPr>
              <a:t> </a:t>
            </a:r>
            <a:r>
              <a:rPr lang="ru-RU" sz="3200" dirty="0" smtClean="0">
                <a:solidFill>
                  <a:srgbClr val="008F91"/>
                </a:solidFill>
              </a:rPr>
              <a:t>внимание!</a:t>
            </a:r>
            <a:endParaRPr lang="ru-RU" sz="2800" i="1" dirty="0">
              <a:solidFill>
                <a:srgbClr val="008F91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="" xmlns:a16="http://schemas.microsoft.com/office/drawing/2014/main" id="{9746129A-6AC9-463C-9E7B-3BB839EE36F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427"/>
          <a:stretch/>
        </p:blipFill>
        <p:spPr>
          <a:xfrm>
            <a:off x="4266423" y="1939583"/>
            <a:ext cx="1039667" cy="992502"/>
          </a:xfrm>
          <a:prstGeom prst="rect">
            <a:avLst/>
          </a:prstGeom>
        </p:spPr>
      </p:pic>
      <p:sp>
        <p:nvSpPr>
          <p:cNvPr id="7" name="Textbox 1">
            <a:extLst>
              <a:ext uri="{FF2B5EF4-FFF2-40B4-BE49-F238E27FC236}">
                <a16:creationId xmlns="" xmlns:a16="http://schemas.microsoft.com/office/drawing/2014/main" id="{43C2F02A-E5F7-4BB5-9E02-E81746067B13}"/>
              </a:ext>
            </a:extLst>
          </p:cNvPr>
          <p:cNvSpPr/>
          <p:nvPr/>
        </p:nvSpPr>
        <p:spPr>
          <a:xfrm>
            <a:off x="5306090" y="2033258"/>
            <a:ext cx="2112901" cy="898827"/>
          </a:xfrm>
          <a:prstGeom prst="rect">
            <a:avLst/>
          </a:prstGeom>
        </p:spPr>
        <p:txBody>
          <a:bodyPr wrap="square" lIns="108767" tIns="54383" rIns="108767" bIns="54383">
            <a:spAutoFit/>
          </a:bodyPr>
          <a:lstStyle/>
          <a:p>
            <a:pPr>
              <a:lnSpc>
                <a:spcPct val="80000"/>
              </a:lnSpc>
            </a:pPr>
            <a:r>
              <a:rPr lang="ru-RU" sz="3200" b="1" dirty="0">
                <a:solidFill>
                  <a:srgbClr val="009999"/>
                </a:solidFill>
                <a:latin typeface="Ubuntu" panose="020B0504030602030204" pitchFamily="34" charset="0"/>
                <a:ea typeface="Times New Roman" panose="02020603050405020304" pitchFamily="18" charset="0"/>
              </a:rPr>
              <a:t>ОТБАСЫ</a:t>
            </a:r>
          </a:p>
          <a:p>
            <a:pPr>
              <a:lnSpc>
                <a:spcPct val="80000"/>
              </a:lnSpc>
            </a:pPr>
            <a:r>
              <a:rPr lang="ru-RU" sz="3200" dirty="0">
                <a:solidFill>
                  <a:srgbClr val="009999"/>
                </a:solidFill>
                <a:latin typeface="Ubuntu" panose="020B0504030602030204" pitchFamily="34" charset="0"/>
                <a:ea typeface="Times New Roman" panose="02020603050405020304" pitchFamily="18" charset="0"/>
              </a:rPr>
              <a:t>БАНК</a:t>
            </a:r>
            <a:endParaRPr lang="aa-ET" sz="1400" dirty="0">
              <a:latin typeface="Ubuntu" panose="020B0504030602030204" pitchFamily="34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1354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19704</TotalTime>
  <Words>943</Words>
  <Application>Microsoft Office PowerPoint</Application>
  <PresentationFormat>Широкоэкранный</PresentationFormat>
  <Paragraphs>200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25" baseType="lpstr">
      <vt:lpstr>微软雅黑</vt:lpstr>
      <vt:lpstr>宋体</vt:lpstr>
      <vt:lpstr>Arial</vt:lpstr>
      <vt:lpstr>Calibri</vt:lpstr>
      <vt:lpstr>Calibri Light</vt:lpstr>
      <vt:lpstr>LiHei Pro</vt:lpstr>
      <vt:lpstr>Open Sans Extrabold</vt:lpstr>
      <vt:lpstr>Segoe UI</vt:lpstr>
      <vt:lpstr>Segoe UI Emoji</vt:lpstr>
      <vt:lpstr>Tahoma</vt:lpstr>
      <vt:lpstr>Times New Roman</vt:lpstr>
      <vt:lpstr>Trebuchet MS</vt:lpstr>
      <vt:lpstr>Ubuntu</vt:lpstr>
      <vt:lpstr>Ubuntu Medium</vt:lpstr>
      <vt:lpstr>Wingdings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Керимова Лола Назимовна</dc:creator>
  <cp:lastModifiedBy>Керимова Лола Назимовна</cp:lastModifiedBy>
  <cp:revision>179</cp:revision>
  <dcterms:created xsi:type="dcterms:W3CDTF">2024-09-13T05:35:39Z</dcterms:created>
  <dcterms:modified xsi:type="dcterms:W3CDTF">2025-05-19T06:24:20Z</dcterms:modified>
</cp:coreProperties>
</file>