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389" r:id="rId4"/>
    <p:sldId id="452" r:id="rId5"/>
    <p:sldId id="258" r:id="rId6"/>
    <p:sldId id="453" r:id="rId7"/>
    <p:sldId id="443" r:id="rId8"/>
    <p:sldId id="446" r:id="rId9"/>
    <p:sldId id="260" r:id="rId10"/>
    <p:sldId id="445" r:id="rId11"/>
    <p:sldId id="447" r:id="rId12"/>
    <p:sldId id="454" r:id="rId13"/>
    <p:sldId id="448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389"/>
            <p14:sldId id="452"/>
            <p14:sldId id="258"/>
            <p14:sldId id="453"/>
            <p14:sldId id="443"/>
            <p14:sldId id="446"/>
            <p14:sldId id="260"/>
            <p14:sldId id="445"/>
            <p14:sldId id="447"/>
            <p14:sldId id="454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816"/>
    <a:srgbClr val="3F8624"/>
    <a:srgbClr val="4D27AA"/>
    <a:srgbClr val="BE1558"/>
    <a:srgbClr val="161E2D"/>
    <a:srgbClr val="0862C1"/>
    <a:srgbClr val="0073BB"/>
    <a:srgbClr val="4D72F3"/>
    <a:srgbClr val="3538BD"/>
    <a:srgbClr val="F2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1"/>
    <p:restoredTop sz="95581" autoAdjust="0"/>
  </p:normalViewPr>
  <p:slideViewPr>
    <p:cSldViewPr snapToGrid="0" snapToObjects="1">
      <p:cViewPr>
        <p:scale>
          <a:sx n="140" d="100"/>
          <a:sy n="140" d="100"/>
        </p:scale>
        <p:origin x="-150" y="-618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2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vhenVieskov/docker-intermine-gradle.git" TargetMode="External"/><Relationship Id="rId2" Type="http://schemas.openxmlformats.org/officeDocument/2006/relationships/hyperlink" Target="https://github.com/YevhenVieskov/DevOps_internal_Dnipro_2021Q3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644434"/>
            <a:ext cx="9650413" cy="3424329"/>
          </a:xfrm>
        </p:spPr>
        <p:txBody>
          <a:bodyPr/>
          <a:lstStyle/>
          <a:p>
            <a:pPr eaLnBrk="1" hangingPunct="1"/>
            <a:r>
              <a:rPr lang="en-US" altLang="en-US" dirty="0"/>
              <a:t>CI/CD pipeline for deployment  </a:t>
            </a:r>
            <a:r>
              <a:rPr lang="en-US" altLang="en-US" dirty="0" err="1"/>
              <a:t>Intermine</a:t>
            </a:r>
            <a:r>
              <a:rPr lang="en-US" altLang="en-US" dirty="0"/>
              <a:t> application on AWS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Yevhen Vieskov, DevOps_internal_Dnipro_2021Q3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8FD55-336A-5A48-A65B-1A6E542D60D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Conclusion.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01931" y="1104564"/>
            <a:ext cx="9588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Three tier infrastructure for data warehouse application has been created with Terraform</a:t>
            </a:r>
          </a:p>
          <a:p>
            <a:pPr marL="342900" indent="-342900">
              <a:buAutoNum type="arabicPeriod"/>
            </a:pPr>
            <a:r>
              <a:rPr lang="en-US" dirty="0"/>
              <a:t>Jenkins infrastructure with main and worker node has been created in Terraform</a:t>
            </a:r>
          </a:p>
          <a:p>
            <a:pPr marL="342900" indent="-342900">
              <a:buAutoNum type="arabicPeriod"/>
            </a:pPr>
            <a:r>
              <a:rPr lang="en-US" dirty="0"/>
              <a:t>Application has been deployed to AWS in Docker Container</a:t>
            </a:r>
          </a:p>
          <a:p>
            <a:pPr marL="342900" indent="-342900">
              <a:buAutoNum type="arabicPeriod"/>
            </a:pPr>
            <a:r>
              <a:rPr lang="en-US" dirty="0"/>
              <a:t>Jenkins infrastructure must be improved (load </a:t>
            </a:r>
            <a:r>
              <a:rPr lang="en-US" dirty="0" err="1"/>
              <a:t>balanser</a:t>
            </a:r>
            <a:r>
              <a:rPr lang="en-US" dirty="0"/>
              <a:t>, autoscaling group)</a:t>
            </a:r>
          </a:p>
          <a:p>
            <a:pPr marL="342900" indent="-342900">
              <a:buAutoNum type="arabicPeriod"/>
            </a:pPr>
            <a:r>
              <a:rPr lang="en-US" dirty="0"/>
              <a:t>Database from warehouse application must be deployed on RDS. Web application may work in 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79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76994" y="1407174"/>
            <a:ext cx="9588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https://github.com/YevhenVieskov/DevOps_internal_Dnipro_2021Q3.git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https://github.com/YevhenVieskov/docker-intermine-gradle.git</a:t>
            </a:r>
            <a:endParaRPr lang="en-US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97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1284" y="2820897"/>
            <a:ext cx="5406587" cy="64452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Thanks for your attention!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9">
            <a:extLst>
              <a:ext uri="{FF2B5EF4-FFF2-40B4-BE49-F238E27FC236}">
                <a16:creationId xmlns:a16="http://schemas.microsoft.com/office/drawing/2014/main" id="{C4424176-D61D-4247-94CC-33611A47B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Task. Part 1</a:t>
            </a:r>
          </a:p>
        </p:txBody>
      </p:sp>
      <p:sp>
        <p:nvSpPr>
          <p:cNvPr id="39941" name="Content Placeholder 1">
            <a:extLst>
              <a:ext uri="{FF2B5EF4-FFF2-40B4-BE49-F238E27FC236}">
                <a16:creationId xmlns:a16="http://schemas.microsoft.com/office/drawing/2014/main" id="{04BFD3BC-B4B2-5549-B655-135D9FD65520}"/>
              </a:ext>
            </a:extLst>
          </p:cNvPr>
          <p:cNvSpPr>
            <a:spLocks noGrp="1" noChangeArrowheads="1"/>
          </p:cNvSpPr>
          <p:nvPr>
            <p:ph sz="half" idx="12"/>
          </p:nvPr>
        </p:nvSpPr>
        <p:spPr>
          <a:xfrm>
            <a:off x="241300" y="1149349"/>
            <a:ext cx="11709400" cy="431946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1. Repository - https://github.com/intermine/intermine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2. Create 2 environments - dev and prod using terraform on any virtual platform (public cloud or local);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Use Terraform for provisioning infra in public cloud: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- Use modules - split all infra into 2 modules: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- first one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should deploy networking stuff - VPC, networks, routing tables, security groups and so on;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- second one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should deploy app layer - ASG, ALB and so on for: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- App Jenkins;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- Applications;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- State should be on remote backend;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- Install local Infra Jenkins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and develop Jenkins pipeline using Scripted or DSL pipelines to run Terraform code.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Pipeline must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do "plan", "apply", "destroy" for infrastructure. All secrets must be on Jenkins credentials;</a:t>
            </a:r>
            <a:endParaRPr lang="en-US" altLang="en-US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08DA37B-B9A9-8947-B9C5-A7183EC37F3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9">
            <a:extLst>
              <a:ext uri="{FF2B5EF4-FFF2-40B4-BE49-F238E27FC236}">
                <a16:creationId xmlns:a16="http://schemas.microsoft.com/office/drawing/2014/main" id="{C4424176-D61D-4247-94CC-33611A47B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Task. Part 2</a:t>
            </a:r>
          </a:p>
        </p:txBody>
      </p:sp>
      <p:sp>
        <p:nvSpPr>
          <p:cNvPr id="39941" name="Content Placeholder 1">
            <a:extLst>
              <a:ext uri="{FF2B5EF4-FFF2-40B4-BE49-F238E27FC236}">
                <a16:creationId xmlns:a16="http://schemas.microsoft.com/office/drawing/2014/main" id="{04BFD3BC-B4B2-5549-B655-135D9FD65520}"/>
              </a:ext>
            </a:extLst>
          </p:cNvPr>
          <p:cNvSpPr>
            <a:spLocks noGrp="1" noChangeArrowheads="1"/>
          </p:cNvSpPr>
          <p:nvPr>
            <p:ph sz="half" idx="12"/>
          </p:nvPr>
        </p:nvSpPr>
        <p:spPr>
          <a:xfrm>
            <a:off x="241300" y="1149349"/>
            <a:ext cx="11709400" cy="424033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3. Configure environment using ansible playbook; Install application dependencies and set application configuration;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Develop Ansible roles and use best practices developing ones;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Ansible should be run locally on each instance using user-data for: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App Jenkins (configure Jenkins for application, using Jenkins docker image);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Applications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(install application dependencies and set application configuration);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4. Create/configure Jenkins, using Jenkins docker image;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5. Using Jenkins create pipeline to build/test/deploy warehouse application;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the pipeline should be triggered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automatically after commit to repo;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the deployment to dev should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occur automatically, manual to prod;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you need to implement a solution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to track application versions;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use groovy-libraries as much as possible;</a:t>
            </a:r>
            <a:endParaRPr lang="en-US" altLang="en-US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08DA37B-B9A9-8947-B9C5-A7183EC37F3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3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5">
            <a:extLst>
              <a:ext uri="{FF2B5EF4-FFF2-40B4-BE49-F238E27FC236}">
                <a16:creationId xmlns:a16="http://schemas.microsoft.com/office/drawing/2014/main" id="{51DE8CD2-409E-E641-A30B-5C483B81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Infrastructure Scheme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9B592-7AC8-374D-948E-870AD03E23E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825AF8-6905-4BD1-85FD-63A1A0CE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1009650"/>
            <a:ext cx="7049320" cy="5729302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41A5313-8A78-4421-AE5B-E554E6306752}"/>
              </a:ext>
            </a:extLst>
          </p:cNvPr>
          <p:cNvSpPr/>
          <p:nvPr/>
        </p:nvSpPr>
        <p:spPr>
          <a:xfrm>
            <a:off x="6711576" y="2173206"/>
            <a:ext cx="388470" cy="400424"/>
          </a:xfrm>
          <a:prstGeom prst="round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Software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3964" y="1223649"/>
            <a:ext cx="9326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Terraform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is an open-source infrastructure as code  software tool created by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Hasi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Corp. Users define and provide data center infrastructure using a declarative configuration language.</a:t>
            </a:r>
            <a:endParaRPr lang="ru-RU" dirty="0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2" y="1311146"/>
            <a:ext cx="592257" cy="6708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2461C4-90BF-43EF-85DD-7F1A87988A46}"/>
              </a:ext>
            </a:extLst>
          </p:cNvPr>
          <p:cNvSpPr/>
          <p:nvPr/>
        </p:nvSpPr>
        <p:spPr>
          <a:xfrm>
            <a:off x="1774291" y="2110555"/>
            <a:ext cx="94200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Ansible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an open-source software provisioning, configuration management, and application-deployment tool enabling infrastructure as code. It runs on many Unix-like systems, and can configure both Unix-like systems as well as Microsoft Windows. It includes its own declarative language to describe system configuration.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ÐÐ°ÑÑÐ¸Ð½ÐºÐ¸ Ð¿Ð¾ Ð·Ð°Ð¿ÑÐ¾ÑÑ Ansible">
            <a:extLst>
              <a:ext uri="{FF2B5EF4-FFF2-40B4-BE49-F238E27FC236}">
                <a16:creationId xmlns:a16="http://schemas.microsoft.com/office/drawing/2014/main" id="{239799D5-7322-463F-9104-BB4867C0B698}"/>
              </a:ext>
            </a:extLst>
          </p:cNvPr>
          <p:cNvPicPr>
            <a:picLocks noChangeAspect="1"/>
            <a:extLst>
              <a:ext uri="smNativeData">
                <sm:smNativeData xmlns="" xmlns:lc="http://schemas.openxmlformats.org/drawingml/2006/lockedCanvas" xmlns:sm="smNativeData" val="SMDATA_15_rb7QuhMAAAAlAAAAEQAAAC0AAAAAkAAAAEgAAACQAAAASAAAAAAAAAAAAAAAAAAAAAEAAABQAAAAAAAAAAAA4D8AAAAAAADgPwAAAAAAAOA/AAAAAAAA4D8AAAAAAADgPwAAAAAAAOA/AAAAAAAA4D8AAAAAAADgPwAAAAAAAOA/AAAAAAAA4D8CAAAAjAAAAAAAAAAAAAAALaK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e9foKAAAAACgAAAAoAAAAZAAAAGQAAAAAAAAAzMzMAAAAAABQAAAAUAAAAGQAAABkAAAAAAAAAAcAAAA4AAAAAAAAAAAAAAAAAAAA////AAAAAAAAAAAAAAAAAAAAAAAAAAAAHAY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LaK/Bf///wEAAAAAAAAAAAAAAAAAAAAAAAAAAAAAAAAAAAAAAAAAAAAAAAJ/f38A3vX6A8zMzADAwP8Af39/AAAAAAAAAAAAAAAAAP///wAAAAAAIQAAABgAAAAUAAAASS4AAF4AAADGNgAALgkAABAAAAAmAAAACAAAAP//////////"/>
              </a:ext>
            </a:extLst>
          </p:cNvPicPr>
          <p:nvPr/>
        </p:nvPicPr>
        <p:blipFill>
          <a:blip r:embed="rId3"/>
          <a:srcRect b="15640"/>
          <a:stretch>
            <a:fillRect/>
          </a:stretch>
        </p:blipFill>
        <p:spPr>
          <a:xfrm>
            <a:off x="553318" y="2283492"/>
            <a:ext cx="672333" cy="698013"/>
          </a:xfrm>
          <a:prstGeom prst="rect">
            <a:avLst/>
          </a:prstGeom>
          <a:noFill/>
          <a:ln w="12700">
            <a:noFill/>
          </a:ln>
          <a:effectLst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98CDF7-81A0-4ABF-94D9-0048B64076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t="17401" b="20428"/>
          <a:stretch/>
        </p:blipFill>
        <p:spPr>
          <a:xfrm>
            <a:off x="466165" y="3283001"/>
            <a:ext cx="1185913" cy="78776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4D3EBB6-7433-4B89-B415-A6062B816DE8}"/>
              </a:ext>
            </a:extLst>
          </p:cNvPr>
          <p:cNvSpPr/>
          <p:nvPr/>
        </p:nvSpPr>
        <p:spPr>
          <a:xfrm>
            <a:off x="1774291" y="3138176"/>
            <a:ext cx="100932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 set of platform as a service (PaaS) products that use OS-level virtualization to deliver software in packages called containers. Containers are isolated from one another and bundle their own software, libraries and configuration files; they can communicate with each other through well-defined channels.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Because all of the containers share the services of a single operating system kernel, they use fewer resources than virtual machines.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3A68BD2-B7D1-4170-96F9-D8196C8A2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t="17401" b="20428"/>
          <a:stretch/>
        </p:blipFill>
        <p:spPr>
          <a:xfrm>
            <a:off x="429508" y="3379186"/>
            <a:ext cx="1185913" cy="787764"/>
          </a:xfrm>
          <a:prstGeom prst="rect">
            <a:avLst/>
          </a:prstGeom>
        </p:spPr>
      </p:pic>
      <p:pic>
        <p:nvPicPr>
          <p:cNvPr id="15" name="Picture 4" descr="ÐÐ°ÑÑÐ¸Ð½ÐºÐ¸ Ð¿Ð¾ Ð·Ð°Ð¿ÑÐ¾ÑÑ jenkins">
            <a:extLst>
              <a:ext uri="{FF2B5EF4-FFF2-40B4-BE49-F238E27FC236}">
                <a16:creationId xmlns:a16="http://schemas.microsoft.com/office/drawing/2014/main" id="{8F1608A4-057A-4D82-8911-99F38CBAFADE}"/>
              </a:ext>
            </a:extLst>
          </p:cNvPr>
          <p:cNvPicPr>
            <a:picLocks noChangeAspect="1"/>
            <a:extLst>
              <a:ext uri="smNativeData">
                <sm:smNativeData xmlns="" xmlns:lc="http://schemas.openxmlformats.org/drawingml/2006/lockedCanvas" xmlns:sm="smNativeData" val="SMDATA_15_rb7QuhMAAAAlAAAAEQAAAC0AAAAAkAAAAEgAAACQAAAASAAAAAAAAAAAAAAAAAAAAAEAAABQAAAAAAAAAAAA4D8AAAAAAADgPwAAAAAAAOA/AAAAAAAA4D8AAAAAAADgPwAAAAAAAOA/AAAAAAAA4D8AAAAAAADgPwAAAAAAAOA/AAAAAAAA4D8CAAAAjAAAAAAAAAAAAAAALaK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e9fo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LaK/Bf///wEAAAAAAAAAAAAAAAAAAAAAAAAAAAAAAAAAAAAAAAAAAAAAAAJ/f38A3vX6A8zMzADAwP8Af39/AAAAAAAAAAAAAAAAAP///wAAAAAAIQAAABgAAAAUAAAA2C0AAAAAAABAOAAAtQo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66165" y="4539162"/>
            <a:ext cx="766856" cy="789020"/>
          </a:xfrm>
          <a:prstGeom prst="rect">
            <a:avLst/>
          </a:prstGeom>
          <a:noFill/>
          <a:ln w="12700">
            <a:noFill/>
          </a:ln>
          <a:effectLst/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BA999E-F6DB-447A-AF03-D111B482F4A6}"/>
              </a:ext>
            </a:extLst>
          </p:cNvPr>
          <p:cNvSpPr/>
          <p:nvPr/>
        </p:nvSpPr>
        <p:spPr>
          <a:xfrm>
            <a:off x="1799078" y="4539161"/>
            <a:ext cx="9588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– an open source automation server which enables developers around the world to reliably build, test, and deploy their software.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86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CI/CD Pipeline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0" y="1319602"/>
            <a:ext cx="10992951" cy="4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Code structure and Jenkins pipeline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1AA79E-711B-4866-8E69-E3B302336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0443"/>
          <a:stretch/>
        </p:blipFill>
        <p:spPr>
          <a:xfrm>
            <a:off x="688859" y="1009650"/>
            <a:ext cx="5957601" cy="56245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00BAC0-3B07-4B4F-A62B-4E05B74A8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5" r="31807"/>
          <a:stretch/>
        </p:blipFill>
        <p:spPr>
          <a:xfrm>
            <a:off x="6905767" y="1009650"/>
            <a:ext cx="5286234" cy="56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Results. AWS Infrastructure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D95981-1D4C-4C3F-B005-C468FEE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4" y="1121747"/>
            <a:ext cx="9467522" cy="51282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Result. Application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076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52596</TotalTime>
  <Words>641</Words>
  <Application>Microsoft Office PowerPoint</Application>
  <PresentationFormat>Широкоэкранный</PresentationFormat>
  <Paragraphs>70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Title-and-Content</vt:lpstr>
      <vt:lpstr>Title-and-content_DB</vt:lpstr>
      <vt:lpstr>CI/CD pipeline for deployment  Intermine application on AWS </vt:lpstr>
      <vt:lpstr>Task. Part 1</vt:lpstr>
      <vt:lpstr>Task. Part 2</vt:lpstr>
      <vt:lpstr>Infrastructure Scheme</vt:lpstr>
      <vt:lpstr>Software</vt:lpstr>
      <vt:lpstr>CI/CD Pipeline</vt:lpstr>
      <vt:lpstr>Code structure and Jenkins pipeline</vt:lpstr>
      <vt:lpstr>Results. AWS Infrastructure</vt:lpstr>
      <vt:lpstr>Result. Application</vt:lpstr>
      <vt:lpstr>Conclusion. </vt:lpstr>
      <vt:lpstr>Reference. 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Yevhen Vieskov</cp:lastModifiedBy>
  <cp:revision>1623</cp:revision>
  <dcterms:created xsi:type="dcterms:W3CDTF">2020-03-23T21:46:17Z</dcterms:created>
  <dcterms:modified xsi:type="dcterms:W3CDTF">2021-09-28T23:16:47Z</dcterms:modified>
</cp:coreProperties>
</file>