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59" r:id="rId8"/>
    <p:sldId id="264" r:id="rId9"/>
    <p:sldId id="267" r:id="rId10"/>
    <p:sldId id="268" r:id="rId11"/>
    <p:sldId id="269" r:id="rId12"/>
    <p:sldId id="270" r:id="rId13"/>
    <p:sldId id="262" r:id="rId14"/>
  </p:sldIdLst>
  <p:sldSz cx="18288000" cy="10287000"/>
  <p:notesSz cx="6858000" cy="9144000"/>
  <p:embeddedFontLst>
    <p:embeddedFont>
      <p:font typeface="Alice" panose="020B0604020202020204" charset="-52"/>
      <p:regular r:id="rId15"/>
    </p:embeddedFont>
    <p:embeddedFont>
      <p:font typeface="Bodoni FLF Italics" panose="020B0604020202020204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8" autoAdjust="0"/>
  </p:normalViewPr>
  <p:slideViewPr>
    <p:cSldViewPr>
      <p:cViewPr varScale="1">
        <p:scale>
          <a:sx n="54" d="100"/>
          <a:sy n="54" d="100"/>
        </p:scale>
        <p:origin x="75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73641" y="3669570"/>
            <a:ext cx="12940717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 err="1">
                <a:solidFill>
                  <a:srgbClr val="271905"/>
                </a:solidFill>
                <a:latin typeface="Alice"/>
              </a:rPr>
              <a:t>Технічне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400" dirty="0" err="1">
                <a:solidFill>
                  <a:srgbClr val="271905"/>
                </a:solidFill>
                <a:latin typeface="Alice"/>
              </a:rPr>
              <a:t>завдання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 для</a:t>
            </a:r>
          </a:p>
          <a:p>
            <a:pPr algn="ctr"/>
            <a:r>
              <a:rPr lang="en-US" sz="4400" dirty="0">
                <a:solidFill>
                  <a:srgbClr val="271905"/>
                </a:solidFill>
                <a:latin typeface="Alice"/>
              </a:rPr>
              <a:t>CRM </a:t>
            </a:r>
            <a:r>
              <a:rPr lang="uk-UA" sz="4400" dirty="0">
                <a:solidFill>
                  <a:srgbClr val="271905"/>
                </a:solidFill>
                <a:latin typeface="Alice"/>
              </a:rPr>
              <a:t>системи 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для </a:t>
            </a:r>
            <a:r>
              <a:rPr lang="ru-RU" sz="4400" dirty="0" err="1">
                <a:solidFill>
                  <a:srgbClr val="271905"/>
                </a:solidFill>
                <a:latin typeface="Alice"/>
              </a:rPr>
              <a:t>нерухомості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 з </a:t>
            </a:r>
            <a:r>
              <a:rPr lang="ru-RU" sz="4400" dirty="0" err="1">
                <a:solidFill>
                  <a:srgbClr val="271905"/>
                </a:solidFill>
                <a:latin typeface="Alice"/>
              </a:rPr>
              <a:t>управлінням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400" dirty="0" err="1">
                <a:solidFill>
                  <a:srgbClr val="271905"/>
                </a:solidFill>
                <a:latin typeface="Alice"/>
              </a:rPr>
              <a:t>об'єктами</a:t>
            </a:r>
            <a:r>
              <a:rPr lang="ru-RU" sz="4400" dirty="0">
                <a:solidFill>
                  <a:srgbClr val="271905"/>
                </a:solidFill>
                <a:latin typeface="Alice"/>
              </a:rPr>
              <a:t> та </a:t>
            </a:r>
            <a:r>
              <a:rPr lang="ru-RU" sz="4400">
                <a:solidFill>
                  <a:srgbClr val="271905"/>
                </a:solidFill>
                <a:latin typeface="Alice"/>
              </a:rPr>
              <a:t>покупцями</a:t>
            </a:r>
            <a:endParaRPr lang="en-US" sz="4400" dirty="0">
              <a:solidFill>
                <a:srgbClr val="271905"/>
              </a:solidFill>
              <a:latin typeface="Alice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859000" y="-1599295"/>
            <a:ext cx="4767184" cy="476718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7539" y="7031009"/>
            <a:ext cx="9206917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uk-UA" sz="3600" dirty="0">
                <a:solidFill>
                  <a:srgbClr val="271905"/>
                </a:solidFill>
                <a:latin typeface="Alice"/>
              </a:rPr>
              <a:t>Підготували студенти групи ІА-23</a:t>
            </a:r>
          </a:p>
          <a:p>
            <a:pPr algn="r"/>
            <a:r>
              <a:rPr lang="uk-UA" sz="3600" dirty="0">
                <a:solidFill>
                  <a:srgbClr val="271905"/>
                </a:solidFill>
                <a:latin typeface="Alice"/>
              </a:rPr>
              <a:t>Воронюк Є. В.</a:t>
            </a:r>
          </a:p>
          <a:p>
            <a:pPr algn="r"/>
            <a:r>
              <a:rPr lang="uk-UA" sz="3600" dirty="0" err="1">
                <a:solidFill>
                  <a:srgbClr val="271905"/>
                </a:solidFill>
                <a:latin typeface="Alice"/>
              </a:rPr>
              <a:t>Тюска</a:t>
            </a:r>
            <a:r>
              <a:rPr lang="uk-UA" sz="3600" dirty="0">
                <a:solidFill>
                  <a:srgbClr val="271905"/>
                </a:solidFill>
                <a:latin typeface="Alice"/>
              </a:rPr>
              <a:t> А. </a:t>
            </a:r>
            <a:r>
              <a:rPr lang="uk-UA" sz="3600" dirty="0" err="1">
                <a:solidFill>
                  <a:srgbClr val="271905"/>
                </a:solidFill>
                <a:latin typeface="Alice"/>
              </a:rPr>
              <a:t>Ю</a:t>
            </a:r>
            <a:r>
              <a:rPr lang="uk-UA" sz="3600" dirty="0">
                <a:solidFill>
                  <a:srgbClr val="271905"/>
                </a:solidFill>
                <a:latin typeface="Alice"/>
              </a:rPr>
              <a:t>.</a:t>
            </a:r>
            <a:endParaRPr lang="en-US" sz="3600" dirty="0">
              <a:solidFill>
                <a:srgbClr val="271905"/>
              </a:solidFill>
              <a:latin typeface="Alic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7" y="2118037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271905"/>
                </a:solidFill>
                <a:latin typeface="Bodoni FLF Italics"/>
              </a:rPr>
              <a:t>Real estate agents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10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A8214870-C95C-4127-B8C8-08CD6CDF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59615"/>
              </p:ext>
            </p:extLst>
          </p:nvPr>
        </p:nvGraphicFramePr>
        <p:xfrm>
          <a:off x="3940057" y="4092993"/>
          <a:ext cx="11681212" cy="4607198"/>
        </p:xfrm>
        <a:graphic>
          <a:graphicData uri="http://schemas.openxmlformats.org/drawingml/2006/table">
            <a:tbl>
              <a:tblPr firstRow="1" firstCol="1" bandRow="1"/>
              <a:tblGrid>
                <a:gridCol w="3154608">
                  <a:extLst>
                    <a:ext uri="{9D8B030D-6E8A-4147-A177-3AD203B41FA5}">
                      <a16:colId xmlns:a16="http://schemas.microsoft.com/office/drawing/2014/main" val="4230754398"/>
                    </a:ext>
                  </a:extLst>
                </a:gridCol>
                <a:gridCol w="3154608">
                  <a:extLst>
                    <a:ext uri="{9D8B030D-6E8A-4147-A177-3AD203B41FA5}">
                      <a16:colId xmlns:a16="http://schemas.microsoft.com/office/drawing/2014/main" val="3196431173"/>
                    </a:ext>
                  </a:extLst>
                </a:gridCol>
                <a:gridCol w="5371996">
                  <a:extLst>
                    <a:ext uri="{9D8B030D-6E8A-4147-A177-3AD203B41FA5}">
                      <a16:colId xmlns:a16="http://schemas.microsoft.com/office/drawing/2014/main" val="3110617844"/>
                    </a:ext>
                  </a:extLst>
                </a:gridCol>
              </a:tblGrid>
              <a:tr h="569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поля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поля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63544"/>
                  </a:ext>
                </a:extLst>
              </a:tr>
              <a:tr h="116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20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ідентифікатор агента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00595"/>
                  </a:ext>
                </a:extLst>
              </a:tr>
              <a:tr h="569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Ім’я агента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02074"/>
                  </a:ext>
                </a:extLst>
              </a:tr>
              <a:tr h="569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Ел. пошта об’єкта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541663"/>
                  </a:ext>
                </a:extLst>
              </a:tr>
              <a:tr h="569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телефону агента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23750"/>
                  </a:ext>
                </a:extLst>
              </a:tr>
              <a:tr h="116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assignedProperties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[]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Масив </a:t>
                      </a:r>
                      <a:r>
                        <a:rPr lang="en-US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uk-UA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об’єктів, з якими працює агент</a:t>
                      </a:r>
                      <a:endParaRPr lang="ru-UA" sz="20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5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1456" y="102869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chemeClr val="bg1"/>
                </a:solidFill>
                <a:latin typeface="Alice"/>
              </a:rPr>
              <a:t>Orders</a:t>
            </a:r>
            <a:r>
              <a:rPr lang="uk-UA" sz="7200" dirty="0">
                <a:solidFill>
                  <a:srgbClr val="F4EADB"/>
                </a:solidFill>
                <a:latin typeface="Bodoni FLF Italics"/>
              </a:rPr>
              <a:t> </a:t>
            </a:r>
            <a:endParaRPr lang="en-US" sz="7200" dirty="0">
              <a:solidFill>
                <a:srgbClr val="F4EADB"/>
              </a:solidFill>
              <a:latin typeface="Bodoni FLF Italic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F4EADB"/>
                </a:solidFill>
                <a:latin typeface="Alice"/>
              </a:rPr>
              <a:t>11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6593978" y="658048"/>
            <a:ext cx="2046866" cy="204686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2492340" y="4219596"/>
            <a:ext cx="3521040" cy="352104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ADDE107-82D6-496B-AA29-7D8A1BC51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61757"/>
              </p:ext>
            </p:extLst>
          </p:nvPr>
        </p:nvGraphicFramePr>
        <p:xfrm>
          <a:off x="3422014" y="4012053"/>
          <a:ext cx="11443971" cy="4487415"/>
        </p:xfrm>
        <a:graphic>
          <a:graphicData uri="http://schemas.openxmlformats.org/drawingml/2006/table">
            <a:tbl>
              <a:tblPr firstRow="1" firstCol="1" bandRow="1"/>
              <a:tblGrid>
                <a:gridCol w="2363429">
                  <a:extLst>
                    <a:ext uri="{9D8B030D-6E8A-4147-A177-3AD203B41FA5}">
                      <a16:colId xmlns:a16="http://schemas.microsoft.com/office/drawing/2014/main" val="3507770142"/>
                    </a:ext>
                  </a:extLst>
                </a:gridCol>
                <a:gridCol w="2363429">
                  <a:extLst>
                    <a:ext uri="{9D8B030D-6E8A-4147-A177-3AD203B41FA5}">
                      <a16:colId xmlns:a16="http://schemas.microsoft.com/office/drawing/2014/main" val="2580621326"/>
                    </a:ext>
                  </a:extLst>
                </a:gridCol>
                <a:gridCol w="6717113">
                  <a:extLst>
                    <a:ext uri="{9D8B030D-6E8A-4147-A177-3AD203B41FA5}">
                      <a16:colId xmlns:a16="http://schemas.microsoft.com/office/drawing/2014/main" val="2657264146"/>
                    </a:ext>
                  </a:extLst>
                </a:gridCol>
              </a:tblGrid>
              <a:tr h="636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поля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поля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943568"/>
                  </a:ext>
                </a:extLst>
              </a:tr>
              <a:tr h="636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ідентифікатор замовлення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218936"/>
                  </a:ext>
                </a:extLst>
              </a:tr>
              <a:tr h="636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customer_id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покупця, пов’язаного із замовленням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183865"/>
                  </a:ext>
                </a:extLst>
              </a:tr>
              <a:tr h="1303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object_id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об’єкта нерухомості, пов’язаного із замовленням</a:t>
                      </a:r>
                      <a:endParaRPr lang="ru-UA" sz="1800" dirty="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7243"/>
                  </a:ext>
                </a:extLst>
              </a:tr>
              <a:tr h="636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 dirty="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здійснення замовлення</a:t>
                      </a:r>
                      <a:endParaRPr lang="ru-UA" sz="1800" dirty="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632359"/>
                  </a:ext>
                </a:extLst>
              </a:tr>
              <a:tr h="636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 dirty="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Вартість замовлення</a:t>
                      </a:r>
                      <a:endParaRPr lang="ru-UA" sz="1800" dirty="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3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7" y="2118037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271905"/>
                </a:solidFill>
                <a:latin typeface="Bodoni FLF Italics"/>
              </a:rPr>
              <a:t>Promocodes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12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462791E8-1F88-4316-9442-DF66F9F7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39522"/>
              </p:ext>
            </p:extLst>
          </p:nvPr>
        </p:nvGraphicFramePr>
        <p:xfrm>
          <a:off x="3080157" y="3815079"/>
          <a:ext cx="12127686" cy="4958842"/>
        </p:xfrm>
        <a:graphic>
          <a:graphicData uri="http://schemas.openxmlformats.org/drawingml/2006/table">
            <a:tbl>
              <a:tblPr firstRow="1" firstCol="1" bandRow="1"/>
              <a:tblGrid>
                <a:gridCol w="1916907">
                  <a:extLst>
                    <a:ext uri="{9D8B030D-6E8A-4147-A177-3AD203B41FA5}">
                      <a16:colId xmlns:a16="http://schemas.microsoft.com/office/drawing/2014/main" val="2841624921"/>
                    </a:ext>
                  </a:extLst>
                </a:gridCol>
                <a:gridCol w="3005415">
                  <a:extLst>
                    <a:ext uri="{9D8B030D-6E8A-4147-A177-3AD203B41FA5}">
                      <a16:colId xmlns:a16="http://schemas.microsoft.com/office/drawing/2014/main" val="1807767858"/>
                    </a:ext>
                  </a:extLst>
                </a:gridCol>
                <a:gridCol w="7205364">
                  <a:extLst>
                    <a:ext uri="{9D8B030D-6E8A-4147-A177-3AD203B41FA5}">
                      <a16:colId xmlns:a16="http://schemas.microsoft.com/office/drawing/2014/main" val="2751851388"/>
                    </a:ext>
                  </a:extLst>
                </a:gridCol>
              </a:tblGrid>
              <a:tr h="612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поля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поля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23101"/>
                  </a:ext>
                </a:extLst>
              </a:tr>
              <a:tr h="612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ідентифікатор промокоду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6320"/>
                  </a:ext>
                </a:extLst>
              </a:tr>
              <a:tr h="612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код промокоду для знижки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093396"/>
                  </a:ext>
                </a:extLst>
              </a:tr>
              <a:tr h="612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Величина знижки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268172"/>
                  </a:ext>
                </a:extLst>
              </a:tr>
              <a:tr h="1253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expiry_date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закінчення терміну</a:t>
                      </a:r>
                      <a:endParaRPr lang="ru-UA" sz="20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21241"/>
                  </a:ext>
                </a:extLst>
              </a:tr>
              <a:tr h="1253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ru-UA" sz="20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акції чи умови використання </a:t>
                      </a:r>
                      <a:r>
                        <a:rPr lang="uk-UA" sz="2800" dirty="0" err="1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промокоду</a:t>
                      </a:r>
                      <a:endParaRPr lang="ru-UA" sz="20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36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3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312147" y="6080066"/>
            <a:ext cx="9663706" cy="111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dirty="0">
                <a:solidFill>
                  <a:srgbClr val="F4EADB"/>
                </a:solidFill>
                <a:latin typeface="Bodoni FLF Italics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85503" y="9031605"/>
            <a:ext cx="971699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 err="1">
                <a:solidFill>
                  <a:srgbClr val="F4EADB"/>
                </a:solidFill>
                <a:latin typeface="Alice"/>
              </a:rPr>
              <a:t>realestateagency</a:t>
            </a:r>
            <a:endParaRPr lang="en-US" sz="2799" dirty="0">
              <a:solidFill>
                <a:srgbClr val="F4EADB"/>
              </a:solidFill>
              <a:latin typeface="Alic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452784" y="8405337"/>
            <a:ext cx="4249100" cy="4249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id="8" name="AutoShape 8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789502" y="-2038670"/>
            <a:ext cx="3067370" cy="306737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239000" y="1563259"/>
            <a:ext cx="9663706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uk-UA" sz="7200" dirty="0">
                <a:solidFill>
                  <a:srgbClr val="271905"/>
                </a:solidFill>
                <a:latin typeface="Alice"/>
              </a:rPr>
              <a:t>Опис поставленого завдання</a:t>
            </a:r>
            <a:endParaRPr lang="en-US" sz="7200" dirty="0">
              <a:solidFill>
                <a:srgbClr val="271905"/>
              </a:solidFill>
              <a:latin typeface="Bodoni FLF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7068" y="5892942"/>
            <a:ext cx="10657732" cy="2190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ru-RU" sz="4000" dirty="0">
                <a:solidFill>
                  <a:srgbClr val="271905"/>
                </a:solidFill>
                <a:latin typeface="Alice"/>
              </a:rPr>
              <a:t>Система для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управління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нерухомістю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розроблена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для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автоматизації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процесів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,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пов'язаних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з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об'єктами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нерухомості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та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взаємодією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з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потенційними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та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існуючими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клієнтами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.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Ця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система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надає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можливість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ефективно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керувати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 </a:t>
            </a:r>
            <a:r>
              <a:rPr lang="ru-RU" sz="4000" dirty="0" err="1">
                <a:solidFill>
                  <a:srgbClr val="271905"/>
                </a:solidFill>
                <a:latin typeface="Alice"/>
              </a:rPr>
              <a:t>нерухомістю</a:t>
            </a:r>
            <a:r>
              <a:rPr lang="ru-RU" sz="4000" dirty="0">
                <a:solidFill>
                  <a:srgbClr val="271905"/>
                </a:solidFill>
                <a:latin typeface="Alice"/>
              </a:rPr>
              <a:t>.</a:t>
            </a:r>
            <a:endParaRPr lang="en-US" sz="4000" dirty="0">
              <a:solidFill>
                <a:srgbClr val="271905"/>
              </a:solidFill>
              <a:latin typeface="Alic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7" y="907876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2977" y="4634496"/>
            <a:ext cx="4904796" cy="1132686"/>
            <a:chOff x="0" y="0"/>
            <a:chExt cx="1291798" cy="2983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1708274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ru-RU" sz="7200" dirty="0" err="1">
                <a:solidFill>
                  <a:srgbClr val="271905"/>
                </a:solidFill>
                <a:latin typeface="Alice"/>
              </a:rPr>
              <a:t>Технологічний</a:t>
            </a:r>
            <a:r>
              <a:rPr lang="ru-RU" sz="7200" dirty="0">
                <a:solidFill>
                  <a:srgbClr val="271905"/>
                </a:solidFill>
                <a:latin typeface="Alice"/>
              </a:rPr>
              <a:t> стек: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10578" y="4970075"/>
            <a:ext cx="3354798" cy="93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dirty="0">
                <a:solidFill>
                  <a:srgbClr val="271905"/>
                </a:solidFill>
                <a:latin typeface="Bodoni FLF Italics"/>
              </a:rPr>
              <a:t>Frontend: </a:t>
            </a:r>
            <a:r>
              <a:rPr lang="en-US" sz="3600" dirty="0" err="1">
                <a:solidFill>
                  <a:srgbClr val="271905"/>
                </a:solidFill>
                <a:latin typeface="Bodoni FLF Italics"/>
              </a:rPr>
              <a:t>Vue.js</a:t>
            </a:r>
            <a:endParaRPr lang="en-US" sz="3600" dirty="0">
              <a:solidFill>
                <a:srgbClr val="271905"/>
              </a:solidFill>
              <a:latin typeface="Bodoni FLF Italics"/>
            </a:endParaRPr>
          </a:p>
          <a:p>
            <a:pPr algn="ctr">
              <a:lnSpc>
                <a:spcPts val="3600"/>
              </a:lnSpc>
            </a:pPr>
            <a:endParaRPr lang="en-US" sz="3600" dirty="0">
              <a:solidFill>
                <a:srgbClr val="271905"/>
              </a:solidFill>
              <a:latin typeface="Bodoni FLF Italic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391775" y="4634496"/>
            <a:ext cx="4904796" cy="1132686"/>
            <a:chOff x="0" y="0"/>
            <a:chExt cx="1291798" cy="2983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22624" y="4970075"/>
            <a:ext cx="3354798" cy="47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dirty="0">
                <a:solidFill>
                  <a:srgbClr val="271905"/>
                </a:solidFill>
                <a:latin typeface="Bodoni FLF Italics"/>
              </a:rPr>
              <a:t>Backend: Node.js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691601" y="6980305"/>
            <a:ext cx="4904796" cy="1132686"/>
            <a:chOff x="0" y="0"/>
            <a:chExt cx="1291798" cy="2983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255313" y="7355035"/>
            <a:ext cx="3777372" cy="938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dirty="0">
                <a:solidFill>
                  <a:srgbClr val="271905"/>
                </a:solidFill>
                <a:latin typeface="Bodoni FLF Italics"/>
              </a:rPr>
              <a:t>Database: MySQL</a:t>
            </a:r>
          </a:p>
          <a:p>
            <a:pPr algn="ctr">
              <a:lnSpc>
                <a:spcPts val="3600"/>
              </a:lnSpc>
            </a:pPr>
            <a:endParaRPr lang="en-US" sz="3600" dirty="0">
              <a:solidFill>
                <a:srgbClr val="271905"/>
              </a:solidFill>
              <a:latin typeface="Bodoni FLF Itali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15127" y="4923751"/>
            <a:ext cx="4904796" cy="2626000"/>
            <a:chOff x="0" y="0"/>
            <a:chExt cx="1291798" cy="6916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798" cy="691621"/>
            </a:xfrm>
            <a:custGeom>
              <a:avLst/>
              <a:gdLst/>
              <a:ahLst/>
              <a:cxnLst/>
              <a:rect l="l" t="t" r="r" b="b"/>
              <a:pathLst>
                <a:path w="1291798" h="691621">
                  <a:moveTo>
                    <a:pt x="0" y="0"/>
                  </a:moveTo>
                  <a:lnTo>
                    <a:pt x="1291798" y="0"/>
                  </a:lnTo>
                  <a:lnTo>
                    <a:pt x="1291798" y="691621"/>
                  </a:lnTo>
                  <a:lnTo>
                    <a:pt x="0" y="691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91798" cy="739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20430" y="4767846"/>
            <a:ext cx="5345698" cy="3118853"/>
            <a:chOff x="0" y="0"/>
            <a:chExt cx="807191" cy="4180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191" cy="418060"/>
            </a:xfrm>
            <a:custGeom>
              <a:avLst/>
              <a:gdLst/>
              <a:ahLst/>
              <a:cxnLst/>
              <a:rect l="l" t="t" r="r" b="b"/>
              <a:pathLst>
                <a:path w="807191" h="418060">
                  <a:moveTo>
                    <a:pt x="0" y="0"/>
                  </a:moveTo>
                  <a:lnTo>
                    <a:pt x="807191" y="0"/>
                  </a:lnTo>
                  <a:lnTo>
                    <a:pt x="807191" y="418060"/>
                  </a:lnTo>
                  <a:lnTo>
                    <a:pt x="0" y="41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07191" cy="465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253716" y="-969050"/>
            <a:ext cx="2150082" cy="215008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2801715" y="7485285"/>
            <a:ext cx="5603430" cy="560343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55303" y="1546128"/>
            <a:ext cx="6950497" cy="1447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uk-UA" sz="4000" dirty="0">
                <a:solidFill>
                  <a:srgbClr val="271905"/>
                </a:solidFill>
                <a:latin typeface="Alice"/>
              </a:rPr>
              <a:t>Функціональні можливості</a:t>
            </a:r>
            <a:endParaRPr lang="en-US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endParaRPr lang="en-US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endParaRPr lang="en-US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uk-UA" sz="3200" dirty="0">
                <a:solidFill>
                  <a:srgbClr val="271905"/>
                </a:solidFill>
                <a:latin typeface="Alice"/>
              </a:rPr>
              <a:t>Управління об’єктами нерухомості</a:t>
            </a:r>
            <a:endParaRPr lang="en-US" sz="3200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186138" y="5298009"/>
            <a:ext cx="5384381" cy="140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endParaRPr lang="en-US" sz="3600" dirty="0">
              <a:solidFill>
                <a:srgbClr val="271905"/>
              </a:solidFill>
              <a:latin typeface="Bodoni FLF Itali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D2C0C-4A9C-4BEE-ADDA-984A935E46B0}"/>
              </a:ext>
            </a:extLst>
          </p:cNvPr>
          <p:cNvSpPr txBox="1"/>
          <p:nvPr/>
        </p:nvSpPr>
        <p:spPr>
          <a:xfrm>
            <a:off x="1752600" y="4742925"/>
            <a:ext cx="5817919" cy="283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Додавання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редагування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видалення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об'єктів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нерухомості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вказанням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основних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параметрів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: адреса, тип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об'єкту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площа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кімнат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ціна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Alice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6D180279-484F-4D77-8289-5A7C8D59C673}"/>
              </a:ext>
            </a:extLst>
          </p:cNvPr>
          <p:cNvGrpSpPr/>
          <p:nvPr/>
        </p:nvGrpSpPr>
        <p:grpSpPr>
          <a:xfrm>
            <a:off x="11359474" y="1648977"/>
            <a:ext cx="4904796" cy="2626001"/>
            <a:chOff x="0" y="0"/>
            <a:chExt cx="1291798" cy="691621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C97EA653-2D87-40DD-A7F4-9AB0239876DA}"/>
                </a:ext>
              </a:extLst>
            </p:cNvPr>
            <p:cNvSpPr/>
            <p:nvPr/>
          </p:nvSpPr>
          <p:spPr>
            <a:xfrm>
              <a:off x="0" y="0"/>
              <a:ext cx="1291798" cy="691621"/>
            </a:xfrm>
            <a:custGeom>
              <a:avLst/>
              <a:gdLst/>
              <a:ahLst/>
              <a:cxnLst/>
              <a:rect l="l" t="t" r="r" b="b"/>
              <a:pathLst>
                <a:path w="1291798" h="691621">
                  <a:moveTo>
                    <a:pt x="0" y="0"/>
                  </a:moveTo>
                  <a:lnTo>
                    <a:pt x="1291798" y="0"/>
                  </a:lnTo>
                  <a:lnTo>
                    <a:pt x="1291798" y="691621"/>
                  </a:lnTo>
                  <a:lnTo>
                    <a:pt x="0" y="691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57076D14-39BE-4A0E-BA01-4C281A38D0A9}"/>
                </a:ext>
              </a:extLst>
            </p:cNvPr>
            <p:cNvSpPr txBox="1"/>
            <p:nvPr/>
          </p:nvSpPr>
          <p:spPr>
            <a:xfrm>
              <a:off x="0" y="-47625"/>
              <a:ext cx="1291798" cy="739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CB4B6B-C219-44E7-9EEB-56B511D86A2B}"/>
              </a:ext>
            </a:extLst>
          </p:cNvPr>
          <p:cNvSpPr txBox="1"/>
          <p:nvPr/>
        </p:nvSpPr>
        <p:spPr>
          <a:xfrm>
            <a:off x="8915125" y="4923751"/>
            <a:ext cx="4904797" cy="237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додавання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фотографій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планів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будинків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інших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документів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пов'язаних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кожним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об'єктом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Alice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5F497-F387-423E-9F36-3B715D451B68}"/>
              </a:ext>
            </a:extLst>
          </p:cNvPr>
          <p:cNvSpPr txBox="1"/>
          <p:nvPr/>
        </p:nvSpPr>
        <p:spPr>
          <a:xfrm>
            <a:off x="11359472" y="1546129"/>
            <a:ext cx="4794927" cy="237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Сортування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об'єктів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різними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критеріями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ціна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площа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тип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) для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зручності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вибору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клієнтами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Alice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15127" y="4923751"/>
            <a:ext cx="4904796" cy="2626000"/>
            <a:chOff x="0" y="0"/>
            <a:chExt cx="1291798" cy="6916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798" cy="691621"/>
            </a:xfrm>
            <a:custGeom>
              <a:avLst/>
              <a:gdLst/>
              <a:ahLst/>
              <a:cxnLst/>
              <a:rect l="l" t="t" r="r" b="b"/>
              <a:pathLst>
                <a:path w="1291798" h="691621">
                  <a:moveTo>
                    <a:pt x="0" y="0"/>
                  </a:moveTo>
                  <a:lnTo>
                    <a:pt x="1291798" y="0"/>
                  </a:lnTo>
                  <a:lnTo>
                    <a:pt x="1291798" y="691621"/>
                  </a:lnTo>
                  <a:lnTo>
                    <a:pt x="0" y="691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91798" cy="739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20430" y="4767846"/>
            <a:ext cx="5345698" cy="3118853"/>
            <a:chOff x="0" y="0"/>
            <a:chExt cx="807191" cy="4180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191" cy="418060"/>
            </a:xfrm>
            <a:custGeom>
              <a:avLst/>
              <a:gdLst/>
              <a:ahLst/>
              <a:cxnLst/>
              <a:rect l="l" t="t" r="r" b="b"/>
              <a:pathLst>
                <a:path w="807191" h="418060">
                  <a:moveTo>
                    <a:pt x="0" y="0"/>
                  </a:moveTo>
                  <a:lnTo>
                    <a:pt x="807191" y="0"/>
                  </a:lnTo>
                  <a:lnTo>
                    <a:pt x="807191" y="418060"/>
                  </a:lnTo>
                  <a:lnTo>
                    <a:pt x="0" y="41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07191" cy="465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05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253716" y="-969050"/>
            <a:ext cx="2150082" cy="215008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2801715" y="7485285"/>
            <a:ext cx="5603430" cy="560343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37363" y="1546128"/>
            <a:ext cx="6739837" cy="1472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uk-UA" sz="4000" dirty="0">
                <a:solidFill>
                  <a:srgbClr val="271905"/>
                </a:solidFill>
                <a:latin typeface="Alice"/>
              </a:rPr>
              <a:t>Функціональні можливості</a:t>
            </a:r>
          </a:p>
          <a:p>
            <a:pPr algn="just">
              <a:lnSpc>
                <a:spcPts val="2799"/>
              </a:lnSpc>
            </a:pPr>
            <a:endParaRPr lang="uk-UA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endParaRPr lang="uk-UA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uk-UA" sz="3200" dirty="0">
                <a:solidFill>
                  <a:srgbClr val="271905"/>
                </a:solidFill>
                <a:latin typeface="Alice"/>
              </a:rPr>
              <a:t>Управління клієнтами</a:t>
            </a:r>
            <a:endParaRPr lang="en-US" sz="3200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186138" y="5298009"/>
            <a:ext cx="5384381" cy="140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endParaRPr lang="en-US" sz="3600" dirty="0">
              <a:solidFill>
                <a:srgbClr val="271905"/>
              </a:solidFill>
              <a:latin typeface="Bodoni FLF Itali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8CAA1-3D64-4F98-A471-F6014CF87833}"/>
              </a:ext>
            </a:extLst>
          </p:cNvPr>
          <p:cNvSpPr txBox="1"/>
          <p:nvPr/>
        </p:nvSpPr>
        <p:spPr>
          <a:xfrm>
            <a:off x="1787971" y="4742925"/>
            <a:ext cx="5603430" cy="283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надає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користувачам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авторизуватися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аутентифікуватися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системі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забезпечення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безпеки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відокремленості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Alice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D79BC-22B1-4762-A749-584C5EB690B3}"/>
              </a:ext>
            </a:extLst>
          </p:cNvPr>
          <p:cNvSpPr txBox="1"/>
          <p:nvPr/>
        </p:nvSpPr>
        <p:spPr>
          <a:xfrm>
            <a:off x="8915126" y="4923751"/>
            <a:ext cx="4904796" cy="1909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Збереження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контактних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клієнтів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уподобань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плані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нерухомості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Alice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120430" y="4767846"/>
            <a:ext cx="5345698" cy="3118853"/>
            <a:chOff x="0" y="0"/>
            <a:chExt cx="807191" cy="4180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191" cy="418060"/>
            </a:xfrm>
            <a:custGeom>
              <a:avLst/>
              <a:gdLst/>
              <a:ahLst/>
              <a:cxnLst/>
              <a:rect l="l" t="t" r="r" b="b"/>
              <a:pathLst>
                <a:path w="807191" h="418060">
                  <a:moveTo>
                    <a:pt x="0" y="0"/>
                  </a:moveTo>
                  <a:lnTo>
                    <a:pt x="807191" y="0"/>
                  </a:lnTo>
                  <a:lnTo>
                    <a:pt x="807191" y="418060"/>
                  </a:lnTo>
                  <a:lnTo>
                    <a:pt x="0" y="41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07191" cy="465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06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253716" y="-969050"/>
            <a:ext cx="2150082" cy="215008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2801715" y="7485285"/>
            <a:ext cx="5603430" cy="560343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37363" y="1546128"/>
            <a:ext cx="6739837" cy="1472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uk-UA" sz="4000" dirty="0">
                <a:solidFill>
                  <a:srgbClr val="271905"/>
                </a:solidFill>
                <a:latin typeface="Alice"/>
              </a:rPr>
              <a:t>Функціональні можливості</a:t>
            </a:r>
          </a:p>
          <a:p>
            <a:pPr algn="just">
              <a:lnSpc>
                <a:spcPts val="2799"/>
              </a:lnSpc>
            </a:pPr>
            <a:endParaRPr lang="uk-UA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endParaRPr lang="uk-UA" sz="4000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uk-UA" sz="3200" dirty="0">
                <a:solidFill>
                  <a:srgbClr val="271905"/>
                </a:solidFill>
                <a:latin typeface="Alice"/>
              </a:rPr>
              <a:t>Робочі потоки та завдання</a:t>
            </a:r>
            <a:endParaRPr lang="en-US" sz="3200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186138" y="5298009"/>
            <a:ext cx="5384381" cy="140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br>
              <a:rPr lang="ru-RU" sz="3600" dirty="0">
                <a:solidFill>
                  <a:srgbClr val="271905"/>
                </a:solidFill>
                <a:latin typeface="Bodoni FLF Italics"/>
              </a:rPr>
            </a:br>
            <a:endParaRPr lang="en-US" sz="3600" dirty="0">
              <a:solidFill>
                <a:srgbClr val="271905"/>
              </a:solidFill>
              <a:latin typeface="Bodoni FLF Itali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BE1888-5F6C-4D71-9861-07CFF59F258F}"/>
              </a:ext>
            </a:extLst>
          </p:cNvPr>
          <p:cNvSpPr txBox="1"/>
          <p:nvPr/>
        </p:nvSpPr>
        <p:spPr>
          <a:xfrm>
            <a:off x="1828800" y="4895529"/>
            <a:ext cx="5484928" cy="1915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нагадувань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заплановані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покази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об'єктів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контактні</a:t>
            </a:r>
            <a:r>
              <a:rPr lang="ru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дзвінки</a:t>
            </a:r>
            <a:r>
              <a:rPr lang="uk-UA" sz="2800" dirty="0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розсилка </a:t>
            </a:r>
            <a:r>
              <a:rPr lang="uk-UA" sz="2800" dirty="0" err="1">
                <a:effectLst/>
                <a:latin typeface="Alice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промокодів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1456" y="102869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ru-RU" sz="7200" dirty="0" err="1">
                <a:solidFill>
                  <a:srgbClr val="271905"/>
                </a:solidFill>
                <a:latin typeface="Alice"/>
              </a:rPr>
              <a:t>Сутності</a:t>
            </a:r>
            <a:r>
              <a:rPr lang="en-US" sz="7200" dirty="0">
                <a:solidFill>
                  <a:srgbClr val="271905"/>
                </a:solidFill>
                <a:latin typeface="Alice"/>
              </a:rPr>
              <a:t>:</a:t>
            </a:r>
            <a:r>
              <a:rPr lang="uk-UA" sz="7200" dirty="0">
                <a:solidFill>
                  <a:srgbClr val="F4EADB"/>
                </a:solidFill>
                <a:latin typeface="Bodoni FLF Italics"/>
              </a:rPr>
              <a:t> </a:t>
            </a:r>
            <a:endParaRPr lang="en-US" sz="7200" dirty="0">
              <a:solidFill>
                <a:srgbClr val="F4EADB"/>
              </a:solidFill>
              <a:latin typeface="Bodoni FLF Italic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F4EADB"/>
                </a:solidFill>
                <a:latin typeface="Alice"/>
              </a:rPr>
              <a:t>07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6593978" y="658048"/>
            <a:ext cx="2046866" cy="204686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2492340" y="4219596"/>
            <a:ext cx="3521040" cy="352104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7637DEF-07DF-439B-6264-410A7A7F45ED}"/>
              </a:ext>
            </a:extLst>
          </p:cNvPr>
          <p:cNvSpPr txBox="1"/>
          <p:nvPr/>
        </p:nvSpPr>
        <p:spPr>
          <a:xfrm>
            <a:off x="2514600" y="3741578"/>
            <a:ext cx="10570778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Alice"/>
              </a:rPr>
              <a:t>Real estate agents</a:t>
            </a:r>
            <a:endParaRPr lang="uk-UA" sz="2400" dirty="0">
              <a:solidFill>
                <a:schemeClr val="bg1"/>
              </a:solidFill>
              <a:latin typeface="Alice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Alice"/>
              </a:rPr>
              <a:t>Customers</a:t>
            </a:r>
            <a:r>
              <a:rPr lang="uk-UA" sz="2400" dirty="0">
                <a:solidFill>
                  <a:schemeClr val="bg1"/>
                </a:solidFill>
                <a:latin typeface="Alic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Alice"/>
              </a:rPr>
              <a:t>Real estate objects</a:t>
            </a:r>
            <a:endParaRPr lang="uk-UA" sz="2400" dirty="0">
              <a:solidFill>
                <a:schemeClr val="bg1"/>
              </a:solidFill>
              <a:latin typeface="Alice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Alice"/>
              </a:rPr>
              <a:t>Order</a:t>
            </a:r>
            <a:endParaRPr lang="uk-UA" sz="2400" dirty="0">
              <a:solidFill>
                <a:schemeClr val="bg1"/>
              </a:solidFill>
              <a:latin typeface="Alice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Alice"/>
              </a:rPr>
              <a:t>Promo codes</a:t>
            </a:r>
            <a:endParaRPr lang="ru-UA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01340C-899F-1B2D-E88B-2F3692C0D1B4}"/>
              </a:ext>
            </a:extLst>
          </p:cNvPr>
          <p:cNvSpPr txBox="1"/>
          <p:nvPr/>
        </p:nvSpPr>
        <p:spPr>
          <a:xfrm>
            <a:off x="5208104" y="3701676"/>
            <a:ext cx="12409307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271905"/>
                </a:solidFill>
                <a:latin typeface="Alice"/>
              </a:rPr>
              <a:t>                        </a:t>
            </a:r>
            <a:r>
              <a:rPr lang="uk-UA" sz="2400" dirty="0">
                <a:solidFill>
                  <a:schemeClr val="bg1"/>
                </a:solidFill>
                <a:latin typeface="Alice"/>
              </a:rPr>
              <a:t>об</a:t>
            </a:r>
            <a:r>
              <a:rPr lang="en-US" sz="2400" dirty="0">
                <a:solidFill>
                  <a:schemeClr val="bg1"/>
                </a:solidFill>
                <a:latin typeface="Alice"/>
              </a:rPr>
              <a:t>’</a:t>
            </a:r>
            <a:r>
              <a:rPr lang="uk-UA" sz="2400" dirty="0" err="1">
                <a:solidFill>
                  <a:schemeClr val="bg1"/>
                </a:solidFill>
                <a:latin typeface="Alice"/>
              </a:rPr>
              <a:t>єкти</a:t>
            </a:r>
            <a:r>
              <a:rPr lang="uk-UA" sz="2400" dirty="0">
                <a:solidFill>
                  <a:schemeClr val="bg1"/>
                </a:solidFill>
                <a:latin typeface="Alice"/>
              </a:rPr>
              <a:t> нерухомості, які продаються, або були продані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chemeClr val="bg1"/>
                </a:solidFill>
                <a:latin typeface="Alice"/>
              </a:rPr>
              <a:t>          потенційні покупці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chemeClr val="bg1"/>
                </a:solidFill>
                <a:latin typeface="Alice"/>
              </a:rPr>
              <a:t>                          агенти нерухомості, які можуть керувати об</a:t>
            </a:r>
            <a:r>
              <a:rPr lang="en-US" sz="2400" dirty="0">
                <a:solidFill>
                  <a:schemeClr val="bg1"/>
                </a:solidFill>
                <a:latin typeface="Alice"/>
              </a:rPr>
              <a:t>’</a:t>
            </a:r>
            <a:r>
              <a:rPr lang="uk-UA" sz="2400" dirty="0" err="1">
                <a:solidFill>
                  <a:schemeClr val="bg1"/>
                </a:solidFill>
                <a:latin typeface="Alice"/>
              </a:rPr>
              <a:t>єктами</a:t>
            </a:r>
            <a:r>
              <a:rPr lang="uk-UA" sz="2400" dirty="0">
                <a:solidFill>
                  <a:schemeClr val="bg1"/>
                </a:solidFill>
                <a:latin typeface="Alic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uk-UA" sz="2400" dirty="0" err="1">
                <a:solidFill>
                  <a:schemeClr val="bg1"/>
                </a:solidFill>
                <a:latin typeface="Alice"/>
              </a:rPr>
              <a:t>замолення</a:t>
            </a:r>
            <a:r>
              <a:rPr lang="uk-UA" sz="2400" dirty="0">
                <a:solidFill>
                  <a:schemeClr val="bg1"/>
                </a:solidFill>
                <a:latin typeface="Alice"/>
              </a:rPr>
              <a:t>, здійснені покупцями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chemeClr val="bg1"/>
                </a:solidFill>
                <a:latin typeface="Alice"/>
              </a:rPr>
              <a:t>               </a:t>
            </a:r>
            <a:r>
              <a:rPr lang="uk-UA" sz="2400" dirty="0" err="1">
                <a:solidFill>
                  <a:schemeClr val="bg1"/>
                </a:solidFill>
                <a:latin typeface="Alice"/>
              </a:rPr>
              <a:t>промокоди</a:t>
            </a:r>
            <a:endParaRPr lang="ru-UA" sz="2400" dirty="0">
              <a:solidFill>
                <a:schemeClr val="bg1"/>
              </a:solidFill>
            </a:endParaRPr>
          </a:p>
        </p:txBody>
      </p:sp>
      <p:sp>
        <p:nvSpPr>
          <p:cNvPr id="41" name="AutoShape 21">
            <a:extLst>
              <a:ext uri="{FF2B5EF4-FFF2-40B4-BE49-F238E27FC236}">
                <a16:creationId xmlns:a16="http://schemas.microsoft.com/office/drawing/2014/main" id="{E81A446A-7A73-696D-FD5B-74529E80ACB8}"/>
              </a:ext>
            </a:extLst>
          </p:cNvPr>
          <p:cNvSpPr/>
          <p:nvPr/>
        </p:nvSpPr>
        <p:spPr>
          <a:xfrm>
            <a:off x="5181600" y="4076700"/>
            <a:ext cx="1617921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21">
            <a:extLst>
              <a:ext uri="{FF2B5EF4-FFF2-40B4-BE49-F238E27FC236}">
                <a16:creationId xmlns:a16="http://schemas.microsoft.com/office/drawing/2014/main" id="{9F51C46D-6B1F-C71D-60E9-95F140326BC6}"/>
              </a:ext>
            </a:extLst>
          </p:cNvPr>
          <p:cNvSpPr/>
          <p:nvPr/>
        </p:nvSpPr>
        <p:spPr>
          <a:xfrm>
            <a:off x="4217295" y="4686300"/>
            <a:ext cx="1617921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21">
            <a:extLst>
              <a:ext uri="{FF2B5EF4-FFF2-40B4-BE49-F238E27FC236}">
                <a16:creationId xmlns:a16="http://schemas.microsoft.com/office/drawing/2014/main" id="{F3D225E3-8794-F6BC-F5B9-D5932C8B20CB}"/>
              </a:ext>
            </a:extLst>
          </p:cNvPr>
          <p:cNvSpPr/>
          <p:nvPr/>
        </p:nvSpPr>
        <p:spPr>
          <a:xfrm>
            <a:off x="5334000" y="5143500"/>
            <a:ext cx="1617921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21">
            <a:extLst>
              <a:ext uri="{FF2B5EF4-FFF2-40B4-BE49-F238E27FC236}">
                <a16:creationId xmlns:a16="http://schemas.microsoft.com/office/drawing/2014/main" id="{DB5A8208-64E4-503B-AD96-1DAC66F6C92B}"/>
              </a:ext>
            </a:extLst>
          </p:cNvPr>
          <p:cNvSpPr/>
          <p:nvPr/>
        </p:nvSpPr>
        <p:spPr>
          <a:xfrm>
            <a:off x="3590183" y="5753100"/>
            <a:ext cx="1617921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21">
            <a:extLst>
              <a:ext uri="{FF2B5EF4-FFF2-40B4-BE49-F238E27FC236}">
                <a16:creationId xmlns:a16="http://schemas.microsoft.com/office/drawing/2014/main" id="{98CC760D-72F8-2076-2DCF-14CF5D632E31}"/>
              </a:ext>
            </a:extLst>
          </p:cNvPr>
          <p:cNvSpPr/>
          <p:nvPr/>
        </p:nvSpPr>
        <p:spPr>
          <a:xfrm>
            <a:off x="4525039" y="6286500"/>
            <a:ext cx="1617921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7" y="2118037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271905"/>
                </a:solidFill>
                <a:latin typeface="Bodoni FLF Italics"/>
              </a:rPr>
              <a:t>Real estate objects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08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3BF6A9F-4C82-40CD-8605-9840E6D5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5589"/>
              </p:ext>
            </p:extLst>
          </p:nvPr>
        </p:nvGraphicFramePr>
        <p:xfrm>
          <a:off x="3117262" y="4324954"/>
          <a:ext cx="12053475" cy="4320828"/>
        </p:xfrm>
        <a:graphic>
          <a:graphicData uri="http://schemas.openxmlformats.org/drawingml/2006/table">
            <a:tbl>
              <a:tblPr firstRow="1" firstCol="1" bandRow="1"/>
              <a:tblGrid>
                <a:gridCol w="2087843">
                  <a:extLst>
                    <a:ext uri="{9D8B030D-6E8A-4147-A177-3AD203B41FA5}">
                      <a16:colId xmlns:a16="http://schemas.microsoft.com/office/drawing/2014/main" val="392822162"/>
                    </a:ext>
                  </a:extLst>
                </a:gridCol>
                <a:gridCol w="3260988">
                  <a:extLst>
                    <a:ext uri="{9D8B030D-6E8A-4147-A177-3AD203B41FA5}">
                      <a16:colId xmlns:a16="http://schemas.microsoft.com/office/drawing/2014/main" val="2438327014"/>
                    </a:ext>
                  </a:extLst>
                </a:gridCol>
                <a:gridCol w="6704644">
                  <a:extLst>
                    <a:ext uri="{9D8B030D-6E8A-4147-A177-3AD203B41FA5}">
                      <a16:colId xmlns:a16="http://schemas.microsoft.com/office/drawing/2014/main" val="2681864462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поля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поля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79926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ідентифікатор об’єкту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74145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нерухомості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356317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ru-UA" sz="18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Адреса об’єкту нерухомості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9417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Площа об’єкту у квадратних метрах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64397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rooms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кімнат у об’єкті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159445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Ціна об’єкту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71891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BLOB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Зображення об’єкту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6006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documents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BLOB</a:t>
                      </a:r>
                      <a:endParaRPr lang="ru-UA" sz="180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 dirty="0"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Плани об’єкту</a:t>
                      </a:r>
                      <a:endParaRPr lang="ru-UA" sz="1800" dirty="0"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24207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1456" y="102869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F4EADB"/>
                </a:solidFill>
                <a:latin typeface="Bodoni FLF Italics"/>
              </a:rPr>
              <a:t>Customers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F4EADB"/>
                </a:solidFill>
                <a:latin typeface="Alice"/>
              </a:rPr>
              <a:t>09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6593978" y="658048"/>
            <a:ext cx="2046866" cy="204686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2492340" y="4219596"/>
            <a:ext cx="3521040" cy="352104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4F2BB6-CBAD-4081-A332-DC5F8BF2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66251"/>
              </p:ext>
            </p:extLst>
          </p:nvPr>
        </p:nvGraphicFramePr>
        <p:xfrm>
          <a:off x="3124200" y="3850885"/>
          <a:ext cx="12039599" cy="4629211"/>
        </p:xfrm>
        <a:graphic>
          <a:graphicData uri="http://schemas.openxmlformats.org/drawingml/2006/table">
            <a:tbl>
              <a:tblPr firstRow="1" firstCol="1" bandRow="1"/>
              <a:tblGrid>
                <a:gridCol w="3235608">
                  <a:extLst>
                    <a:ext uri="{9D8B030D-6E8A-4147-A177-3AD203B41FA5}">
                      <a16:colId xmlns:a16="http://schemas.microsoft.com/office/drawing/2014/main" val="708215241"/>
                    </a:ext>
                  </a:extLst>
                </a:gridCol>
                <a:gridCol w="3447802">
                  <a:extLst>
                    <a:ext uri="{9D8B030D-6E8A-4147-A177-3AD203B41FA5}">
                      <a16:colId xmlns:a16="http://schemas.microsoft.com/office/drawing/2014/main" val="2901183295"/>
                    </a:ext>
                  </a:extLst>
                </a:gridCol>
                <a:gridCol w="5356189">
                  <a:extLst>
                    <a:ext uri="{9D8B030D-6E8A-4147-A177-3AD203B41FA5}">
                      <a16:colId xmlns:a16="http://schemas.microsoft.com/office/drawing/2014/main" val="4005716496"/>
                    </a:ext>
                  </a:extLst>
                </a:gridCol>
              </a:tblGrid>
              <a:tr h="545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поля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 поля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86346"/>
                  </a:ext>
                </a:extLst>
              </a:tr>
              <a:tr h="1116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Унікальний ідентифікатор покупця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27848"/>
                  </a:ext>
                </a:extLst>
              </a:tr>
              <a:tr h="545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Ім’я потенційного покупця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16527"/>
                  </a:ext>
                </a:extLst>
              </a:tr>
              <a:tr h="545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Ел. пошта покупця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709005"/>
                  </a:ext>
                </a:extLst>
              </a:tr>
              <a:tr h="545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телефону покупця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788819"/>
                  </a:ext>
                </a:extLst>
              </a:tr>
              <a:tr h="1329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interestedProperty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UA" sz="180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400" dirty="0">
                          <a:solidFill>
                            <a:schemeClr val="bg1"/>
                          </a:solidFill>
                          <a:effectLst/>
                          <a:latin typeface="Alice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Ідентифікатор об’єкту, який цікавить покупця</a:t>
                      </a:r>
                      <a:endParaRPr lang="ru-UA" sz="1800" dirty="0">
                        <a:solidFill>
                          <a:schemeClr val="bg1"/>
                        </a:solidFill>
                        <a:effectLst/>
                        <a:latin typeface="Alice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79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480</Words>
  <Application>Microsoft Office PowerPoint</Application>
  <PresentationFormat>Произвольный</PresentationFormat>
  <Paragraphs>161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Bodoni FLF Italics</vt:lpstr>
      <vt:lpstr>Alice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</dc:title>
  <cp:lastModifiedBy>Evhenii Voroniuk</cp:lastModifiedBy>
  <cp:revision>7</cp:revision>
  <dcterms:created xsi:type="dcterms:W3CDTF">2006-08-16T00:00:00Z</dcterms:created>
  <dcterms:modified xsi:type="dcterms:W3CDTF">2023-11-03T08:29:59Z</dcterms:modified>
  <dc:identifier>DAFzCgalKTw</dc:identifier>
</cp:coreProperties>
</file>