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4401-1D8B-4DDB-8A53-5E6340F7976D}" type="datetimeFigureOut">
              <a:rPr lang="en-MY" smtClean="0"/>
              <a:t>8/5/2023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178E-9552-417E-A438-746A1B4A38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3134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4401-1D8B-4DDB-8A53-5E6340F7976D}" type="datetimeFigureOut">
              <a:rPr lang="en-MY" smtClean="0"/>
              <a:t>8/5/2023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178E-9552-417E-A438-746A1B4A38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254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4401-1D8B-4DDB-8A53-5E6340F7976D}" type="datetimeFigureOut">
              <a:rPr lang="en-MY" smtClean="0"/>
              <a:t>8/5/2023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178E-9552-417E-A438-746A1B4A38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30374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4401-1D8B-4DDB-8A53-5E6340F7976D}" type="datetimeFigureOut">
              <a:rPr lang="en-MY" smtClean="0"/>
              <a:t>8/5/2023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178E-9552-417E-A438-746A1B4A3817}" type="slidenum">
              <a:rPr lang="en-MY" smtClean="0"/>
              <a:t>‹#›</a:t>
            </a:fld>
            <a:endParaRPr lang="en-MY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558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4401-1D8B-4DDB-8A53-5E6340F7976D}" type="datetimeFigureOut">
              <a:rPr lang="en-MY" smtClean="0"/>
              <a:t>8/5/2023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178E-9552-417E-A438-746A1B4A38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92897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4401-1D8B-4DDB-8A53-5E6340F7976D}" type="datetimeFigureOut">
              <a:rPr lang="en-MY" smtClean="0"/>
              <a:t>8/5/2023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178E-9552-417E-A438-746A1B4A38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1026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4401-1D8B-4DDB-8A53-5E6340F7976D}" type="datetimeFigureOut">
              <a:rPr lang="en-MY" smtClean="0"/>
              <a:t>8/5/2023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178E-9552-417E-A438-746A1B4A38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1250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4401-1D8B-4DDB-8A53-5E6340F7976D}" type="datetimeFigureOut">
              <a:rPr lang="en-MY" smtClean="0"/>
              <a:t>8/5/2023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178E-9552-417E-A438-746A1B4A38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7085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4401-1D8B-4DDB-8A53-5E6340F7976D}" type="datetimeFigureOut">
              <a:rPr lang="en-MY" smtClean="0"/>
              <a:t>8/5/2023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178E-9552-417E-A438-746A1B4A38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3897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4401-1D8B-4DDB-8A53-5E6340F7976D}" type="datetimeFigureOut">
              <a:rPr lang="en-MY" smtClean="0"/>
              <a:t>8/5/2023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178E-9552-417E-A438-746A1B4A38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8155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4401-1D8B-4DDB-8A53-5E6340F7976D}" type="datetimeFigureOut">
              <a:rPr lang="en-MY" smtClean="0"/>
              <a:t>8/5/2023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178E-9552-417E-A438-746A1B4A38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4255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4401-1D8B-4DDB-8A53-5E6340F7976D}" type="datetimeFigureOut">
              <a:rPr lang="en-MY" smtClean="0"/>
              <a:t>8/5/2023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178E-9552-417E-A438-746A1B4A38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851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4401-1D8B-4DDB-8A53-5E6340F7976D}" type="datetimeFigureOut">
              <a:rPr lang="en-MY" smtClean="0"/>
              <a:t>8/5/2023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178E-9552-417E-A438-746A1B4A38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3153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4401-1D8B-4DDB-8A53-5E6340F7976D}" type="datetimeFigureOut">
              <a:rPr lang="en-MY" smtClean="0"/>
              <a:t>8/5/2023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178E-9552-417E-A438-746A1B4A38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0706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4401-1D8B-4DDB-8A53-5E6340F7976D}" type="datetimeFigureOut">
              <a:rPr lang="en-MY" smtClean="0"/>
              <a:t>8/5/2023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178E-9552-417E-A438-746A1B4A38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9885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4401-1D8B-4DDB-8A53-5E6340F7976D}" type="datetimeFigureOut">
              <a:rPr lang="en-MY" smtClean="0"/>
              <a:t>8/5/2023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178E-9552-417E-A438-746A1B4A38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3682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4401-1D8B-4DDB-8A53-5E6340F7976D}" type="datetimeFigureOut">
              <a:rPr lang="en-MY" smtClean="0"/>
              <a:t>8/5/2023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178E-9552-417E-A438-746A1B4A38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9718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E84401-1D8B-4DDB-8A53-5E6340F7976D}" type="datetimeFigureOut">
              <a:rPr lang="en-MY" smtClean="0"/>
              <a:t>8/5/2023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263178E-9552-417E-A438-746A1B4A38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79588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1085-1048-4AAE-B5B2-447219F0A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5370" y="382571"/>
            <a:ext cx="10687235" cy="850931"/>
          </a:xfrm>
        </p:spPr>
        <p:txBody>
          <a:bodyPr>
            <a:normAutofit fontScale="90000"/>
          </a:bodyPr>
          <a:lstStyle/>
          <a:p>
            <a:r>
              <a:rPr lang="en-MY" b="1" dirty="0">
                <a:solidFill>
                  <a:schemeClr val="accent3"/>
                </a:solidFill>
              </a:rPr>
              <a:t>Applications of Data Clustering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D89B3-9DDD-B3B5-8198-813702A5515C}"/>
              </a:ext>
            </a:extLst>
          </p:cNvPr>
          <p:cNvSpPr txBox="1"/>
          <p:nvPr/>
        </p:nvSpPr>
        <p:spPr>
          <a:xfrm>
            <a:off x="4089646" y="6027938"/>
            <a:ext cx="40127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000" dirty="0"/>
              <a:t>Name: Yew KaiShen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31AA08-72B7-5332-12B8-61B1B11EEC31}"/>
              </a:ext>
            </a:extLst>
          </p:cNvPr>
          <p:cNvSpPr txBox="1"/>
          <p:nvPr/>
        </p:nvSpPr>
        <p:spPr>
          <a:xfrm>
            <a:off x="919578" y="2507334"/>
            <a:ext cx="49892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/>
              <a:t>Overview: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/>
              <a:t>Description of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/>
              <a:t>Methodology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sz="2000" dirty="0"/>
              <a:t>9 sections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sz="2000" dirty="0"/>
              <a:t>Different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/>
              <a:t>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sz="2000" dirty="0"/>
              <a:t>Interpret and compare the outputs</a:t>
            </a:r>
          </a:p>
        </p:txBody>
      </p:sp>
      <p:pic>
        <p:nvPicPr>
          <p:cNvPr id="1026" name="Picture 2" descr="5 Common Customer Segmentation Mistakes - GritGlobal | Make an Impact">
            <a:extLst>
              <a:ext uri="{FF2B5EF4-FFF2-40B4-BE49-F238E27FC236}">
                <a16:creationId xmlns:a16="http://schemas.microsoft.com/office/drawing/2014/main" id="{862F5F6E-2F75-EA78-46CE-B7819581B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032739"/>
            <a:ext cx="5183819" cy="319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727961F-3AD0-74D8-0A2F-35C3BAA9D790}"/>
              </a:ext>
            </a:extLst>
          </p:cNvPr>
          <p:cNvSpPr txBox="1">
            <a:spLocks/>
          </p:cNvSpPr>
          <p:nvPr/>
        </p:nvSpPr>
        <p:spPr>
          <a:xfrm>
            <a:off x="703555" y="2032739"/>
            <a:ext cx="4903434" cy="4227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MY" sz="2000" b="1" dirty="0">
                <a:solidFill>
                  <a:schemeClr val="tx1"/>
                </a:solidFill>
              </a:rPr>
              <a:t>Customer segmentation: Clustering</a:t>
            </a:r>
          </a:p>
        </p:txBody>
      </p:sp>
    </p:spTree>
    <p:extLst>
      <p:ext uri="{BB962C8B-B14F-4D97-AF65-F5344CB8AC3E}">
        <p14:creationId xmlns:p14="http://schemas.microsoft.com/office/powerpoint/2010/main" val="181320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D50D-2260-B7EB-10E3-150BB5C8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solidFill>
                  <a:schemeClr val="accent3"/>
                </a:solidFill>
              </a:rPr>
              <a:t>Description of dataset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C913A9-B22F-10BD-09B9-C267FF314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693987"/>
            <a:ext cx="10353675" cy="15752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1AEEFE-D260-03D1-1E10-9A00EE24C3EC}"/>
              </a:ext>
            </a:extLst>
          </p:cNvPr>
          <p:cNvSpPr txBox="1"/>
          <p:nvPr/>
        </p:nvSpPr>
        <p:spPr>
          <a:xfrm>
            <a:off x="913795" y="4030462"/>
            <a:ext cx="75637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200" dirty="0"/>
              <a:t>From Kaggle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200" dirty="0"/>
              <a:t>2240 rows x 29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200" dirty="0"/>
              <a:t>Rows: data ; Columns: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200" dirty="0"/>
              <a:t>Customer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200" dirty="0"/>
              <a:t>Purchasing habits</a:t>
            </a:r>
          </a:p>
        </p:txBody>
      </p:sp>
    </p:spTree>
    <p:extLst>
      <p:ext uri="{BB962C8B-B14F-4D97-AF65-F5344CB8AC3E}">
        <p14:creationId xmlns:p14="http://schemas.microsoft.com/office/powerpoint/2010/main" val="287594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3FC65-0EF4-AC9F-88F6-CDBD8FDC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solidFill>
                  <a:schemeClr val="accent3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C5C8C-F09A-1C7D-54BA-589075CC6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141" y="1908697"/>
            <a:ext cx="4181988" cy="3882501"/>
          </a:xfrm>
        </p:spPr>
        <p:txBody>
          <a:bodyPr>
            <a:normAutofit/>
          </a:bodyPr>
          <a:lstStyle/>
          <a:p>
            <a:r>
              <a:rPr lang="en-MY" sz="2200" b="1" dirty="0">
                <a:solidFill>
                  <a:schemeClr val="accent4"/>
                </a:solidFill>
              </a:rPr>
              <a:t>Data Preparation</a:t>
            </a:r>
          </a:p>
          <a:p>
            <a:pPr lvl="1"/>
            <a:r>
              <a:rPr lang="en-MY" sz="2200" dirty="0">
                <a:solidFill>
                  <a:schemeClr val="tx1"/>
                </a:solidFill>
              </a:rPr>
              <a:t>Data Collection</a:t>
            </a:r>
          </a:p>
          <a:p>
            <a:pPr lvl="1"/>
            <a:r>
              <a:rPr lang="en-MY" sz="2200" dirty="0">
                <a:solidFill>
                  <a:schemeClr val="tx1"/>
                </a:solidFill>
              </a:rPr>
              <a:t>Data Cleaning</a:t>
            </a:r>
          </a:p>
          <a:p>
            <a:r>
              <a:rPr lang="en-MY" sz="2200" b="1" dirty="0">
                <a:solidFill>
                  <a:schemeClr val="accent4"/>
                </a:solidFill>
              </a:rPr>
              <a:t>Data Pre-processing</a:t>
            </a:r>
          </a:p>
          <a:p>
            <a:pPr lvl="1"/>
            <a:r>
              <a:rPr lang="en-MY" sz="2200" dirty="0">
                <a:solidFill>
                  <a:schemeClr val="tx1"/>
                </a:solidFill>
              </a:rPr>
              <a:t>Data Standardization </a:t>
            </a:r>
          </a:p>
          <a:p>
            <a:pPr lvl="1"/>
            <a:r>
              <a:rPr lang="en-MY" sz="2200" dirty="0">
                <a:solidFill>
                  <a:schemeClr val="tx1"/>
                </a:solidFill>
              </a:rPr>
              <a:t>Dimensionality Reduction</a:t>
            </a:r>
          </a:p>
          <a:p>
            <a:pPr lvl="1"/>
            <a:r>
              <a:rPr lang="en-MY" sz="2200" dirty="0">
                <a:solidFill>
                  <a:schemeClr val="tx1"/>
                </a:solidFill>
              </a:rPr>
              <a:t>Find optimal number of cluster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A0A55E-AE29-3AE5-7428-17393E473281}"/>
              </a:ext>
            </a:extLst>
          </p:cNvPr>
          <p:cNvSpPr txBox="1">
            <a:spLocks/>
          </p:cNvSpPr>
          <p:nvPr/>
        </p:nvSpPr>
        <p:spPr>
          <a:xfrm>
            <a:off x="6090676" y="1908695"/>
            <a:ext cx="4181988" cy="138491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MY" sz="2200" b="1" dirty="0">
                <a:solidFill>
                  <a:schemeClr val="accent4"/>
                </a:solidFill>
              </a:rPr>
              <a:t>Model Building</a:t>
            </a:r>
          </a:p>
          <a:p>
            <a:r>
              <a:rPr lang="en-MY" sz="2200" b="1" dirty="0">
                <a:solidFill>
                  <a:schemeClr val="accent4"/>
                </a:solidFill>
              </a:rPr>
              <a:t>Model Evaluation</a:t>
            </a:r>
          </a:p>
          <a:p>
            <a:r>
              <a:rPr lang="en-MY" sz="2200" b="1" dirty="0">
                <a:solidFill>
                  <a:schemeClr val="accent4"/>
                </a:solidFill>
              </a:rPr>
              <a:t>Profiling</a:t>
            </a:r>
            <a:endParaRPr lang="en-MY" sz="2200" dirty="0">
              <a:solidFill>
                <a:schemeClr val="accent4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CEDFE20-95EF-808D-1942-4A978D87FF98}"/>
              </a:ext>
            </a:extLst>
          </p:cNvPr>
          <p:cNvSpPr txBox="1">
            <a:spLocks/>
          </p:cNvSpPr>
          <p:nvPr/>
        </p:nvSpPr>
        <p:spPr>
          <a:xfrm>
            <a:off x="6090676" y="3622259"/>
            <a:ext cx="5768871" cy="138491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MY" sz="2200" b="1" dirty="0">
                <a:solidFill>
                  <a:schemeClr val="accent4"/>
                </a:solidFill>
              </a:rPr>
              <a:t>Algorithms</a:t>
            </a:r>
          </a:p>
          <a:p>
            <a:pPr lvl="1"/>
            <a:r>
              <a:rPr lang="en-MY" sz="2200" dirty="0">
                <a:solidFill>
                  <a:schemeClr val="tx1"/>
                </a:solidFill>
                <a:effectLst/>
              </a:rPr>
              <a:t>Gaussian</a:t>
            </a:r>
            <a:r>
              <a:rPr lang="en-MY" sz="2200" dirty="0">
                <a:solidFill>
                  <a:schemeClr val="tx1"/>
                </a:solidFill>
              </a:rPr>
              <a:t> Mixture Model</a:t>
            </a:r>
          </a:p>
          <a:p>
            <a:pPr lvl="1"/>
            <a:r>
              <a:rPr lang="en-MY" sz="2200" dirty="0">
                <a:solidFill>
                  <a:schemeClr val="tx1"/>
                </a:solidFill>
              </a:rPr>
              <a:t>Density-based Spatial Clustering of Applications with Noise (DBSCAN)</a:t>
            </a:r>
          </a:p>
          <a:p>
            <a:pPr lvl="1"/>
            <a:r>
              <a:rPr lang="en-MY" sz="2200" dirty="0">
                <a:solidFill>
                  <a:schemeClr val="tx1"/>
                </a:solidFill>
              </a:rPr>
              <a:t>Agglomerative Hierarchical Clustering</a:t>
            </a:r>
          </a:p>
          <a:p>
            <a:pPr lvl="1"/>
            <a:r>
              <a:rPr lang="en-MY" sz="2200" dirty="0">
                <a:solidFill>
                  <a:schemeClr val="tx1"/>
                </a:solidFill>
              </a:rPr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93217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7DEE-48D2-9222-36A8-C05E6F00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8881"/>
            <a:ext cx="10353762" cy="970450"/>
          </a:xfrm>
        </p:spPr>
        <p:txBody>
          <a:bodyPr/>
          <a:lstStyle/>
          <a:p>
            <a:r>
              <a:rPr lang="en-MY" dirty="0">
                <a:solidFill>
                  <a:schemeClr val="accent3"/>
                </a:solidFill>
              </a:rPr>
              <a:t>Result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543875C-AD39-77FC-626A-EC7CAC9B2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701588"/>
              </p:ext>
            </p:extLst>
          </p:nvPr>
        </p:nvGraphicFramePr>
        <p:xfrm>
          <a:off x="502574" y="1163548"/>
          <a:ext cx="11186852" cy="5569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6713">
                  <a:extLst>
                    <a:ext uri="{9D8B030D-6E8A-4147-A177-3AD203B41FA5}">
                      <a16:colId xmlns:a16="http://schemas.microsoft.com/office/drawing/2014/main" val="2996137811"/>
                    </a:ext>
                  </a:extLst>
                </a:gridCol>
                <a:gridCol w="2796713">
                  <a:extLst>
                    <a:ext uri="{9D8B030D-6E8A-4147-A177-3AD203B41FA5}">
                      <a16:colId xmlns:a16="http://schemas.microsoft.com/office/drawing/2014/main" val="3954547032"/>
                    </a:ext>
                  </a:extLst>
                </a:gridCol>
                <a:gridCol w="2796713">
                  <a:extLst>
                    <a:ext uri="{9D8B030D-6E8A-4147-A177-3AD203B41FA5}">
                      <a16:colId xmlns:a16="http://schemas.microsoft.com/office/drawing/2014/main" val="113199200"/>
                    </a:ext>
                  </a:extLst>
                </a:gridCol>
                <a:gridCol w="2796713">
                  <a:extLst>
                    <a:ext uri="{9D8B030D-6E8A-4147-A177-3AD203B41FA5}">
                      <a16:colId xmlns:a16="http://schemas.microsoft.com/office/drawing/2014/main" val="1881626868"/>
                    </a:ext>
                  </a:extLst>
                </a:gridCol>
              </a:tblGrid>
              <a:tr h="523719">
                <a:tc>
                  <a:txBody>
                    <a:bodyPr/>
                    <a:lstStyle/>
                    <a:p>
                      <a:r>
                        <a:rPr lang="en-MY" dirty="0"/>
                        <a:t>Cluster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Cluster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Cluster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083601"/>
                  </a:ext>
                </a:extLst>
              </a:tr>
              <a:tr h="523719">
                <a:tc>
                  <a:txBody>
                    <a:bodyPr/>
                    <a:lstStyle/>
                    <a:p>
                      <a:r>
                        <a:rPr lang="en-MY" dirty="0"/>
                        <a:t>High income high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Low income low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Average income average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Low income low spent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886911"/>
                  </a:ext>
                </a:extLst>
              </a:tr>
              <a:tr h="523719">
                <a:tc>
                  <a:txBody>
                    <a:bodyPr/>
                    <a:lstStyle/>
                    <a:p>
                      <a:r>
                        <a:rPr lang="en-MY" dirty="0"/>
                        <a:t>Half of customer is younger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Most younger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Most younger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Most younger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353447"/>
                  </a:ext>
                </a:extLst>
              </a:tr>
              <a:tr h="523719">
                <a:tc>
                  <a:txBody>
                    <a:bodyPr/>
                    <a:lstStyle/>
                    <a:p>
                      <a:r>
                        <a:rPr lang="en-MY" dirty="0"/>
                        <a:t>Definitely no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Most has 1 child and some 0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Most has 1 child and some has 2 children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Above average has 2 children, some has 1 child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0099"/>
                  </a:ext>
                </a:extLst>
              </a:tr>
              <a:tr h="523719">
                <a:tc>
                  <a:txBody>
                    <a:bodyPr/>
                    <a:lstStyle/>
                    <a:p>
                      <a:r>
                        <a:rPr lang="en-MY" dirty="0"/>
                        <a:t>Definitely not 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Most is 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Definitely is 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Definitely is 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706814"/>
                  </a:ext>
                </a:extLst>
              </a:tr>
              <a:tr h="523719">
                <a:tc>
                  <a:txBody>
                    <a:bodyPr/>
                    <a:lstStyle/>
                    <a:p>
                      <a:r>
                        <a:rPr lang="en-MY" dirty="0"/>
                        <a:t>Above average graduate, some postgraduate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Above average graduate, some postgraduate and undergraduate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Half graduate, half postgraduate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Half graduate, half postgraduate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613789"/>
                  </a:ext>
                </a:extLst>
              </a:tr>
              <a:tr h="523719">
                <a:tc>
                  <a:txBody>
                    <a:bodyPr/>
                    <a:lstStyle/>
                    <a:p>
                      <a:r>
                        <a:rPr lang="en-MY" dirty="0"/>
                        <a:t>Above average married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Above average married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Above average married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Above average married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221012"/>
                  </a:ext>
                </a:extLst>
              </a:tr>
              <a:tr h="523719">
                <a:tc>
                  <a:txBody>
                    <a:bodyPr/>
                    <a:lstStyle/>
                    <a:p>
                      <a:r>
                        <a:rPr lang="en-MY" dirty="0"/>
                        <a:t>Spent most on wines, second on meat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Spent most on wines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Spent most on wines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Spent most on wines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222981"/>
                  </a:ext>
                </a:extLst>
              </a:tr>
              <a:tr h="523719">
                <a:tc>
                  <a:txBody>
                    <a:bodyPr/>
                    <a:lstStyle/>
                    <a:p>
                      <a:r>
                        <a:rPr lang="en-MY" dirty="0"/>
                        <a:t>37% in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37% in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30% in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46% in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225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86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2063</TotalTime>
  <Words>242</Words>
  <Application>Microsoft Office PowerPoint</Application>
  <PresentationFormat>Widescreen</PresentationFormat>
  <Paragraphs>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Calisto MT</vt:lpstr>
      <vt:lpstr>Wingdings 2</vt:lpstr>
      <vt:lpstr>Slate</vt:lpstr>
      <vt:lpstr>Applications of Data Clustering</vt:lpstr>
      <vt:lpstr>Description of dataset </vt:lpstr>
      <vt:lpstr>Methodology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yew kaishen</dc:creator>
  <cp:lastModifiedBy>yew kaishen</cp:lastModifiedBy>
  <cp:revision>2</cp:revision>
  <dcterms:created xsi:type="dcterms:W3CDTF">2023-05-08T11:01:42Z</dcterms:created>
  <dcterms:modified xsi:type="dcterms:W3CDTF">2023-05-09T21:25:12Z</dcterms:modified>
</cp:coreProperties>
</file>