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303" r:id="rId4"/>
    <p:sldId id="304" r:id="rId5"/>
    <p:sldId id="305" r:id="rId6"/>
    <p:sldId id="258" r:id="rId7"/>
    <p:sldId id="259" r:id="rId8"/>
    <p:sldId id="260" r:id="rId9"/>
    <p:sldId id="298" r:id="rId10"/>
    <p:sldId id="299" r:id="rId11"/>
    <p:sldId id="300" r:id="rId12"/>
    <p:sldId id="301" r:id="rId13"/>
    <p:sldId id="297" r:id="rId14"/>
    <p:sldId id="262" r:id="rId15"/>
    <p:sldId id="302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Livvic Light" pitchFamily="2" charset="0"/>
      <p:regular r:id="rId28"/>
      <p:italic r:id="rId29"/>
    </p:embeddedFont>
    <p:embeddedFont>
      <p:font typeface="Maven Pro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D3E6C-ECE1-4B81-A34C-E65F39C8F0E5}">
  <a:tblStyle styleId="{A2BD3E6C-ECE1-4B81-A34C-E65F39C8F0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64480" y="222346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CUSTOMER SEGMENTATION : CLUSTERING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28326"/>
            <a:ext cx="6020700" cy="1025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rgbClr val="00B050"/>
                </a:solidFill>
              </a:rPr>
              <a:t>CLUSTERING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34;p25">
            <a:extLst>
              <a:ext uri="{FF2B5EF4-FFF2-40B4-BE49-F238E27FC236}">
                <a16:creationId xmlns:a16="http://schemas.microsoft.com/office/drawing/2014/main" id="{F1E6E1F7-2E9D-CB00-43E3-E221034DDCCF}"/>
              </a:ext>
            </a:extLst>
          </p:cNvPr>
          <p:cNvSpPr txBox="1">
            <a:spLocks/>
          </p:cNvSpPr>
          <p:nvPr/>
        </p:nvSpPr>
        <p:spPr>
          <a:xfrm>
            <a:off x="1712568" y="3179934"/>
            <a:ext cx="573121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MY" sz="2500" dirty="0"/>
              <a:t>PRESENTED BY : YEW KAI SHEN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6ADB1D-341F-DF1D-0B49-5CC9FAFF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3" y="276445"/>
            <a:ext cx="3503003" cy="354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CA998-76DE-94A7-2879-0193EB6B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48" y="4049133"/>
            <a:ext cx="7067477" cy="817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9C234-2C4A-5A20-7D3F-2F6350EF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65" y="666306"/>
            <a:ext cx="5043735" cy="30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3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C655A2-3CEE-5AE6-2021-8C9C2C86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8" y="120849"/>
            <a:ext cx="6209203" cy="3959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5375C-D446-66FD-B588-62125C0E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871" y="2301682"/>
            <a:ext cx="3165566" cy="27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1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8C6CA-6946-8B01-E004-23E2B8A6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7" y="499309"/>
            <a:ext cx="7117463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861EE2-E4C3-786C-349D-E61CC4E3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5" y="1957302"/>
            <a:ext cx="4305901" cy="122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0D359-D89C-D6CE-C899-1576D3AD7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770" y="1862038"/>
            <a:ext cx="4554457" cy="31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EE054A-850B-FB4B-3744-0BC17DDFE171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5" y="347423"/>
            <a:ext cx="4727700" cy="577800"/>
          </a:xfrm>
        </p:spPr>
        <p:txBody>
          <a:bodyPr/>
          <a:lstStyle/>
          <a:p>
            <a:r>
              <a:rPr lang="en-MY" dirty="0"/>
              <a:t>FUTURE PLAN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DDA39-C23D-6EA1-9859-1B035EF831F4}"/>
              </a:ext>
            </a:extLst>
          </p:cNvPr>
          <p:cNvSpPr txBox="1"/>
          <p:nvPr/>
        </p:nvSpPr>
        <p:spPr>
          <a:xfrm>
            <a:off x="450111" y="925223"/>
            <a:ext cx="80750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MY" sz="1800" dirty="0">
                <a:solidFill>
                  <a:schemeClr val="bg1"/>
                </a:solidFill>
              </a:rPr>
              <a:t>Instead of removing the data, fill in by mean, mode or median of the column </a:t>
            </a:r>
          </a:p>
          <a:p>
            <a:pPr>
              <a:buClr>
                <a:schemeClr val="bg1"/>
              </a:buClr>
            </a:pPr>
            <a:endParaRPr lang="en-MY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MY" sz="1800" dirty="0">
                <a:solidFill>
                  <a:schemeClr val="bg1"/>
                </a:solidFill>
              </a:rPr>
              <a:t>Create more graph so users can better understand how is the data structure of the dataset, for instance, relationship etc. </a:t>
            </a:r>
          </a:p>
          <a:p>
            <a:pPr>
              <a:buClr>
                <a:schemeClr val="bg1"/>
              </a:buClr>
            </a:pPr>
            <a:endParaRPr lang="en-MY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MY" sz="1800" dirty="0">
                <a:solidFill>
                  <a:schemeClr val="bg1"/>
                </a:solidFill>
              </a:rPr>
              <a:t>Probably will use other software to improve my clustering project. For instance, Tableau (Data Visualization) or R project (Statistical Computing)</a:t>
            </a:r>
          </a:p>
          <a:p>
            <a:pPr>
              <a:buClr>
                <a:schemeClr val="bg1"/>
              </a:buClr>
            </a:pPr>
            <a:endParaRPr lang="en-MY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MY" sz="1800" dirty="0">
                <a:solidFill>
                  <a:schemeClr val="bg1"/>
                </a:solidFill>
              </a:rPr>
              <a:t>Implement more clustering algorithm other than K-means</a:t>
            </a:r>
          </a:p>
          <a:p>
            <a:pPr>
              <a:buClr>
                <a:schemeClr val="bg1"/>
              </a:buClr>
            </a:pPr>
            <a:endParaRPr lang="en-MY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MY" sz="1800" dirty="0">
                <a:solidFill>
                  <a:schemeClr val="bg1"/>
                </a:solidFill>
              </a:rPr>
              <a:t>Improve the accuracy of the model by using the confusion matrix (TP,TN,FP,FN)</a:t>
            </a:r>
          </a:p>
        </p:txBody>
      </p:sp>
    </p:spTree>
    <p:extLst>
      <p:ext uri="{BB962C8B-B14F-4D97-AF65-F5344CB8AC3E}">
        <p14:creationId xmlns:p14="http://schemas.microsoft.com/office/powerpoint/2010/main" val="18601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322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 IN THIS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373A6-BE62-D50A-3159-37A026261DAB}"/>
              </a:ext>
            </a:extLst>
          </p:cNvPr>
          <p:cNvSpPr txBox="1"/>
          <p:nvPr/>
        </p:nvSpPr>
        <p:spPr>
          <a:xfrm>
            <a:off x="754912" y="1372367"/>
            <a:ext cx="59932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Need to make sure the dataset is suitable for my project</a:t>
            </a:r>
            <a:br>
              <a:rPr lang="en-MY" sz="2000" dirty="0">
                <a:solidFill>
                  <a:schemeClr val="bg1"/>
                </a:solidFill>
              </a:rPr>
            </a:br>
            <a:endParaRPr lang="en-MY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Need to decide which programming language between R or Python that I will be using for my whole project </a:t>
            </a:r>
            <a:br>
              <a:rPr lang="en-MY" sz="2000" dirty="0">
                <a:solidFill>
                  <a:schemeClr val="bg1"/>
                </a:solidFill>
              </a:rPr>
            </a:br>
            <a:endParaRPr lang="en-MY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Since the process flow of data clustering is straightforward, it takes me some times to make it more unique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3FC2-2119-AF03-7D60-D3DA4CD5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081" y="2282850"/>
            <a:ext cx="4727700" cy="577800"/>
          </a:xfrm>
        </p:spPr>
        <p:txBody>
          <a:bodyPr/>
          <a:lstStyle/>
          <a:p>
            <a:r>
              <a:rPr lang="en-MY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848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72886" y="1056619"/>
            <a:ext cx="4945732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Clustering algorithm </a:t>
            </a:r>
          </a:p>
          <a:p>
            <a:pPr marL="0" indent="0">
              <a:buNone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Classify similar customer into same groups</a:t>
            </a:r>
          </a:p>
          <a:p>
            <a:pPr marL="0" indent="0">
              <a:buNone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Helps to better understand customers in terms of demographics and behaviours</a:t>
            </a:r>
          </a:p>
          <a:p>
            <a:pPr marL="0" indent="0">
              <a:buNone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Business can benefit by creating a suitable marketing strategy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DATA </a:t>
            </a:r>
            <a:r>
              <a:rPr lang="en" dirty="0">
                <a:solidFill>
                  <a:srgbClr val="00B050"/>
                </a:solidFill>
              </a:rPr>
              <a:t>CLUSTERING</a:t>
            </a:r>
            <a:r>
              <a:rPr lang="en" dirty="0"/>
              <a:t> ?? </a:t>
            </a:r>
            <a:endParaRPr dirty="0"/>
          </a:p>
        </p:txBody>
      </p:sp>
      <p:pic>
        <p:nvPicPr>
          <p:cNvPr id="594" name="Picture 593">
            <a:extLst>
              <a:ext uri="{FF2B5EF4-FFF2-40B4-BE49-F238E27FC236}">
                <a16:creationId xmlns:a16="http://schemas.microsoft.com/office/drawing/2014/main" id="{353FEF3D-C494-2DCA-9151-3151FC23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11" y="1251532"/>
            <a:ext cx="3853162" cy="2849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5C63F7-72D3-4D97-1CEC-9986A90A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250347" cy="577800"/>
          </a:xfrm>
        </p:spPr>
        <p:txBody>
          <a:bodyPr/>
          <a:lstStyle/>
          <a:p>
            <a:r>
              <a:rPr lang="en-MY" dirty="0"/>
              <a:t>What is </a:t>
            </a:r>
            <a:r>
              <a:rPr lang="en-MY" dirty="0">
                <a:solidFill>
                  <a:srgbClr val="00B050"/>
                </a:solidFill>
              </a:rPr>
              <a:t>Customer Segmentation </a:t>
            </a:r>
            <a:r>
              <a:rPr lang="en-MY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9089-4B5E-90E9-E7CA-D13085A606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8824" y="1740843"/>
            <a:ext cx="7419389" cy="3786900"/>
          </a:xfrm>
        </p:spPr>
        <p:txBody>
          <a:bodyPr/>
          <a:lstStyle/>
          <a:p>
            <a:r>
              <a:rPr lang="en-MY" sz="1800" dirty="0"/>
              <a:t>Dividing a customer base into groups of individuals </a:t>
            </a:r>
          </a:p>
          <a:p>
            <a:r>
              <a:rPr lang="en-MY" sz="1800" dirty="0"/>
              <a:t>Each group has their similar in specific ways such as age, gender, spending habits</a:t>
            </a:r>
          </a:p>
          <a:p>
            <a:r>
              <a:rPr lang="en-MY" sz="1800" dirty="0"/>
              <a:t>Gain a deeper understand of their customers’ preferences and find the most valuable information in each group </a:t>
            </a:r>
          </a:p>
          <a:p>
            <a:r>
              <a:rPr lang="en-MY" sz="1800" dirty="0"/>
              <a:t>Marketing effort would be better served if they can target specific group and lead them to buy something</a:t>
            </a:r>
          </a:p>
        </p:txBody>
      </p:sp>
    </p:spTree>
    <p:extLst>
      <p:ext uri="{BB962C8B-B14F-4D97-AF65-F5344CB8AC3E}">
        <p14:creationId xmlns:p14="http://schemas.microsoft.com/office/powerpoint/2010/main" val="355744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9B932-F743-80CE-9C31-4F4AB1CD0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How is my </a:t>
            </a:r>
            <a:r>
              <a:rPr lang="en-MY" dirty="0">
                <a:solidFill>
                  <a:srgbClr val="00B050"/>
                </a:solidFill>
              </a:rPr>
              <a:t>dataset</a:t>
            </a:r>
            <a:r>
              <a:rPr lang="en-MY" dirty="0"/>
              <a:t>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5640F-9D6A-6704-A66E-E16DA8C7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6" y="989475"/>
            <a:ext cx="8626548" cy="1762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F4F2D-C016-BEDA-1ACB-8D438D2E173C}"/>
              </a:ext>
            </a:extLst>
          </p:cNvPr>
          <p:cNvSpPr txBox="1"/>
          <p:nvPr/>
        </p:nvSpPr>
        <p:spPr>
          <a:xfrm>
            <a:off x="308345" y="2821233"/>
            <a:ext cx="1648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Attributes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ID	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Year_Birth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Marital_Status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Income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Kidhome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Teenhome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Dt_Customer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Recency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86DA-BFE7-FCB2-9A29-CBBB60D2FD42}"/>
              </a:ext>
            </a:extLst>
          </p:cNvPr>
          <p:cNvSpPr txBox="1"/>
          <p:nvPr/>
        </p:nvSpPr>
        <p:spPr>
          <a:xfrm>
            <a:off x="2044993" y="2979233"/>
            <a:ext cx="2190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Complain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MntWines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MntFruits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MntMeatProducts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MntFishProducts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MntSweetProducts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MntGoldProds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NumDealsPurchase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AcceptedCmp1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A945D-4076-FC28-A07D-96669881CA43}"/>
              </a:ext>
            </a:extLst>
          </p:cNvPr>
          <p:cNvSpPr txBox="1"/>
          <p:nvPr/>
        </p:nvSpPr>
        <p:spPr>
          <a:xfrm>
            <a:off x="4235301" y="2988438"/>
            <a:ext cx="260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AcceptedCmp2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AcceptedCmp3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AcceptedCmp4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AcceptedCmp5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</a:rPr>
              <a:t>Response</a:t>
            </a:r>
          </a:p>
          <a:p>
            <a:pPr marL="285750" lvl="1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NumWebPurchases</a:t>
            </a:r>
            <a:endParaRPr lang="en-MY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NumCatalogPurchases</a:t>
            </a:r>
            <a:endParaRPr lang="en-MY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NumStorePurchases</a:t>
            </a:r>
            <a:endParaRPr lang="en-MY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NumWebVisitsMonth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EAEC7-2392-CA8B-B25A-A980A2706965}"/>
              </a:ext>
            </a:extLst>
          </p:cNvPr>
          <p:cNvSpPr txBox="1"/>
          <p:nvPr/>
        </p:nvSpPr>
        <p:spPr>
          <a:xfrm>
            <a:off x="6684334" y="3036677"/>
            <a:ext cx="260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Z_CostContact</a:t>
            </a: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chemeClr val="bg1"/>
                </a:solidFill>
              </a:rPr>
              <a:t>Z_Revenue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B76E5-3DA0-B860-487B-B0DB38DC266B}"/>
              </a:ext>
            </a:extLst>
          </p:cNvPr>
          <p:cNvSpPr txBox="1"/>
          <p:nvPr/>
        </p:nvSpPr>
        <p:spPr>
          <a:xfrm>
            <a:off x="7166344" y="426011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Shape : 2240 x 29</a:t>
            </a:r>
          </a:p>
        </p:txBody>
      </p:sp>
    </p:spTree>
    <p:extLst>
      <p:ext uri="{BB962C8B-B14F-4D97-AF65-F5344CB8AC3E}">
        <p14:creationId xmlns:p14="http://schemas.microsoft.com/office/powerpoint/2010/main" val="35298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6C125-CBBF-E071-C742-A8C21BD6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1063525"/>
            <a:ext cx="7433751" cy="3786900"/>
          </a:xfrm>
        </p:spPr>
        <p:txBody>
          <a:bodyPr/>
          <a:lstStyle/>
          <a:p>
            <a:pPr marL="165100" indent="0">
              <a:buNone/>
            </a:pPr>
            <a:endParaRPr lang="en-MY" sz="1800" dirty="0"/>
          </a:p>
          <a:p>
            <a:r>
              <a:rPr lang="en-MY" sz="1800" dirty="0"/>
              <a:t>I hope I can be a data analyst</a:t>
            </a:r>
          </a:p>
          <a:p>
            <a:r>
              <a:rPr lang="en-MY" sz="1800" dirty="0"/>
              <a:t>Use a dataset which I am fully understand </a:t>
            </a:r>
          </a:p>
          <a:p>
            <a:r>
              <a:rPr lang="en-MY" sz="1800" dirty="0"/>
              <a:t>Create more graphs so users can better understanding how is the dataset looks like </a:t>
            </a:r>
          </a:p>
          <a:p>
            <a:r>
              <a:rPr lang="en-MY" sz="1800" dirty="0"/>
              <a:t>Implement more clustering algorithms to compare the accuracy between each algorithm</a:t>
            </a:r>
          </a:p>
          <a:p>
            <a:r>
              <a:rPr lang="en-MY" sz="1800" dirty="0"/>
              <a:t>Use confusion matrix to calculate the accuracy of my project </a:t>
            </a:r>
          </a:p>
          <a:p>
            <a:r>
              <a:rPr lang="en-MY" sz="1800" dirty="0"/>
              <a:t>Can help business company to discover something that will them to create a suitable marketing strategy</a:t>
            </a:r>
          </a:p>
          <a:p>
            <a:endParaRPr lang="en-MY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A433DF-C615-AFF8-1598-C0331A0C6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What is my </a:t>
            </a:r>
            <a:r>
              <a:rPr lang="en-MY" dirty="0">
                <a:solidFill>
                  <a:srgbClr val="00B050"/>
                </a:solidFill>
              </a:rPr>
              <a:t>Project Goal </a:t>
            </a:r>
            <a:r>
              <a:rPr lang="en-MY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7533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48817" y="32268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 DATA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6180123" y="3206362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 AND INTERPRET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404568" y="319024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SIMILARITY METRIC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70237" y="3633375"/>
            <a:ext cx="238683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>
                <a:solidFill>
                  <a:schemeClr val="bg1"/>
                </a:solidFill>
              </a:rPr>
              <a:t>Cluster similar data points into the same cluster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>
                <a:solidFill>
                  <a:schemeClr val="bg1"/>
                </a:solidFill>
              </a:rPr>
              <a:t>Dissimilar points will be in different 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404568" y="2439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6180116" y="3639242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Clustering Algorithm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MY" dirty="0"/>
              <a:t>I</a:t>
            </a:r>
            <a:r>
              <a:rPr lang="en" dirty="0"/>
              <a:t>mprove result by modifying previous steps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6548297" y="213380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PROCESS FLOW 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8225" y="247596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3404568" y="135619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548297" y="105066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8225" y="139283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3404568" y="176824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6548297" y="146271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48225" y="1804881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3528017" y="146271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681028" y="117257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752842" y="151770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B151F9-9425-4761-96C7-19C8F98E8C63}"/>
              </a:ext>
            </a:extLst>
          </p:cNvPr>
          <p:cNvSpPr txBox="1"/>
          <p:nvPr/>
        </p:nvSpPr>
        <p:spPr>
          <a:xfrm>
            <a:off x="247975" y="3755108"/>
            <a:ext cx="255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>
                <a:solidFill>
                  <a:schemeClr val="bg1"/>
                </a:solidFill>
              </a:rPr>
              <a:t>Import packages/libraries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>
                <a:solidFill>
                  <a:schemeClr val="bg1"/>
                </a:solidFill>
              </a:rPr>
              <a:t>Clean the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7498" y="238375"/>
            <a:ext cx="54747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 TOOL (JIRA) 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BAEFD9-BA46-70E8-062D-8E1BA02D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5" y="825624"/>
            <a:ext cx="2238687" cy="423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A157C-B7AF-2BA6-8F0A-CA5FC529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221" y="816175"/>
            <a:ext cx="2915487" cy="4156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C9EC7-E4FF-5E10-D7D0-4D2616E70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227" y="332625"/>
            <a:ext cx="3482363" cy="1326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C9259-029D-AC2E-5EF5-5E0301290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239" y="1738292"/>
            <a:ext cx="2915487" cy="32314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 TOOL (GITLAB)</a:t>
            </a:r>
            <a:endParaRPr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7F824C-AA82-4CF5-43C1-643EABCC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4" y="1108243"/>
            <a:ext cx="7488385" cy="37050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E304-4D22-7FF4-362E-4CF8BF1D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Progress on my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9223-9244-5C7A-3229-FE851E95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6" y="989475"/>
            <a:ext cx="4823135" cy="185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E487F7-125F-0316-FED6-594483D7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6" y="3076751"/>
            <a:ext cx="8165805" cy="8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784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448</Words>
  <Application>Microsoft Office PowerPoint</Application>
  <PresentationFormat>On-screen Show (16:9)</PresentationFormat>
  <Paragraphs>87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Maven Pro</vt:lpstr>
      <vt:lpstr>Share Tech</vt:lpstr>
      <vt:lpstr>Fira Sans Extra Condensed Medium</vt:lpstr>
      <vt:lpstr>Advent Pro SemiBold</vt:lpstr>
      <vt:lpstr>Livvic Light</vt:lpstr>
      <vt:lpstr>Nunito Light</vt:lpstr>
      <vt:lpstr>Arial</vt:lpstr>
      <vt:lpstr>Fira Sans Condensed Medium</vt:lpstr>
      <vt:lpstr>Wingdings</vt:lpstr>
      <vt:lpstr>Data Science Consulting by Slidesgo</vt:lpstr>
      <vt:lpstr>DATA CLUSTERING</vt:lpstr>
      <vt:lpstr>WHAT IS DATA CLUSTERING ?? </vt:lpstr>
      <vt:lpstr>What is Customer Segmentation ?</vt:lpstr>
      <vt:lpstr>How is my dataset ? </vt:lpstr>
      <vt:lpstr>What is my Project Goal ? </vt:lpstr>
      <vt:lpstr>PREPARE DATA</vt:lpstr>
      <vt:lpstr>PROJECT MANAGEMENT TOOL (JIRA) </vt:lpstr>
      <vt:lpstr>PROJECT MANAGEMENT TOOL (GITLAB)</vt:lpstr>
      <vt:lpstr>Progress on my project</vt:lpstr>
      <vt:lpstr>PowerPoint Presentation</vt:lpstr>
      <vt:lpstr>PowerPoint Presentation</vt:lpstr>
      <vt:lpstr>PowerPoint Presentation</vt:lpstr>
      <vt:lpstr>FUTURE PLAN </vt:lpstr>
      <vt:lpstr>CHALLENGES FACED IN THIS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CLUSTERING</dc:title>
  <dc:creator>yew kaishen</dc:creator>
  <cp:lastModifiedBy>yew kaishen</cp:lastModifiedBy>
  <cp:revision>2</cp:revision>
  <dcterms:modified xsi:type="dcterms:W3CDTF">2022-12-15T10:45:23Z</dcterms:modified>
</cp:coreProperties>
</file>