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D70E-6A6D-ED48-A733-0D364A87658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4ECF93B-2FDC-0E45-8233-4E8FA67D2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FA72AC7-BEDA-0F4D-9802-7ADD7CAC5093}"/>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5" name="Footer Placeholder 4">
            <a:extLst>
              <a:ext uri="{FF2B5EF4-FFF2-40B4-BE49-F238E27FC236}">
                <a16:creationId xmlns:a16="http://schemas.microsoft.com/office/drawing/2014/main" id="{7E04165B-1626-DF4F-B707-9B55110C2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582B-3618-3F4D-A6A3-E60769E24D60}"/>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232969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1505-565D-4C48-968E-F518DCB965A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F435D0F-7EBA-CF4A-B852-10DB9A7DDD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B6EFB8-DA72-EA41-9B5E-4FB678F93F80}"/>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5" name="Footer Placeholder 4">
            <a:extLst>
              <a:ext uri="{FF2B5EF4-FFF2-40B4-BE49-F238E27FC236}">
                <a16:creationId xmlns:a16="http://schemas.microsoft.com/office/drawing/2014/main" id="{9F2D86DE-5285-C847-B55C-C1F73032D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FD199-926F-6547-9093-8C483F30AB0E}"/>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154760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41F39-A411-4942-8C34-E39A37BE0AB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1F2E43-954F-D446-B568-DCB0DE0059E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7A07B4-F85A-134E-A550-1340A65112D0}"/>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5" name="Footer Placeholder 4">
            <a:extLst>
              <a:ext uri="{FF2B5EF4-FFF2-40B4-BE49-F238E27FC236}">
                <a16:creationId xmlns:a16="http://schemas.microsoft.com/office/drawing/2014/main" id="{9F4F151B-5B01-1F4C-85DD-7A1F01FA2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1E758-8750-EE4D-8EA6-4C139A1F4FEB}"/>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96341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19C3-B792-744E-85E2-2E40074D71B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1DED339-29E7-6F4F-ABAA-4818BF730B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74CCF4-8815-2640-BAD3-070DA61E5AB7}"/>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5" name="Footer Placeholder 4">
            <a:extLst>
              <a:ext uri="{FF2B5EF4-FFF2-40B4-BE49-F238E27FC236}">
                <a16:creationId xmlns:a16="http://schemas.microsoft.com/office/drawing/2014/main" id="{54AC6073-A6D2-A94B-8E85-B7D1643DF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EAF03-1743-FA49-BCB7-FAF46F7BE480}"/>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181083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9857-4FCD-EE4D-9C46-C833AB1C859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847EDF6-FB94-B540-9223-3D608994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680838-23CC-FC44-B7F1-C5B0F6541441}"/>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5" name="Footer Placeholder 4">
            <a:extLst>
              <a:ext uri="{FF2B5EF4-FFF2-40B4-BE49-F238E27FC236}">
                <a16:creationId xmlns:a16="http://schemas.microsoft.com/office/drawing/2014/main" id="{6F05B382-B97B-9142-9F58-5759EBA8B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73347-0860-8F4C-9BEC-327FB821AFD5}"/>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152804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B42B-0120-974F-946E-4B19B1D59D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F3B6F2-8A5D-7D4B-8D9E-A760B15ABC3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AC049F3-5D72-6E4B-BA77-2D0A767ABAF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621115F-4945-EB42-AA99-821BBE53A039}"/>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6" name="Footer Placeholder 5">
            <a:extLst>
              <a:ext uri="{FF2B5EF4-FFF2-40B4-BE49-F238E27FC236}">
                <a16:creationId xmlns:a16="http://schemas.microsoft.com/office/drawing/2014/main" id="{26F3F7B7-BB09-BF4E-B51D-F492F6836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1BFAB-76F6-A344-BD89-4E35EA24255A}"/>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223470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A02A-1044-E845-8420-989F43E29C2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B9984A-E0B0-214F-AFDB-8FA48864E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D4C6302-A949-FE4E-BED0-DABFEBABF3F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037701B-36CE-2C40-AF4F-403EA556E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84A4F8-3414-2342-A533-9525373DBB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5BBA17B-2AEC-AC41-A14B-34FED5C42FD6}"/>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8" name="Footer Placeholder 7">
            <a:extLst>
              <a:ext uri="{FF2B5EF4-FFF2-40B4-BE49-F238E27FC236}">
                <a16:creationId xmlns:a16="http://schemas.microsoft.com/office/drawing/2014/main" id="{04D73A1B-72AE-994F-81FD-B580F6C4F5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6A5517-BD52-2B45-9946-A6ABC24DB989}"/>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347813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2AAA-0F27-9F41-9CF2-41A450DD48C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0369B53-540E-1843-B9D4-0C9A97206F65}"/>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4" name="Footer Placeholder 3">
            <a:extLst>
              <a:ext uri="{FF2B5EF4-FFF2-40B4-BE49-F238E27FC236}">
                <a16:creationId xmlns:a16="http://schemas.microsoft.com/office/drawing/2014/main" id="{A42EE8D4-49DB-AC4B-A842-0585FB916A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B704F-699F-324B-ABC6-9D784A741677}"/>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363917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CAA46-3D64-8442-A6BF-8CD498DD8175}"/>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3" name="Footer Placeholder 2">
            <a:extLst>
              <a:ext uri="{FF2B5EF4-FFF2-40B4-BE49-F238E27FC236}">
                <a16:creationId xmlns:a16="http://schemas.microsoft.com/office/drawing/2014/main" id="{40D3839B-E412-D145-B4F7-B28E85E99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7BE14-537B-3141-8904-209EA51DA8E5}"/>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34890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5123-8145-3247-9F1F-68D6350236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D4A779D-5102-0A41-BB59-78ED287CC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99D43E9-B389-7A47-AA1F-EA26C2001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01884B-06A1-7E4B-B713-6B6BFD2058E7}"/>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6" name="Footer Placeholder 5">
            <a:extLst>
              <a:ext uri="{FF2B5EF4-FFF2-40B4-BE49-F238E27FC236}">
                <a16:creationId xmlns:a16="http://schemas.microsoft.com/office/drawing/2014/main" id="{EEEB4681-B8BB-C147-A173-03F8A1773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51DDA-BB5A-FE40-BBE2-0A2016FDBDDC}"/>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29357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45F5-3CA7-7544-A1B4-D324BAC703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047E626-8734-9D4D-9749-ECEE7AD4E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2319F7-EE15-DC4A-9DD7-0EC1592E6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5B7295-A456-4A48-82B5-4C58F171B22D}"/>
              </a:ext>
            </a:extLst>
          </p:cNvPr>
          <p:cNvSpPr>
            <a:spLocks noGrp="1"/>
          </p:cNvSpPr>
          <p:nvPr>
            <p:ph type="dt" sz="half" idx="10"/>
          </p:nvPr>
        </p:nvSpPr>
        <p:spPr/>
        <p:txBody>
          <a:bodyPr/>
          <a:lstStyle/>
          <a:p>
            <a:fld id="{BF3C0523-2739-6D4F-960B-DC7DEB3D9071}" type="datetimeFigureOut">
              <a:rPr lang="en-US" smtClean="0"/>
              <a:t>4/20/21</a:t>
            </a:fld>
            <a:endParaRPr lang="en-US"/>
          </a:p>
        </p:txBody>
      </p:sp>
      <p:sp>
        <p:nvSpPr>
          <p:cNvPr id="6" name="Footer Placeholder 5">
            <a:extLst>
              <a:ext uri="{FF2B5EF4-FFF2-40B4-BE49-F238E27FC236}">
                <a16:creationId xmlns:a16="http://schemas.microsoft.com/office/drawing/2014/main" id="{A945F010-6B82-4A4D-860B-0D4CD3502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7FBB4-03E8-8F48-BC61-6C87BDA31455}"/>
              </a:ext>
            </a:extLst>
          </p:cNvPr>
          <p:cNvSpPr>
            <a:spLocks noGrp="1"/>
          </p:cNvSpPr>
          <p:nvPr>
            <p:ph type="sldNum" sz="quarter" idx="12"/>
          </p:nvPr>
        </p:nvSpPr>
        <p:spPr/>
        <p:txBody>
          <a:bodyPr/>
          <a:lstStyle/>
          <a:p>
            <a:fld id="{F80195CD-62B1-2344-9579-05E71100F892}" type="slidenum">
              <a:rPr lang="en-US" smtClean="0"/>
              <a:t>‹#›</a:t>
            </a:fld>
            <a:endParaRPr lang="en-US"/>
          </a:p>
        </p:txBody>
      </p:sp>
    </p:spTree>
    <p:extLst>
      <p:ext uri="{BB962C8B-B14F-4D97-AF65-F5344CB8AC3E}">
        <p14:creationId xmlns:p14="http://schemas.microsoft.com/office/powerpoint/2010/main" val="11865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78940-311B-DC4E-A9B7-6C04062E7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61F319-D11B-1F4A-A41B-C1DDE4ED7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23DFCE-BEDB-BB48-8A8C-2E2EF42B0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C0523-2739-6D4F-960B-DC7DEB3D9071}" type="datetimeFigureOut">
              <a:rPr lang="en-US" smtClean="0"/>
              <a:t>4/20/21</a:t>
            </a:fld>
            <a:endParaRPr lang="en-US"/>
          </a:p>
        </p:txBody>
      </p:sp>
      <p:sp>
        <p:nvSpPr>
          <p:cNvPr id="5" name="Footer Placeholder 4">
            <a:extLst>
              <a:ext uri="{FF2B5EF4-FFF2-40B4-BE49-F238E27FC236}">
                <a16:creationId xmlns:a16="http://schemas.microsoft.com/office/drawing/2014/main" id="{2A87648C-ED5A-1D4A-986B-EECBA4FE9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FFC57D-9A2F-CB42-B22C-F72F6E51B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195CD-62B1-2344-9579-05E71100F892}" type="slidenum">
              <a:rPr lang="en-US" smtClean="0"/>
              <a:t>‹#›</a:t>
            </a:fld>
            <a:endParaRPr lang="en-US"/>
          </a:p>
        </p:txBody>
      </p:sp>
    </p:spTree>
    <p:extLst>
      <p:ext uri="{BB962C8B-B14F-4D97-AF65-F5344CB8AC3E}">
        <p14:creationId xmlns:p14="http://schemas.microsoft.com/office/powerpoint/2010/main" val="935781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titanic/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boston-hous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walmart-recruiting-store-sales-forecasting/data" TargetMode="External"/><Relationship Id="rId2" Type="http://schemas.openxmlformats.org/officeDocument/2006/relationships/hyperlink" Target="https://www.kaggle.com/c/walmart-recruiting-store-sales-forecas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hubwaydatachallenge.org/trip-history-data/" TargetMode="External"/><Relationship Id="rId2" Type="http://schemas.openxmlformats.org/officeDocument/2006/relationships/hyperlink" Target="http://hubwaydatachalleng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whats-cook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obotics.stanford.edu/~ronnyk/" TargetMode="External"/><Relationship Id="rId2" Type="http://schemas.openxmlformats.org/officeDocument/2006/relationships/hyperlink" Target="https://www.kaggle.com/uciml/adult-census-inco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c/movi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elp.com/dataset/challe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CF71-700C-D843-B4FF-AA873E99E785}"/>
              </a:ext>
            </a:extLst>
          </p:cNvPr>
          <p:cNvSpPr>
            <a:spLocks noGrp="1"/>
          </p:cNvSpPr>
          <p:nvPr>
            <p:ph type="ctrTitle"/>
          </p:nvPr>
        </p:nvSpPr>
        <p:spPr/>
        <p:txBody>
          <a:bodyPr/>
          <a:lstStyle/>
          <a:p>
            <a:r>
              <a:rPr lang="en-US" dirty="0"/>
              <a:t>Data Science Projects</a:t>
            </a:r>
          </a:p>
        </p:txBody>
      </p:sp>
      <p:sp>
        <p:nvSpPr>
          <p:cNvPr id="3" name="Subtitle 2">
            <a:extLst>
              <a:ext uri="{FF2B5EF4-FFF2-40B4-BE49-F238E27FC236}">
                <a16:creationId xmlns:a16="http://schemas.microsoft.com/office/drawing/2014/main" id="{1973B58A-D202-9C4A-A3B4-398323A4A1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7664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BEE2-BB1E-0E48-92B0-DBFB561623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9389B-A790-6249-AF34-658A2AF8E1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61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8E8C-D874-5440-9C7E-F4CF6027D8BB}"/>
              </a:ext>
            </a:extLst>
          </p:cNvPr>
          <p:cNvSpPr>
            <a:spLocks noGrp="1"/>
          </p:cNvSpPr>
          <p:nvPr>
            <p:ph type="title"/>
          </p:nvPr>
        </p:nvSpPr>
        <p:spPr/>
        <p:txBody>
          <a:bodyPr/>
          <a:lstStyle/>
          <a:p>
            <a:r>
              <a:rPr lang="en-US" dirty="0"/>
              <a:t>Titanic Data Set</a:t>
            </a:r>
          </a:p>
        </p:txBody>
      </p:sp>
      <p:sp>
        <p:nvSpPr>
          <p:cNvPr id="3" name="Content Placeholder 2">
            <a:extLst>
              <a:ext uri="{FF2B5EF4-FFF2-40B4-BE49-F238E27FC236}">
                <a16:creationId xmlns:a16="http://schemas.microsoft.com/office/drawing/2014/main" id="{7CC623CC-E547-DC4D-8BFB-A5BDA17D25C4}"/>
              </a:ext>
            </a:extLst>
          </p:cNvPr>
          <p:cNvSpPr>
            <a:spLocks noGrp="1"/>
          </p:cNvSpPr>
          <p:nvPr>
            <p:ph idx="1"/>
          </p:nvPr>
        </p:nvSpPr>
        <p:spPr/>
        <p:txBody>
          <a:bodyPr>
            <a:normAutofit lnSpcReduction="10000"/>
          </a:bodyPr>
          <a:lstStyle/>
          <a:p>
            <a:r>
              <a:rPr lang="en-MY" dirty="0"/>
              <a:t>As the name suggests (no points for guessing), this </a:t>
            </a:r>
            <a:r>
              <a:rPr lang="en-MY" u="sng" dirty="0">
                <a:hlinkClick r:id="rId2"/>
              </a:rPr>
              <a:t>data set</a:t>
            </a:r>
            <a:r>
              <a:rPr lang="en-MY" dirty="0"/>
              <a:t> provides the data on all the passengers who were aboard the RMS Titanic when it sank on 15 April 1912 after colliding with an iceberg in the North Atlantic ocean. It is the most commonly used and referred to data set for beginners in data science. With 891 rows and 12 columns, this data set provides a combination of variables based on personal characteristics such as age, class of ticket and sex, and tests one’s classification skills.</a:t>
            </a:r>
          </a:p>
          <a:p>
            <a:r>
              <a:rPr lang="en-MY" b="1" dirty="0"/>
              <a:t>Objective:</a:t>
            </a:r>
            <a:r>
              <a:rPr lang="en-MY" dirty="0"/>
              <a:t> Predict the survival of the passengers aboard RMS Titanic.</a:t>
            </a:r>
          </a:p>
          <a:p>
            <a:pPr marL="0" indent="0">
              <a:buNone/>
            </a:pPr>
            <a:r>
              <a:rPr lang="en-MY" dirty="0"/>
              <a:t>https://</a:t>
            </a:r>
            <a:r>
              <a:rPr lang="en-MY" dirty="0" err="1"/>
              <a:t>www.kaggle.com</a:t>
            </a:r>
            <a:r>
              <a:rPr lang="en-MY" dirty="0"/>
              <a:t>/c/titanic</a:t>
            </a:r>
            <a:br>
              <a:rPr lang="en-MY" dirty="0"/>
            </a:br>
            <a:endParaRPr lang="en-US" dirty="0"/>
          </a:p>
        </p:txBody>
      </p:sp>
    </p:spTree>
    <p:extLst>
      <p:ext uri="{BB962C8B-B14F-4D97-AF65-F5344CB8AC3E}">
        <p14:creationId xmlns:p14="http://schemas.microsoft.com/office/powerpoint/2010/main" val="342512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EDA6-1E02-814B-8EE6-761CB330740D}"/>
              </a:ext>
            </a:extLst>
          </p:cNvPr>
          <p:cNvSpPr>
            <a:spLocks noGrp="1"/>
          </p:cNvSpPr>
          <p:nvPr>
            <p:ph type="title"/>
          </p:nvPr>
        </p:nvSpPr>
        <p:spPr/>
        <p:txBody>
          <a:bodyPr/>
          <a:lstStyle/>
          <a:p>
            <a:r>
              <a:rPr lang="en-US" dirty="0"/>
              <a:t>Boston housing Data Set</a:t>
            </a:r>
          </a:p>
        </p:txBody>
      </p:sp>
      <p:sp>
        <p:nvSpPr>
          <p:cNvPr id="3" name="Content Placeholder 2">
            <a:extLst>
              <a:ext uri="{FF2B5EF4-FFF2-40B4-BE49-F238E27FC236}">
                <a16:creationId xmlns:a16="http://schemas.microsoft.com/office/drawing/2014/main" id="{28D51501-08FB-9C4A-A2C8-88B97F51D716}"/>
              </a:ext>
            </a:extLst>
          </p:cNvPr>
          <p:cNvSpPr>
            <a:spLocks noGrp="1"/>
          </p:cNvSpPr>
          <p:nvPr>
            <p:ph idx="1"/>
          </p:nvPr>
        </p:nvSpPr>
        <p:spPr/>
        <p:txBody>
          <a:bodyPr>
            <a:normAutofit lnSpcReduction="10000"/>
          </a:bodyPr>
          <a:lstStyle/>
          <a:p>
            <a:r>
              <a:rPr lang="en-MY" dirty="0"/>
              <a:t>Published originally in 1978, in a paper titled </a:t>
            </a:r>
            <a:r>
              <a:rPr lang="en-MY" i="1" dirty="0"/>
              <a:t>`Hedonic prices and the demand for clean air’</a:t>
            </a:r>
            <a:r>
              <a:rPr lang="en-MY" dirty="0"/>
              <a:t>, this </a:t>
            </a:r>
            <a:r>
              <a:rPr lang="en-MY" u="sng" dirty="0">
                <a:hlinkClick r:id="rId2"/>
              </a:rPr>
              <a:t>data set</a:t>
            </a:r>
            <a:r>
              <a:rPr lang="en-MY" dirty="0"/>
              <a:t> contains the data collected by the U.S Census Service for housing in Boston, Massachusetts. It was collected for a study that aimed at ascertaining if the availability of clean air influenced the value of houses in Boston.  </a:t>
            </a:r>
          </a:p>
          <a:p>
            <a:r>
              <a:rPr lang="en-MY" dirty="0"/>
              <a:t>With only 506 rows and 14 columns, this is a small data set that seeks the discovery of ideal explanatory variables. It is very popular in pattern recognition literature and serves as a regression analysis problem.</a:t>
            </a:r>
          </a:p>
          <a:p>
            <a:r>
              <a:rPr lang="en-MY" b="1" dirty="0"/>
              <a:t>Objective:</a:t>
            </a:r>
            <a:r>
              <a:rPr lang="en-MY" dirty="0"/>
              <a:t> Predict the median value of occupied homes.</a:t>
            </a:r>
          </a:p>
          <a:p>
            <a:r>
              <a:rPr lang="en-MY" dirty="0"/>
              <a:t>https://</a:t>
            </a:r>
            <a:r>
              <a:rPr lang="en-MY" dirty="0" err="1"/>
              <a:t>www.kaggle.com</a:t>
            </a:r>
            <a:r>
              <a:rPr lang="en-MY" dirty="0"/>
              <a:t>/c/</a:t>
            </a:r>
            <a:r>
              <a:rPr lang="en-MY" dirty="0" err="1"/>
              <a:t>boston</a:t>
            </a:r>
            <a:r>
              <a:rPr lang="en-MY" dirty="0"/>
              <a:t>-housing</a:t>
            </a:r>
          </a:p>
          <a:p>
            <a:endParaRPr lang="en-US" dirty="0"/>
          </a:p>
        </p:txBody>
      </p:sp>
    </p:spTree>
    <p:extLst>
      <p:ext uri="{BB962C8B-B14F-4D97-AF65-F5344CB8AC3E}">
        <p14:creationId xmlns:p14="http://schemas.microsoft.com/office/powerpoint/2010/main" val="413255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8DC4-2A57-114F-BE83-A3707C3EF028}"/>
              </a:ext>
            </a:extLst>
          </p:cNvPr>
          <p:cNvSpPr>
            <a:spLocks noGrp="1"/>
          </p:cNvSpPr>
          <p:nvPr>
            <p:ph type="title"/>
          </p:nvPr>
        </p:nvSpPr>
        <p:spPr/>
        <p:txBody>
          <a:bodyPr/>
          <a:lstStyle/>
          <a:p>
            <a:r>
              <a:rPr lang="en-MY" u="sng" dirty="0">
                <a:hlinkClick r:id="rId2"/>
              </a:rPr>
              <a:t>Walmart </a:t>
            </a:r>
            <a:r>
              <a:rPr lang="en-MY" dirty="0">
                <a:hlinkClick r:id="rId2"/>
              </a:rPr>
              <a:t>Sales</a:t>
            </a:r>
            <a:r>
              <a:rPr lang="en-MY" u="sng" dirty="0">
                <a:hlinkClick r:id="rId2"/>
              </a:rPr>
              <a:t> Forecasting Data Set</a:t>
            </a:r>
            <a:endParaRPr lang="en-US" u="sng" dirty="0"/>
          </a:p>
        </p:txBody>
      </p:sp>
      <p:sp>
        <p:nvSpPr>
          <p:cNvPr id="3" name="Content Placeholder 2">
            <a:extLst>
              <a:ext uri="{FF2B5EF4-FFF2-40B4-BE49-F238E27FC236}">
                <a16:creationId xmlns:a16="http://schemas.microsoft.com/office/drawing/2014/main" id="{EEB06CA2-D540-3A40-9FCE-14353DA16C19}"/>
              </a:ext>
            </a:extLst>
          </p:cNvPr>
          <p:cNvSpPr>
            <a:spLocks noGrp="1"/>
          </p:cNvSpPr>
          <p:nvPr>
            <p:ph idx="1"/>
          </p:nvPr>
        </p:nvSpPr>
        <p:spPr/>
        <p:txBody>
          <a:bodyPr>
            <a:normAutofit fontScale="55000" lnSpcReduction="20000"/>
          </a:bodyPr>
          <a:lstStyle/>
          <a:p>
            <a:pPr marL="0" indent="0">
              <a:buNone/>
            </a:pPr>
            <a:endParaRPr lang="en-MY" dirty="0"/>
          </a:p>
          <a:p>
            <a:r>
              <a:rPr lang="en-MY" dirty="0"/>
              <a:t>Retail industry is a front-runner in the large scale employment of data science. Areas such as product placement, inventory management and customization of offers, are sought to improve constantly through the application of data science. Walmart is one such retailer.</a:t>
            </a:r>
          </a:p>
          <a:p>
            <a:r>
              <a:rPr lang="en-MY" dirty="0"/>
              <a:t>This </a:t>
            </a:r>
            <a:r>
              <a:rPr lang="en-MY" u="sng" dirty="0">
                <a:hlinkClick r:id="rId3"/>
              </a:rPr>
              <a:t>data set</a:t>
            </a:r>
            <a:r>
              <a:rPr lang="en-MY" dirty="0"/>
              <a:t> provides information on the historical sales data of 45 stores of Walmart, each of which having various departments. The goal is to predict the department-wise sales of each store using the historical data spanning across 143 weeks.</a:t>
            </a:r>
          </a:p>
          <a:p>
            <a:r>
              <a:rPr lang="en-MY" dirty="0"/>
              <a:t>Walmart is also known for conducting promotional markdown events before major holidays such as Christmas, Thanksgiving, and Super Bowl among others. The difference between the weightage given to the data of regular weeks and the weeks including holiday seasons, coupled with unavailability of complete historical data, adds another level of difficulty of factoring the effects of the markdowns on the sales during the holiday weeks. This is a regression analysis problem.</a:t>
            </a:r>
          </a:p>
          <a:p>
            <a:r>
              <a:rPr lang="en-MY" b="1" dirty="0"/>
              <a:t>Objective:</a:t>
            </a:r>
            <a:endParaRPr lang="en-MY" dirty="0"/>
          </a:p>
          <a:p>
            <a:r>
              <a:rPr lang="en-MY" dirty="0"/>
              <a:t>Predict the sales across various departments in each store.</a:t>
            </a:r>
          </a:p>
          <a:p>
            <a:r>
              <a:rPr lang="en-MY" dirty="0"/>
              <a:t>Predict the effect of markdowns on the sales during the holiday seasons.</a:t>
            </a:r>
          </a:p>
          <a:p>
            <a:r>
              <a:rPr lang="en-MY" dirty="0"/>
              <a:t>https://</a:t>
            </a:r>
            <a:r>
              <a:rPr lang="en-MY" dirty="0" err="1"/>
              <a:t>www.kaggle.com</a:t>
            </a:r>
            <a:r>
              <a:rPr lang="en-MY" dirty="0"/>
              <a:t>/c/</a:t>
            </a:r>
            <a:r>
              <a:rPr lang="en-MY" dirty="0" err="1"/>
              <a:t>walmart</a:t>
            </a:r>
            <a:r>
              <a:rPr lang="en-MY" dirty="0"/>
              <a:t>-recruiting-store-sales-forecasting</a:t>
            </a:r>
          </a:p>
          <a:p>
            <a:pPr marL="0" indent="0">
              <a:buNone/>
            </a:pPr>
            <a:endParaRPr lang="en-MY" dirty="0"/>
          </a:p>
          <a:p>
            <a:pPr marL="0" indent="0">
              <a:buNone/>
            </a:pPr>
            <a:br>
              <a:rPr lang="en-MY" dirty="0"/>
            </a:br>
            <a:endParaRPr lang="en-US" dirty="0"/>
          </a:p>
        </p:txBody>
      </p:sp>
    </p:spTree>
    <p:extLst>
      <p:ext uri="{BB962C8B-B14F-4D97-AF65-F5344CB8AC3E}">
        <p14:creationId xmlns:p14="http://schemas.microsoft.com/office/powerpoint/2010/main" val="410714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AB99-FA42-6648-894D-FBB9FDD17892}"/>
              </a:ext>
            </a:extLst>
          </p:cNvPr>
          <p:cNvSpPr>
            <a:spLocks noGrp="1"/>
          </p:cNvSpPr>
          <p:nvPr>
            <p:ph type="title"/>
          </p:nvPr>
        </p:nvSpPr>
        <p:spPr/>
        <p:txBody>
          <a:bodyPr/>
          <a:lstStyle/>
          <a:p>
            <a:r>
              <a:rPr lang="en-MY" dirty="0"/>
              <a:t> </a:t>
            </a:r>
            <a:r>
              <a:rPr lang="en-MY" u="sng" dirty="0">
                <a:hlinkClick r:id="rId2"/>
              </a:rPr>
              <a:t>Hubway Data Visualization Challenge</a:t>
            </a:r>
            <a:endParaRPr lang="en-US" dirty="0"/>
          </a:p>
        </p:txBody>
      </p:sp>
      <p:sp>
        <p:nvSpPr>
          <p:cNvPr id="3" name="Content Placeholder 2">
            <a:extLst>
              <a:ext uri="{FF2B5EF4-FFF2-40B4-BE49-F238E27FC236}">
                <a16:creationId xmlns:a16="http://schemas.microsoft.com/office/drawing/2014/main" id="{F8570103-1362-F942-BD80-E3DDBACACAF6}"/>
              </a:ext>
            </a:extLst>
          </p:cNvPr>
          <p:cNvSpPr>
            <a:spLocks noGrp="1"/>
          </p:cNvSpPr>
          <p:nvPr>
            <p:ph idx="1"/>
          </p:nvPr>
        </p:nvSpPr>
        <p:spPr/>
        <p:txBody>
          <a:bodyPr>
            <a:normAutofit lnSpcReduction="10000"/>
          </a:bodyPr>
          <a:lstStyle/>
          <a:p>
            <a:r>
              <a:rPr lang="en-MY" dirty="0"/>
              <a:t>A well known example of a trip history project is the </a:t>
            </a:r>
            <a:r>
              <a:rPr lang="en-MY" u="sng" dirty="0">
                <a:hlinkClick r:id="rId2"/>
              </a:rPr>
              <a:t>Hubway Data Visualization Challenge.</a:t>
            </a:r>
            <a:r>
              <a:rPr lang="en-MY" dirty="0"/>
              <a:t> This </a:t>
            </a:r>
            <a:r>
              <a:rPr lang="en-MY" u="sng" dirty="0">
                <a:hlinkClick r:id="rId3"/>
              </a:rPr>
              <a:t>data set</a:t>
            </a:r>
            <a:r>
              <a:rPr lang="en-MY" dirty="0"/>
              <a:t> comes from the Boston-based bicycle sharing service, </a:t>
            </a:r>
            <a:r>
              <a:rPr lang="en-MY" dirty="0" err="1"/>
              <a:t>Hubway</a:t>
            </a:r>
            <a:r>
              <a:rPr lang="en-MY" dirty="0"/>
              <a:t>. Originally launched in 2013, the competition sought a visualization of the company’s trip history from the date of its official launch on 28 July 2011 till the end of September 2012. Variables within the data include duration, membership type, gender, and destinations among others.</a:t>
            </a:r>
          </a:p>
          <a:p>
            <a:r>
              <a:rPr lang="en-MY" dirty="0"/>
              <a:t>The data provides an engaging exercise in data wrangling and serves as a classification problem</a:t>
            </a:r>
          </a:p>
          <a:p>
            <a:r>
              <a:rPr lang="en-MY" b="1" dirty="0"/>
              <a:t>Objective</a:t>
            </a:r>
            <a:r>
              <a:rPr lang="en-MY" dirty="0"/>
              <a:t>: Provide a visualization of the data (answer questions on user patterns).</a:t>
            </a:r>
          </a:p>
          <a:p>
            <a:endParaRPr lang="en-US" dirty="0"/>
          </a:p>
        </p:txBody>
      </p:sp>
    </p:spTree>
    <p:extLst>
      <p:ext uri="{BB962C8B-B14F-4D97-AF65-F5344CB8AC3E}">
        <p14:creationId xmlns:p14="http://schemas.microsoft.com/office/powerpoint/2010/main" val="152087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939A-1C66-BB41-806D-8B8AB58F2373}"/>
              </a:ext>
            </a:extLst>
          </p:cNvPr>
          <p:cNvSpPr>
            <a:spLocks noGrp="1"/>
          </p:cNvSpPr>
          <p:nvPr>
            <p:ph type="title"/>
          </p:nvPr>
        </p:nvSpPr>
        <p:spPr/>
        <p:txBody>
          <a:bodyPr/>
          <a:lstStyle/>
          <a:p>
            <a:r>
              <a:rPr lang="en-US" dirty="0"/>
              <a:t>Text Mining Data Set</a:t>
            </a:r>
          </a:p>
        </p:txBody>
      </p:sp>
      <p:sp>
        <p:nvSpPr>
          <p:cNvPr id="3" name="Content Placeholder 2">
            <a:extLst>
              <a:ext uri="{FF2B5EF4-FFF2-40B4-BE49-F238E27FC236}">
                <a16:creationId xmlns:a16="http://schemas.microsoft.com/office/drawing/2014/main" id="{1CA33825-BA8D-424B-8D51-1B5793886E37}"/>
              </a:ext>
            </a:extLst>
          </p:cNvPr>
          <p:cNvSpPr>
            <a:spLocks noGrp="1"/>
          </p:cNvSpPr>
          <p:nvPr>
            <p:ph idx="1"/>
          </p:nvPr>
        </p:nvSpPr>
        <p:spPr/>
        <p:txBody>
          <a:bodyPr>
            <a:normAutofit fontScale="85000" lnSpcReduction="20000"/>
          </a:bodyPr>
          <a:lstStyle/>
          <a:p>
            <a:r>
              <a:rPr lang="en-MY" dirty="0"/>
              <a:t>In simple words, text mining means analysing data within text. Large amounts of unstructured data is found within natural language.  Mining this unstructured data from sources such as  e-mails, text messages and other platforms like Facebook and Twitter, can help companies gain business insights about customers, and their patterns and topics of interest.</a:t>
            </a:r>
          </a:p>
          <a:p>
            <a:r>
              <a:rPr lang="en-MY" dirty="0"/>
              <a:t>Data sets from the famous competition, </a:t>
            </a:r>
            <a:r>
              <a:rPr lang="en-MY" u="sng" dirty="0">
                <a:hlinkClick r:id="rId2"/>
              </a:rPr>
              <a:t>What’s Cooking?</a:t>
            </a:r>
            <a:r>
              <a:rPr lang="en-MY" dirty="0"/>
              <a:t>, can help you get started in the area of text mining. The goal is to use recipe ingredients to categorize cuisines.</a:t>
            </a:r>
          </a:p>
          <a:p>
            <a:r>
              <a:rPr lang="en-MY" dirty="0"/>
              <a:t>Text mining data sets test skills on classification and clustering. Occasionally, regression analysis may be required.</a:t>
            </a:r>
          </a:p>
          <a:p>
            <a:r>
              <a:rPr lang="en-MY" b="1" dirty="0"/>
              <a:t>Objective:</a:t>
            </a:r>
            <a:r>
              <a:rPr lang="en-MY" dirty="0"/>
              <a:t> Classification and categorisation based on tags or labels.</a:t>
            </a:r>
          </a:p>
          <a:p>
            <a:r>
              <a:rPr lang="en-MY" dirty="0"/>
              <a:t>https://</a:t>
            </a:r>
            <a:r>
              <a:rPr lang="en-MY" dirty="0" err="1"/>
              <a:t>www.kaggle.com</a:t>
            </a:r>
            <a:r>
              <a:rPr lang="en-MY" dirty="0"/>
              <a:t>/c/</a:t>
            </a:r>
            <a:r>
              <a:rPr lang="en-MY" dirty="0" err="1"/>
              <a:t>whats</a:t>
            </a:r>
            <a:r>
              <a:rPr lang="en-MY" dirty="0"/>
              <a:t>-cooking</a:t>
            </a:r>
            <a:br>
              <a:rPr lang="en-MY" dirty="0"/>
            </a:br>
            <a:endParaRPr lang="en-US" dirty="0"/>
          </a:p>
        </p:txBody>
      </p:sp>
    </p:spTree>
    <p:extLst>
      <p:ext uri="{BB962C8B-B14F-4D97-AF65-F5344CB8AC3E}">
        <p14:creationId xmlns:p14="http://schemas.microsoft.com/office/powerpoint/2010/main" val="375792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952B-42C8-3B49-B52F-59EFA715CDCB}"/>
              </a:ext>
            </a:extLst>
          </p:cNvPr>
          <p:cNvSpPr>
            <a:spLocks noGrp="1"/>
          </p:cNvSpPr>
          <p:nvPr>
            <p:ph type="title"/>
          </p:nvPr>
        </p:nvSpPr>
        <p:spPr/>
        <p:txBody>
          <a:bodyPr/>
          <a:lstStyle/>
          <a:p>
            <a:r>
              <a:rPr lang="en-US" dirty="0"/>
              <a:t>Census Income Dataset</a:t>
            </a:r>
          </a:p>
        </p:txBody>
      </p:sp>
      <p:sp>
        <p:nvSpPr>
          <p:cNvPr id="3" name="Content Placeholder 2">
            <a:extLst>
              <a:ext uri="{FF2B5EF4-FFF2-40B4-BE49-F238E27FC236}">
                <a16:creationId xmlns:a16="http://schemas.microsoft.com/office/drawing/2014/main" id="{3C66ABFF-2D41-F549-93E1-BDE02D7B5D24}"/>
              </a:ext>
            </a:extLst>
          </p:cNvPr>
          <p:cNvSpPr>
            <a:spLocks noGrp="1"/>
          </p:cNvSpPr>
          <p:nvPr>
            <p:ph idx="1"/>
          </p:nvPr>
        </p:nvSpPr>
        <p:spPr/>
        <p:txBody>
          <a:bodyPr>
            <a:normAutofit lnSpcReduction="10000"/>
          </a:bodyPr>
          <a:lstStyle/>
          <a:p>
            <a:r>
              <a:rPr lang="en-MY" dirty="0"/>
              <a:t>Also known as the Adult Census Income data set, this </a:t>
            </a:r>
            <a:r>
              <a:rPr lang="en-MY" u="sng" dirty="0">
                <a:hlinkClick r:id="rId2"/>
              </a:rPr>
              <a:t>data set </a:t>
            </a:r>
            <a:r>
              <a:rPr lang="en-MY" dirty="0"/>
              <a:t>from the </a:t>
            </a:r>
            <a:r>
              <a:rPr lang="en-MY" i="1" dirty="0"/>
              <a:t>1994 and 1995 Current Population Surveys,</a:t>
            </a:r>
            <a:r>
              <a:rPr lang="en-MY" dirty="0"/>
              <a:t> was extracted by </a:t>
            </a:r>
            <a:r>
              <a:rPr lang="en-MY" u="sng" dirty="0">
                <a:hlinkClick r:id="rId3"/>
              </a:rPr>
              <a:t>Ronny Kohavi</a:t>
            </a:r>
            <a:r>
              <a:rPr lang="en-MY" dirty="0"/>
              <a:t> and Barry Becker, from the U.S. Census Bureau database.  </a:t>
            </a:r>
          </a:p>
          <a:p>
            <a:r>
              <a:rPr lang="en-MY" dirty="0"/>
              <a:t>It contains the extracted weighted census data, and has 41 employment and demographic related variables.</a:t>
            </a:r>
          </a:p>
          <a:p>
            <a:r>
              <a:rPr lang="en-MY" dirty="0"/>
              <a:t>While the the original table contained 199,523 rows and 42 columns, the newer refined versions of the data set contain anywhere between 14-16 columns and above 30,000 rows. It is a commonly cited data set of KNN(know nearest </a:t>
            </a:r>
            <a:r>
              <a:rPr lang="en-MY" dirty="0" err="1"/>
              <a:t>neighbors</a:t>
            </a:r>
            <a:r>
              <a:rPr lang="en-MY" dirty="0"/>
              <a:t>) and is a classification problem.</a:t>
            </a:r>
          </a:p>
          <a:p>
            <a:r>
              <a:rPr lang="en-MY" b="1" dirty="0"/>
              <a:t>Objective:</a:t>
            </a:r>
            <a:r>
              <a:rPr lang="en-MY" dirty="0"/>
              <a:t>  Predict whether income exceeds $50,000 per year.</a:t>
            </a:r>
          </a:p>
          <a:p>
            <a:endParaRPr lang="en-US" dirty="0"/>
          </a:p>
        </p:txBody>
      </p:sp>
    </p:spTree>
    <p:extLst>
      <p:ext uri="{BB962C8B-B14F-4D97-AF65-F5344CB8AC3E}">
        <p14:creationId xmlns:p14="http://schemas.microsoft.com/office/powerpoint/2010/main" val="416124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392C-1B36-DE41-BBBF-01041FDC0E3A}"/>
              </a:ext>
            </a:extLst>
          </p:cNvPr>
          <p:cNvSpPr>
            <a:spLocks noGrp="1"/>
          </p:cNvSpPr>
          <p:nvPr>
            <p:ph type="title"/>
          </p:nvPr>
        </p:nvSpPr>
        <p:spPr/>
        <p:txBody>
          <a:bodyPr/>
          <a:lstStyle/>
          <a:p>
            <a:r>
              <a:rPr lang="en-US" dirty="0"/>
              <a:t>Movie Lens Dataset</a:t>
            </a:r>
          </a:p>
        </p:txBody>
      </p:sp>
      <p:sp>
        <p:nvSpPr>
          <p:cNvPr id="3" name="Content Placeholder 2">
            <a:extLst>
              <a:ext uri="{FF2B5EF4-FFF2-40B4-BE49-F238E27FC236}">
                <a16:creationId xmlns:a16="http://schemas.microsoft.com/office/drawing/2014/main" id="{B17A52BF-EA78-ED4F-B14D-8555BA87BCE2}"/>
              </a:ext>
            </a:extLst>
          </p:cNvPr>
          <p:cNvSpPr>
            <a:spLocks noGrp="1"/>
          </p:cNvSpPr>
          <p:nvPr>
            <p:ph idx="1"/>
          </p:nvPr>
        </p:nvSpPr>
        <p:spPr/>
        <p:txBody>
          <a:bodyPr>
            <a:normAutofit fontScale="92500" lnSpcReduction="10000"/>
          </a:bodyPr>
          <a:lstStyle/>
          <a:p>
            <a:r>
              <a:rPr lang="en-MY" dirty="0"/>
              <a:t>Similar to the above mentioned Titanic Data Set, it is one of the most popular and commonly quoted data sets in data science. This </a:t>
            </a:r>
            <a:r>
              <a:rPr lang="en-MY" u="sng" dirty="0">
                <a:hlinkClick r:id="rId2"/>
              </a:rPr>
              <a:t>data set</a:t>
            </a:r>
            <a:r>
              <a:rPr lang="en-MY" dirty="0"/>
              <a:t> provides the exciting opportunity of building one’s own movie recommendation engine and is available in many sizes.</a:t>
            </a:r>
          </a:p>
          <a:p>
            <a:r>
              <a:rPr lang="en-MY" dirty="0"/>
              <a:t>The smallest set meant for the purpose of education and development contains 100,000 ratings and 1,300 tag applications applied to 9,000 movies by 700 users. While the largest set meant for the same purpose contains 26,000,000 ratings and 750,000 tag applications applied to 45,000 movies by 270,000 users.</a:t>
            </a:r>
          </a:p>
          <a:p>
            <a:r>
              <a:rPr lang="en-MY" dirty="0"/>
              <a:t>It also contains stable benchmark data set of 20 million ratings and 465,000 tag applications applied to 27,000 movies by 138,000 users.</a:t>
            </a:r>
          </a:p>
          <a:p>
            <a:r>
              <a:rPr lang="en-US" dirty="0"/>
              <a:t>https://</a:t>
            </a:r>
            <a:r>
              <a:rPr lang="en-US" dirty="0" err="1"/>
              <a:t>www.kaggle.com</a:t>
            </a:r>
            <a:r>
              <a:rPr lang="en-US" dirty="0"/>
              <a:t>/c/movie</a:t>
            </a:r>
          </a:p>
        </p:txBody>
      </p:sp>
    </p:spTree>
    <p:extLst>
      <p:ext uri="{BB962C8B-B14F-4D97-AF65-F5344CB8AC3E}">
        <p14:creationId xmlns:p14="http://schemas.microsoft.com/office/powerpoint/2010/main" val="299912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4E5F-D211-394E-B5D9-A7FCF4B5698D}"/>
              </a:ext>
            </a:extLst>
          </p:cNvPr>
          <p:cNvSpPr>
            <a:spLocks noGrp="1"/>
          </p:cNvSpPr>
          <p:nvPr>
            <p:ph type="title"/>
          </p:nvPr>
        </p:nvSpPr>
        <p:spPr/>
        <p:txBody>
          <a:bodyPr/>
          <a:lstStyle/>
          <a:p>
            <a:r>
              <a:rPr lang="en-US" dirty="0"/>
              <a:t>Yelp data set</a:t>
            </a:r>
          </a:p>
        </p:txBody>
      </p:sp>
      <p:sp>
        <p:nvSpPr>
          <p:cNvPr id="3" name="Content Placeholder 2">
            <a:extLst>
              <a:ext uri="{FF2B5EF4-FFF2-40B4-BE49-F238E27FC236}">
                <a16:creationId xmlns:a16="http://schemas.microsoft.com/office/drawing/2014/main" id="{3517A3A9-FA4A-6946-9716-E00784CBDFDC}"/>
              </a:ext>
            </a:extLst>
          </p:cNvPr>
          <p:cNvSpPr>
            <a:spLocks noGrp="1"/>
          </p:cNvSpPr>
          <p:nvPr>
            <p:ph idx="1"/>
          </p:nvPr>
        </p:nvSpPr>
        <p:spPr/>
        <p:txBody>
          <a:bodyPr>
            <a:normAutofit fontScale="85000" lnSpcReduction="20000"/>
          </a:bodyPr>
          <a:lstStyle/>
          <a:p>
            <a:r>
              <a:rPr lang="en-MY" dirty="0"/>
              <a:t>This </a:t>
            </a:r>
            <a:r>
              <a:rPr lang="en-MY" u="sng" dirty="0">
                <a:hlinkClick r:id="rId2"/>
              </a:rPr>
              <a:t>data set</a:t>
            </a:r>
            <a:r>
              <a:rPr lang="en-MY" dirty="0"/>
              <a:t> is a part of the </a:t>
            </a:r>
            <a:r>
              <a:rPr lang="en-MY" u="sng" dirty="0">
                <a:hlinkClick r:id="rId2"/>
              </a:rPr>
              <a:t>Yelp Dataset Challenge</a:t>
            </a:r>
            <a:r>
              <a:rPr lang="en-MY" dirty="0"/>
              <a:t> conducted by crowd-sourced review platform, Yelp.  It  is  a subset of the data of Yelp’s businesses, reviews, and users, provided by the platform for educational and academic purposes.</a:t>
            </a:r>
          </a:p>
          <a:p>
            <a:r>
              <a:rPr lang="en-MY" dirty="0"/>
              <a:t>n 2017, the tenth round of the Yelp Dataset Challenge was held and the data set contained information about local businesses in 12 metropolitan areas across 4 countries.</a:t>
            </a:r>
          </a:p>
          <a:p>
            <a:r>
              <a:rPr lang="en-MY" dirty="0"/>
              <a:t>Rich data comprising  4,700,000 reviews, 156,000 businesses and 200,000 pictures provides an ideal source of data for multi-faceted data projects. Projects such as  natural language processing and sentiment </a:t>
            </a:r>
            <a:r>
              <a:rPr lang="en-MY" dirty="0" err="1"/>
              <a:t>analysis,photo</a:t>
            </a:r>
            <a:r>
              <a:rPr lang="en-MY" dirty="0"/>
              <a:t> classification, and graph mining among others, are some of the projects that can be carried out using this data set containing diverse </a:t>
            </a:r>
            <a:r>
              <a:rPr lang="en-MY" dirty="0" err="1"/>
              <a:t>data.The</a:t>
            </a:r>
            <a:r>
              <a:rPr lang="en-MY" dirty="0"/>
              <a:t> data set is available in JSON and SQL formats.</a:t>
            </a:r>
          </a:p>
          <a:p>
            <a:r>
              <a:rPr lang="en-MY" b="1" dirty="0"/>
              <a:t>Objective:</a:t>
            </a:r>
            <a:r>
              <a:rPr lang="en-MY" dirty="0"/>
              <a:t> Provide insights for operational improvements using the data available.</a:t>
            </a:r>
          </a:p>
          <a:p>
            <a:endParaRPr lang="en-US" dirty="0"/>
          </a:p>
        </p:txBody>
      </p:sp>
    </p:spTree>
    <p:extLst>
      <p:ext uri="{BB962C8B-B14F-4D97-AF65-F5344CB8AC3E}">
        <p14:creationId xmlns:p14="http://schemas.microsoft.com/office/powerpoint/2010/main" val="3115928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1130</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 Science Projects</vt:lpstr>
      <vt:lpstr>Titanic Data Set</vt:lpstr>
      <vt:lpstr>Boston housing Data Set</vt:lpstr>
      <vt:lpstr>Walmart Sales Forecasting Data Set</vt:lpstr>
      <vt:lpstr> Hubway Data Visualization Challenge</vt:lpstr>
      <vt:lpstr>Text Mining Data Set</vt:lpstr>
      <vt:lpstr>Census Income Dataset</vt:lpstr>
      <vt:lpstr>Movie Lens Dataset</vt:lpstr>
      <vt:lpstr>Yelp data 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Projects</dc:title>
  <dc:creator>Thulasyammal Ramiah Pillai</dc:creator>
  <cp:lastModifiedBy>Thulasyammal Ramiah Pillai</cp:lastModifiedBy>
  <cp:revision>2</cp:revision>
  <dcterms:created xsi:type="dcterms:W3CDTF">2021-04-20T02:38:39Z</dcterms:created>
  <dcterms:modified xsi:type="dcterms:W3CDTF">2021-04-20T03:02:40Z</dcterms:modified>
</cp:coreProperties>
</file>