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61" r:id="rId6"/>
    <p:sldId id="262" r:id="rId7"/>
    <p:sldId id="263" r:id="rId8"/>
    <p:sldId id="264" r:id="rId9"/>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6"/>
    <p:restoredTop sz="94635"/>
  </p:normalViewPr>
  <p:slideViewPr>
    <p:cSldViewPr snapToGrid="0">
      <p:cViewPr varScale="1">
        <p:scale>
          <a:sx n="150" d="100"/>
          <a:sy n="150" d="100"/>
        </p:scale>
        <p:origin x="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75BE1-C0E1-4AEC-A4DA-7986CC2A01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1EEE533-F4BB-4C77-812E-11C48AD4E257}">
      <dgm:prSet/>
      <dgm:spPr/>
      <dgm:t>
        <a:bodyPr/>
        <a:lstStyle/>
        <a:p>
          <a:pPr>
            <a:lnSpc>
              <a:spcPct val="100000"/>
            </a:lnSpc>
          </a:pPr>
          <a:r>
            <a:rPr lang="es-PA"/>
            <a:t>Siempre es un desafio encontrar un dataset, esta vez quería algo relacionado a mi área de trabajo, y que contara con los datos necesarios para hacer predicciones.</a:t>
          </a:r>
          <a:endParaRPr lang="en-US"/>
        </a:p>
      </dgm:t>
    </dgm:pt>
    <dgm:pt modelId="{720C79A2-B4AB-450F-A7BF-23A1B303B37D}" type="parTrans" cxnId="{494A07E9-CA68-44D0-B774-A4A9CE9F4A8D}">
      <dgm:prSet/>
      <dgm:spPr/>
      <dgm:t>
        <a:bodyPr/>
        <a:lstStyle/>
        <a:p>
          <a:endParaRPr lang="en-US"/>
        </a:p>
      </dgm:t>
    </dgm:pt>
    <dgm:pt modelId="{8A9267E4-E2AC-43B4-8563-94F9D57AB1F3}" type="sibTrans" cxnId="{494A07E9-CA68-44D0-B774-A4A9CE9F4A8D}">
      <dgm:prSet/>
      <dgm:spPr/>
      <dgm:t>
        <a:bodyPr/>
        <a:lstStyle/>
        <a:p>
          <a:endParaRPr lang="en-US"/>
        </a:p>
      </dgm:t>
    </dgm:pt>
    <dgm:pt modelId="{4C5435E1-214B-4997-9559-F787F356784C}">
      <dgm:prSet/>
      <dgm:spPr/>
      <dgm:t>
        <a:bodyPr/>
        <a:lstStyle/>
        <a:p>
          <a:pPr>
            <a:lnSpc>
              <a:spcPct val="100000"/>
            </a:lnSpc>
          </a:pPr>
          <a:r>
            <a:rPr lang="es-PA" dirty="0"/>
            <a:t>Elegí la base de transacciones con tarjeta de crédito de Kaggle, pero no fue tan sencillo como descargar un archivo y empezar a analizar. El reto inicial fue visualizar la data ya que tenía un volumen abrumador de información (+1.4M). </a:t>
          </a:r>
          <a:endParaRPr lang="en-US" dirty="0"/>
        </a:p>
      </dgm:t>
    </dgm:pt>
    <dgm:pt modelId="{B83E655A-01E1-4286-BA15-1096675CDE02}" type="parTrans" cxnId="{0D11E638-C33C-4670-8098-2214D9521FA7}">
      <dgm:prSet/>
      <dgm:spPr/>
      <dgm:t>
        <a:bodyPr/>
        <a:lstStyle/>
        <a:p>
          <a:endParaRPr lang="en-US"/>
        </a:p>
      </dgm:t>
    </dgm:pt>
    <dgm:pt modelId="{16C65B5A-A8FD-4E14-9559-E07C471A6C95}" type="sibTrans" cxnId="{0D11E638-C33C-4670-8098-2214D9521FA7}">
      <dgm:prSet/>
      <dgm:spPr/>
      <dgm:t>
        <a:bodyPr/>
        <a:lstStyle/>
        <a:p>
          <a:endParaRPr lang="en-US"/>
        </a:p>
      </dgm:t>
    </dgm:pt>
    <dgm:pt modelId="{394BC55F-E6CD-4611-A3C0-24F47A5D2365}">
      <dgm:prSet/>
      <dgm:spPr/>
      <dgm:t>
        <a:bodyPr/>
        <a:lstStyle/>
        <a:p>
          <a:pPr>
            <a:lnSpc>
              <a:spcPct val="100000"/>
            </a:lnSpc>
          </a:pPr>
          <a:r>
            <a:rPr lang="es-PA"/>
            <a:t>Aprendí que en análisis de datos, el proceso de limpieza y selección puede ser incluso más retador que el modelo predictivo en sí.</a:t>
          </a:r>
          <a:endParaRPr lang="en-US"/>
        </a:p>
      </dgm:t>
    </dgm:pt>
    <dgm:pt modelId="{A79B2EEE-837C-4CA2-91E0-EE030338B52C}" type="parTrans" cxnId="{B9152993-C924-44E8-BD17-1ACEA339AA66}">
      <dgm:prSet/>
      <dgm:spPr/>
      <dgm:t>
        <a:bodyPr/>
        <a:lstStyle/>
        <a:p>
          <a:endParaRPr lang="en-US"/>
        </a:p>
      </dgm:t>
    </dgm:pt>
    <dgm:pt modelId="{6824B941-2280-489C-A5E8-14538330F6F1}" type="sibTrans" cxnId="{B9152993-C924-44E8-BD17-1ACEA339AA66}">
      <dgm:prSet/>
      <dgm:spPr/>
      <dgm:t>
        <a:bodyPr/>
        <a:lstStyle/>
        <a:p>
          <a:endParaRPr lang="en-US"/>
        </a:p>
      </dgm:t>
    </dgm:pt>
    <dgm:pt modelId="{465F8D0C-0C63-43FE-91B5-34F9B77038BB}" type="pres">
      <dgm:prSet presAssocID="{03175BE1-C0E1-4AEC-A4DA-7986CC2A015F}" presName="root" presStyleCnt="0">
        <dgm:presLayoutVars>
          <dgm:dir/>
          <dgm:resizeHandles val="exact"/>
        </dgm:presLayoutVars>
      </dgm:prSet>
      <dgm:spPr/>
    </dgm:pt>
    <dgm:pt modelId="{4B01FC72-FCD9-4275-9124-44A7499F3969}" type="pres">
      <dgm:prSet presAssocID="{01EEE533-F4BB-4C77-812E-11C48AD4E257}" presName="compNode" presStyleCnt="0"/>
      <dgm:spPr/>
    </dgm:pt>
    <dgm:pt modelId="{D851B1F3-047B-4EAD-8C90-9D68DDF30906}" type="pres">
      <dgm:prSet presAssocID="{01EEE533-F4BB-4C77-812E-11C48AD4E257}" presName="bgRect" presStyleLbl="bgShp" presStyleIdx="0" presStyleCnt="3"/>
      <dgm:spPr/>
    </dgm:pt>
    <dgm:pt modelId="{8227AEB1-8282-4A4A-92E7-2DD1588801E6}" type="pres">
      <dgm:prSet presAssocID="{01EEE533-F4BB-4C77-812E-11C48AD4E2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berinto"/>
        </a:ext>
      </dgm:extLst>
    </dgm:pt>
    <dgm:pt modelId="{1287BE3C-9992-4591-ABED-F3624CE0D697}" type="pres">
      <dgm:prSet presAssocID="{01EEE533-F4BB-4C77-812E-11C48AD4E257}" presName="spaceRect" presStyleCnt="0"/>
      <dgm:spPr/>
    </dgm:pt>
    <dgm:pt modelId="{B1526499-3A97-4E82-8A1A-849002A5D396}" type="pres">
      <dgm:prSet presAssocID="{01EEE533-F4BB-4C77-812E-11C48AD4E257}" presName="parTx" presStyleLbl="revTx" presStyleIdx="0" presStyleCnt="3">
        <dgm:presLayoutVars>
          <dgm:chMax val="0"/>
          <dgm:chPref val="0"/>
        </dgm:presLayoutVars>
      </dgm:prSet>
      <dgm:spPr/>
    </dgm:pt>
    <dgm:pt modelId="{89537944-F29E-44E2-BED1-CAF2D70556DC}" type="pres">
      <dgm:prSet presAssocID="{8A9267E4-E2AC-43B4-8563-94F9D57AB1F3}" presName="sibTrans" presStyleCnt="0"/>
      <dgm:spPr/>
    </dgm:pt>
    <dgm:pt modelId="{3BB5B252-3632-4D14-B366-CAC6306CE617}" type="pres">
      <dgm:prSet presAssocID="{4C5435E1-214B-4997-9559-F787F356784C}" presName="compNode" presStyleCnt="0"/>
      <dgm:spPr/>
    </dgm:pt>
    <dgm:pt modelId="{8804C617-FCBE-4351-83AD-2DE211D2F43E}" type="pres">
      <dgm:prSet presAssocID="{4C5435E1-214B-4997-9559-F787F356784C}" presName="bgRect" presStyleLbl="bgShp" presStyleIdx="1" presStyleCnt="3"/>
      <dgm:spPr/>
    </dgm:pt>
    <dgm:pt modelId="{871E862A-401C-4749-9FF9-2CE8C22E1FBB}" type="pres">
      <dgm:prSet presAssocID="{4C5435E1-214B-4997-9559-F787F35678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F927863A-37F0-439A-ACB7-48F7CBD05AD1}" type="pres">
      <dgm:prSet presAssocID="{4C5435E1-214B-4997-9559-F787F356784C}" presName="spaceRect" presStyleCnt="0"/>
      <dgm:spPr/>
    </dgm:pt>
    <dgm:pt modelId="{DF58805E-57A4-4470-81D4-791CD4208597}" type="pres">
      <dgm:prSet presAssocID="{4C5435E1-214B-4997-9559-F787F356784C}" presName="parTx" presStyleLbl="revTx" presStyleIdx="1" presStyleCnt="3">
        <dgm:presLayoutVars>
          <dgm:chMax val="0"/>
          <dgm:chPref val="0"/>
        </dgm:presLayoutVars>
      </dgm:prSet>
      <dgm:spPr/>
    </dgm:pt>
    <dgm:pt modelId="{6881BAD1-5DE9-466B-8E96-E2605E6D6BE1}" type="pres">
      <dgm:prSet presAssocID="{16C65B5A-A8FD-4E14-9559-E07C471A6C95}" presName="sibTrans" presStyleCnt="0"/>
      <dgm:spPr/>
    </dgm:pt>
    <dgm:pt modelId="{74331934-E8DD-4ACB-A181-5C685E573C08}" type="pres">
      <dgm:prSet presAssocID="{394BC55F-E6CD-4611-A3C0-24F47A5D2365}" presName="compNode" presStyleCnt="0"/>
      <dgm:spPr/>
    </dgm:pt>
    <dgm:pt modelId="{31243714-0608-48A4-B0C9-18D39CC230FA}" type="pres">
      <dgm:prSet presAssocID="{394BC55F-E6CD-4611-A3C0-24F47A5D2365}" presName="bgRect" presStyleLbl="bgShp" presStyleIdx="2" presStyleCnt="3"/>
      <dgm:spPr/>
    </dgm:pt>
    <dgm:pt modelId="{412A3ACB-4C83-4808-9288-B7E60B5278EA}" type="pres">
      <dgm:prSet presAssocID="{394BC55F-E6CD-4611-A3C0-24F47A5D23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p and bucket"/>
        </a:ext>
      </dgm:extLst>
    </dgm:pt>
    <dgm:pt modelId="{F94426A0-8042-4B32-AEB2-DEDDCD4FE86A}" type="pres">
      <dgm:prSet presAssocID="{394BC55F-E6CD-4611-A3C0-24F47A5D2365}" presName="spaceRect" presStyleCnt="0"/>
      <dgm:spPr/>
    </dgm:pt>
    <dgm:pt modelId="{076B2ED5-79EC-4BFB-B14E-CD2FD92A96F9}" type="pres">
      <dgm:prSet presAssocID="{394BC55F-E6CD-4611-A3C0-24F47A5D2365}" presName="parTx" presStyleLbl="revTx" presStyleIdx="2" presStyleCnt="3">
        <dgm:presLayoutVars>
          <dgm:chMax val="0"/>
          <dgm:chPref val="0"/>
        </dgm:presLayoutVars>
      </dgm:prSet>
      <dgm:spPr/>
    </dgm:pt>
  </dgm:ptLst>
  <dgm:cxnLst>
    <dgm:cxn modelId="{E0347406-C5D3-44CA-9F7B-59DD35FAF6D1}" type="presOf" srcId="{01EEE533-F4BB-4C77-812E-11C48AD4E257}" destId="{B1526499-3A97-4E82-8A1A-849002A5D396}" srcOrd="0" destOrd="0" presId="urn:microsoft.com/office/officeart/2018/2/layout/IconVerticalSolidList"/>
    <dgm:cxn modelId="{5A9BBC08-2DBA-4103-9A16-216FEEDFAB9F}" type="presOf" srcId="{394BC55F-E6CD-4611-A3C0-24F47A5D2365}" destId="{076B2ED5-79EC-4BFB-B14E-CD2FD92A96F9}" srcOrd="0" destOrd="0" presId="urn:microsoft.com/office/officeart/2018/2/layout/IconVerticalSolidList"/>
    <dgm:cxn modelId="{0D11E638-C33C-4670-8098-2214D9521FA7}" srcId="{03175BE1-C0E1-4AEC-A4DA-7986CC2A015F}" destId="{4C5435E1-214B-4997-9559-F787F356784C}" srcOrd="1" destOrd="0" parTransId="{B83E655A-01E1-4286-BA15-1096675CDE02}" sibTransId="{16C65B5A-A8FD-4E14-9559-E07C471A6C95}"/>
    <dgm:cxn modelId="{B9152993-C924-44E8-BD17-1ACEA339AA66}" srcId="{03175BE1-C0E1-4AEC-A4DA-7986CC2A015F}" destId="{394BC55F-E6CD-4611-A3C0-24F47A5D2365}" srcOrd="2" destOrd="0" parTransId="{A79B2EEE-837C-4CA2-91E0-EE030338B52C}" sibTransId="{6824B941-2280-489C-A5E8-14538330F6F1}"/>
    <dgm:cxn modelId="{494A07E9-CA68-44D0-B774-A4A9CE9F4A8D}" srcId="{03175BE1-C0E1-4AEC-A4DA-7986CC2A015F}" destId="{01EEE533-F4BB-4C77-812E-11C48AD4E257}" srcOrd="0" destOrd="0" parTransId="{720C79A2-B4AB-450F-A7BF-23A1B303B37D}" sibTransId="{8A9267E4-E2AC-43B4-8563-94F9D57AB1F3}"/>
    <dgm:cxn modelId="{8B3039F8-835D-407F-8094-2E21551A6AF8}" type="presOf" srcId="{4C5435E1-214B-4997-9559-F787F356784C}" destId="{DF58805E-57A4-4470-81D4-791CD4208597}" srcOrd="0" destOrd="0" presId="urn:microsoft.com/office/officeart/2018/2/layout/IconVerticalSolidList"/>
    <dgm:cxn modelId="{07F613FA-F6C6-496F-A390-E9BEEA8A43DE}" type="presOf" srcId="{03175BE1-C0E1-4AEC-A4DA-7986CC2A015F}" destId="{465F8D0C-0C63-43FE-91B5-34F9B77038BB}" srcOrd="0" destOrd="0" presId="urn:microsoft.com/office/officeart/2018/2/layout/IconVerticalSolidList"/>
    <dgm:cxn modelId="{AA69C583-B366-448A-A2BD-6CA78B2C40F9}" type="presParOf" srcId="{465F8D0C-0C63-43FE-91B5-34F9B77038BB}" destId="{4B01FC72-FCD9-4275-9124-44A7499F3969}" srcOrd="0" destOrd="0" presId="urn:microsoft.com/office/officeart/2018/2/layout/IconVerticalSolidList"/>
    <dgm:cxn modelId="{5A0AEEC0-7AFB-42E1-B60B-F65223862697}" type="presParOf" srcId="{4B01FC72-FCD9-4275-9124-44A7499F3969}" destId="{D851B1F3-047B-4EAD-8C90-9D68DDF30906}" srcOrd="0" destOrd="0" presId="urn:microsoft.com/office/officeart/2018/2/layout/IconVerticalSolidList"/>
    <dgm:cxn modelId="{730D37EA-4E97-4005-AEB0-A70D44FF1D89}" type="presParOf" srcId="{4B01FC72-FCD9-4275-9124-44A7499F3969}" destId="{8227AEB1-8282-4A4A-92E7-2DD1588801E6}" srcOrd="1" destOrd="0" presId="urn:microsoft.com/office/officeart/2018/2/layout/IconVerticalSolidList"/>
    <dgm:cxn modelId="{76B117E3-0493-43D4-B5AA-4021A49A8A9B}" type="presParOf" srcId="{4B01FC72-FCD9-4275-9124-44A7499F3969}" destId="{1287BE3C-9992-4591-ABED-F3624CE0D697}" srcOrd="2" destOrd="0" presId="urn:microsoft.com/office/officeart/2018/2/layout/IconVerticalSolidList"/>
    <dgm:cxn modelId="{1DBAF1AC-66A7-4D8A-ABFA-0C00E39E84D2}" type="presParOf" srcId="{4B01FC72-FCD9-4275-9124-44A7499F3969}" destId="{B1526499-3A97-4E82-8A1A-849002A5D396}" srcOrd="3" destOrd="0" presId="urn:microsoft.com/office/officeart/2018/2/layout/IconVerticalSolidList"/>
    <dgm:cxn modelId="{D78A0326-086D-4513-846E-5C8DF8862088}" type="presParOf" srcId="{465F8D0C-0C63-43FE-91B5-34F9B77038BB}" destId="{89537944-F29E-44E2-BED1-CAF2D70556DC}" srcOrd="1" destOrd="0" presId="urn:microsoft.com/office/officeart/2018/2/layout/IconVerticalSolidList"/>
    <dgm:cxn modelId="{2DE53116-C8D6-4D54-81DB-E01D057C58F3}" type="presParOf" srcId="{465F8D0C-0C63-43FE-91B5-34F9B77038BB}" destId="{3BB5B252-3632-4D14-B366-CAC6306CE617}" srcOrd="2" destOrd="0" presId="urn:microsoft.com/office/officeart/2018/2/layout/IconVerticalSolidList"/>
    <dgm:cxn modelId="{87D79D2F-BBF6-4A69-9C96-5C0D367E6383}" type="presParOf" srcId="{3BB5B252-3632-4D14-B366-CAC6306CE617}" destId="{8804C617-FCBE-4351-83AD-2DE211D2F43E}" srcOrd="0" destOrd="0" presId="urn:microsoft.com/office/officeart/2018/2/layout/IconVerticalSolidList"/>
    <dgm:cxn modelId="{29E9D6F0-9B04-4648-913B-A4BF5DF60FA6}" type="presParOf" srcId="{3BB5B252-3632-4D14-B366-CAC6306CE617}" destId="{871E862A-401C-4749-9FF9-2CE8C22E1FBB}" srcOrd="1" destOrd="0" presId="urn:microsoft.com/office/officeart/2018/2/layout/IconVerticalSolidList"/>
    <dgm:cxn modelId="{1BF4424D-6A98-4E9C-93B8-B985D8E62DE4}" type="presParOf" srcId="{3BB5B252-3632-4D14-B366-CAC6306CE617}" destId="{F927863A-37F0-439A-ACB7-48F7CBD05AD1}" srcOrd="2" destOrd="0" presId="urn:microsoft.com/office/officeart/2018/2/layout/IconVerticalSolidList"/>
    <dgm:cxn modelId="{5B0251F6-18B4-48FA-9EDA-63D141E76078}" type="presParOf" srcId="{3BB5B252-3632-4D14-B366-CAC6306CE617}" destId="{DF58805E-57A4-4470-81D4-791CD4208597}" srcOrd="3" destOrd="0" presId="urn:microsoft.com/office/officeart/2018/2/layout/IconVerticalSolidList"/>
    <dgm:cxn modelId="{A08B6A9B-B4FC-4E79-9AC5-16CE0576CC7E}" type="presParOf" srcId="{465F8D0C-0C63-43FE-91B5-34F9B77038BB}" destId="{6881BAD1-5DE9-466B-8E96-E2605E6D6BE1}" srcOrd="3" destOrd="0" presId="urn:microsoft.com/office/officeart/2018/2/layout/IconVerticalSolidList"/>
    <dgm:cxn modelId="{6060D084-22A0-45FC-BD9E-427CD27F93E8}" type="presParOf" srcId="{465F8D0C-0C63-43FE-91B5-34F9B77038BB}" destId="{74331934-E8DD-4ACB-A181-5C685E573C08}" srcOrd="4" destOrd="0" presId="urn:microsoft.com/office/officeart/2018/2/layout/IconVerticalSolidList"/>
    <dgm:cxn modelId="{75D36B8A-CA05-4A08-AD9D-D94D66C34C65}" type="presParOf" srcId="{74331934-E8DD-4ACB-A181-5C685E573C08}" destId="{31243714-0608-48A4-B0C9-18D39CC230FA}" srcOrd="0" destOrd="0" presId="urn:microsoft.com/office/officeart/2018/2/layout/IconVerticalSolidList"/>
    <dgm:cxn modelId="{521B9176-27A3-4590-BB7F-D2D03B3144FC}" type="presParOf" srcId="{74331934-E8DD-4ACB-A181-5C685E573C08}" destId="{412A3ACB-4C83-4808-9288-B7E60B5278EA}" srcOrd="1" destOrd="0" presId="urn:microsoft.com/office/officeart/2018/2/layout/IconVerticalSolidList"/>
    <dgm:cxn modelId="{455DE7BC-F008-4D81-9601-25409B0222F3}" type="presParOf" srcId="{74331934-E8DD-4ACB-A181-5C685E573C08}" destId="{F94426A0-8042-4B32-AEB2-DEDDCD4FE86A}" srcOrd="2" destOrd="0" presId="urn:microsoft.com/office/officeart/2018/2/layout/IconVerticalSolidList"/>
    <dgm:cxn modelId="{6BFB20D4-04CF-4F05-A443-B3CE1080C890}" type="presParOf" srcId="{74331934-E8DD-4ACB-A181-5C685E573C08}" destId="{076B2ED5-79EC-4BFB-B14E-CD2FD92A96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1B1F3-047B-4EAD-8C90-9D68DDF30906}">
      <dsp:nvSpPr>
        <dsp:cNvPr id="0" name=""/>
        <dsp:cNvSpPr/>
      </dsp:nvSpPr>
      <dsp:spPr>
        <a:xfrm>
          <a:off x="0" y="253"/>
          <a:ext cx="9795637" cy="5927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7AEB1-8282-4A4A-92E7-2DD1588801E6}">
      <dsp:nvSpPr>
        <dsp:cNvPr id="0" name=""/>
        <dsp:cNvSpPr/>
      </dsp:nvSpPr>
      <dsp:spPr>
        <a:xfrm>
          <a:off x="179320" y="133632"/>
          <a:ext cx="326037" cy="326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26499-3A97-4E82-8A1A-849002A5D396}">
      <dsp:nvSpPr>
        <dsp:cNvPr id="0" name=""/>
        <dsp:cNvSpPr/>
      </dsp:nvSpPr>
      <dsp:spPr>
        <a:xfrm>
          <a:off x="684678" y="253"/>
          <a:ext cx="9110958" cy="592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38" tIns="62738" rIns="62738" bIns="62738" numCol="1" spcCol="1270" anchor="ctr" anchorCtr="0">
          <a:noAutofit/>
        </a:bodyPr>
        <a:lstStyle/>
        <a:p>
          <a:pPr marL="0" lvl="0" indent="0" algn="l" defTabSz="622300">
            <a:lnSpc>
              <a:spcPct val="100000"/>
            </a:lnSpc>
            <a:spcBef>
              <a:spcPct val="0"/>
            </a:spcBef>
            <a:spcAft>
              <a:spcPct val="35000"/>
            </a:spcAft>
            <a:buNone/>
          </a:pPr>
          <a:r>
            <a:rPr lang="es-PA" sz="1400" kern="1200"/>
            <a:t>Siempre es un desafio encontrar un dataset, esta vez quería algo relacionado a mi área de trabajo, y que contara con los datos necesarios para hacer predicciones.</a:t>
          </a:r>
          <a:endParaRPr lang="en-US" sz="1400" kern="1200"/>
        </a:p>
      </dsp:txBody>
      <dsp:txXfrm>
        <a:off x="684678" y="253"/>
        <a:ext cx="9110958" cy="592795"/>
      </dsp:txXfrm>
    </dsp:sp>
    <dsp:sp modelId="{8804C617-FCBE-4351-83AD-2DE211D2F43E}">
      <dsp:nvSpPr>
        <dsp:cNvPr id="0" name=""/>
        <dsp:cNvSpPr/>
      </dsp:nvSpPr>
      <dsp:spPr>
        <a:xfrm>
          <a:off x="0" y="741247"/>
          <a:ext cx="9795637" cy="5927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E862A-401C-4749-9FF9-2CE8C22E1FBB}">
      <dsp:nvSpPr>
        <dsp:cNvPr id="0" name=""/>
        <dsp:cNvSpPr/>
      </dsp:nvSpPr>
      <dsp:spPr>
        <a:xfrm>
          <a:off x="179320" y="874626"/>
          <a:ext cx="326037" cy="326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58805E-57A4-4470-81D4-791CD4208597}">
      <dsp:nvSpPr>
        <dsp:cNvPr id="0" name=""/>
        <dsp:cNvSpPr/>
      </dsp:nvSpPr>
      <dsp:spPr>
        <a:xfrm>
          <a:off x="684678" y="741247"/>
          <a:ext cx="9110958" cy="592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38" tIns="62738" rIns="62738" bIns="62738" numCol="1" spcCol="1270" anchor="ctr" anchorCtr="0">
          <a:noAutofit/>
        </a:bodyPr>
        <a:lstStyle/>
        <a:p>
          <a:pPr marL="0" lvl="0" indent="0" algn="l" defTabSz="622300">
            <a:lnSpc>
              <a:spcPct val="100000"/>
            </a:lnSpc>
            <a:spcBef>
              <a:spcPct val="0"/>
            </a:spcBef>
            <a:spcAft>
              <a:spcPct val="35000"/>
            </a:spcAft>
            <a:buNone/>
          </a:pPr>
          <a:r>
            <a:rPr lang="es-PA" sz="1400" kern="1200" dirty="0"/>
            <a:t>Elegí la base de transacciones con tarjeta de crédito de Kaggle, pero no fue tan sencillo como descargar un archivo y empezar a analizar. El reto inicial fue visualizar la data ya que tenía un volumen abrumador de información (+1.4M). </a:t>
          </a:r>
          <a:endParaRPr lang="en-US" sz="1400" kern="1200" dirty="0"/>
        </a:p>
      </dsp:txBody>
      <dsp:txXfrm>
        <a:off x="684678" y="741247"/>
        <a:ext cx="9110958" cy="592795"/>
      </dsp:txXfrm>
    </dsp:sp>
    <dsp:sp modelId="{31243714-0608-48A4-B0C9-18D39CC230FA}">
      <dsp:nvSpPr>
        <dsp:cNvPr id="0" name=""/>
        <dsp:cNvSpPr/>
      </dsp:nvSpPr>
      <dsp:spPr>
        <a:xfrm>
          <a:off x="0" y="1482242"/>
          <a:ext cx="9795637" cy="5927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A3ACB-4C83-4808-9288-B7E60B5278EA}">
      <dsp:nvSpPr>
        <dsp:cNvPr id="0" name=""/>
        <dsp:cNvSpPr/>
      </dsp:nvSpPr>
      <dsp:spPr>
        <a:xfrm>
          <a:off x="179320" y="1615621"/>
          <a:ext cx="326037" cy="326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B2ED5-79EC-4BFB-B14E-CD2FD92A96F9}">
      <dsp:nvSpPr>
        <dsp:cNvPr id="0" name=""/>
        <dsp:cNvSpPr/>
      </dsp:nvSpPr>
      <dsp:spPr>
        <a:xfrm>
          <a:off x="684678" y="1482242"/>
          <a:ext cx="9110958" cy="592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38" tIns="62738" rIns="62738" bIns="62738" numCol="1" spcCol="1270" anchor="ctr" anchorCtr="0">
          <a:noAutofit/>
        </a:bodyPr>
        <a:lstStyle/>
        <a:p>
          <a:pPr marL="0" lvl="0" indent="0" algn="l" defTabSz="622300">
            <a:lnSpc>
              <a:spcPct val="100000"/>
            </a:lnSpc>
            <a:spcBef>
              <a:spcPct val="0"/>
            </a:spcBef>
            <a:spcAft>
              <a:spcPct val="35000"/>
            </a:spcAft>
            <a:buNone/>
          </a:pPr>
          <a:r>
            <a:rPr lang="es-PA" sz="1400" kern="1200"/>
            <a:t>Aprendí que en análisis de datos, el proceso de limpieza y selección puede ser incluso más retador que el modelo predictivo en sí.</a:t>
          </a:r>
          <a:endParaRPr lang="en-US" sz="1400" kern="1200"/>
        </a:p>
      </dsp:txBody>
      <dsp:txXfrm>
        <a:off x="684678" y="1482242"/>
        <a:ext cx="9110958" cy="5927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7A4A5-A105-C119-6756-460C4EC0DFE1}"/>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D959106C-4A79-65C3-2825-71B2E810B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
        <p:nvSpPr>
          <p:cNvPr id="4" name="Marcador de fecha 3">
            <a:extLst>
              <a:ext uri="{FF2B5EF4-FFF2-40B4-BE49-F238E27FC236}">
                <a16:creationId xmlns:a16="http://schemas.microsoft.com/office/drawing/2014/main" id="{7FDB0B20-D47E-9674-9E16-45296BB34C90}"/>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5" name="Marcador de pie de página 4">
            <a:extLst>
              <a:ext uri="{FF2B5EF4-FFF2-40B4-BE49-F238E27FC236}">
                <a16:creationId xmlns:a16="http://schemas.microsoft.com/office/drawing/2014/main" id="{56DF0F79-BCD8-9370-3AD2-42E82D3BC5E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C97DADD1-6FDD-449B-2E2E-3B8F77448E2B}"/>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110562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D79A0-CAA1-F88D-4DD7-321841D09474}"/>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D164DE3F-8F11-93DB-A448-1340CFE7CD2A}"/>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832E7C73-8779-2C40-9A35-BBF3A1830E0B}"/>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5" name="Marcador de pie de página 4">
            <a:extLst>
              <a:ext uri="{FF2B5EF4-FFF2-40B4-BE49-F238E27FC236}">
                <a16:creationId xmlns:a16="http://schemas.microsoft.com/office/drawing/2014/main" id="{88529E68-46C3-1233-C5E9-E33B340BB07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0852AAF1-B4A3-7EB7-AF69-DB4BA9096DD0}"/>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211859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C101835-FED8-3828-F50A-7D80CD4EBA3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9505F999-7590-2A12-5E84-9DF8B532E339}"/>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41E49831-12D3-3F6C-DB2D-DD6410F395BA}"/>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5" name="Marcador de pie de página 4">
            <a:extLst>
              <a:ext uri="{FF2B5EF4-FFF2-40B4-BE49-F238E27FC236}">
                <a16:creationId xmlns:a16="http://schemas.microsoft.com/office/drawing/2014/main" id="{98AA5E18-7598-F354-60FD-3F99C945165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B7B65F59-073A-C433-F01E-54B1A384EF4A}"/>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415888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56589-3E2D-4B7F-5F58-0766894EC87C}"/>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A5857018-0DB7-0C87-DFBD-DE55BA7EF99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11C2E40B-FADA-6906-F3C4-54BAD3C17031}"/>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5" name="Marcador de pie de página 4">
            <a:extLst>
              <a:ext uri="{FF2B5EF4-FFF2-40B4-BE49-F238E27FC236}">
                <a16:creationId xmlns:a16="http://schemas.microsoft.com/office/drawing/2014/main" id="{E5DCD72F-93B0-2C79-B505-978A2986D88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1AAD0037-A791-7115-0D71-EA4ACB315E10}"/>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4243286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DF953-EC06-6F80-3FAB-E51270A31EE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DD3ABE8F-7D81-08F5-2428-EA2326CCF6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AB6B47B4-AE2C-A4A2-157D-0AC5BC383112}"/>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5" name="Marcador de pie de página 4">
            <a:extLst>
              <a:ext uri="{FF2B5EF4-FFF2-40B4-BE49-F238E27FC236}">
                <a16:creationId xmlns:a16="http://schemas.microsoft.com/office/drawing/2014/main" id="{932CD893-A1DC-4521-9E72-190E2889649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51C2DC0-3A37-D28F-8EC3-9C7708209BF3}"/>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126444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20226-A32D-D68C-91D1-65EE498C3DFA}"/>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0FBADABC-6530-8B9F-18E1-9229A9832760}"/>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24D1E018-EEB1-71CB-94EB-91EEA0F52BCF}"/>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fecha 4">
            <a:extLst>
              <a:ext uri="{FF2B5EF4-FFF2-40B4-BE49-F238E27FC236}">
                <a16:creationId xmlns:a16="http://schemas.microsoft.com/office/drawing/2014/main" id="{44C3BA00-FAF5-5FFE-C0FA-6852FB73F99A}"/>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6" name="Marcador de pie de página 5">
            <a:extLst>
              <a:ext uri="{FF2B5EF4-FFF2-40B4-BE49-F238E27FC236}">
                <a16:creationId xmlns:a16="http://schemas.microsoft.com/office/drawing/2014/main" id="{F1CA0A8E-9100-C596-53B1-6EB3629C7EF9}"/>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92324D7F-4632-4094-FF88-56C6592DEBCC}"/>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392826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F3C60-C786-345F-6892-6D46B8579CC5}"/>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002B402B-5F82-7123-0782-104666B63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A458D901-28A3-5A1E-2408-32117D6FCD1D}"/>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040AB34A-6121-5856-AB96-9E0AF2F18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2122D53E-5EDC-ADFB-EF33-5BD734529F9B}"/>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7" name="Marcador de fecha 6">
            <a:extLst>
              <a:ext uri="{FF2B5EF4-FFF2-40B4-BE49-F238E27FC236}">
                <a16:creationId xmlns:a16="http://schemas.microsoft.com/office/drawing/2014/main" id="{24794AED-F4F7-9302-D062-ADEEA19E243B}"/>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8" name="Marcador de pie de página 7">
            <a:extLst>
              <a:ext uri="{FF2B5EF4-FFF2-40B4-BE49-F238E27FC236}">
                <a16:creationId xmlns:a16="http://schemas.microsoft.com/office/drawing/2014/main" id="{80A49426-AC23-ADFA-7BA9-A578D4085503}"/>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74341992-A952-75D0-DC28-3C5E7394F734}"/>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211656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8CF4A-7B55-1141-AEEF-85345243F666}"/>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fecha 2">
            <a:extLst>
              <a:ext uri="{FF2B5EF4-FFF2-40B4-BE49-F238E27FC236}">
                <a16:creationId xmlns:a16="http://schemas.microsoft.com/office/drawing/2014/main" id="{3D6A2F52-FC9A-A182-5218-BF1FC3A7AE82}"/>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4" name="Marcador de pie de página 3">
            <a:extLst>
              <a:ext uri="{FF2B5EF4-FFF2-40B4-BE49-F238E27FC236}">
                <a16:creationId xmlns:a16="http://schemas.microsoft.com/office/drawing/2014/main" id="{9E65E751-41A9-EE72-98DB-CD214B9EEFC8}"/>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462F46DF-0BC5-A993-9074-43AE4B8C16FC}"/>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26794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118DE7-BE2D-B488-C5BF-DC9931F329C1}"/>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3" name="Marcador de pie de página 2">
            <a:extLst>
              <a:ext uri="{FF2B5EF4-FFF2-40B4-BE49-F238E27FC236}">
                <a16:creationId xmlns:a16="http://schemas.microsoft.com/office/drawing/2014/main" id="{75783D03-FB7B-869F-BCBB-76EEFE64D2C9}"/>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9F034EEE-7136-6556-07D4-1BFD0537B4F7}"/>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152976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C1C47-E9CD-468C-C14F-EC1DA92753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D9E935DB-52A7-BA65-25FC-C8C377B4F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7D7CCB54-5A76-FD95-312D-C1AC345E8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FC20CFC-EB28-74BE-B9B0-F741C3BE2CE6}"/>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6" name="Marcador de pie de página 5">
            <a:extLst>
              <a:ext uri="{FF2B5EF4-FFF2-40B4-BE49-F238E27FC236}">
                <a16:creationId xmlns:a16="http://schemas.microsoft.com/office/drawing/2014/main" id="{D6B4A4D6-241E-145E-961E-6534F67E70AD}"/>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FCAC1F8A-46A8-79BE-F905-7877C8BD52FA}"/>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420957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D952C-B60D-98CE-E90D-83D5E0C42FE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F9A664AC-BB66-9D8D-E16C-75A75C1D6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53806D50-567D-CB66-A09E-5BE0745EA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F5CAD21-152C-3E5A-FD9B-31A210A6FBC5}"/>
              </a:ext>
            </a:extLst>
          </p:cNvPr>
          <p:cNvSpPr>
            <a:spLocks noGrp="1"/>
          </p:cNvSpPr>
          <p:nvPr>
            <p:ph type="dt" sz="half" idx="10"/>
          </p:nvPr>
        </p:nvSpPr>
        <p:spPr/>
        <p:txBody>
          <a:bodyPr/>
          <a:lstStyle/>
          <a:p>
            <a:fld id="{94EE0862-DE6F-AB4B-8EEB-1A89D447EFBA}" type="datetimeFigureOut">
              <a:rPr lang="es-ES_tradnl" smtClean="0"/>
              <a:t>9/4/25</a:t>
            </a:fld>
            <a:endParaRPr lang="es-ES_tradnl"/>
          </a:p>
        </p:txBody>
      </p:sp>
      <p:sp>
        <p:nvSpPr>
          <p:cNvPr id="6" name="Marcador de pie de página 5">
            <a:extLst>
              <a:ext uri="{FF2B5EF4-FFF2-40B4-BE49-F238E27FC236}">
                <a16:creationId xmlns:a16="http://schemas.microsoft.com/office/drawing/2014/main" id="{30680B3F-2959-2C57-AE75-43604A32DC0D}"/>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54F31F80-AA5F-D292-8D29-87E5E08294FB}"/>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409675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B84EEB-BD9D-A85B-FAA0-AE2D684AC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F722E259-62E7-B3DD-C7A5-CC651FBD1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80FA396C-BC82-F88D-4575-165C9A588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EE0862-DE6F-AB4B-8EEB-1A89D447EFBA}" type="datetimeFigureOut">
              <a:rPr lang="es-ES_tradnl" smtClean="0"/>
              <a:t>9/4/25</a:t>
            </a:fld>
            <a:endParaRPr lang="es-ES_tradnl"/>
          </a:p>
        </p:txBody>
      </p:sp>
      <p:sp>
        <p:nvSpPr>
          <p:cNvPr id="5" name="Marcador de pie de página 4">
            <a:extLst>
              <a:ext uri="{FF2B5EF4-FFF2-40B4-BE49-F238E27FC236}">
                <a16:creationId xmlns:a16="http://schemas.microsoft.com/office/drawing/2014/main" id="{555890D2-8272-0C25-3B3C-21E4A6E7C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93A11567-1625-E1A5-CF75-D6BA90C2D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330459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tack of bank cards">
            <a:extLst>
              <a:ext uri="{FF2B5EF4-FFF2-40B4-BE49-F238E27FC236}">
                <a16:creationId xmlns:a16="http://schemas.microsoft.com/office/drawing/2014/main" id="{43C85CF7-5059-3A42-8C51-5905272DE83E}"/>
              </a:ext>
            </a:extLst>
          </p:cNvPr>
          <p:cNvPicPr>
            <a:picLocks noChangeAspect="1"/>
          </p:cNvPicPr>
          <p:nvPr/>
        </p:nvPicPr>
        <p:blipFill>
          <a:blip r:embed="rId2">
            <a:alphaModFix amt="35000"/>
          </a:blip>
          <a:srcRect t="6072" b="9973"/>
          <a:stretch/>
        </p:blipFill>
        <p:spPr>
          <a:xfrm>
            <a:off x="20" y="1"/>
            <a:ext cx="12191980" cy="6857999"/>
          </a:xfrm>
          <a:prstGeom prst="rect">
            <a:avLst/>
          </a:prstGeom>
        </p:spPr>
      </p:pic>
      <p:sp>
        <p:nvSpPr>
          <p:cNvPr id="2" name="Título 1">
            <a:extLst>
              <a:ext uri="{FF2B5EF4-FFF2-40B4-BE49-F238E27FC236}">
                <a16:creationId xmlns:a16="http://schemas.microsoft.com/office/drawing/2014/main" id="{E9E63412-568A-A9BE-4413-B1173267AF81}"/>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5000">
                <a:ln w="22225">
                  <a:solidFill>
                    <a:srgbClr val="FFFFFF"/>
                  </a:solidFill>
                </a:ln>
                <a:noFill/>
                <a:effectLst/>
              </a:rPr>
              <a:t>COMPORTAMIENTO DE GASTO EN TARJETAS DE CRÉDITO USANDO MODELOS PREDICTIVOS </a:t>
            </a:r>
            <a:endParaRPr lang="en-US" sz="5000">
              <a:ln w="22225">
                <a:solidFill>
                  <a:srgbClr val="FFFFFF"/>
                </a:solidFill>
              </a:ln>
              <a:noFill/>
            </a:endParaRPr>
          </a:p>
        </p:txBody>
      </p:sp>
      <p:cxnSp>
        <p:nvCxnSpPr>
          <p:cNvPr id="17" name="Straight Connector 16">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F5372FBF-0877-F16B-F2E8-511252C71FFE}"/>
              </a:ext>
            </a:extLst>
          </p:cNvPr>
          <p:cNvSpPr txBox="1"/>
          <p:nvPr/>
        </p:nvSpPr>
        <p:spPr>
          <a:xfrm>
            <a:off x="7534641" y="1065862"/>
            <a:ext cx="3860002" cy="4726276"/>
          </a:xfrm>
          <a:prstGeom prst="rect">
            <a:avLst/>
          </a:prstGeom>
        </p:spPr>
        <p:txBody>
          <a:bodyPr vert="horz" lIns="91440" tIns="45720" rIns="91440" bIns="45720" rtlCol="0" anchor="ctr">
            <a:normAutofit/>
          </a:bodyPr>
          <a:lstStyle/>
          <a:p>
            <a:pPr>
              <a:lnSpc>
                <a:spcPct val="90000"/>
              </a:lnSpc>
              <a:spcAft>
                <a:spcPts val="600"/>
              </a:spcAft>
            </a:pPr>
            <a:r>
              <a:rPr lang="en-US" sz="2000" dirty="0" err="1">
                <a:solidFill>
                  <a:srgbClr val="FFFFFF"/>
                </a:solidFill>
              </a:rPr>
              <a:t>Presentado</a:t>
            </a:r>
            <a:r>
              <a:rPr lang="en-US" sz="2000" dirty="0">
                <a:solidFill>
                  <a:srgbClr val="FFFFFF"/>
                </a:solidFill>
              </a:rPr>
              <a:t> </a:t>
            </a:r>
            <a:r>
              <a:rPr lang="en-US" sz="2000" dirty="0" err="1">
                <a:solidFill>
                  <a:srgbClr val="FFFFFF"/>
                </a:solidFill>
              </a:rPr>
              <a:t>por</a:t>
            </a:r>
            <a:r>
              <a:rPr lang="en-US" sz="2000" dirty="0">
                <a:solidFill>
                  <a:srgbClr val="FFFFFF"/>
                </a:solidFill>
              </a:rPr>
              <a:t>: Yexi Cortez</a:t>
            </a:r>
          </a:p>
          <a:p>
            <a:pPr>
              <a:lnSpc>
                <a:spcPct val="90000"/>
              </a:lnSpc>
              <a:spcAft>
                <a:spcPts val="600"/>
              </a:spcAft>
            </a:pPr>
            <a:endParaRPr lang="en-US" sz="2000" dirty="0">
              <a:solidFill>
                <a:srgbClr val="FFFFFF"/>
              </a:solidFill>
            </a:endParaRPr>
          </a:p>
          <a:p>
            <a:pPr>
              <a:lnSpc>
                <a:spcPct val="90000"/>
              </a:lnSpc>
              <a:spcAft>
                <a:spcPts val="600"/>
              </a:spcAft>
            </a:pPr>
            <a:r>
              <a:rPr lang="en-US" sz="2000" dirty="0">
                <a:solidFill>
                  <a:srgbClr val="FFFFFF"/>
                </a:solidFill>
              </a:rPr>
              <a:t>4-801-2390</a:t>
            </a:r>
          </a:p>
        </p:txBody>
      </p:sp>
    </p:spTree>
    <p:extLst>
      <p:ext uri="{BB962C8B-B14F-4D97-AF65-F5344CB8AC3E}">
        <p14:creationId xmlns:p14="http://schemas.microsoft.com/office/powerpoint/2010/main" val="14920000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ítulo 1">
            <a:extLst>
              <a:ext uri="{FF2B5EF4-FFF2-40B4-BE49-F238E27FC236}">
                <a16:creationId xmlns:a16="http://schemas.microsoft.com/office/drawing/2014/main" id="{FA252D24-C1A9-E696-DBE9-FC7A3EA2167C}"/>
              </a:ext>
            </a:extLst>
          </p:cNvPr>
          <p:cNvSpPr>
            <a:spLocks noGrp="1"/>
          </p:cNvSpPr>
          <p:nvPr>
            <p:ph type="title"/>
          </p:nvPr>
        </p:nvSpPr>
        <p:spPr>
          <a:xfrm>
            <a:off x="2232252" y="633046"/>
            <a:ext cx="4463623" cy="1314996"/>
          </a:xfrm>
        </p:spPr>
        <p:txBody>
          <a:bodyPr anchor="b">
            <a:normAutofit/>
          </a:bodyPr>
          <a:lstStyle/>
          <a:p>
            <a:r>
              <a:rPr lang="es-PA" b="1" dirty="0">
                <a:solidFill>
                  <a:schemeClr val="bg1"/>
                </a:solidFill>
              </a:rPr>
              <a:t>El Punto de Partida</a:t>
            </a:r>
            <a:endParaRPr lang="es-ES_tradnl">
              <a:solidFill>
                <a:schemeClr val="bg1"/>
              </a:solidFill>
            </a:endParaRPr>
          </a:p>
        </p:txBody>
      </p:sp>
      <p:sp>
        <p:nvSpPr>
          <p:cNvPr id="1035" name="Freeform: Shape 103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037" name="Freeform: Shape 103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Marcador de contenido 2">
            <a:extLst>
              <a:ext uri="{FF2B5EF4-FFF2-40B4-BE49-F238E27FC236}">
                <a16:creationId xmlns:a16="http://schemas.microsoft.com/office/drawing/2014/main" id="{FA09ED64-516B-6A8C-ED77-D0B0B457773A}"/>
              </a:ext>
            </a:extLst>
          </p:cNvPr>
          <p:cNvSpPr>
            <a:spLocks noGrp="1"/>
          </p:cNvSpPr>
          <p:nvPr>
            <p:ph idx="1"/>
          </p:nvPr>
        </p:nvSpPr>
        <p:spPr>
          <a:xfrm>
            <a:off x="2232252" y="2125737"/>
            <a:ext cx="4463623" cy="4044463"/>
          </a:xfrm>
        </p:spPr>
        <p:txBody>
          <a:bodyPr>
            <a:normAutofit/>
          </a:bodyPr>
          <a:lstStyle/>
          <a:p>
            <a:pPr marL="0" indent="0">
              <a:buNone/>
            </a:pPr>
            <a:r>
              <a:rPr lang="es-PA" sz="1800" i="1">
                <a:solidFill>
                  <a:schemeClr val="bg1"/>
                </a:solidFill>
              </a:rPr>
              <a:t>Todo comenzó con una pregunta:</a:t>
            </a:r>
          </a:p>
          <a:p>
            <a:r>
              <a:rPr lang="es-PA" sz="1800" i="1">
                <a:solidFill>
                  <a:schemeClr val="bg1"/>
                </a:solidFill>
              </a:rPr>
              <a:t>¿Cómo se puede predecir la cantidad de dinero o transacciones de tarjetas de crédito para la toma de decisiones?, ya sea en temporadas altas, estrategias de marketing para promociones, etc.</a:t>
            </a:r>
          </a:p>
          <a:p>
            <a:r>
              <a:rPr lang="es-PA" sz="1800" i="1">
                <a:solidFill>
                  <a:schemeClr val="bg1"/>
                </a:solidFill>
              </a:rPr>
              <a:t>Trabajando en el área analítica, veo diariamente miles de transacciones con tarjetas de crédito, pero ¿cómo se puede hacer un modelo que prediga esto?</a:t>
            </a:r>
          </a:p>
          <a:p>
            <a:r>
              <a:rPr lang="es-PA" sz="1800" i="1">
                <a:solidFill>
                  <a:schemeClr val="bg1"/>
                </a:solidFill>
              </a:rPr>
              <a:t>La idea de predecir patrones en los datos me intrigaba, y así nació mi motivación para este estudio.</a:t>
            </a:r>
            <a:endParaRPr lang="es-PA" sz="1800">
              <a:solidFill>
                <a:schemeClr val="bg1"/>
              </a:solidFill>
            </a:endParaRPr>
          </a:p>
          <a:p>
            <a:endParaRPr lang="es-ES_tradnl" sz="1800">
              <a:solidFill>
                <a:schemeClr val="bg1"/>
              </a:solidFill>
            </a:endParaRPr>
          </a:p>
        </p:txBody>
      </p:sp>
      <p:sp>
        <p:nvSpPr>
          <p:cNvPr id="1039" name="Freeform: Shape 1038">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41" name="Freeform: Shape 1040">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43" name="Freeform: Shape 1042">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026" name="Picture 2" descr="Vectores de Credit card cartoon, imágenes vectoriales | Depositphotos">
            <a:extLst>
              <a:ext uri="{FF2B5EF4-FFF2-40B4-BE49-F238E27FC236}">
                <a16:creationId xmlns:a16="http://schemas.microsoft.com/office/drawing/2014/main" id="{F221535F-A045-092C-A3AD-EBE19906E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127" r="-1" b="-1"/>
          <a:stretch/>
        </p:blipFill>
        <p:spPr bwMode="auto">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a:noFill/>
          <a:extLst>
            <a:ext uri="{909E8E84-426E-40DD-AFC4-6F175D3DCCD1}">
              <a14:hiddenFill xmlns:a14="http://schemas.microsoft.com/office/drawing/2010/main">
                <a:solidFill>
                  <a:srgbClr val="FFFFFF"/>
                </a:solidFill>
              </a14:hiddenFill>
            </a:ext>
          </a:extLst>
        </p:spPr>
      </p:pic>
      <p:grpSp>
        <p:nvGrpSpPr>
          <p:cNvPr id="1045"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046" name="Freeform: Shape 1045">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6846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0815A4-956B-6944-21B0-BF98F216B486}"/>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5" name="Picture 34" descr="Abstract background">
            <a:extLst>
              <a:ext uri="{FF2B5EF4-FFF2-40B4-BE49-F238E27FC236}">
                <a16:creationId xmlns:a16="http://schemas.microsoft.com/office/drawing/2014/main" id="{368515C1-3971-5CC5-079C-9578FE129B99}"/>
              </a:ext>
            </a:extLst>
          </p:cNvPr>
          <p:cNvPicPr>
            <a:picLocks noChangeAspect="1"/>
          </p:cNvPicPr>
          <p:nvPr/>
        </p:nvPicPr>
        <p:blipFill>
          <a:blip r:embed="rId2">
            <a:alphaModFix amt="60000"/>
          </a:blip>
          <a:srcRect l="43096" r="3544"/>
          <a:stretch/>
        </p:blipFill>
        <p:spPr>
          <a:xfrm>
            <a:off x="-4084" y="10"/>
            <a:ext cx="6099050" cy="6857990"/>
          </a:xfrm>
          <a:prstGeom prst="rect">
            <a:avLst/>
          </a:prstGeom>
        </p:spPr>
      </p:pic>
      <p:sp>
        <p:nvSpPr>
          <p:cNvPr id="2" name="Título 1">
            <a:extLst>
              <a:ext uri="{FF2B5EF4-FFF2-40B4-BE49-F238E27FC236}">
                <a16:creationId xmlns:a16="http://schemas.microsoft.com/office/drawing/2014/main" id="{2FC3F5A9-B419-5852-6C96-F806801C4049}"/>
              </a:ext>
            </a:extLst>
          </p:cNvPr>
          <p:cNvSpPr>
            <a:spLocks noGrp="1"/>
          </p:cNvSpPr>
          <p:nvPr>
            <p:ph type="title"/>
          </p:nvPr>
        </p:nvSpPr>
        <p:spPr>
          <a:xfrm>
            <a:off x="1198181" y="1122363"/>
            <a:ext cx="9795637" cy="2215884"/>
          </a:xfrm>
        </p:spPr>
        <p:txBody>
          <a:bodyPr vert="horz" lIns="91440" tIns="45720" rIns="91440" bIns="45720" rtlCol="0" anchor="b">
            <a:normAutofit/>
          </a:bodyPr>
          <a:lstStyle/>
          <a:p>
            <a:pPr marL="342900" marR="228600" lvl="0" indent="-342900" algn="ctr">
              <a:spcAft>
                <a:spcPts val="600"/>
              </a:spcAft>
            </a:pPr>
            <a:r>
              <a:rPr lang="en-US" sz="4800" kern="1200" dirty="0" err="1">
                <a:solidFill>
                  <a:srgbClr val="FFFFFF"/>
                </a:solidFill>
                <a:effectLst/>
                <a:latin typeface="+mj-lt"/>
                <a:ea typeface="+mj-ea"/>
                <a:cs typeface="+mj-cs"/>
              </a:rPr>
              <a:t>Encontrando</a:t>
            </a:r>
            <a:r>
              <a:rPr lang="en-US" sz="4800" kern="1200" dirty="0">
                <a:solidFill>
                  <a:srgbClr val="FFFFFF"/>
                </a:solidFill>
                <a:effectLst/>
                <a:latin typeface="+mj-lt"/>
                <a:ea typeface="+mj-ea"/>
                <a:cs typeface="+mj-cs"/>
              </a:rPr>
              <a:t> la data…</a:t>
            </a:r>
          </a:p>
        </p:txBody>
      </p:sp>
      <p:sp>
        <p:nvSpPr>
          <p:cNvPr id="7" name="CuadroTexto 6">
            <a:extLst>
              <a:ext uri="{FF2B5EF4-FFF2-40B4-BE49-F238E27FC236}">
                <a16:creationId xmlns:a16="http://schemas.microsoft.com/office/drawing/2014/main" id="{2D2CC3E7-97BC-174D-690B-C1F373F14ED3}"/>
              </a:ext>
            </a:extLst>
          </p:cNvPr>
          <p:cNvSpPr txBox="1"/>
          <p:nvPr/>
        </p:nvSpPr>
        <p:spPr>
          <a:xfrm>
            <a:off x="8081319" y="2730843"/>
            <a:ext cx="943143" cy="369332"/>
          </a:xfrm>
          <a:prstGeom prst="rect">
            <a:avLst/>
          </a:prstGeom>
          <a:noFill/>
        </p:spPr>
        <p:txBody>
          <a:bodyPr wrap="none" rtlCol="0">
            <a:spAutoFit/>
          </a:bodyPr>
          <a:lstStyle/>
          <a:p>
            <a:pPr>
              <a:spcAft>
                <a:spcPts val="600"/>
              </a:spcAft>
            </a:pPr>
            <a:r>
              <a:rPr lang="es-ES_tradnl"/>
              <a:t>dataset</a:t>
            </a:r>
          </a:p>
        </p:txBody>
      </p:sp>
      <p:graphicFrame>
        <p:nvGraphicFramePr>
          <p:cNvPr id="43" name="CuadroTexto 5">
            <a:extLst>
              <a:ext uri="{FF2B5EF4-FFF2-40B4-BE49-F238E27FC236}">
                <a16:creationId xmlns:a16="http://schemas.microsoft.com/office/drawing/2014/main" id="{DD58ADE9-BA75-4E37-4707-9A8F594C3F49}"/>
              </a:ext>
            </a:extLst>
          </p:cNvPr>
          <p:cNvGraphicFramePr/>
          <p:nvPr>
            <p:extLst>
              <p:ext uri="{D42A27DB-BD31-4B8C-83A1-F6EECF244321}">
                <p14:modId xmlns:p14="http://schemas.microsoft.com/office/powerpoint/2010/main" val="103027109"/>
              </p:ext>
            </p:extLst>
          </p:nvPr>
        </p:nvGraphicFramePr>
        <p:xfrm>
          <a:off x="1198181" y="3509963"/>
          <a:ext cx="9795637" cy="2075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Tarjeta de crédito pago ordenador iconos banco, tarjeta de crédito, texto,  rectángulo, logo png | PNGWing">
            <a:extLst>
              <a:ext uri="{FF2B5EF4-FFF2-40B4-BE49-F238E27FC236}">
                <a16:creationId xmlns:a16="http://schemas.microsoft.com/office/drawing/2014/main" id="{F46E1B2D-ECA2-F6E3-2512-4DBE527F039F}"/>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581" b="91617" l="9967" r="89701">
                        <a14:foregroundMark x1="31561" y1="17964" x2="42857" y2="12575"/>
                        <a14:foregroundMark x1="53156" y1="16168" x2="55482" y2="25749"/>
                        <a14:foregroundMark x1="28904" y1="22754" x2="23256" y2="28144"/>
                        <a14:foregroundMark x1="23588" y1="25749" x2="30233" y2="20958"/>
                        <a14:foregroundMark x1="42193" y1="12575" x2="45183" y2="11976"/>
                        <a14:foregroundMark x1="57143" y1="21557" x2="55814" y2="27545"/>
                        <a14:foregroundMark x1="37542" y1="91617" x2="41528" y2="89820"/>
                      </a14:backgroundRemoval>
                    </a14:imgEffect>
                  </a14:imgLayer>
                </a14:imgProps>
              </a:ext>
              <a:ext uri="{28A0092B-C50C-407E-A947-70E740481C1C}">
                <a14:useLocalDpi xmlns:a14="http://schemas.microsoft.com/office/drawing/2010/main" val="0"/>
              </a:ext>
            </a:extLst>
          </a:blip>
          <a:srcRect/>
          <a:stretch>
            <a:fillRect/>
          </a:stretch>
        </p:blipFill>
        <p:spPr bwMode="auto">
          <a:xfrm>
            <a:off x="3947583" y="429684"/>
            <a:ext cx="3822700" cy="212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01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63" name="Rectangle 307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4" name="Oval 3080">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recimiento bar grafico dibujos animados icono vector ilustración 20364046  Vector en Vecteezy">
            <a:extLst>
              <a:ext uri="{FF2B5EF4-FFF2-40B4-BE49-F238E27FC236}">
                <a16:creationId xmlns:a16="http://schemas.microsoft.com/office/drawing/2014/main" id="{2C1CD3DA-48FF-D64A-F4AE-B5DA070C9C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69471" y="983631"/>
            <a:ext cx="2601592" cy="2517040"/>
          </a:xfrm>
          <a:prstGeom prst="rect">
            <a:avLst/>
          </a:prstGeom>
          <a:noFill/>
          <a:extLst>
            <a:ext uri="{909E8E84-426E-40DD-AFC4-6F175D3DCCD1}">
              <a14:hiddenFill xmlns:a14="http://schemas.microsoft.com/office/drawing/2010/main">
                <a:solidFill>
                  <a:srgbClr val="FFFFFF"/>
                </a:solidFill>
              </a14:hiddenFill>
            </a:ext>
          </a:extLst>
        </p:spPr>
      </p:pic>
      <p:grpSp>
        <p:nvGrpSpPr>
          <p:cNvPr id="3265" name="Group 3082">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084" name="Oval 3083">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6" name="Oval 3084">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67" name="Oval 3086">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C6EC1B-7948-1EAD-14E9-27DCEB9E165A}"/>
              </a:ext>
            </a:extLst>
          </p:cNvPr>
          <p:cNvSpPr>
            <a:spLocks noGrp="1"/>
          </p:cNvSpPr>
          <p:nvPr>
            <p:ph type="title"/>
          </p:nvPr>
        </p:nvSpPr>
        <p:spPr>
          <a:xfrm>
            <a:off x="702591" y="3404608"/>
            <a:ext cx="3520789" cy="2666087"/>
          </a:xfrm>
        </p:spPr>
        <p:txBody>
          <a:bodyPr>
            <a:normAutofit/>
          </a:bodyPr>
          <a:lstStyle/>
          <a:p>
            <a:pPr algn="ctr"/>
            <a:r>
              <a:rPr lang="es-PA" b="1">
                <a:solidFill>
                  <a:schemeClr val="bg1"/>
                </a:solidFill>
              </a:rPr>
              <a:t>Primeros Hallazgos de los datos:</a:t>
            </a:r>
            <a:endParaRPr lang="es-ES_tradnl">
              <a:solidFill>
                <a:schemeClr val="bg1"/>
              </a:solidFill>
            </a:endParaRPr>
          </a:p>
        </p:txBody>
      </p:sp>
      <p:grpSp>
        <p:nvGrpSpPr>
          <p:cNvPr id="3268"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090" name="Freeform: Shape 308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269" name="Freeform: Shape 309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27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271" name="Freeform: Shape 3093">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72" name="Freeform: Shape 3094">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73" name="Freeform: Shape 3095">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4" name="Freeform: Shape 3096">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5" name="Freeform: Shape 3097">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99" name="Freeform: Shape 3098">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00" name="Freeform: Shape 3099">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1" name="Freeform: Shape 3100">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02" name="Freeform: Shape 3101">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3" name="Freeform: Shape 3102">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4" name="Freeform: Shape 3103">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5" name="Freeform: Shape 3104">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6" name="Freeform: Shape 3105">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07" name="Freeform: Shape 3106">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8" name="Freeform: Shape 3107">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09" name="Freeform: Shape 3108">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10" name="Freeform: Shape 3109">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1" name="Freeform: Shape 3110">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2" name="Freeform: Shape 3111">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3" name="Freeform: Shape 3112">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14" name="Freeform: Shape 3113">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5" name="Freeform: Shape 3114">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6" name="Freeform: Shape 3115">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7" name="Freeform: Shape 3116">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8" name="Freeform: Shape 3117">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9" name="Freeform: Shape 3118">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0" name="Freeform: Shape 3119">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1" name="Freeform: Shape 3120">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2" name="Freeform: Shape 3121">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3" name="Freeform: Shape 3122">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4" name="Freeform: Shape 3123">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5" name="Freeform: Shape 3124">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6" name="Freeform: Shape 3125">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7" name="Freeform: Shape 3126">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8" name="Freeform: Shape 3127">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9" name="Freeform: Shape 3128">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0" name="Freeform: Shape 3129">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1" name="Freeform: Shape 3130">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2" name="Freeform: Shape 3131">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3" name="Freeform: Shape 3132">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4" name="Freeform: Shape 3133">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5" name="Freeform: Shape 3134">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6" name="Freeform: Shape 3135">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7" name="Freeform: Shape 3136">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8" name="Freeform: Shape 3137">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9" name="Freeform: Shape 3138">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0" name="Freeform: Shape 3139">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1" name="Freeform: Shape 3140">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2" name="Freeform: Shape 3141">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3" name="Freeform: Shape 3142">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44" name="Freeform: Shape 3143">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45" name="Freeform: Shape 3144">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146" name="Freeform: Shape 3145">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47" name="Freeform: Shape 3146">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148" name="Freeform: Shape 3147">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49" name="Freeform: Shape 3148">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0" name="Freeform: Shape 3149">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1" name="Freeform: Shape 3150">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52" name="Freeform: Shape 3151">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3" name="Freeform: Shape 3152">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54" name="Freeform: Shape 3153">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55" name="Freeform: Shape 3154">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6" name="Freeform: Shape 3155">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7" name="Freeform: Shape 3156">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58" name="Freeform: Shape 3157">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9" name="Freeform: Shape 3158">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60" name="Freeform: Shape 3159">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61" name="Freeform: Shape 3160">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2" name="Freeform: Shape 3161">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3" name="Freeform: Shape 3162">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64" name="Freeform: Shape 3163">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5" name="Freeform: Shape 3164">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66" name="Freeform: Shape 3165">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7" name="Freeform: Shape 3166">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8" name="Freeform: Shape 3167">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9" name="Freeform: Shape 3168">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70" name="Freeform: Shape 3169">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1" name="Freeform: Shape 3170">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72" name="Freeform: Shape 3171">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3" name="Freeform: Shape 3172">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4" name="Freeform: Shape 3173">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5" name="Freeform: Shape 3174">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76" name="Freeform: Shape 3175">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7" name="Freeform: Shape 3176">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78" name="Freeform: Shape 3177">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9" name="Freeform: Shape 3178">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0" name="Freeform: Shape 3179">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1" name="Freeform: Shape 3180">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82" name="Freeform: Shape 3181">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3" name="Freeform: Shape 3182">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84" name="Freeform: Shape 3183">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5" name="Freeform: Shape 3184">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86" name="Freeform: Shape 3185">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87" name="Freeform: Shape 3186">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8" name="Freeform: Shape 3187">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9" name="Freeform: Shape 3188">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0" name="Freeform: Shape 3189">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91" name="Freeform: Shape 3190">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2" name="Freeform: Shape 3191">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3" name="Freeform: Shape 3192">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94" name="Freeform: Shape 3193">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5" name="Freeform: Shape 3194">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6" name="Freeform: Shape 3195">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7" name="Freeform: Shape 3196">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98" name="Freeform: Shape 3197">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9" name="Freeform: Shape 3198">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0" name="Freeform: Shape 3199">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1" name="Freeform: Shape 3200">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2" name="Freeform: Shape 3201">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3" name="Freeform: Shape 3202">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4" name="Freeform: Shape 3203">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5" name="Freeform: Shape 3204">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6" name="Freeform: Shape 3205">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7" name="Freeform: Shape 3206">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8" name="Freeform: Shape 3207">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9" name="Freeform: Shape 3208">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0" name="Freeform: Shape 3209">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1" name="Freeform: Shape 3210">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2" name="Freeform: Shape 3211">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3" name="Freeform: Shape 3212">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4" name="Freeform: Shape 3213">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5" name="Freeform: Shape 3214">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6" name="Freeform: Shape 3215">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7" name="Freeform: Shape 3216">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8" name="Freeform: Shape 3217">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9" name="Freeform: Shape 3218">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0" name="Freeform: Shape 3219">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1" name="Freeform: Shape 3220">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22" name="Freeform: Shape 3221">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3" name="Freeform: Shape 3222">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4" name="Freeform: Shape 3223">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5" name="Freeform: Shape 3224">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26" name="Freeform: Shape 3225">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7" name="Freeform: Shape 3226">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28" name="Freeform: Shape 3227">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29" name="Freeform: Shape 3228">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30" name="Freeform: Shape 3229">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31" name="Freeform: Shape 3230">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232" name="Freeform: Shape 3231">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33" name="Freeform: Shape 3232">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4" name="Freeform: Shape 3233">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5" name="Freeform: Shape 3234">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36" name="Freeform: Shape 3235">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7" name="Freeform: Shape 3236">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38" name="Freeform: Shape 3237">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9" name="Freeform: Shape 3238">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0" name="Freeform: Shape 3239">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1" name="Freeform: Shape 3240">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42" name="Freeform: Shape 3241">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3" name="Freeform: Shape 3242">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44" name="Freeform: Shape 3243">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5" name="Freeform: Shape 3244">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6" name="Freeform: Shape 3245">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7" name="Freeform: Shape 3246">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48" name="Freeform: Shape 3247">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9" name="Freeform: Shape 3248">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50" name="Freeform: Shape 3249">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1" name="Freeform: Shape 3250">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2" name="Freeform: Shape 3251">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3" name="Freeform: Shape 3252">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54" name="Freeform: Shape 3253">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5" name="Freeform: Shape 3254">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56" name="Freeform: Shape 3255">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7" name="Freeform: Shape 3256">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8" name="Freeform: Shape 3257">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9" name="Freeform: Shape 3258">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60" name="Freeform: Shape 3259">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1" name="Freeform: Shape 3260">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62" name="Freeform: Shape 3261">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Marcador de contenido 2">
            <a:extLst>
              <a:ext uri="{FF2B5EF4-FFF2-40B4-BE49-F238E27FC236}">
                <a16:creationId xmlns:a16="http://schemas.microsoft.com/office/drawing/2014/main" id="{2C9FAABC-BECC-76FD-5869-020A6A8F85F5}"/>
              </a:ext>
            </a:extLst>
          </p:cNvPr>
          <p:cNvSpPr>
            <a:spLocks noGrp="1"/>
          </p:cNvSpPr>
          <p:nvPr>
            <p:ph idx="1"/>
          </p:nvPr>
        </p:nvSpPr>
        <p:spPr>
          <a:xfrm>
            <a:off x="6477270" y="1130846"/>
            <a:ext cx="4974771" cy="4351338"/>
          </a:xfrm>
        </p:spPr>
        <p:txBody>
          <a:bodyPr>
            <a:normAutofit/>
          </a:bodyPr>
          <a:lstStyle/>
          <a:p>
            <a:pPr algn="just">
              <a:buNone/>
            </a:pPr>
            <a:r>
              <a:rPr lang="es-PA" sz="2200" dirty="0">
                <a:solidFill>
                  <a:schemeClr val="bg1"/>
                </a:solidFill>
              </a:rPr>
              <a:t>	Al hacer el análisis descriptivo, me di cuenta de que los datos cuentan una historia, pero hay que saber leerla. Descubrí patrones interesantes: ciertos días de la semana tenían más transacciones, algunas categorías de gasto estaban más expuestas que otras, hay ciertas horas en ciertos días de la semana en la que las personas hacen más transacciones, etc. Me sorprendió lo mucho que se podía entender con solo observar antes de predecir.</a:t>
            </a:r>
          </a:p>
          <a:p>
            <a:pPr>
              <a:buNone/>
            </a:pPr>
            <a:endParaRPr lang="es-PA" sz="2200" dirty="0">
              <a:solidFill>
                <a:schemeClr val="bg1"/>
              </a:solidFill>
            </a:endParaRPr>
          </a:p>
        </p:txBody>
      </p:sp>
    </p:spTree>
    <p:extLst>
      <p:ext uri="{BB962C8B-B14F-4D97-AF65-F5344CB8AC3E}">
        <p14:creationId xmlns:p14="http://schemas.microsoft.com/office/powerpoint/2010/main" val="290415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C4630A-B18B-5611-40F8-333F1960172A}"/>
              </a:ext>
            </a:extLst>
          </p:cNvPr>
          <p:cNvSpPr>
            <a:spLocks noGrp="1"/>
          </p:cNvSpPr>
          <p:nvPr>
            <p:ph type="title"/>
          </p:nvPr>
        </p:nvSpPr>
        <p:spPr>
          <a:xfrm>
            <a:off x="838200" y="1748452"/>
            <a:ext cx="4974771" cy="3587786"/>
          </a:xfrm>
        </p:spPr>
        <p:txBody>
          <a:bodyPr>
            <a:normAutofit/>
          </a:bodyPr>
          <a:lstStyle/>
          <a:p>
            <a:pPr algn="ctr"/>
            <a:r>
              <a:rPr lang="es-PA" dirty="0">
                <a:solidFill>
                  <a:schemeClr val="bg1"/>
                </a:solidFill>
              </a:rPr>
              <a:t>De la curiosidad a la acción</a:t>
            </a:r>
            <a:endParaRPr lang="es-ES_tradnl" dirty="0">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Marcador de contenido 2">
            <a:extLst>
              <a:ext uri="{FF2B5EF4-FFF2-40B4-BE49-F238E27FC236}">
                <a16:creationId xmlns:a16="http://schemas.microsoft.com/office/drawing/2014/main" id="{B018162C-B391-C616-DCAA-7E2F053E31F4}"/>
              </a:ext>
            </a:extLst>
          </p:cNvPr>
          <p:cNvSpPr>
            <a:spLocks noGrp="1"/>
          </p:cNvSpPr>
          <p:nvPr>
            <p:ph idx="1"/>
          </p:nvPr>
        </p:nvSpPr>
        <p:spPr>
          <a:xfrm>
            <a:off x="6477270" y="1130846"/>
            <a:ext cx="4974771" cy="4351338"/>
          </a:xfrm>
        </p:spPr>
        <p:txBody>
          <a:bodyPr>
            <a:normAutofit/>
          </a:bodyPr>
          <a:lstStyle/>
          <a:p>
            <a:pPr algn="just"/>
            <a:r>
              <a:rPr lang="es-PA" sz="2200" dirty="0">
                <a:solidFill>
                  <a:schemeClr val="bg1"/>
                </a:solidFill>
              </a:rPr>
              <a:t>Con los primeros insights da los datos, pasé al siguiente nivel: construir un modelo predictivo. Decidí probar varios algoritmos, con la librería de PyCaret con el módulo de regresión, modelo de Arima, Xgboost, y en el software de Weka. Ajusté algunos parámetros, validé resultados y aprendí que los modelos no son perfectos: siempre hay margen de mejora. Cada iteración daba resultados distintos.</a:t>
            </a:r>
            <a:endParaRPr lang="es-ES_tradnl" sz="2200" dirty="0">
              <a:solidFill>
                <a:schemeClr val="bg1"/>
              </a:solidFill>
            </a:endParaRPr>
          </a:p>
        </p:txBody>
      </p:sp>
    </p:spTree>
    <p:extLst>
      <p:ext uri="{BB962C8B-B14F-4D97-AF65-F5344CB8AC3E}">
        <p14:creationId xmlns:p14="http://schemas.microsoft.com/office/powerpoint/2010/main" val="377101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E1A5EC0-8E17-64E3-1100-1212B1AFEC10}"/>
              </a:ext>
            </a:extLst>
          </p:cNvPr>
          <p:cNvSpPr>
            <a:spLocks noGrp="1"/>
          </p:cNvSpPr>
          <p:nvPr>
            <p:ph type="title"/>
          </p:nvPr>
        </p:nvSpPr>
        <p:spPr>
          <a:xfrm>
            <a:off x="761803" y="350196"/>
            <a:ext cx="4646904" cy="1624520"/>
          </a:xfrm>
        </p:spPr>
        <p:txBody>
          <a:bodyPr anchor="ctr">
            <a:normAutofit/>
          </a:bodyPr>
          <a:lstStyle/>
          <a:p>
            <a:r>
              <a:rPr lang="es-PA" sz="4000"/>
              <a:t>Más que Números, Respuestas</a:t>
            </a:r>
            <a:endParaRPr lang="es-ES_tradnl" sz="4000"/>
          </a:p>
        </p:txBody>
      </p:sp>
      <p:sp>
        <p:nvSpPr>
          <p:cNvPr id="3" name="Marcador de contenido 2">
            <a:extLst>
              <a:ext uri="{FF2B5EF4-FFF2-40B4-BE49-F238E27FC236}">
                <a16:creationId xmlns:a16="http://schemas.microsoft.com/office/drawing/2014/main" id="{147B6C83-3ECD-11D0-672F-4CD54093566B}"/>
              </a:ext>
            </a:extLst>
          </p:cNvPr>
          <p:cNvSpPr>
            <a:spLocks noGrp="1"/>
          </p:cNvSpPr>
          <p:nvPr>
            <p:ph idx="1"/>
          </p:nvPr>
        </p:nvSpPr>
        <p:spPr>
          <a:xfrm>
            <a:off x="761802" y="2743200"/>
            <a:ext cx="4646905" cy="3613149"/>
          </a:xfrm>
        </p:spPr>
        <p:txBody>
          <a:bodyPr anchor="ctr">
            <a:normAutofit/>
          </a:bodyPr>
          <a:lstStyle/>
          <a:p>
            <a:pPr algn="just"/>
            <a:r>
              <a:rPr lang="es-PA" sz="1700" dirty="0"/>
              <a:t>Habían modelos que arrojaban métricas de desempeño muy muy buenas, otras tenian overfitting e indicaban que los resultados de predicción no serían buenos, pero al final se logró predecir tendencias con una precisión considerable, lo que significa que, con la estrategia correcta, se puede anticipar ciertos comportamientos de los clientes.</a:t>
            </a:r>
          </a:p>
          <a:p>
            <a:pPr algn="just"/>
            <a:r>
              <a:rPr lang="es-PA" sz="1700" dirty="0"/>
              <a:t> Pero lo más interesante fue ver cómo variables que parecían poco relevantes al inicio, en realidad tenían un gran impacto en las predicciones.</a:t>
            </a:r>
            <a:endParaRPr lang="es-ES_tradnl" sz="1700" dirty="0"/>
          </a:p>
        </p:txBody>
      </p:sp>
      <p:pic>
        <p:nvPicPr>
          <p:cNvPr id="5" name="Picture 4" descr="Graph">
            <a:extLst>
              <a:ext uri="{FF2B5EF4-FFF2-40B4-BE49-F238E27FC236}">
                <a16:creationId xmlns:a16="http://schemas.microsoft.com/office/drawing/2014/main" id="{694C38F4-F2EB-D3B7-AA93-9F94CC5B5A8B}"/>
              </a:ext>
            </a:extLst>
          </p:cNvPr>
          <p:cNvPicPr>
            <a:picLocks noChangeAspect="1"/>
          </p:cNvPicPr>
          <p:nvPr/>
        </p:nvPicPr>
        <p:blipFill>
          <a:blip r:embed="rId2"/>
          <a:srcRect l="16558" r="27824"/>
          <a:stretch/>
        </p:blipFill>
        <p:spPr>
          <a:xfrm>
            <a:off x="6096000" y="1"/>
            <a:ext cx="6102825" cy="6858000"/>
          </a:xfrm>
          <a:prstGeom prst="rect">
            <a:avLst/>
          </a:prstGeom>
        </p:spPr>
      </p:pic>
    </p:spTree>
    <p:extLst>
      <p:ext uri="{BB962C8B-B14F-4D97-AF65-F5344CB8AC3E}">
        <p14:creationId xmlns:p14="http://schemas.microsoft.com/office/powerpoint/2010/main" val="265753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 name="Rectangle 3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02F5B02-472B-58B3-77E3-4932A2BE6569}"/>
              </a:ext>
            </a:extLst>
          </p:cNvPr>
          <p:cNvSpPr>
            <a:spLocks noGrp="1"/>
          </p:cNvSpPr>
          <p:nvPr>
            <p:ph type="title"/>
          </p:nvPr>
        </p:nvSpPr>
        <p:spPr>
          <a:xfrm>
            <a:off x="946521" y="396117"/>
            <a:ext cx="5217172" cy="1158857"/>
          </a:xfrm>
        </p:spPr>
        <p:txBody>
          <a:bodyPr anchor="b">
            <a:normAutofit/>
          </a:bodyPr>
          <a:lstStyle/>
          <a:p>
            <a:r>
              <a:rPr lang="es-PA" sz="3700">
                <a:solidFill>
                  <a:schemeClr val="bg1"/>
                </a:solidFill>
              </a:rPr>
              <a:t>Aprender de la Experiencia</a:t>
            </a:r>
            <a:endParaRPr lang="es-ES_tradnl" sz="3700">
              <a:solidFill>
                <a:schemeClr val="bg1"/>
              </a:solidFill>
            </a:endParaRPr>
          </a:p>
        </p:txBody>
      </p:sp>
      <p:sp>
        <p:nvSpPr>
          <p:cNvPr id="401"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3"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Marcador de contenido 2">
            <a:extLst>
              <a:ext uri="{FF2B5EF4-FFF2-40B4-BE49-F238E27FC236}">
                <a16:creationId xmlns:a16="http://schemas.microsoft.com/office/drawing/2014/main" id="{208A1C5C-15E7-7FAF-CCD3-130B3024E842}"/>
              </a:ext>
            </a:extLst>
          </p:cNvPr>
          <p:cNvSpPr>
            <a:spLocks noGrp="1"/>
          </p:cNvSpPr>
          <p:nvPr>
            <p:ph idx="1"/>
          </p:nvPr>
        </p:nvSpPr>
        <p:spPr>
          <a:xfrm>
            <a:off x="492168" y="1730658"/>
            <a:ext cx="5217173" cy="4351338"/>
          </a:xfrm>
        </p:spPr>
        <p:txBody>
          <a:bodyPr>
            <a:normAutofit/>
          </a:bodyPr>
          <a:lstStyle/>
          <a:p>
            <a:pPr algn="just"/>
            <a:r>
              <a:rPr lang="es-PA" sz="2400" dirty="0">
                <a:solidFill>
                  <a:schemeClr val="bg1"/>
                </a:solidFill>
              </a:rPr>
              <a:t>Si pudiera repetir este proceso, definitivamente dedicaría más tiempo a estudiar los modelos, los parámetros que se usan, vería ejemplos de como se desarrollan modelos en otros ámbitos, y luego también dedicaria tiempo a la exploraración de modelos más complejos, y compararía los resultados con enfoques más simples para encontrar el balance ideal entre precisión y eficiencia.</a:t>
            </a:r>
          </a:p>
          <a:p>
            <a:endParaRPr lang="es-ES_tradnl" sz="2400" dirty="0">
              <a:solidFill>
                <a:schemeClr val="bg1"/>
              </a:solidFill>
            </a:endParaRPr>
          </a:p>
        </p:txBody>
      </p:sp>
      <p:grpSp>
        <p:nvGrpSpPr>
          <p:cNvPr id="405" name="Group 404">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406"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410" name="Freeform: Shape 409">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407"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408" name="Freeform: Shape 407">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4" name="Imagen 3">
            <a:extLst>
              <a:ext uri="{FF2B5EF4-FFF2-40B4-BE49-F238E27FC236}">
                <a16:creationId xmlns:a16="http://schemas.microsoft.com/office/drawing/2014/main" id="{C306B439-8F45-5A95-7AAD-3097894E00F1}"/>
              </a:ext>
            </a:extLst>
          </p:cNvPr>
          <p:cNvPicPr>
            <a:picLocks noChangeAspect="1"/>
          </p:cNvPicPr>
          <p:nvPr/>
        </p:nvPicPr>
        <p:blipFill>
          <a:blip r:embed="rId2"/>
          <a:stretch>
            <a:fillRect/>
          </a:stretch>
        </p:blipFill>
        <p:spPr>
          <a:xfrm>
            <a:off x="5938220" y="1983024"/>
            <a:ext cx="6024901" cy="2891952"/>
          </a:xfrm>
          <a:prstGeom prst="rect">
            <a:avLst/>
          </a:prstGeom>
        </p:spPr>
      </p:pic>
      <p:grpSp>
        <p:nvGrpSpPr>
          <p:cNvPr id="413" name="Group 412">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414"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585" name="Freeform: Shape 584">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415"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416" name="Freeform: Shape 415">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92256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35" name="Freeform: Shape 34">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ítulo 1">
            <a:extLst>
              <a:ext uri="{FF2B5EF4-FFF2-40B4-BE49-F238E27FC236}">
                <a16:creationId xmlns:a16="http://schemas.microsoft.com/office/drawing/2014/main" id="{559A8A7A-26E0-95AD-9ED0-FCD0A5337CDD}"/>
              </a:ext>
            </a:extLst>
          </p:cNvPr>
          <p:cNvSpPr>
            <a:spLocks noGrp="1"/>
          </p:cNvSpPr>
          <p:nvPr>
            <p:ph type="title"/>
          </p:nvPr>
        </p:nvSpPr>
        <p:spPr>
          <a:xfrm>
            <a:off x="7026992" y="1202026"/>
            <a:ext cx="4272780" cy="4406508"/>
          </a:xfrm>
        </p:spPr>
        <p:txBody>
          <a:bodyPr>
            <a:normAutofit/>
          </a:bodyPr>
          <a:lstStyle/>
          <a:p>
            <a:pPr algn="ctr"/>
            <a:r>
              <a:rPr lang="es-PA" sz="4400" dirty="0">
                <a:solidFill>
                  <a:schemeClr val="bg1"/>
                </a:solidFill>
              </a:rPr>
              <a:t>Descubriéndome en el Proceso</a:t>
            </a:r>
            <a:endParaRPr lang="es-ES_tradnl" dirty="0">
              <a:solidFill>
                <a:schemeClr val="bg1"/>
              </a:solidFill>
            </a:endParaRPr>
          </a:p>
        </p:txBody>
      </p:sp>
      <p:sp>
        <p:nvSpPr>
          <p:cNvPr id="3" name="Marcador de contenido 2">
            <a:extLst>
              <a:ext uri="{FF2B5EF4-FFF2-40B4-BE49-F238E27FC236}">
                <a16:creationId xmlns:a16="http://schemas.microsoft.com/office/drawing/2014/main" id="{5511F9D0-1A3F-A158-1A58-6A70B9F55B8C}"/>
              </a:ext>
            </a:extLst>
          </p:cNvPr>
          <p:cNvSpPr>
            <a:spLocks noGrp="1"/>
          </p:cNvSpPr>
          <p:nvPr>
            <p:ph idx="1"/>
          </p:nvPr>
        </p:nvSpPr>
        <p:spPr>
          <a:xfrm>
            <a:off x="892228" y="1257565"/>
            <a:ext cx="5217173" cy="4351338"/>
          </a:xfrm>
        </p:spPr>
        <p:txBody>
          <a:bodyPr>
            <a:normAutofit/>
          </a:bodyPr>
          <a:lstStyle/>
          <a:p>
            <a:pPr algn="just"/>
            <a:r>
              <a:rPr lang="es-PA" sz="2400" dirty="0">
                <a:solidFill>
                  <a:schemeClr val="bg1"/>
                </a:solidFill>
              </a:rPr>
              <a:t>El proyecto me puso a prueba en distintos aspectos, me permitió aprender a interpretar resultados (aún me falta un poco) pero de esto se trata, ensayo y error. </a:t>
            </a:r>
          </a:p>
          <a:p>
            <a:pPr algn="just"/>
            <a:r>
              <a:rPr lang="es-PA" sz="2400" dirty="0">
                <a:solidFill>
                  <a:schemeClr val="bg1"/>
                </a:solidFill>
              </a:rPr>
              <a:t>Me gusta el saber que al jugar con los datos se pueden obtener resultados interesantes, que predecir el futuro no es magia, sino el resultado de preguntas bien formuladas, datos bien trabajados y modelos bien diseñados.</a:t>
            </a:r>
          </a:p>
        </p:txBody>
      </p:sp>
      <p:grpSp>
        <p:nvGrpSpPr>
          <p:cNvPr id="179"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80" name="Freeform: Shape 179">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83"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5"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14009095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612</Words>
  <Application>Microsoft Macintosh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Tema de Office</vt:lpstr>
      <vt:lpstr>COMPORTAMIENTO DE GASTO EN TARJETAS DE CRÉDITO USANDO MODELOS PREDICTIVOS </vt:lpstr>
      <vt:lpstr>El Punto de Partida</vt:lpstr>
      <vt:lpstr>Encontrando la data…</vt:lpstr>
      <vt:lpstr>Primeros Hallazgos de los datos:</vt:lpstr>
      <vt:lpstr>De la curiosidad a la acción</vt:lpstr>
      <vt:lpstr>Más que Números, Respuestas</vt:lpstr>
      <vt:lpstr>Aprender de la Experiencia</vt:lpstr>
      <vt:lpstr>Descubriéndome en el Proceso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Yexi Cortez</dc:creator>
  <cp:lastModifiedBy>Yexi Cortez</cp:lastModifiedBy>
  <cp:revision>3</cp:revision>
  <dcterms:created xsi:type="dcterms:W3CDTF">2025-04-08T23:02:11Z</dcterms:created>
  <dcterms:modified xsi:type="dcterms:W3CDTF">2025-04-09T23:19:34Z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8d299cc-8500-47ae-b681-65cfeee1fb9c_Enabled">
    <vt:lpwstr>true</vt:lpwstr>
  </property>
  <property fmtid="{D5CDD505-2E9C-101B-9397-08002B2CF9AE}" pid="3" name="MSIP_Label_98d299cc-8500-47ae-b681-65cfeee1fb9c_SetDate">
    <vt:lpwstr>2025-04-09T03:02:58Z</vt:lpwstr>
  </property>
  <property fmtid="{D5CDD505-2E9C-101B-9397-08002B2CF9AE}" pid="4" name="MSIP_Label_98d299cc-8500-47ae-b681-65cfeee1fb9c_Method">
    <vt:lpwstr>Standard</vt:lpwstr>
  </property>
  <property fmtid="{D5CDD505-2E9C-101B-9397-08002B2CF9AE}" pid="5" name="MSIP_Label_98d299cc-8500-47ae-b681-65cfeee1fb9c_Name">
    <vt:lpwstr>confidencial_cliente</vt:lpwstr>
  </property>
  <property fmtid="{D5CDD505-2E9C-101B-9397-08002B2CF9AE}" pid="6" name="MSIP_Label_98d299cc-8500-47ae-b681-65cfeee1fb9c_SiteId">
    <vt:lpwstr>2bd7243d-6882-4219-b287-d3a7118c469b</vt:lpwstr>
  </property>
  <property fmtid="{D5CDD505-2E9C-101B-9397-08002B2CF9AE}" pid="7" name="MSIP_Label_98d299cc-8500-47ae-b681-65cfeee1fb9c_ActionId">
    <vt:lpwstr>1181bef8-d7ea-4bab-a233-a61e5e42f35a</vt:lpwstr>
  </property>
  <property fmtid="{D5CDD505-2E9C-101B-9397-08002B2CF9AE}" pid="8" name="MSIP_Label_98d299cc-8500-47ae-b681-65cfeee1fb9c_ContentBits">
    <vt:lpwstr>0</vt:lpwstr>
  </property>
  <property fmtid="{D5CDD505-2E9C-101B-9397-08002B2CF9AE}" pid="9" name="MSIP_Label_98d299cc-8500-47ae-b681-65cfeee1fb9c_Tag">
    <vt:lpwstr>50, 1, 2, 1</vt:lpwstr>
  </property>
</Properties>
</file>