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6" r:id="rId2"/>
    <p:sldMasterId id="2147483720" r:id="rId3"/>
    <p:sldMasterId id="2147483721" r:id="rId4"/>
    <p:sldMasterId id="2147483722" r:id="rId5"/>
    <p:sldMasterId id="2147483723" r:id="rId6"/>
    <p:sldMasterId id="2147483724" r:id="rId7"/>
  </p:sldMasterIdLst>
  <p:notesMasterIdLst>
    <p:notesMasterId r:id="rId40"/>
  </p:notesMasterIdLst>
  <p:sldIdLst>
    <p:sldId id="281" r:id="rId8"/>
    <p:sldId id="259" r:id="rId9"/>
    <p:sldId id="258" r:id="rId10"/>
    <p:sldId id="288" r:id="rId11"/>
    <p:sldId id="286" r:id="rId12"/>
    <p:sldId id="289" r:id="rId13"/>
    <p:sldId id="310" r:id="rId14"/>
    <p:sldId id="311" r:id="rId15"/>
    <p:sldId id="266" r:id="rId16"/>
    <p:sldId id="267" r:id="rId17"/>
    <p:sldId id="323" r:id="rId18"/>
    <p:sldId id="290" r:id="rId19"/>
    <p:sldId id="324" r:id="rId20"/>
    <p:sldId id="312" r:id="rId21"/>
    <p:sldId id="313" r:id="rId22"/>
    <p:sldId id="314" r:id="rId23"/>
    <p:sldId id="315" r:id="rId24"/>
    <p:sldId id="316" r:id="rId25"/>
    <p:sldId id="271" r:id="rId26"/>
    <p:sldId id="302" r:id="rId27"/>
    <p:sldId id="325" r:id="rId28"/>
    <p:sldId id="326" r:id="rId29"/>
    <p:sldId id="327" r:id="rId30"/>
    <p:sldId id="328" r:id="rId31"/>
    <p:sldId id="317" r:id="rId32"/>
    <p:sldId id="318" r:id="rId33"/>
    <p:sldId id="320" r:id="rId34"/>
    <p:sldId id="321" r:id="rId35"/>
    <p:sldId id="301" r:id="rId36"/>
    <p:sldId id="307" r:id="rId37"/>
    <p:sldId id="306" r:id="rId38"/>
    <p:sldId id="278" r:id="rId39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方正兰亭黑_GBK" pitchFamily="2" charset="-122"/>
        <a:ea typeface="方正兰亭黑_GBK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6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C47"/>
    <a:srgbClr val="061B46"/>
    <a:srgbClr val="266874"/>
    <a:srgbClr val="1F576D"/>
    <a:srgbClr val="FAFAFA"/>
    <a:srgbClr val="336699"/>
    <a:srgbClr val="FBFBFB"/>
    <a:srgbClr val="E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26"/>
      </p:cViewPr>
      <p:guideLst>
        <p:guide pos="2903"/>
        <p:guide orient="horz" pos="1620"/>
        <p:guide orient="horz" pos="6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8D5C5-7F49-4FE3-AEB9-D980D14C035D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2F3C2-3D20-4A6A-9192-36FD2B6D80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0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5913691-87F4-42F4-BB15-EDBDFD7277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pPr marL="0" marR="0" lvl="0" indent="0" algn="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091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C8065F-811E-4255-BC1F-A97EB48777D4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DFB96-6773-45C1-AF42-E048D801301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10483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B6944E-2E34-42C2-A881-9CA0518673FB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33B52-C836-4B5F-97A6-47E2038D76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7038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BE1D1-E914-435D-93D6-3BD8363301CE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7127B-ADA8-4A21-9B34-373ABC386C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17142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437164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3158588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127738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3702665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824067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7376451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676902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113869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CD226-0C66-4894-A629-92CD706AC45C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3E1FD-C022-47FA-98BF-3F4923E05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127995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7588716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4136192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4191124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72782097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4089721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5560471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57753102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1483936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2296138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869723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16597E-791C-4430-BE0E-30ECAE21F7C0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C5D09-3B21-426A-AD75-636129916B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53326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2958083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7846062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2302533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6802251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5412250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3598661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2656012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634002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129270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880566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53A12-213F-4E2F-8455-65DF2151CC52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7C796-4717-4DF3-BFB8-4F83C857A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01194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645791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7579805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2585170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34973065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6435297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1681746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5923693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6611565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504802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715988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7D2579-F209-4508-9BA8-E36EB73AC4F0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64103-B912-42B6-992A-DBFB192CBF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15390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96627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865754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0322837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3838449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1546009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59322644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9069712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1186231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4297235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955095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001106-38E5-4A70-A269-C599AB08227C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5616E-7A7A-44FF-AFDA-77F722D38B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63338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9181294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7581038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967828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7827374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375663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8763644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2049673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3347487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8456017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556453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AE97B-BE66-4D31-9FF4-9A62E26CD0CA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73194-14C3-44CA-85B1-CF659FC9DC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80578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43271523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5105333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1068987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894553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7831284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195411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8295348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7302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106458-F38D-44E9-8DF8-83AEE3ACBF0B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FE4A0-8BCA-42CD-91DA-4C27533EED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91751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BF3C7C-5FC9-41D2-BB57-8CF62D5089FC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76021-63FC-4417-BB00-CA354DBD2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92655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C438175A-3D9C-44EB-AC24-82BA365EEDB3}" type="datetimeFigureOut">
              <a:rPr lang="zh-CN" altLang="en-US"/>
              <a:pPr/>
              <a:t>2020/4/20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4548DA0F-3A21-4492-AC93-4373CB882A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2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>
            <a:grpSpLocks/>
          </p:cNvGrpSpPr>
          <p:nvPr userDrawn="1"/>
        </p:nvGrpSpPr>
        <p:grpSpPr bwMode="auto">
          <a:xfrm>
            <a:off x="871538" y="-1146175"/>
            <a:ext cx="7473950" cy="7473950"/>
            <a:chOff x="0" y="0"/>
            <a:chExt cx="4028072" cy="4028072"/>
          </a:xfrm>
        </p:grpSpPr>
        <p:grpSp>
          <p:nvGrpSpPr>
            <p:cNvPr id="6147" name="组合 7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6148" name="椭圆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49" name="椭圆 10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150" name="椭圆 11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151" name="椭圆 8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615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615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717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819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4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ransition spd="slow">
    <p:wipe dir="r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方正兰亭黑_GBK" pitchFamily="2" charset="-122"/>
          <a:ea typeface="方正兰亭黑_GBK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23"/>
          <p:cNvSpPr txBox="1">
            <a:spLocks noChangeArrowheads="1"/>
          </p:cNvSpPr>
          <p:nvPr/>
        </p:nvSpPr>
        <p:spPr bwMode="auto">
          <a:xfrm>
            <a:off x="559457" y="2417028"/>
            <a:ext cx="80393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系统设计</a:t>
            </a:r>
            <a:r>
              <a:rPr lang="en-US" altLang="zh-CN" sz="48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+</a:t>
            </a:r>
            <a:r>
              <a:rPr lang="zh-CN" altLang="en-US" sz="48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数据库说明书报告</a:t>
            </a:r>
            <a:endParaRPr lang="en-US" sz="4800" b="1" i="1" dirty="0">
              <a:solidFill>
                <a:srgbClr val="FFFFFF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  <p:sp>
        <p:nvSpPr>
          <p:cNvPr id="12291" name="矩形 30"/>
          <p:cNvSpPr>
            <a:spLocks noChangeArrowheads="1"/>
          </p:cNvSpPr>
          <p:nvPr/>
        </p:nvSpPr>
        <p:spPr bwMode="auto">
          <a:xfrm>
            <a:off x="3379788" y="3248025"/>
            <a:ext cx="2384425" cy="42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algn="ctr" defTabSz="914400" eaLnBrk="1" hangingPunct="1">
              <a:lnSpc>
                <a:spcPct val="150000"/>
              </a:lnSpc>
            </a:pPr>
            <a:r>
              <a:rPr lang="zh-CN" altLang="en-US" sz="1600" b="1" i="1" dirty="0">
                <a:solidFill>
                  <a:srgbClr val="EEECE1"/>
                </a:solidFill>
                <a:cs typeface="Arial" panose="020B0604020202020204" pitchFamily="34" charset="0"/>
                <a:sym typeface="微软雅黑" panose="020B0503020204020204" pitchFamily="34" charset="-122"/>
              </a:rPr>
              <a:t>软摸硬跑小组</a:t>
            </a:r>
          </a:p>
        </p:txBody>
      </p:sp>
      <p:grpSp>
        <p:nvGrpSpPr>
          <p:cNvPr id="12292" name="组合 1"/>
          <p:cNvGrpSpPr>
            <a:grpSpLocks/>
          </p:cNvGrpSpPr>
          <p:nvPr/>
        </p:nvGrpSpPr>
        <p:grpSpPr bwMode="auto">
          <a:xfrm>
            <a:off x="3825875" y="903288"/>
            <a:ext cx="1565275" cy="1565275"/>
            <a:chOff x="0" y="0"/>
            <a:chExt cx="1721739" cy="1721739"/>
          </a:xfrm>
        </p:grpSpPr>
        <p:sp>
          <p:nvSpPr>
            <p:cNvPr id="12293" name="椭圆 40"/>
            <p:cNvSpPr>
              <a:spLocks noChangeArrowheads="1"/>
            </p:cNvSpPr>
            <p:nvPr/>
          </p:nvSpPr>
          <p:spPr bwMode="auto">
            <a:xfrm>
              <a:off x="0" y="0"/>
              <a:ext cx="1721739" cy="17217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4" name="椭圆 41"/>
            <p:cNvSpPr>
              <a:spLocks noChangeArrowheads="1"/>
            </p:cNvSpPr>
            <p:nvPr/>
          </p:nvSpPr>
          <p:spPr bwMode="auto">
            <a:xfrm>
              <a:off x="206050" y="206050"/>
              <a:ext cx="1309639" cy="130963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5" name="椭圆 42"/>
            <p:cNvSpPr>
              <a:spLocks noChangeArrowheads="1"/>
            </p:cNvSpPr>
            <p:nvPr/>
          </p:nvSpPr>
          <p:spPr bwMode="auto">
            <a:xfrm>
              <a:off x="410354" y="410353"/>
              <a:ext cx="901032" cy="90103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296" name="Freeform 5"/>
            <p:cNvSpPr>
              <a:spLocks/>
            </p:cNvSpPr>
            <p:nvPr/>
          </p:nvSpPr>
          <p:spPr bwMode="auto">
            <a:xfrm>
              <a:off x="571003" y="707205"/>
              <a:ext cx="515124" cy="392892"/>
            </a:xfrm>
            <a:custGeom>
              <a:avLst/>
              <a:gdLst>
                <a:gd name="T0" fmla="*/ 768 w 768"/>
                <a:gd name="T1" fmla="*/ 521 h 586"/>
                <a:gd name="T2" fmla="*/ 768 w 768"/>
                <a:gd name="T3" fmla="*/ 189 h 586"/>
                <a:gd name="T4" fmla="*/ 768 w 768"/>
                <a:gd name="T5" fmla="*/ 189 h 586"/>
                <a:gd name="T6" fmla="*/ 579 w 768"/>
                <a:gd name="T7" fmla="*/ 0 h 586"/>
                <a:gd name="T8" fmla="*/ 448 w 768"/>
                <a:gd name="T9" fmla="*/ 53 h 586"/>
                <a:gd name="T10" fmla="*/ 317 w 768"/>
                <a:gd name="T11" fmla="*/ 0 h 586"/>
                <a:gd name="T12" fmla="*/ 183 w 768"/>
                <a:gd name="T13" fmla="*/ 55 h 586"/>
                <a:gd name="T14" fmla="*/ 49 w 768"/>
                <a:gd name="T15" fmla="*/ 0 h 586"/>
                <a:gd name="T16" fmla="*/ 0 w 768"/>
                <a:gd name="T17" fmla="*/ 6 h 586"/>
                <a:gd name="T18" fmla="*/ 11 w 768"/>
                <a:gd name="T19" fmla="*/ 6 h 586"/>
                <a:gd name="T20" fmla="*/ 127 w 768"/>
                <a:gd name="T21" fmla="*/ 116 h 586"/>
                <a:gd name="T22" fmla="*/ 128 w 768"/>
                <a:gd name="T23" fmla="*/ 116 h 586"/>
                <a:gd name="T24" fmla="*/ 128 w 768"/>
                <a:gd name="T25" fmla="*/ 361 h 586"/>
                <a:gd name="T26" fmla="*/ 128 w 768"/>
                <a:gd name="T27" fmla="*/ 360 h 586"/>
                <a:gd name="T28" fmla="*/ 128 w 768"/>
                <a:gd name="T29" fmla="*/ 521 h 586"/>
                <a:gd name="T30" fmla="*/ 128 w 768"/>
                <a:gd name="T31" fmla="*/ 528 h 586"/>
                <a:gd name="T32" fmla="*/ 186 w 768"/>
                <a:gd name="T33" fmla="*/ 586 h 586"/>
                <a:gd name="T34" fmla="*/ 245 w 768"/>
                <a:gd name="T35" fmla="*/ 528 h 586"/>
                <a:gd name="T36" fmla="*/ 245 w 768"/>
                <a:gd name="T37" fmla="*/ 521 h 586"/>
                <a:gd name="T38" fmla="*/ 245 w 768"/>
                <a:gd name="T39" fmla="*/ 189 h 586"/>
                <a:gd name="T40" fmla="*/ 245 w 768"/>
                <a:gd name="T41" fmla="*/ 189 h 586"/>
                <a:gd name="T42" fmla="*/ 245 w 768"/>
                <a:gd name="T43" fmla="*/ 189 h 586"/>
                <a:gd name="T44" fmla="*/ 317 w 768"/>
                <a:gd name="T45" fmla="*/ 116 h 586"/>
                <a:gd name="T46" fmla="*/ 389 w 768"/>
                <a:gd name="T47" fmla="*/ 189 h 586"/>
                <a:gd name="T48" fmla="*/ 389 w 768"/>
                <a:gd name="T49" fmla="*/ 189 h 586"/>
                <a:gd name="T50" fmla="*/ 390 w 768"/>
                <a:gd name="T51" fmla="*/ 189 h 586"/>
                <a:gd name="T52" fmla="*/ 390 w 768"/>
                <a:gd name="T53" fmla="*/ 521 h 586"/>
                <a:gd name="T54" fmla="*/ 389 w 768"/>
                <a:gd name="T55" fmla="*/ 528 h 586"/>
                <a:gd name="T56" fmla="*/ 448 w 768"/>
                <a:gd name="T57" fmla="*/ 586 h 586"/>
                <a:gd name="T58" fmla="*/ 507 w 768"/>
                <a:gd name="T59" fmla="*/ 528 h 586"/>
                <a:gd name="T60" fmla="*/ 507 w 768"/>
                <a:gd name="T61" fmla="*/ 526 h 586"/>
                <a:gd name="T62" fmla="*/ 507 w 768"/>
                <a:gd name="T63" fmla="*/ 526 h 586"/>
                <a:gd name="T64" fmla="*/ 507 w 768"/>
                <a:gd name="T65" fmla="*/ 189 h 586"/>
                <a:gd name="T66" fmla="*/ 507 w 768"/>
                <a:gd name="T67" fmla="*/ 189 h 586"/>
                <a:gd name="T68" fmla="*/ 579 w 768"/>
                <a:gd name="T69" fmla="*/ 116 h 586"/>
                <a:gd name="T70" fmla="*/ 651 w 768"/>
                <a:gd name="T71" fmla="*/ 189 h 586"/>
                <a:gd name="T72" fmla="*/ 651 w 768"/>
                <a:gd name="T73" fmla="*/ 189 h 586"/>
                <a:gd name="T74" fmla="*/ 651 w 768"/>
                <a:gd name="T75" fmla="*/ 189 h 586"/>
                <a:gd name="T76" fmla="*/ 651 w 768"/>
                <a:gd name="T77" fmla="*/ 521 h 586"/>
                <a:gd name="T78" fmla="*/ 650 w 768"/>
                <a:gd name="T79" fmla="*/ 528 h 586"/>
                <a:gd name="T80" fmla="*/ 709 w 768"/>
                <a:gd name="T81" fmla="*/ 586 h 586"/>
                <a:gd name="T82" fmla="*/ 768 w 768"/>
                <a:gd name="T83" fmla="*/ 528 h 586"/>
                <a:gd name="T84" fmla="*/ 768 w 768"/>
                <a:gd name="T85" fmla="*/ 52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8" h="586">
                  <a:moveTo>
                    <a:pt x="768" y="521"/>
                  </a:moveTo>
                  <a:cubicBezTo>
                    <a:pt x="768" y="189"/>
                    <a:pt x="768" y="189"/>
                    <a:pt x="768" y="189"/>
                  </a:cubicBezTo>
                  <a:cubicBezTo>
                    <a:pt x="768" y="189"/>
                    <a:pt x="768" y="189"/>
                    <a:pt x="768" y="189"/>
                  </a:cubicBezTo>
                  <a:cubicBezTo>
                    <a:pt x="768" y="84"/>
                    <a:pt x="683" y="0"/>
                    <a:pt x="579" y="0"/>
                  </a:cubicBezTo>
                  <a:cubicBezTo>
                    <a:pt x="528" y="0"/>
                    <a:pt x="482" y="20"/>
                    <a:pt x="448" y="53"/>
                  </a:cubicBezTo>
                  <a:cubicBezTo>
                    <a:pt x="414" y="20"/>
                    <a:pt x="368" y="0"/>
                    <a:pt x="317" y="0"/>
                  </a:cubicBezTo>
                  <a:cubicBezTo>
                    <a:pt x="264" y="0"/>
                    <a:pt x="217" y="21"/>
                    <a:pt x="183" y="55"/>
                  </a:cubicBezTo>
                  <a:cubicBezTo>
                    <a:pt x="149" y="21"/>
                    <a:pt x="101" y="0"/>
                    <a:pt x="49" y="0"/>
                  </a:cubicBezTo>
                  <a:cubicBezTo>
                    <a:pt x="32" y="0"/>
                    <a:pt x="15" y="2"/>
                    <a:pt x="0" y="6"/>
                  </a:cubicBezTo>
                  <a:cubicBezTo>
                    <a:pt x="3" y="6"/>
                    <a:pt x="7" y="6"/>
                    <a:pt x="11" y="6"/>
                  </a:cubicBezTo>
                  <a:cubicBezTo>
                    <a:pt x="73" y="6"/>
                    <a:pt x="124" y="55"/>
                    <a:pt x="127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361"/>
                    <a:pt x="128" y="361"/>
                    <a:pt x="128" y="361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128" y="521"/>
                    <a:pt x="128" y="521"/>
                    <a:pt x="128" y="521"/>
                  </a:cubicBezTo>
                  <a:cubicBezTo>
                    <a:pt x="128" y="523"/>
                    <a:pt x="128" y="525"/>
                    <a:pt x="128" y="528"/>
                  </a:cubicBezTo>
                  <a:cubicBezTo>
                    <a:pt x="128" y="560"/>
                    <a:pt x="154" y="586"/>
                    <a:pt x="186" y="586"/>
                  </a:cubicBezTo>
                  <a:cubicBezTo>
                    <a:pt x="219" y="586"/>
                    <a:pt x="245" y="560"/>
                    <a:pt x="245" y="528"/>
                  </a:cubicBezTo>
                  <a:cubicBezTo>
                    <a:pt x="245" y="525"/>
                    <a:pt x="245" y="523"/>
                    <a:pt x="245" y="521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49"/>
                    <a:pt x="277" y="116"/>
                    <a:pt x="317" y="116"/>
                  </a:cubicBezTo>
                  <a:cubicBezTo>
                    <a:pt x="357" y="116"/>
                    <a:pt x="389" y="149"/>
                    <a:pt x="389" y="189"/>
                  </a:cubicBezTo>
                  <a:cubicBezTo>
                    <a:pt x="389" y="189"/>
                    <a:pt x="389" y="189"/>
                    <a:pt x="389" y="189"/>
                  </a:cubicBezTo>
                  <a:cubicBezTo>
                    <a:pt x="390" y="189"/>
                    <a:pt x="390" y="189"/>
                    <a:pt x="390" y="189"/>
                  </a:cubicBezTo>
                  <a:cubicBezTo>
                    <a:pt x="390" y="521"/>
                    <a:pt x="390" y="521"/>
                    <a:pt x="390" y="521"/>
                  </a:cubicBezTo>
                  <a:cubicBezTo>
                    <a:pt x="390" y="523"/>
                    <a:pt x="389" y="525"/>
                    <a:pt x="389" y="528"/>
                  </a:cubicBezTo>
                  <a:cubicBezTo>
                    <a:pt x="389" y="560"/>
                    <a:pt x="416" y="586"/>
                    <a:pt x="448" y="586"/>
                  </a:cubicBezTo>
                  <a:cubicBezTo>
                    <a:pt x="481" y="586"/>
                    <a:pt x="507" y="560"/>
                    <a:pt x="507" y="528"/>
                  </a:cubicBezTo>
                  <a:cubicBezTo>
                    <a:pt x="507" y="527"/>
                    <a:pt x="507" y="526"/>
                    <a:pt x="507" y="526"/>
                  </a:cubicBezTo>
                  <a:cubicBezTo>
                    <a:pt x="507" y="526"/>
                    <a:pt x="507" y="526"/>
                    <a:pt x="507" y="526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49"/>
                    <a:pt x="539" y="116"/>
                    <a:pt x="579" y="116"/>
                  </a:cubicBezTo>
                  <a:cubicBezTo>
                    <a:pt x="619" y="116"/>
                    <a:pt x="651" y="14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521"/>
                    <a:pt x="651" y="521"/>
                    <a:pt x="651" y="521"/>
                  </a:cubicBezTo>
                  <a:cubicBezTo>
                    <a:pt x="651" y="523"/>
                    <a:pt x="650" y="525"/>
                    <a:pt x="650" y="528"/>
                  </a:cubicBezTo>
                  <a:cubicBezTo>
                    <a:pt x="650" y="560"/>
                    <a:pt x="677" y="586"/>
                    <a:pt x="709" y="586"/>
                  </a:cubicBezTo>
                  <a:cubicBezTo>
                    <a:pt x="742" y="586"/>
                    <a:pt x="768" y="560"/>
                    <a:pt x="768" y="528"/>
                  </a:cubicBezTo>
                  <a:cubicBezTo>
                    <a:pt x="768" y="525"/>
                    <a:pt x="768" y="523"/>
                    <a:pt x="768" y="521"/>
                  </a:cubicBezTo>
                  <a:close/>
                </a:path>
              </a:pathLst>
            </a:custGeom>
            <a:solidFill>
              <a:srgbClr val="FCFCFC"/>
            </a:solidFill>
            <a:ln w="1588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387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2.1</a:t>
            </a:r>
            <a:r>
              <a:rPr lang="zh-CN" altLang="en-US" sz="2000" b="1" dirty="0">
                <a:solidFill>
                  <a:schemeClr val="bg1"/>
                </a:solidFill>
              </a:rPr>
              <a:t>功能模块层次图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C3795-3FDA-40E8-9984-48D1AE4817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6450"/>
            <a:ext cx="9144000" cy="4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1601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设计模式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1DFC18-6123-4DFC-B6E8-C81BF634EE90}"/>
              </a:ext>
            </a:extLst>
          </p:cNvPr>
          <p:cNvSpPr/>
          <p:nvPr/>
        </p:nvSpPr>
        <p:spPr>
          <a:xfrm>
            <a:off x="0" y="806450"/>
            <a:ext cx="38526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1800" dirty="0">
                <a:solidFill>
                  <a:srgbClr val="FFFFFF"/>
                </a:solidFill>
              </a:rPr>
              <a:t>根据小组之前的对设计模式的了解与认知，本程序将采用</a:t>
            </a:r>
            <a:r>
              <a:rPr lang="en-US" altLang="zh-CN" sz="1800" dirty="0">
                <a:solidFill>
                  <a:srgbClr val="FFFFFF"/>
                </a:solidFill>
              </a:rPr>
              <a:t>MVC</a:t>
            </a:r>
            <a:r>
              <a:rPr lang="zh-CN" altLang="zh-CN" sz="1800" dirty="0">
                <a:solidFill>
                  <a:srgbClr val="FFFFFF"/>
                </a:solidFill>
              </a:rPr>
              <a:t>框架模式。</a:t>
            </a:r>
            <a:r>
              <a:rPr lang="en-US" altLang="zh-CN" sz="1800" dirty="0">
                <a:solidFill>
                  <a:srgbClr val="FFFFFF"/>
                </a:solidFill>
              </a:rPr>
              <a:t>MVC</a:t>
            </a:r>
            <a:r>
              <a:rPr lang="zh-CN" altLang="zh-CN" sz="1800" dirty="0">
                <a:solidFill>
                  <a:srgbClr val="FFFFFF"/>
                </a:solidFill>
              </a:rPr>
              <a:t>包括三个部分：控制器，定义后使用视图和模型，负责通信、转发请求、响应请求，控制数据流向模型对象，并在数据变化时更新视图；视图，实现模型包含的数据的可更新的可视化图形界面设计；模型定义相应的控制器，编写及套用算法等实现程序功能、实现具体的数据管理和数据库设计。根据</a:t>
            </a:r>
            <a:r>
              <a:rPr lang="en-US" altLang="zh-CN" sz="1800" dirty="0">
                <a:solidFill>
                  <a:srgbClr val="FFFFFF"/>
                </a:solidFill>
              </a:rPr>
              <a:t>MVC</a:t>
            </a:r>
            <a:r>
              <a:rPr lang="zh-CN" altLang="zh-CN" sz="1800" dirty="0">
                <a:solidFill>
                  <a:srgbClr val="FFFFFF"/>
                </a:solidFill>
              </a:rPr>
              <a:t>模式的分析，得到的结果如</a:t>
            </a:r>
            <a:r>
              <a:rPr lang="zh-CN" altLang="en-US" sz="1800" dirty="0">
                <a:solidFill>
                  <a:srgbClr val="FFFFFF"/>
                </a:solidFill>
              </a:rPr>
              <a:t>图</a:t>
            </a:r>
            <a:endParaRPr lang="zh-CN" altLang="zh-CN" sz="1800" dirty="0">
              <a:solidFill>
                <a:srgbClr val="FFFFFF"/>
              </a:solidFill>
            </a:endParaRPr>
          </a:p>
          <a:p>
            <a:pPr indent="266700"/>
            <a:endParaRPr lang="zh-CN" altLang="zh-CN" sz="1800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4EFCDD-A87A-48FB-B966-1E990AC661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72" y="0"/>
            <a:ext cx="5291327" cy="514349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56099520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注册模块类图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1DCB92-000C-491D-8975-3F40573D91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" y="806450"/>
            <a:ext cx="6776867" cy="4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9404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</a:rPr>
              <a:t>登入模块类图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364105-0A87-4BB1-8FD4-A3A2C44002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76" y="806450"/>
            <a:ext cx="6783900" cy="40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03778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注销模块类图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E63864-A834-446B-9471-422431AF6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" y="806450"/>
            <a:ext cx="6471138" cy="38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22874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3140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6</a:t>
            </a:r>
            <a:r>
              <a:rPr lang="zh-CN" altLang="en-US" sz="2000" b="1" dirty="0">
                <a:solidFill>
                  <a:schemeClr val="bg1"/>
                </a:solidFill>
              </a:rPr>
              <a:t>教练个人信息模块类图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5D90F-D934-48B6-8B47-B75EEDBCEF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74" y="806450"/>
            <a:ext cx="6475349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76332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3140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</a:rPr>
              <a:t>学员个人信息模块类图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479DE6-23B1-4F59-9EEB-8AB5F703BA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74" y="806450"/>
            <a:ext cx="6633846" cy="41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21043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627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8</a:t>
            </a:r>
            <a:r>
              <a:rPr lang="zh-CN" altLang="en-US" sz="2000" b="1" dirty="0">
                <a:solidFill>
                  <a:schemeClr val="bg1"/>
                </a:solidFill>
              </a:rPr>
              <a:t>体测档案模块类图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1C0EB-EF5E-4398-97DF-BED9FA027E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4" y="806451"/>
            <a:ext cx="5967975" cy="418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51469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40" name="文本框 21"/>
          <p:cNvSpPr txBox="1">
            <a:spLocks noChangeArrowheads="1"/>
          </p:cNvSpPr>
          <p:nvPr/>
        </p:nvSpPr>
        <p:spPr bwMode="auto">
          <a:xfrm>
            <a:off x="193675" y="152400"/>
            <a:ext cx="28841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chemeClr val="bg1"/>
                </a:solidFill>
              </a:rPr>
              <a:t>2.</a:t>
            </a:r>
            <a:r>
              <a:rPr lang="en-US" altLang="zh-CN" sz="2000" b="1" dirty="0">
                <a:solidFill>
                  <a:schemeClr val="bg1"/>
                </a:solidFill>
              </a:rPr>
              <a:t>9</a:t>
            </a:r>
            <a:r>
              <a:rPr lang="zh-CN" altLang="en-US" sz="2000" b="1" dirty="0">
                <a:solidFill>
                  <a:schemeClr val="bg1"/>
                </a:solidFill>
              </a:rPr>
              <a:t>数据可视化模块类图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65072C-BCC9-431F-A341-E729FD716E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806450"/>
            <a:ext cx="6235260" cy="418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75616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3"/>
          <p:cNvSpPr txBox="1">
            <a:spLocks noChangeArrowheads="1"/>
          </p:cNvSpPr>
          <p:nvPr/>
        </p:nvSpPr>
        <p:spPr bwMode="auto">
          <a:xfrm>
            <a:off x="2697421" y="2217807"/>
            <a:ext cx="36611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03.</a:t>
            </a:r>
            <a:r>
              <a:rPr lang="zh-CN" alt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数据库设计</a:t>
            </a:r>
          </a:p>
        </p:txBody>
      </p:sp>
    </p:spTree>
  </p:cSld>
  <p:clrMapOvr>
    <a:masterClrMapping/>
  </p:clrMapOvr>
  <p:transition spd="slow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>
            <a:grpSpLocks/>
          </p:cNvGrpSpPr>
          <p:nvPr/>
        </p:nvGrpSpPr>
        <p:grpSpPr bwMode="auto">
          <a:xfrm>
            <a:off x="-2519363" y="107950"/>
            <a:ext cx="7473951" cy="7473950"/>
            <a:chOff x="0" y="0"/>
            <a:chExt cx="4028072" cy="4028072"/>
          </a:xfrm>
        </p:grpSpPr>
        <p:grpSp>
          <p:nvGrpSpPr>
            <p:cNvPr id="13315" name="组合 19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3316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317" name="椭圆 33"/>
              <p:cNvSpPr>
                <a:spLocks noChangeArrowheads="1"/>
              </p:cNvSpPr>
              <p:nvPr/>
            </p:nvSpPr>
            <p:spPr bwMode="auto">
              <a:xfrm>
                <a:off x="80276" y="80276"/>
                <a:ext cx="511938" cy="511938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318" name="椭圆 35"/>
              <p:cNvSpPr>
                <a:spLocks noChangeArrowheads="1"/>
              </p:cNvSpPr>
              <p:nvPr/>
            </p:nvSpPr>
            <p:spPr bwMode="auto">
              <a:xfrm>
                <a:off x="160552" y="165123"/>
                <a:ext cx="351386" cy="351386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319" name="椭圆 36"/>
            <p:cNvSpPr>
              <a:spLocks noChangeArrowheads="1"/>
            </p:cNvSpPr>
            <p:nvPr/>
          </p:nvSpPr>
          <p:spPr bwMode="auto">
            <a:xfrm>
              <a:off x="1290215" y="1394596"/>
              <a:ext cx="1390318" cy="1390318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320" name="文本框 23"/>
          <p:cNvSpPr txBox="1">
            <a:spLocks noChangeArrowheads="1"/>
          </p:cNvSpPr>
          <p:nvPr/>
        </p:nvSpPr>
        <p:spPr bwMode="auto">
          <a:xfrm>
            <a:off x="82550" y="3549650"/>
            <a:ext cx="2162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b="1" i="1">
                <a:solidFill>
                  <a:srgbClr val="184667"/>
                </a:solidFill>
                <a:latin typeface="方正兰亭中黑_GBK" pitchFamily="2" charset="-122"/>
                <a:ea typeface="方正兰亭中黑_GBK" pitchFamily="2" charset="-122"/>
              </a:rPr>
              <a:t>Contents</a:t>
            </a:r>
          </a:p>
        </p:txBody>
      </p:sp>
      <p:sp>
        <p:nvSpPr>
          <p:cNvPr id="13321" name="文本框 17"/>
          <p:cNvSpPr txBox="1">
            <a:spLocks noChangeArrowheads="1"/>
          </p:cNvSpPr>
          <p:nvPr/>
        </p:nvSpPr>
        <p:spPr bwMode="auto">
          <a:xfrm>
            <a:off x="6432549" y="834995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chemeClr val="bg1"/>
                </a:solidFill>
              </a:rPr>
              <a:t>改进完善</a:t>
            </a:r>
          </a:p>
        </p:txBody>
      </p:sp>
      <p:sp>
        <p:nvSpPr>
          <p:cNvPr id="13322" name="文本框 18"/>
          <p:cNvSpPr txBox="1">
            <a:spLocks noChangeArrowheads="1"/>
          </p:cNvSpPr>
          <p:nvPr/>
        </p:nvSpPr>
        <p:spPr bwMode="auto">
          <a:xfrm>
            <a:off x="6432549" y="1766632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chemeClr val="bg1"/>
                </a:solidFill>
              </a:rPr>
              <a:t>系统设计</a:t>
            </a:r>
          </a:p>
        </p:txBody>
      </p:sp>
      <p:sp>
        <p:nvSpPr>
          <p:cNvPr id="13323" name="文本框 19"/>
          <p:cNvSpPr txBox="1">
            <a:spLocks noChangeArrowheads="1"/>
          </p:cNvSpPr>
          <p:nvPr/>
        </p:nvSpPr>
        <p:spPr bwMode="auto">
          <a:xfrm>
            <a:off x="6438682" y="280581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chemeClr val="bg1"/>
                </a:solidFill>
              </a:rPr>
              <a:t>数据库设计</a:t>
            </a:r>
          </a:p>
        </p:txBody>
      </p:sp>
      <p:sp>
        <p:nvSpPr>
          <p:cNvPr id="13324" name="文本框 20"/>
          <p:cNvSpPr txBox="1">
            <a:spLocks noChangeArrowheads="1"/>
          </p:cNvSpPr>
          <p:nvPr/>
        </p:nvSpPr>
        <p:spPr bwMode="auto">
          <a:xfrm>
            <a:off x="6483350" y="3847247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chemeClr val="bg1"/>
                </a:solidFill>
              </a:rPr>
              <a:t>总结</a:t>
            </a:r>
          </a:p>
        </p:txBody>
      </p:sp>
      <p:sp>
        <p:nvSpPr>
          <p:cNvPr id="13329" name="文本框 23"/>
          <p:cNvSpPr txBox="1">
            <a:spLocks noChangeArrowheads="1"/>
          </p:cNvSpPr>
          <p:nvPr/>
        </p:nvSpPr>
        <p:spPr bwMode="auto">
          <a:xfrm>
            <a:off x="5518150" y="736600"/>
            <a:ext cx="941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600" b="1" i="1" dirty="0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01.</a:t>
            </a:r>
          </a:p>
        </p:txBody>
      </p:sp>
      <p:sp>
        <p:nvSpPr>
          <p:cNvPr id="13330" name="文本框 23"/>
          <p:cNvSpPr txBox="1">
            <a:spLocks noChangeArrowheads="1"/>
          </p:cNvSpPr>
          <p:nvPr/>
        </p:nvSpPr>
        <p:spPr bwMode="auto">
          <a:xfrm>
            <a:off x="5518150" y="1698625"/>
            <a:ext cx="958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600" b="1" i="1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02.</a:t>
            </a:r>
          </a:p>
        </p:txBody>
      </p:sp>
      <p:sp>
        <p:nvSpPr>
          <p:cNvPr id="13331" name="文本框 23"/>
          <p:cNvSpPr txBox="1">
            <a:spLocks noChangeArrowheads="1"/>
          </p:cNvSpPr>
          <p:nvPr/>
        </p:nvSpPr>
        <p:spPr bwMode="auto">
          <a:xfrm>
            <a:off x="5518150" y="2759075"/>
            <a:ext cx="960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600" b="1" i="1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03.</a:t>
            </a:r>
          </a:p>
        </p:txBody>
      </p:sp>
      <p:sp>
        <p:nvSpPr>
          <p:cNvPr id="13332" name="文本框 23"/>
          <p:cNvSpPr txBox="1">
            <a:spLocks noChangeArrowheads="1"/>
          </p:cNvSpPr>
          <p:nvPr/>
        </p:nvSpPr>
        <p:spPr bwMode="auto">
          <a:xfrm>
            <a:off x="5518150" y="3759200"/>
            <a:ext cx="965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600" b="1" i="1">
                <a:solidFill>
                  <a:schemeClr val="bg1"/>
                </a:solidFill>
                <a:latin typeface="方正兰亭中黑_GBK" pitchFamily="2" charset="-122"/>
                <a:ea typeface="方正兰亭中黑_GBK" pitchFamily="2" charset="-122"/>
              </a:rPr>
              <a:t>04.</a:t>
            </a:r>
          </a:p>
        </p:txBody>
      </p:sp>
      <p:pic>
        <p:nvPicPr>
          <p:cNvPr id="13333" name="直接连接符 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1377950"/>
            <a:ext cx="2268537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4" name="直接连接符 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28863"/>
            <a:ext cx="2266950" cy="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5" name="直接连接符 4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3455988"/>
            <a:ext cx="22669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直接连接符 4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4389438"/>
            <a:ext cx="2266950" cy="1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</a:t>
            </a:r>
            <a:r>
              <a:rPr lang="zh-CN" altLang="en-US" sz="2000" b="1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942FF-7CF0-4100-AA88-817BDBC83167}"/>
              </a:ext>
            </a:extLst>
          </p:cNvPr>
          <p:cNvSpPr/>
          <p:nvPr/>
        </p:nvSpPr>
        <p:spPr>
          <a:xfrm>
            <a:off x="260382" y="93702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/>
            <a:r>
              <a:rPr lang="en-US" altLang="zh-CN" sz="1800" b="1" dirty="0">
                <a:solidFill>
                  <a:schemeClr val="bg1"/>
                </a:solidFill>
              </a:rPr>
              <a:t>3.1.1</a:t>
            </a:r>
            <a:r>
              <a:rPr lang="zh-CN" altLang="en-US" sz="1800" b="1" dirty="0">
                <a:solidFill>
                  <a:schemeClr val="bg1"/>
                </a:solidFill>
              </a:rPr>
              <a:t>注册</a:t>
            </a:r>
            <a:r>
              <a:rPr lang="en-US" altLang="zh-CN" sz="1800" b="1" dirty="0">
                <a:solidFill>
                  <a:schemeClr val="bg1"/>
                </a:solidFill>
              </a:rPr>
              <a:t>/</a:t>
            </a:r>
            <a:r>
              <a:rPr lang="zh-CN" altLang="en-US" sz="1800" b="1" dirty="0">
                <a:solidFill>
                  <a:schemeClr val="bg1"/>
                </a:solidFill>
              </a:rPr>
              <a:t>登入模块</a:t>
            </a:r>
            <a:r>
              <a:rPr lang="en-US" altLang="zh-CN" sz="1800" b="1" dirty="0">
                <a:solidFill>
                  <a:schemeClr val="bg1"/>
                </a:solidFill>
              </a:rPr>
              <a:t>ER</a:t>
            </a:r>
            <a:r>
              <a:rPr lang="zh-CN" altLang="en-US" sz="1800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59BA8C-F818-4466-8760-5D2A24E5E6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1566475"/>
            <a:ext cx="6643617" cy="29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282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</a:t>
            </a:r>
            <a:r>
              <a:rPr lang="zh-CN" altLang="en-US" sz="2000" b="1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942FF-7CF0-4100-AA88-817BDBC83167}"/>
              </a:ext>
            </a:extLst>
          </p:cNvPr>
          <p:cNvSpPr/>
          <p:nvPr/>
        </p:nvSpPr>
        <p:spPr>
          <a:xfrm>
            <a:off x="260382" y="937026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/>
            <a:r>
              <a:rPr lang="en-US" altLang="zh-CN" sz="1800" b="1" dirty="0">
                <a:solidFill>
                  <a:schemeClr val="bg1"/>
                </a:solidFill>
              </a:rPr>
              <a:t>3.1.2</a:t>
            </a:r>
            <a:r>
              <a:rPr lang="zh-CN" altLang="en-US" sz="1800" b="1" dirty="0">
                <a:solidFill>
                  <a:schemeClr val="bg1"/>
                </a:solidFill>
              </a:rPr>
              <a:t>个人信息模块</a:t>
            </a:r>
            <a:r>
              <a:rPr lang="en-US" altLang="zh-CN" sz="1800" b="1" dirty="0">
                <a:solidFill>
                  <a:schemeClr val="bg1"/>
                </a:solidFill>
              </a:rPr>
              <a:t>ER</a:t>
            </a:r>
            <a:r>
              <a:rPr lang="zh-CN" altLang="en-US" sz="1800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5235E8-91D1-4171-81AB-3AC32EB531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" y="1436934"/>
            <a:ext cx="6643617" cy="29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457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</a:t>
            </a:r>
            <a:r>
              <a:rPr lang="zh-CN" altLang="en-US" sz="2000" b="1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942FF-7CF0-4100-AA88-817BDBC83167}"/>
              </a:ext>
            </a:extLst>
          </p:cNvPr>
          <p:cNvSpPr/>
          <p:nvPr/>
        </p:nvSpPr>
        <p:spPr>
          <a:xfrm>
            <a:off x="382302" y="974353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/>
            <a:r>
              <a:rPr lang="en-US" altLang="zh-CN" sz="1800" b="1" dirty="0">
                <a:solidFill>
                  <a:schemeClr val="bg1"/>
                </a:solidFill>
              </a:rPr>
              <a:t>3.1.3</a:t>
            </a:r>
            <a:r>
              <a:rPr lang="zh-CN" altLang="en-US" sz="1800" b="1" dirty="0">
                <a:solidFill>
                  <a:schemeClr val="bg1"/>
                </a:solidFill>
              </a:rPr>
              <a:t>数据档案模块</a:t>
            </a:r>
            <a:r>
              <a:rPr lang="en-US" altLang="zh-CN" sz="1800" b="1" dirty="0">
                <a:solidFill>
                  <a:schemeClr val="bg1"/>
                </a:solidFill>
              </a:rPr>
              <a:t>ER</a:t>
            </a:r>
            <a:r>
              <a:rPr lang="zh-CN" altLang="en-US" sz="1800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FAB25E-2EE4-4E79-BAAC-93690CC03F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44" y="1511588"/>
            <a:ext cx="6587781" cy="29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6958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</a:t>
            </a:r>
            <a:r>
              <a:rPr lang="zh-CN" altLang="en-US" sz="2000" b="1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942FF-7CF0-4100-AA88-817BDBC83167}"/>
              </a:ext>
            </a:extLst>
          </p:cNvPr>
          <p:cNvSpPr/>
          <p:nvPr/>
        </p:nvSpPr>
        <p:spPr>
          <a:xfrm>
            <a:off x="260382" y="937026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/>
            <a:r>
              <a:rPr lang="en-US" altLang="zh-CN" sz="1800" b="1" dirty="0">
                <a:solidFill>
                  <a:schemeClr val="bg1"/>
                </a:solidFill>
              </a:rPr>
              <a:t>3.1.4</a:t>
            </a:r>
            <a:r>
              <a:rPr lang="zh-CN" altLang="en-US" sz="1800" b="1" dirty="0">
                <a:solidFill>
                  <a:schemeClr val="bg1"/>
                </a:solidFill>
              </a:rPr>
              <a:t>数据可视化模块</a:t>
            </a:r>
            <a:r>
              <a:rPr lang="en-US" altLang="zh-CN" sz="1800" b="1" dirty="0">
                <a:solidFill>
                  <a:schemeClr val="bg1"/>
                </a:solidFill>
              </a:rPr>
              <a:t>ER</a:t>
            </a:r>
            <a:r>
              <a:rPr lang="zh-CN" altLang="en-US" sz="1800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B6FFE-145D-4C95-A511-59469DD61D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3" y="1420177"/>
            <a:ext cx="6213046" cy="31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8390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3.1</a:t>
            </a:r>
            <a:r>
              <a:rPr lang="zh-CN" altLang="en-US" sz="2000" b="1" dirty="0">
                <a:solidFill>
                  <a:schemeClr val="bg1"/>
                </a:solidFill>
              </a:rPr>
              <a:t>概念结构设计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F942FF-7CF0-4100-AA88-817BDBC83167}"/>
              </a:ext>
            </a:extLst>
          </p:cNvPr>
          <p:cNvSpPr/>
          <p:nvPr/>
        </p:nvSpPr>
        <p:spPr>
          <a:xfrm>
            <a:off x="344772" y="920096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/>
            <a:r>
              <a:rPr lang="en-US" altLang="zh-CN" sz="1800" b="1" dirty="0">
                <a:solidFill>
                  <a:schemeClr val="bg1"/>
                </a:solidFill>
              </a:rPr>
              <a:t>3.1.5</a:t>
            </a:r>
            <a:r>
              <a:rPr lang="zh-CN" altLang="en-US" sz="1800" b="1" dirty="0">
                <a:solidFill>
                  <a:schemeClr val="bg1"/>
                </a:solidFill>
              </a:rPr>
              <a:t> 总体</a:t>
            </a:r>
            <a:r>
              <a:rPr lang="en-US" altLang="zh-CN" sz="1800" b="1" dirty="0">
                <a:solidFill>
                  <a:schemeClr val="bg1"/>
                </a:solidFill>
              </a:rPr>
              <a:t>ER</a:t>
            </a:r>
            <a:r>
              <a:rPr lang="zh-CN" altLang="en-US" sz="1800" b="1" dirty="0">
                <a:solidFill>
                  <a:schemeClr val="bg1"/>
                </a:solidFill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ED8DBD-750A-4969-8641-572434D815E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4" y="0"/>
            <a:ext cx="6156294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960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3.2</a:t>
            </a:r>
            <a:r>
              <a:rPr lang="zh-CN" altLang="en-US" sz="2000" b="1" dirty="0">
                <a:solidFill>
                  <a:schemeClr val="bg1"/>
                </a:solidFill>
              </a:rPr>
              <a:t>逻辑结构设计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D3D1CA-AEAB-4067-90FB-7A495D2C00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" b="4216"/>
          <a:stretch/>
        </p:blipFill>
        <p:spPr>
          <a:xfrm>
            <a:off x="-20261" y="1025652"/>
            <a:ext cx="3109376" cy="3009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13155E-6FDF-44F3-89C4-68802961B5D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"/>
          <a:stretch/>
        </p:blipFill>
        <p:spPr>
          <a:xfrm>
            <a:off x="3089115" y="1025651"/>
            <a:ext cx="3334322" cy="30099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57DB6F-5B8E-4DD9-A86D-BF64028638F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37" y="1025651"/>
            <a:ext cx="2673838" cy="30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82907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3.3</a:t>
            </a:r>
            <a:r>
              <a:rPr lang="zh-CN" altLang="en-US" sz="2000" b="1" dirty="0">
                <a:solidFill>
                  <a:schemeClr val="bg1"/>
                </a:solidFill>
              </a:rPr>
              <a:t>物理结构设计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87844EB-79B1-42BA-83CE-F0EC17004450}"/>
              </a:ext>
            </a:extLst>
          </p:cNvPr>
          <p:cNvSpPr/>
          <p:nvPr/>
        </p:nvSpPr>
        <p:spPr>
          <a:xfrm>
            <a:off x="395289" y="1169218"/>
            <a:ext cx="4572000" cy="11946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用户：</a:t>
            </a:r>
            <a:r>
              <a:rPr lang="en-US" altLang="zh-CN" sz="1800" dirty="0" err="1">
                <a:solidFill>
                  <a:srgbClr val="FFFFFF"/>
                </a:solidFill>
              </a:rPr>
              <a:t>root@localhost</a:t>
            </a:r>
            <a:endParaRPr lang="zh-CN" altLang="zh-CN" sz="1800" dirty="0">
              <a:solidFill>
                <a:srgbClr val="FFFFFF"/>
              </a:solidFill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网络</a:t>
            </a:r>
            <a:r>
              <a:rPr lang="en-US" altLang="zh-CN" sz="1800" dirty="0">
                <a:solidFill>
                  <a:srgbClr val="FFFFFF"/>
                </a:solidFill>
              </a:rPr>
              <a:t>IP</a:t>
            </a:r>
            <a:r>
              <a:rPr lang="zh-CN" altLang="zh-CN" sz="1800" dirty="0">
                <a:solidFill>
                  <a:srgbClr val="FFFFFF"/>
                </a:solidFill>
              </a:rPr>
              <a:t>端口号：</a:t>
            </a:r>
            <a:r>
              <a:rPr lang="en-US" altLang="zh-CN" sz="1800" dirty="0">
                <a:solidFill>
                  <a:srgbClr val="FFFFFF"/>
                </a:solidFill>
              </a:rPr>
              <a:t>3306</a:t>
            </a:r>
            <a:endParaRPr lang="zh-CN" altLang="zh-CN" sz="1800" dirty="0">
              <a:solidFill>
                <a:srgbClr val="FFFFFF"/>
              </a:solidFill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服务器字符集：</a:t>
            </a:r>
            <a:r>
              <a:rPr lang="en-US" altLang="zh-CN" sz="1800" dirty="0">
                <a:solidFill>
                  <a:srgbClr val="FFFFFF"/>
                </a:solidFill>
              </a:rPr>
              <a:t>UTF-8 Unicode</a:t>
            </a:r>
            <a:endParaRPr lang="zh-CN" altLang="zh-CN" sz="1800" dirty="0">
              <a:solidFill>
                <a:srgbClr val="FFFFFF"/>
              </a:solidFill>
            </a:endParaRP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数据库存储地址：默认本地</a:t>
            </a:r>
          </a:p>
        </p:txBody>
      </p:sp>
    </p:spTree>
    <p:extLst>
      <p:ext uri="{BB962C8B-B14F-4D97-AF65-F5344CB8AC3E}">
        <p14:creationId xmlns:p14="http://schemas.microsoft.com/office/powerpoint/2010/main" val="8018963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2114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3.5</a:t>
            </a:r>
            <a:r>
              <a:rPr lang="zh-CN" altLang="en-US" sz="2000" b="1" dirty="0">
                <a:solidFill>
                  <a:schemeClr val="bg1"/>
                </a:solidFill>
              </a:rPr>
              <a:t>安全保密设计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AECD5-65C3-4AC1-826B-4810689204D3}"/>
              </a:ext>
            </a:extLst>
          </p:cNvPr>
          <p:cNvSpPr/>
          <p:nvPr/>
        </p:nvSpPr>
        <p:spPr>
          <a:xfrm>
            <a:off x="463296" y="1028153"/>
            <a:ext cx="6163056" cy="1476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我们会通过不同访问者，进行分别对待获得的数据库安全保密设计考虑。对于用户会采用加口令加验证码方式登录。用户名的权限限制为只能进行基本的增删改查数据功能。</a:t>
            </a:r>
          </a:p>
          <a:p>
            <a:pPr algn="just">
              <a:lnSpc>
                <a:spcPts val="2200"/>
              </a:lnSpc>
              <a:spcAft>
                <a:spcPts val="0"/>
              </a:spcAft>
            </a:pPr>
            <a:r>
              <a:rPr lang="zh-CN" altLang="zh-CN" sz="1800" dirty="0">
                <a:solidFill>
                  <a:srgbClr val="FFFFFF"/>
                </a:solidFill>
              </a:rPr>
              <a:t>数据库由专门数据库管理员对数据库操作，注意以下安全问题，访问安全，数据安全，传输安全。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5088DC-65C0-4D03-9088-41AD5ACBC0EC}"/>
              </a:ext>
            </a:extLst>
          </p:cNvPr>
          <p:cNvSpPr/>
          <p:nvPr/>
        </p:nvSpPr>
        <p:spPr>
          <a:xfrm>
            <a:off x="463296" y="2626445"/>
            <a:ext cx="6824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FFFF"/>
                </a:solidFill>
              </a:rPr>
              <a:t>数据库不直接存储加密后用户的密码，避免密码明文传输过程中被获取或数据库被破解，使用时再解密。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FFFF"/>
                </a:solidFill>
              </a:rPr>
              <a:t>定期备份数据库中的数据，防止数据丢失、损坏等意外</a:t>
            </a:r>
            <a:endParaRPr lang="en-US" altLang="zh-CN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FFFF"/>
                </a:solidFill>
              </a:rPr>
              <a:t>透明加解密技术：提供对涉密或敏感文档的加密保护，达到机密数据资产防盗窃、防丢失的效果，同时不影响用户正常使用</a:t>
            </a:r>
          </a:p>
        </p:txBody>
      </p:sp>
    </p:spTree>
    <p:extLst>
      <p:ext uri="{BB962C8B-B14F-4D97-AF65-F5344CB8AC3E}">
        <p14:creationId xmlns:p14="http://schemas.microsoft.com/office/powerpoint/2010/main" val="298455482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1345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3.6</a:t>
            </a:r>
            <a:r>
              <a:rPr lang="zh-CN" altLang="en-US" sz="2000" b="1" dirty="0">
                <a:solidFill>
                  <a:schemeClr val="bg1"/>
                </a:solidFill>
              </a:rPr>
              <a:t>数据库</a:t>
            </a: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FE1312-279F-4E4A-869B-93E4E0ADDE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1" y="2176461"/>
            <a:ext cx="6425637" cy="1450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15167E-E017-42EF-9BA5-624B7C30E3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1" y="822961"/>
            <a:ext cx="6425637" cy="14443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66CF1F-1C70-4D46-9BA6-8CD1EAF82D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81" y="3534091"/>
            <a:ext cx="6425637" cy="16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55839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23"/>
          <p:cNvSpPr txBox="1">
            <a:spLocks noChangeArrowheads="1"/>
          </p:cNvSpPr>
          <p:nvPr/>
        </p:nvSpPr>
        <p:spPr bwMode="auto">
          <a:xfrm>
            <a:off x="3428941" y="2217807"/>
            <a:ext cx="19880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04</a:t>
            </a:r>
            <a:r>
              <a:rPr 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.</a:t>
            </a:r>
            <a:r>
              <a:rPr lang="zh-CN" alt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501156413"/>
      </p:ext>
    </p:extLst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3"/>
          <p:cNvSpPr txBox="1">
            <a:spLocks noChangeArrowheads="1"/>
          </p:cNvSpPr>
          <p:nvPr/>
        </p:nvSpPr>
        <p:spPr bwMode="auto">
          <a:xfrm>
            <a:off x="3065016" y="2193026"/>
            <a:ext cx="30139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01.</a:t>
            </a:r>
            <a:r>
              <a:rPr lang="zh-CN" alt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改进完善</a:t>
            </a:r>
          </a:p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4000" b="1" i="1" dirty="0">
              <a:solidFill>
                <a:srgbClr val="266874"/>
              </a:solidFill>
              <a:latin typeface="方正兰亭中黑_GBK" pitchFamily="2" charset="-122"/>
              <a:ea typeface="方正兰亭中黑_GBK" pitchFamily="2" charset="-122"/>
            </a:endParaRPr>
          </a:p>
        </p:txBody>
      </p:sp>
    </p:spTree>
  </p:cSld>
  <p:clrMapOvr>
    <a:masterClrMapping/>
  </p:clrMapOvr>
  <p:transition spd="slow">
    <p:circl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600" name="矩形 3"/>
          <p:cNvSpPr>
            <a:spLocks noChangeArrowheads="1"/>
          </p:cNvSpPr>
          <p:nvPr/>
        </p:nvSpPr>
        <p:spPr bwMode="auto">
          <a:xfrm>
            <a:off x="1494975" y="1612641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b="1" dirty="0">
                <a:solidFill>
                  <a:srgbClr val="266874"/>
                </a:solidFill>
              </a:rPr>
              <a:t>pop weight</a:t>
            </a:r>
            <a:endParaRPr lang="zh-CN" altLang="en-US" sz="1400" dirty="0">
              <a:solidFill>
                <a:srgbClr val="266874"/>
              </a:solidFill>
            </a:endParaRP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995BA654-31BD-448B-A1D4-5F51E2A14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82" y="230633"/>
            <a:ext cx="2191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4.1 </a:t>
            </a:r>
            <a:r>
              <a:rPr lang="zh-CN" altLang="en-US" sz="2000" b="1" dirty="0">
                <a:solidFill>
                  <a:schemeClr val="bg1"/>
                </a:solidFill>
              </a:rPr>
              <a:t>初步开发计划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764D54-051D-4515-BCE2-B06C4F35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58242"/>
              </p:ext>
            </p:extLst>
          </p:nvPr>
        </p:nvGraphicFramePr>
        <p:xfrm>
          <a:off x="0" y="806450"/>
          <a:ext cx="9143999" cy="43370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5594">
                  <a:extLst>
                    <a:ext uri="{9D8B030D-6E8A-4147-A177-3AD203B41FA5}">
                      <a16:colId xmlns:a16="http://schemas.microsoft.com/office/drawing/2014/main" val="2626497528"/>
                    </a:ext>
                  </a:extLst>
                </a:gridCol>
                <a:gridCol w="1216386">
                  <a:extLst>
                    <a:ext uri="{9D8B030D-6E8A-4147-A177-3AD203B41FA5}">
                      <a16:colId xmlns:a16="http://schemas.microsoft.com/office/drawing/2014/main" val="2885568111"/>
                    </a:ext>
                  </a:extLst>
                </a:gridCol>
                <a:gridCol w="1105804">
                  <a:extLst>
                    <a:ext uri="{9D8B030D-6E8A-4147-A177-3AD203B41FA5}">
                      <a16:colId xmlns:a16="http://schemas.microsoft.com/office/drawing/2014/main" val="3749565947"/>
                    </a:ext>
                  </a:extLst>
                </a:gridCol>
                <a:gridCol w="398089">
                  <a:extLst>
                    <a:ext uri="{9D8B030D-6E8A-4147-A177-3AD203B41FA5}">
                      <a16:colId xmlns:a16="http://schemas.microsoft.com/office/drawing/2014/main" val="3965232914"/>
                    </a:ext>
                  </a:extLst>
                </a:gridCol>
                <a:gridCol w="1105804">
                  <a:extLst>
                    <a:ext uri="{9D8B030D-6E8A-4147-A177-3AD203B41FA5}">
                      <a16:colId xmlns:a16="http://schemas.microsoft.com/office/drawing/2014/main" val="1254739002"/>
                    </a:ext>
                  </a:extLst>
                </a:gridCol>
                <a:gridCol w="1105804">
                  <a:extLst>
                    <a:ext uri="{9D8B030D-6E8A-4147-A177-3AD203B41FA5}">
                      <a16:colId xmlns:a16="http://schemas.microsoft.com/office/drawing/2014/main" val="3838289908"/>
                    </a:ext>
                  </a:extLst>
                </a:gridCol>
                <a:gridCol w="1105804">
                  <a:extLst>
                    <a:ext uri="{9D8B030D-6E8A-4147-A177-3AD203B41FA5}">
                      <a16:colId xmlns:a16="http://schemas.microsoft.com/office/drawing/2014/main" val="1985453800"/>
                    </a:ext>
                  </a:extLst>
                </a:gridCol>
                <a:gridCol w="995225">
                  <a:extLst>
                    <a:ext uri="{9D8B030D-6E8A-4147-A177-3AD203B41FA5}">
                      <a16:colId xmlns:a16="http://schemas.microsoft.com/office/drawing/2014/main" val="1078316672"/>
                    </a:ext>
                  </a:extLst>
                </a:gridCol>
                <a:gridCol w="1045489">
                  <a:extLst>
                    <a:ext uri="{9D8B030D-6E8A-4147-A177-3AD203B41FA5}">
                      <a16:colId xmlns:a16="http://schemas.microsoft.com/office/drawing/2014/main" val="4271973164"/>
                    </a:ext>
                  </a:extLst>
                </a:gridCol>
              </a:tblGrid>
              <a:tr h="30809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时间（</a:t>
                      </a:r>
                      <a:r>
                        <a:rPr lang="en-US" altLang="zh-CN" sz="800" u="none" strike="noStrike">
                          <a:effectLst/>
                        </a:rPr>
                        <a:t>2020</a:t>
                      </a:r>
                      <a:r>
                        <a:rPr lang="zh-CN" altLang="en-US" sz="800" u="none" strike="noStrike">
                          <a:effectLst/>
                        </a:rPr>
                        <a:t>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20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~4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26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27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4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10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11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17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18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24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25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r>
                        <a:rPr lang="en-US" altLang="zh-CN" sz="800" u="none" strike="noStrike">
                          <a:effectLst/>
                        </a:rPr>
                        <a:t>~5</a:t>
                      </a:r>
                      <a:r>
                        <a:rPr lang="zh-CN" altLang="en-US" sz="800" u="none" strike="noStrike">
                          <a:effectLst/>
                        </a:rPr>
                        <a:t>月</a:t>
                      </a:r>
                      <a:r>
                        <a:rPr lang="en-US" altLang="zh-CN" sz="800" u="none" strike="noStrike">
                          <a:effectLst/>
                        </a:rPr>
                        <a:t>31</a:t>
                      </a:r>
                      <a:r>
                        <a:rPr lang="zh-CN" altLang="en-US" sz="800" u="none" strike="noStrike">
                          <a:effectLst/>
                        </a:rPr>
                        <a:t>日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extLst>
                  <a:ext uri="{0D108BD9-81ED-4DB2-BD59-A6C34878D82A}">
                    <a16:rowId xmlns:a16="http://schemas.microsoft.com/office/drawing/2014/main" val="3375409617"/>
                  </a:ext>
                </a:extLst>
              </a:tr>
              <a:tr h="6477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后端</a:t>
                      </a:r>
                      <a:r>
                        <a:rPr lang="en-US" altLang="zh-CN" sz="800" u="none" strike="noStrike" dirty="0">
                          <a:effectLst/>
                        </a:rPr>
                        <a:t>+</a:t>
                      </a:r>
                      <a:r>
                        <a:rPr lang="zh-CN" altLang="en-US" sz="800" u="none" strike="noStrike" dirty="0">
                          <a:effectLst/>
                        </a:rPr>
                        <a:t>前端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叶翔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6"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r>
                        <a:rPr lang="zh-CN" altLang="en-US" sz="800" u="none" strike="noStrike">
                          <a:effectLst/>
                        </a:rPr>
                        <a:t>个数据库搭建</a:t>
                      </a:r>
                      <a:r>
                        <a:rPr lang="en-US" altLang="zh-CN" sz="800" u="none" strike="noStrike">
                          <a:effectLst/>
                        </a:rPr>
                        <a:t>(</a:t>
                      </a:r>
                      <a:r>
                        <a:rPr lang="zh-CN" altLang="en-US" sz="800" u="none" strike="noStrike">
                          <a:effectLst/>
                        </a:rPr>
                        <a:t>教练信息，学员信息，体测信息）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注册页面信息上传数据库实现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6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登入验证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教练与学员的信息绑定与解绑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缺漏完善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页面完善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数据可视化的实现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整合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测试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extLst>
                  <a:ext uri="{0D108BD9-81ED-4DB2-BD59-A6C34878D82A}">
                    <a16:rowId xmlns:a16="http://schemas.microsoft.com/office/drawing/2014/main" val="862657769"/>
                  </a:ext>
                </a:extLst>
              </a:tr>
              <a:tr h="379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后端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徐进东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学员的信息在数据库中的增删查改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个人体测数据的增删查改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页面跳转实现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测试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extLst>
                  <a:ext uri="{0D108BD9-81ED-4DB2-BD59-A6C34878D82A}">
                    <a16:rowId xmlns:a16="http://schemas.microsoft.com/office/drawing/2014/main" val="3901109562"/>
                  </a:ext>
                </a:extLst>
              </a:tr>
              <a:tr h="3475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陈炜波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7839"/>
                  </a:ext>
                </a:extLst>
              </a:tr>
              <a:tr h="3396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陶云亮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教练的信息在数据库中的增删查改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69040"/>
                  </a:ext>
                </a:extLst>
              </a:tr>
              <a:tr h="3633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陈斌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03199"/>
                  </a:ext>
                </a:extLst>
              </a:tr>
              <a:tr h="3633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孙子轩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23008"/>
                  </a:ext>
                </a:extLst>
              </a:tr>
              <a:tr h="4818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前端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吴戈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登入页面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404</a:t>
                      </a:r>
                      <a:r>
                        <a:rPr lang="zh-CN" altLang="en-US" sz="800" u="none" strike="noStrike">
                          <a:effectLst/>
                        </a:rPr>
                        <a:t>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教练个人信息页面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教练个人体测档案页面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体测信息提交页面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数据可视化页面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页面完善与美化</a:t>
                      </a:r>
                      <a:r>
                        <a:rPr lang="en-US" altLang="zh-CN" sz="800" u="none" strike="noStrike">
                          <a:effectLst/>
                        </a:rPr>
                        <a:t>/</a:t>
                      </a:r>
                      <a:r>
                        <a:rPr lang="zh-CN" altLang="en-US" sz="800" u="none" strike="noStrike">
                          <a:effectLst/>
                        </a:rPr>
                        <a:t>测试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extLst>
                  <a:ext uri="{0D108BD9-81ED-4DB2-BD59-A6C34878D82A}">
                    <a16:rowId xmlns:a16="http://schemas.microsoft.com/office/drawing/2014/main" val="3077053274"/>
                  </a:ext>
                </a:extLst>
              </a:tr>
              <a:tr h="545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巫资昊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注册页面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>
                          <a:effectLst/>
                        </a:rPr>
                        <a:t>学员个人信息页面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u="none" strike="noStrike" dirty="0">
                          <a:effectLst/>
                        </a:rPr>
                        <a:t>学员个人体测档案页面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学员档案选择页面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91920"/>
                  </a:ext>
                </a:extLst>
              </a:tr>
              <a:tr h="5608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备注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每周提交报告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90" marR="5390" marT="539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7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6128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4579" name="文本框 20"/>
          <p:cNvSpPr txBox="1">
            <a:spLocks noChangeArrowheads="1"/>
          </p:cNvSpPr>
          <p:nvPr/>
        </p:nvSpPr>
        <p:spPr bwMode="auto">
          <a:xfrm>
            <a:off x="260382" y="230633"/>
            <a:ext cx="3284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4.1 </a:t>
            </a:r>
            <a:r>
              <a:rPr lang="zh-CN" altLang="en-US" sz="2000" b="1" dirty="0">
                <a:solidFill>
                  <a:schemeClr val="bg1"/>
                </a:solidFill>
              </a:rPr>
              <a:t>工作流程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分工</a:t>
            </a:r>
            <a:r>
              <a:rPr lang="en-US" altLang="zh-CN" sz="2000" b="1" dirty="0">
                <a:solidFill>
                  <a:schemeClr val="bg1"/>
                </a:solidFill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</a:rPr>
              <a:t>贡献度</a:t>
            </a:r>
          </a:p>
        </p:txBody>
      </p:sp>
      <p:sp>
        <p:nvSpPr>
          <p:cNvPr id="24601" name="矩形 78"/>
          <p:cNvSpPr>
            <a:spLocks noChangeArrowheads="1"/>
          </p:cNvSpPr>
          <p:nvPr/>
        </p:nvSpPr>
        <p:spPr bwMode="auto">
          <a:xfrm>
            <a:off x="6462712" y="1566475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266874"/>
                </a:solidFill>
              </a:rPr>
              <a:t>爱录</a:t>
            </a:r>
            <a:endParaRPr lang="zh-CN" altLang="en-US" dirty="0">
              <a:solidFill>
                <a:srgbClr val="266874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DE4840-EDB2-4758-AB6A-89AA5A14E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11711"/>
              </p:ext>
            </p:extLst>
          </p:nvPr>
        </p:nvGraphicFramePr>
        <p:xfrm>
          <a:off x="4943148" y="1"/>
          <a:ext cx="4200852" cy="519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337">
                  <a:extLst>
                    <a:ext uri="{9D8B030D-6E8A-4147-A177-3AD203B41FA5}">
                      <a16:colId xmlns:a16="http://schemas.microsoft.com/office/drawing/2014/main" val="1152939227"/>
                    </a:ext>
                  </a:extLst>
                </a:gridCol>
                <a:gridCol w="1328704">
                  <a:extLst>
                    <a:ext uri="{9D8B030D-6E8A-4147-A177-3AD203B41FA5}">
                      <a16:colId xmlns:a16="http://schemas.microsoft.com/office/drawing/2014/main" val="3699880059"/>
                    </a:ext>
                  </a:extLst>
                </a:gridCol>
                <a:gridCol w="1395811">
                  <a:extLst>
                    <a:ext uri="{9D8B030D-6E8A-4147-A177-3AD203B41FA5}">
                      <a16:colId xmlns:a16="http://schemas.microsoft.com/office/drawing/2014/main" val="3014129869"/>
                    </a:ext>
                  </a:extLst>
                </a:gridCol>
              </a:tblGrid>
              <a:tr h="427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姓名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负责部分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贡献度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5502925"/>
                  </a:ext>
                </a:extLst>
              </a:tr>
              <a:tr h="13728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叶翔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总体功能模块结构图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数据流图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总体类图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泳道图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第三章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博客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+PPT+PPT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演讲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整合完善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1905216"/>
                  </a:ext>
                </a:extLst>
              </a:tr>
              <a:tr h="4622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陈炜波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第三章的前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个类图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5978082"/>
                  </a:ext>
                </a:extLst>
              </a:tr>
              <a:tr h="4622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巫资昊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第三章的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、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类图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答辩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3239163"/>
                  </a:ext>
                </a:extLst>
              </a:tr>
              <a:tr h="427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徐进东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第四章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2652478"/>
                  </a:ext>
                </a:extLst>
              </a:tr>
              <a:tr h="5232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孙子轩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引言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1948567"/>
                  </a:ext>
                </a:extLst>
              </a:tr>
              <a:tr h="427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陶云亮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功能模块设计说明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0289889"/>
                  </a:ext>
                </a:extLst>
              </a:tr>
              <a:tr h="4272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陈斌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数据库设计说明书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第二章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6220942"/>
                  </a:ext>
                </a:extLst>
              </a:tr>
              <a:tr h="6139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吴戈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补充文字说明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+《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系统设计说明书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》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结构设计（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MVC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设计模式）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504424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EE149E0-1186-495C-8D9F-94512F69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4943148" cy="433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52858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2"/>
          <p:cNvSpPr txBox="1">
            <a:spLocks noChangeArrowheads="1"/>
          </p:cNvSpPr>
          <p:nvPr/>
        </p:nvSpPr>
        <p:spPr bwMode="auto">
          <a:xfrm>
            <a:off x="3565525" y="2917825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感谢大家观看！</a:t>
            </a:r>
          </a:p>
        </p:txBody>
      </p:sp>
      <p:sp>
        <p:nvSpPr>
          <p:cNvPr id="33795" name="文本框 14"/>
          <p:cNvSpPr txBox="1">
            <a:spLocks noChangeArrowheads="1"/>
          </p:cNvSpPr>
          <p:nvPr/>
        </p:nvSpPr>
        <p:spPr bwMode="auto">
          <a:xfrm>
            <a:off x="3546475" y="3236913"/>
            <a:ext cx="1971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eaLnBrk="1" hangingPunct="1"/>
            <a:r>
              <a:rPr lang="en-US" sz="1600" b="1" i="1" dirty="0">
                <a:solidFill>
                  <a:schemeClr val="bg1"/>
                </a:solidFill>
                <a:latin typeface="DeVinne Txt BT" pitchFamily="2" charset="0"/>
                <a:ea typeface="微软雅黑" panose="020B0503020204020204" pitchFamily="34" charset="-122"/>
              </a:rPr>
              <a:t>Thanks for watching!</a:t>
            </a:r>
          </a:p>
        </p:txBody>
      </p:sp>
      <p:pic>
        <p:nvPicPr>
          <p:cNvPr id="33797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2835275"/>
            <a:ext cx="2790825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直接连接符 2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88" y="3560763"/>
            <a:ext cx="2792412" cy="1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15240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1.1 </a:t>
            </a:r>
            <a:r>
              <a:rPr lang="zh-CN" altLang="en-US" sz="2000" b="1" dirty="0">
                <a:solidFill>
                  <a:srgbClr val="FFFFFF"/>
                </a:solidFill>
              </a:rPr>
              <a:t>改变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7" name="矩形 3"/>
          <p:cNvSpPr>
            <a:spLocks noChangeArrowheads="1"/>
          </p:cNvSpPr>
          <p:nvPr/>
        </p:nvSpPr>
        <p:spPr bwMode="auto">
          <a:xfrm>
            <a:off x="4665663" y="15113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pic>
        <p:nvPicPr>
          <p:cNvPr id="15368" name="直接连接符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86" y="1680329"/>
            <a:ext cx="27305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8" y="1350963"/>
            <a:ext cx="45688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矩形 5"/>
          <p:cNvSpPr>
            <a:spLocks noChangeArrowheads="1"/>
          </p:cNvSpPr>
          <p:nvPr/>
        </p:nvSpPr>
        <p:spPr bwMode="auto">
          <a:xfrm>
            <a:off x="596900" y="1511300"/>
            <a:ext cx="3481388" cy="2162175"/>
          </a:xfrm>
          <a:prstGeom prst="rect">
            <a:avLst/>
          </a:prstGeom>
          <a:gradFill rotWithShape="0">
            <a:gsLst>
              <a:gs pos="0">
                <a:srgbClr val="2B7777"/>
              </a:gs>
              <a:gs pos="34000">
                <a:srgbClr val="266874"/>
              </a:gs>
              <a:gs pos="66000">
                <a:srgbClr val="184667"/>
              </a:gs>
              <a:gs pos="100000">
                <a:srgbClr val="061B4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71" name="矩形 28"/>
          <p:cNvSpPr>
            <a:spLocks noChangeArrowheads="1"/>
          </p:cNvSpPr>
          <p:nvPr/>
        </p:nvSpPr>
        <p:spPr bwMode="auto">
          <a:xfrm>
            <a:off x="1174561" y="3124200"/>
            <a:ext cx="2326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defRPr/>
            </a:pPr>
            <a:r>
              <a:rPr lang="en-US" altLang="zh-CN" sz="2000" b="1" i="1" dirty="0">
                <a:solidFill>
                  <a:srgbClr val="FFFFFF"/>
                </a:solidFill>
                <a:latin typeface="方正兰亭中黑_GBK" pitchFamily="2" charset="-122"/>
                <a:ea typeface="方正兰亭中黑_GBK" pitchFamily="2" charset="-122"/>
              </a:rPr>
              <a:t>Run.py </a:t>
            </a:r>
            <a:r>
              <a:rPr lang="zh-CN" altLang="en-US" sz="2000" b="1" dirty="0">
                <a:solidFill>
                  <a:srgbClr val="FFFFFF"/>
                </a:solidFill>
              </a:rPr>
              <a:t>体测档案</a:t>
            </a:r>
          </a:p>
        </p:txBody>
      </p:sp>
      <p:grpSp>
        <p:nvGrpSpPr>
          <p:cNvPr id="15372" name="组合 8"/>
          <p:cNvGrpSpPr>
            <a:grpSpLocks/>
          </p:cNvGrpSpPr>
          <p:nvPr/>
        </p:nvGrpSpPr>
        <p:grpSpPr bwMode="auto">
          <a:xfrm>
            <a:off x="1701800" y="1912938"/>
            <a:ext cx="1119188" cy="1117600"/>
            <a:chOff x="0" y="0"/>
            <a:chExt cx="1118327" cy="1118327"/>
          </a:xfrm>
        </p:grpSpPr>
        <p:sp>
          <p:nvSpPr>
            <p:cNvPr id="15373" name="Freeform 5"/>
            <p:cNvSpPr>
              <a:spLocks/>
            </p:cNvSpPr>
            <p:nvPr/>
          </p:nvSpPr>
          <p:spPr bwMode="auto">
            <a:xfrm>
              <a:off x="128489" y="316118"/>
              <a:ext cx="758241" cy="579815"/>
            </a:xfrm>
            <a:custGeom>
              <a:avLst/>
              <a:gdLst>
                <a:gd name="T0" fmla="*/ 768 w 768"/>
                <a:gd name="T1" fmla="*/ 521 h 586"/>
                <a:gd name="T2" fmla="*/ 768 w 768"/>
                <a:gd name="T3" fmla="*/ 189 h 586"/>
                <a:gd name="T4" fmla="*/ 768 w 768"/>
                <a:gd name="T5" fmla="*/ 189 h 586"/>
                <a:gd name="T6" fmla="*/ 579 w 768"/>
                <a:gd name="T7" fmla="*/ 0 h 586"/>
                <a:gd name="T8" fmla="*/ 448 w 768"/>
                <a:gd name="T9" fmla="*/ 53 h 586"/>
                <a:gd name="T10" fmla="*/ 317 w 768"/>
                <a:gd name="T11" fmla="*/ 0 h 586"/>
                <a:gd name="T12" fmla="*/ 183 w 768"/>
                <a:gd name="T13" fmla="*/ 55 h 586"/>
                <a:gd name="T14" fmla="*/ 49 w 768"/>
                <a:gd name="T15" fmla="*/ 0 h 586"/>
                <a:gd name="T16" fmla="*/ 0 w 768"/>
                <a:gd name="T17" fmla="*/ 6 h 586"/>
                <a:gd name="T18" fmla="*/ 11 w 768"/>
                <a:gd name="T19" fmla="*/ 6 h 586"/>
                <a:gd name="T20" fmla="*/ 127 w 768"/>
                <a:gd name="T21" fmla="*/ 116 h 586"/>
                <a:gd name="T22" fmla="*/ 128 w 768"/>
                <a:gd name="T23" fmla="*/ 116 h 586"/>
                <a:gd name="T24" fmla="*/ 128 w 768"/>
                <a:gd name="T25" fmla="*/ 361 h 586"/>
                <a:gd name="T26" fmla="*/ 128 w 768"/>
                <a:gd name="T27" fmla="*/ 360 h 586"/>
                <a:gd name="T28" fmla="*/ 128 w 768"/>
                <a:gd name="T29" fmla="*/ 521 h 586"/>
                <a:gd name="T30" fmla="*/ 128 w 768"/>
                <a:gd name="T31" fmla="*/ 528 h 586"/>
                <a:gd name="T32" fmla="*/ 186 w 768"/>
                <a:gd name="T33" fmla="*/ 586 h 586"/>
                <a:gd name="T34" fmla="*/ 245 w 768"/>
                <a:gd name="T35" fmla="*/ 528 h 586"/>
                <a:gd name="T36" fmla="*/ 245 w 768"/>
                <a:gd name="T37" fmla="*/ 521 h 586"/>
                <a:gd name="T38" fmla="*/ 245 w 768"/>
                <a:gd name="T39" fmla="*/ 189 h 586"/>
                <a:gd name="T40" fmla="*/ 245 w 768"/>
                <a:gd name="T41" fmla="*/ 189 h 586"/>
                <a:gd name="T42" fmla="*/ 245 w 768"/>
                <a:gd name="T43" fmla="*/ 189 h 586"/>
                <a:gd name="T44" fmla="*/ 317 w 768"/>
                <a:gd name="T45" fmla="*/ 116 h 586"/>
                <a:gd name="T46" fmla="*/ 389 w 768"/>
                <a:gd name="T47" fmla="*/ 189 h 586"/>
                <a:gd name="T48" fmla="*/ 389 w 768"/>
                <a:gd name="T49" fmla="*/ 189 h 586"/>
                <a:gd name="T50" fmla="*/ 390 w 768"/>
                <a:gd name="T51" fmla="*/ 189 h 586"/>
                <a:gd name="T52" fmla="*/ 390 w 768"/>
                <a:gd name="T53" fmla="*/ 521 h 586"/>
                <a:gd name="T54" fmla="*/ 389 w 768"/>
                <a:gd name="T55" fmla="*/ 528 h 586"/>
                <a:gd name="T56" fmla="*/ 448 w 768"/>
                <a:gd name="T57" fmla="*/ 586 h 586"/>
                <a:gd name="T58" fmla="*/ 507 w 768"/>
                <a:gd name="T59" fmla="*/ 528 h 586"/>
                <a:gd name="T60" fmla="*/ 507 w 768"/>
                <a:gd name="T61" fmla="*/ 526 h 586"/>
                <a:gd name="T62" fmla="*/ 507 w 768"/>
                <a:gd name="T63" fmla="*/ 526 h 586"/>
                <a:gd name="T64" fmla="*/ 507 w 768"/>
                <a:gd name="T65" fmla="*/ 189 h 586"/>
                <a:gd name="T66" fmla="*/ 507 w 768"/>
                <a:gd name="T67" fmla="*/ 189 h 586"/>
                <a:gd name="T68" fmla="*/ 579 w 768"/>
                <a:gd name="T69" fmla="*/ 116 h 586"/>
                <a:gd name="T70" fmla="*/ 651 w 768"/>
                <a:gd name="T71" fmla="*/ 189 h 586"/>
                <a:gd name="T72" fmla="*/ 651 w 768"/>
                <a:gd name="T73" fmla="*/ 189 h 586"/>
                <a:gd name="T74" fmla="*/ 651 w 768"/>
                <a:gd name="T75" fmla="*/ 189 h 586"/>
                <a:gd name="T76" fmla="*/ 651 w 768"/>
                <a:gd name="T77" fmla="*/ 521 h 586"/>
                <a:gd name="T78" fmla="*/ 650 w 768"/>
                <a:gd name="T79" fmla="*/ 528 h 586"/>
                <a:gd name="T80" fmla="*/ 709 w 768"/>
                <a:gd name="T81" fmla="*/ 586 h 586"/>
                <a:gd name="T82" fmla="*/ 768 w 768"/>
                <a:gd name="T83" fmla="*/ 528 h 586"/>
                <a:gd name="T84" fmla="*/ 768 w 768"/>
                <a:gd name="T85" fmla="*/ 521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68" h="586">
                  <a:moveTo>
                    <a:pt x="768" y="521"/>
                  </a:moveTo>
                  <a:cubicBezTo>
                    <a:pt x="768" y="189"/>
                    <a:pt x="768" y="189"/>
                    <a:pt x="768" y="189"/>
                  </a:cubicBezTo>
                  <a:cubicBezTo>
                    <a:pt x="768" y="189"/>
                    <a:pt x="768" y="189"/>
                    <a:pt x="768" y="189"/>
                  </a:cubicBezTo>
                  <a:cubicBezTo>
                    <a:pt x="768" y="84"/>
                    <a:pt x="683" y="0"/>
                    <a:pt x="579" y="0"/>
                  </a:cubicBezTo>
                  <a:cubicBezTo>
                    <a:pt x="528" y="0"/>
                    <a:pt x="482" y="20"/>
                    <a:pt x="448" y="53"/>
                  </a:cubicBezTo>
                  <a:cubicBezTo>
                    <a:pt x="414" y="20"/>
                    <a:pt x="368" y="0"/>
                    <a:pt x="317" y="0"/>
                  </a:cubicBezTo>
                  <a:cubicBezTo>
                    <a:pt x="264" y="0"/>
                    <a:pt x="217" y="21"/>
                    <a:pt x="183" y="55"/>
                  </a:cubicBezTo>
                  <a:cubicBezTo>
                    <a:pt x="149" y="21"/>
                    <a:pt x="101" y="0"/>
                    <a:pt x="49" y="0"/>
                  </a:cubicBezTo>
                  <a:cubicBezTo>
                    <a:pt x="32" y="0"/>
                    <a:pt x="15" y="2"/>
                    <a:pt x="0" y="6"/>
                  </a:cubicBezTo>
                  <a:cubicBezTo>
                    <a:pt x="3" y="6"/>
                    <a:pt x="7" y="6"/>
                    <a:pt x="11" y="6"/>
                  </a:cubicBezTo>
                  <a:cubicBezTo>
                    <a:pt x="73" y="6"/>
                    <a:pt x="124" y="55"/>
                    <a:pt x="127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361"/>
                    <a:pt x="128" y="361"/>
                    <a:pt x="128" y="361"/>
                  </a:cubicBezTo>
                  <a:cubicBezTo>
                    <a:pt x="128" y="360"/>
                    <a:pt x="128" y="360"/>
                    <a:pt x="128" y="360"/>
                  </a:cubicBezTo>
                  <a:cubicBezTo>
                    <a:pt x="128" y="521"/>
                    <a:pt x="128" y="521"/>
                    <a:pt x="128" y="521"/>
                  </a:cubicBezTo>
                  <a:cubicBezTo>
                    <a:pt x="128" y="523"/>
                    <a:pt x="128" y="525"/>
                    <a:pt x="128" y="528"/>
                  </a:cubicBezTo>
                  <a:cubicBezTo>
                    <a:pt x="128" y="560"/>
                    <a:pt x="154" y="586"/>
                    <a:pt x="186" y="586"/>
                  </a:cubicBezTo>
                  <a:cubicBezTo>
                    <a:pt x="219" y="586"/>
                    <a:pt x="245" y="560"/>
                    <a:pt x="245" y="528"/>
                  </a:cubicBezTo>
                  <a:cubicBezTo>
                    <a:pt x="245" y="525"/>
                    <a:pt x="245" y="523"/>
                    <a:pt x="245" y="521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49"/>
                    <a:pt x="277" y="116"/>
                    <a:pt x="317" y="116"/>
                  </a:cubicBezTo>
                  <a:cubicBezTo>
                    <a:pt x="357" y="116"/>
                    <a:pt x="389" y="149"/>
                    <a:pt x="389" y="189"/>
                  </a:cubicBezTo>
                  <a:cubicBezTo>
                    <a:pt x="389" y="189"/>
                    <a:pt x="389" y="189"/>
                    <a:pt x="389" y="189"/>
                  </a:cubicBezTo>
                  <a:cubicBezTo>
                    <a:pt x="390" y="189"/>
                    <a:pt x="390" y="189"/>
                    <a:pt x="390" y="189"/>
                  </a:cubicBezTo>
                  <a:cubicBezTo>
                    <a:pt x="390" y="521"/>
                    <a:pt x="390" y="521"/>
                    <a:pt x="390" y="521"/>
                  </a:cubicBezTo>
                  <a:cubicBezTo>
                    <a:pt x="390" y="523"/>
                    <a:pt x="389" y="525"/>
                    <a:pt x="389" y="528"/>
                  </a:cubicBezTo>
                  <a:cubicBezTo>
                    <a:pt x="389" y="560"/>
                    <a:pt x="416" y="586"/>
                    <a:pt x="448" y="586"/>
                  </a:cubicBezTo>
                  <a:cubicBezTo>
                    <a:pt x="481" y="586"/>
                    <a:pt x="507" y="560"/>
                    <a:pt x="507" y="528"/>
                  </a:cubicBezTo>
                  <a:cubicBezTo>
                    <a:pt x="507" y="527"/>
                    <a:pt x="507" y="526"/>
                    <a:pt x="507" y="526"/>
                  </a:cubicBezTo>
                  <a:cubicBezTo>
                    <a:pt x="507" y="526"/>
                    <a:pt x="507" y="526"/>
                    <a:pt x="507" y="526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7" y="149"/>
                    <a:pt x="539" y="116"/>
                    <a:pt x="579" y="116"/>
                  </a:cubicBezTo>
                  <a:cubicBezTo>
                    <a:pt x="619" y="116"/>
                    <a:pt x="651" y="14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189"/>
                    <a:pt x="651" y="189"/>
                    <a:pt x="651" y="189"/>
                  </a:cubicBezTo>
                  <a:cubicBezTo>
                    <a:pt x="651" y="521"/>
                    <a:pt x="651" y="521"/>
                    <a:pt x="651" y="521"/>
                  </a:cubicBezTo>
                  <a:cubicBezTo>
                    <a:pt x="651" y="523"/>
                    <a:pt x="650" y="525"/>
                    <a:pt x="650" y="528"/>
                  </a:cubicBezTo>
                  <a:cubicBezTo>
                    <a:pt x="650" y="560"/>
                    <a:pt x="677" y="586"/>
                    <a:pt x="709" y="586"/>
                  </a:cubicBezTo>
                  <a:cubicBezTo>
                    <a:pt x="742" y="586"/>
                    <a:pt x="768" y="560"/>
                    <a:pt x="768" y="528"/>
                  </a:cubicBezTo>
                  <a:cubicBezTo>
                    <a:pt x="768" y="525"/>
                    <a:pt x="768" y="523"/>
                    <a:pt x="768" y="521"/>
                  </a:cubicBezTo>
                  <a:close/>
                </a:path>
              </a:pathLst>
            </a:custGeom>
            <a:solidFill>
              <a:srgbClr val="FCFCFC"/>
            </a:solidFill>
            <a:ln w="1588" cap="flat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方正兰亭黑_GBK" pitchFamily="2" charset="-122"/>
                <a:cs typeface="+mn-cs"/>
              </a:endParaRPr>
            </a:p>
          </p:txBody>
        </p:sp>
        <p:sp>
          <p:nvSpPr>
            <p:cNvPr id="15374" name="椭圆 7"/>
            <p:cNvSpPr>
              <a:spLocks noChangeArrowheads="1"/>
            </p:cNvSpPr>
            <p:nvPr/>
          </p:nvSpPr>
          <p:spPr bwMode="auto">
            <a:xfrm>
              <a:off x="0" y="0"/>
              <a:ext cx="1118327" cy="1118327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endParaRPr>
            </a:p>
          </p:txBody>
        </p:sp>
      </p:grpSp>
      <p:sp>
        <p:nvSpPr>
          <p:cNvPr id="15" name="文本框 9">
            <a:extLst>
              <a:ext uri="{FF2B5EF4-FFF2-40B4-BE49-F238E27FC236}">
                <a16:creationId xmlns:a16="http://schemas.microsoft.com/office/drawing/2014/main" id="{AE35D60A-7387-48E6-85E1-ADCE41338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945" y="1223657"/>
            <a:ext cx="22124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确定了软件名称</a:t>
            </a: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55C8E2FF-90EE-4CDB-9324-3FE6B75B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69978"/>
            <a:ext cx="4264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2.</a:t>
            </a:r>
            <a:r>
              <a:rPr lang="zh-CN" altLang="en-US" sz="2000" b="1" dirty="0">
                <a:solidFill>
                  <a:srgbClr val="FFFFFF"/>
                </a:solidFill>
              </a:rPr>
              <a:t>对活动图进行完善，以泳道图重写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6" name="文本框 9">
            <a:extLst>
              <a:ext uri="{FF2B5EF4-FFF2-40B4-BE49-F238E27FC236}">
                <a16:creationId xmlns:a16="http://schemas.microsoft.com/office/drawing/2014/main" id="{770ABE69-6816-47B9-9E24-0BAE808A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186" y="3519733"/>
            <a:ext cx="1955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rgbClr val="FFFFFF"/>
                </a:solidFill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新增数据流图</a:t>
            </a:r>
          </a:p>
        </p:txBody>
      </p:sp>
      <p:pic>
        <p:nvPicPr>
          <p:cNvPr id="17" name="直接连接符 21">
            <a:extLst>
              <a:ext uri="{FF2B5EF4-FFF2-40B4-BE49-F238E27FC236}">
                <a16:creationId xmlns:a16="http://schemas.microsoft.com/office/drawing/2014/main" id="{38AFB6CE-C3B4-4130-A81C-C0EC121BB50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86" y="2730430"/>
            <a:ext cx="4250734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直接连接符 21">
            <a:extLst>
              <a:ext uri="{FF2B5EF4-FFF2-40B4-BE49-F238E27FC236}">
                <a16:creationId xmlns:a16="http://schemas.microsoft.com/office/drawing/2014/main" id="{6BECD7DC-7FF2-4C8C-9953-1DBF400A6B9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028" y="3934144"/>
            <a:ext cx="2332799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2B7777"/>
            </a:gs>
            <a:gs pos="34000">
              <a:srgbClr val="266874"/>
            </a:gs>
            <a:gs pos="66000">
              <a:srgbClr val="184667"/>
            </a:gs>
            <a:gs pos="100000">
              <a:srgbClr val="061B4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0" name="组合 22"/>
          <p:cNvGrpSpPr>
            <a:grpSpLocks/>
          </p:cNvGrpSpPr>
          <p:nvPr/>
        </p:nvGrpSpPr>
        <p:grpSpPr bwMode="auto">
          <a:xfrm>
            <a:off x="343696" y="1125982"/>
            <a:ext cx="938783" cy="824738"/>
            <a:chOff x="0" y="0"/>
            <a:chExt cx="4028072" cy="4028072"/>
          </a:xfrm>
        </p:grpSpPr>
        <p:grpSp>
          <p:nvGrpSpPr>
            <p:cNvPr id="19471" name="组合 23"/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19472" name="椭圆 2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  <p:sp>
            <p:nvSpPr>
              <p:cNvPr id="19473" name="椭圆 26"/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  <p:sp>
            <p:nvSpPr>
              <p:cNvPr id="19474" name="椭圆 27"/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</p:grpSp>
        <p:sp>
          <p:nvSpPr>
            <p:cNvPr id="19475" name="椭圆 24"/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endParaRPr>
            </a:p>
          </p:txBody>
        </p:sp>
      </p:grpSp>
      <p:sp>
        <p:nvSpPr>
          <p:cNvPr id="19476" name="矩形 97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9477" name="文本框 95"/>
          <p:cNvSpPr txBox="1">
            <a:spLocks noChangeArrowheads="1"/>
          </p:cNvSpPr>
          <p:nvPr/>
        </p:nvSpPr>
        <p:spPr bwMode="auto">
          <a:xfrm>
            <a:off x="193675" y="152400"/>
            <a:ext cx="1289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</a:t>
            </a:r>
            <a:r>
              <a:rPr lang="en-US" altLang="zh-CN" sz="2000" b="1" dirty="0">
                <a:solidFill>
                  <a:srgbClr val="FFFFFF"/>
                </a:solidFill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</a:rPr>
              <a:t>Q&amp;A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E6E2DD-30F8-4859-8AF7-563C18D0DF61}"/>
              </a:ext>
            </a:extLst>
          </p:cNvPr>
          <p:cNvSpPr txBox="1"/>
          <p:nvPr/>
        </p:nvSpPr>
        <p:spPr>
          <a:xfrm>
            <a:off x="567406" y="1292183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orte" panose="03060902040502070203" pitchFamily="66" charset="0"/>
              </a:rPr>
              <a:t>Q</a:t>
            </a:r>
            <a:r>
              <a:rPr lang="zh-CN" altLang="en-US" sz="2800" dirty="0">
                <a:latin typeface="Forte" panose="03060902040502070203" pitchFamily="66" charset="0"/>
              </a:rPr>
              <a:t>：</a:t>
            </a:r>
          </a:p>
        </p:txBody>
      </p:sp>
      <p:grpSp>
        <p:nvGrpSpPr>
          <p:cNvPr id="51" name="组合 22">
            <a:extLst>
              <a:ext uri="{FF2B5EF4-FFF2-40B4-BE49-F238E27FC236}">
                <a16:creationId xmlns:a16="http://schemas.microsoft.com/office/drawing/2014/main" id="{E3224270-1619-4CA8-A4F2-3F77A5191999}"/>
              </a:ext>
            </a:extLst>
          </p:cNvPr>
          <p:cNvGrpSpPr>
            <a:grpSpLocks/>
          </p:cNvGrpSpPr>
          <p:nvPr/>
        </p:nvGrpSpPr>
        <p:grpSpPr bwMode="auto">
          <a:xfrm>
            <a:off x="343696" y="2915729"/>
            <a:ext cx="938783" cy="824738"/>
            <a:chOff x="0" y="0"/>
            <a:chExt cx="4028072" cy="4028072"/>
          </a:xfrm>
        </p:grpSpPr>
        <p:grpSp>
          <p:nvGrpSpPr>
            <p:cNvPr id="52" name="组合 23">
              <a:extLst>
                <a:ext uri="{FF2B5EF4-FFF2-40B4-BE49-F238E27FC236}">
                  <a16:creationId xmlns:a16="http://schemas.microsoft.com/office/drawing/2014/main" id="{BFD8410A-F2BA-415C-BFF4-09A7BFAB45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028072" cy="4028072"/>
              <a:chOff x="0" y="0"/>
              <a:chExt cx="672490" cy="672490"/>
            </a:xfrm>
          </p:grpSpPr>
          <p:sp>
            <p:nvSpPr>
              <p:cNvPr id="54" name="椭圆 25">
                <a:extLst>
                  <a:ext uri="{FF2B5EF4-FFF2-40B4-BE49-F238E27FC236}">
                    <a16:creationId xmlns:a16="http://schemas.microsoft.com/office/drawing/2014/main" id="{6D853594-508A-40D5-AE8E-51C62D6E0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72490" cy="67249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  <p:sp>
            <p:nvSpPr>
              <p:cNvPr id="55" name="椭圆 26">
                <a:extLst>
                  <a:ext uri="{FF2B5EF4-FFF2-40B4-BE49-F238E27FC236}">
                    <a16:creationId xmlns:a16="http://schemas.microsoft.com/office/drawing/2014/main" id="{C6D304C1-7B00-43F9-89E4-451C3594C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6" y="80126"/>
                <a:ext cx="512237" cy="512237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  <p:sp>
            <p:nvSpPr>
              <p:cNvPr id="56" name="椭圆 27">
                <a:extLst>
                  <a:ext uri="{FF2B5EF4-FFF2-40B4-BE49-F238E27FC236}">
                    <a16:creationId xmlns:a16="http://schemas.microsoft.com/office/drawing/2014/main" id="{7D43B032-79B2-44DD-8EAA-6B3EAE69E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53" y="164832"/>
                <a:ext cx="351984" cy="351412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方正兰亭黑_GBK" pitchFamily="2" charset="-122"/>
                  <a:cs typeface="+mn-cs"/>
                </a:endParaRPr>
              </a:p>
            </p:txBody>
          </p:sp>
        </p:grpSp>
        <p:sp>
          <p:nvSpPr>
            <p:cNvPr id="53" name="椭圆 24">
              <a:extLst>
                <a:ext uri="{FF2B5EF4-FFF2-40B4-BE49-F238E27FC236}">
                  <a16:creationId xmlns:a16="http://schemas.microsoft.com/office/drawing/2014/main" id="{EE9955FD-5635-4095-A8D4-4B851E6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983" y="1395255"/>
              <a:ext cx="1391828" cy="1388401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D26BA2A0-75F0-4EDB-8833-EC67168D028B}"/>
              </a:ext>
            </a:extLst>
          </p:cNvPr>
          <p:cNvSpPr txBox="1"/>
          <p:nvPr/>
        </p:nvSpPr>
        <p:spPr>
          <a:xfrm>
            <a:off x="563615" y="3071122"/>
            <a:ext cx="93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orte" panose="03060902040502070203" pitchFamily="66" charset="0"/>
              </a:rPr>
              <a:t>A</a:t>
            </a:r>
            <a:r>
              <a:rPr lang="zh-CN" altLang="en-US" sz="2800" dirty="0">
                <a:latin typeface="Forte" panose="03060902040502070203" pitchFamily="66" charset="0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1849C4-28B0-4CB6-84ED-CB791C26EE1F}"/>
              </a:ext>
            </a:extLst>
          </p:cNvPr>
          <p:cNvSpPr txBox="1"/>
          <p:nvPr/>
        </p:nvSpPr>
        <p:spPr>
          <a:xfrm>
            <a:off x="1872341" y="1245962"/>
            <a:ext cx="560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FFFF"/>
                </a:solidFill>
              </a:rPr>
              <a:t>教练与学员的绑定解绑关系是怎样的？是否了解过教练的需求？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3CAF8F0-00CA-474B-BD41-260C778A572A}"/>
              </a:ext>
            </a:extLst>
          </p:cNvPr>
          <p:cNvSpPr txBox="1"/>
          <p:nvPr/>
        </p:nvSpPr>
        <p:spPr>
          <a:xfrm>
            <a:off x="1872340" y="3067914"/>
            <a:ext cx="560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FFFF"/>
                </a:solidFill>
              </a:rPr>
              <a:t>由学员选择教练绑定，待学员离去，由教练解绑学员。对于教练的需求，基础需要都已具备，进一步功能受技术限制无法满足。</a:t>
            </a:r>
          </a:p>
        </p:txBody>
      </p:sp>
    </p:spTree>
    <p:extLst>
      <p:ext uri="{BB962C8B-B14F-4D97-AF65-F5344CB8AC3E}">
        <p14:creationId xmlns:p14="http://schemas.microsoft.com/office/powerpoint/2010/main" val="4235912355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152400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3 </a:t>
            </a:r>
            <a:r>
              <a:rPr lang="zh-CN" altLang="en-US" sz="2000" b="1" dirty="0">
                <a:solidFill>
                  <a:srgbClr val="FFFFFF"/>
                </a:solidFill>
              </a:rPr>
              <a:t>数据流图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7" name="矩形 3"/>
          <p:cNvSpPr>
            <a:spLocks noChangeArrowheads="1"/>
          </p:cNvSpPr>
          <p:nvPr/>
        </p:nvSpPr>
        <p:spPr bwMode="auto">
          <a:xfrm>
            <a:off x="4665663" y="15113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8539F-E722-4958-A00E-8182FB03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5" y="806450"/>
            <a:ext cx="6598509" cy="42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85079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152400"/>
            <a:ext cx="14221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</a:t>
            </a:r>
            <a:r>
              <a:rPr lang="en-US" sz="2000" b="1" dirty="0">
                <a:solidFill>
                  <a:srgbClr val="FFFFFF"/>
                </a:solidFill>
              </a:rPr>
              <a:t>4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</a:rPr>
              <a:t>泳道图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7" name="矩形 3"/>
          <p:cNvSpPr>
            <a:spLocks noChangeArrowheads="1"/>
          </p:cNvSpPr>
          <p:nvPr/>
        </p:nvSpPr>
        <p:spPr bwMode="auto">
          <a:xfrm>
            <a:off x="4665663" y="15113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FAD9D3-C5AD-4D06-A82F-DB2F4AF92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80" y="0"/>
            <a:ext cx="36559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5608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2"/>
          <p:cNvSpPr>
            <a:spLocks noChangeArrowheads="1"/>
          </p:cNvSpPr>
          <p:nvPr/>
        </p:nvSpPr>
        <p:spPr bwMode="auto">
          <a:xfrm>
            <a:off x="0" y="152400"/>
            <a:ext cx="2122488" cy="654050"/>
          </a:xfrm>
          <a:prstGeom prst="rect">
            <a:avLst/>
          </a:prstGeom>
          <a:gradFill rotWithShape="1">
            <a:gsLst>
              <a:gs pos="0">
                <a:srgbClr val="071C47"/>
              </a:gs>
              <a:gs pos="100000">
                <a:srgbClr val="266874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3" name="文本框 9"/>
          <p:cNvSpPr txBox="1">
            <a:spLocks noChangeArrowheads="1"/>
          </p:cNvSpPr>
          <p:nvPr/>
        </p:nvSpPr>
        <p:spPr bwMode="auto">
          <a:xfrm>
            <a:off x="193675" y="152400"/>
            <a:ext cx="1165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lvl="0" defTabSz="9144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1.</a:t>
            </a:r>
            <a:r>
              <a:rPr lang="en-US" sz="2000" b="1" dirty="0">
                <a:solidFill>
                  <a:srgbClr val="FFFFFF"/>
                </a:solidFill>
              </a:rPr>
              <a:t>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方正兰亭黑_GBK" pitchFamily="2" charset="-122"/>
                <a:cs typeface="+mn-cs"/>
              </a:rPr>
              <a:t> </a:t>
            </a:r>
            <a:r>
              <a:rPr lang="zh-CN" altLang="en-US" sz="2000" b="1" dirty="0">
                <a:solidFill>
                  <a:srgbClr val="FFFFFF"/>
                </a:solidFill>
              </a:rPr>
              <a:t>类图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sp>
        <p:nvSpPr>
          <p:cNvPr id="15367" name="矩形 3"/>
          <p:cNvSpPr>
            <a:spLocks noChangeArrowheads="1"/>
          </p:cNvSpPr>
          <p:nvPr/>
        </p:nvSpPr>
        <p:spPr bwMode="auto">
          <a:xfrm>
            <a:off x="4665663" y="151130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18288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2860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27432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200400" indent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方正兰亭黑_GBK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8E1B93-A484-4FA5-8061-FBD85B397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201107"/>
            <a:ext cx="4178105" cy="49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3134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23"/>
          <p:cNvSpPr txBox="1">
            <a:spLocks noChangeArrowheads="1"/>
          </p:cNvSpPr>
          <p:nvPr/>
        </p:nvSpPr>
        <p:spPr bwMode="auto">
          <a:xfrm>
            <a:off x="2932199" y="2217737"/>
            <a:ext cx="3103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Char char="•"/>
              <a:defRPr sz="21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Char char="•"/>
              <a:defRPr sz="15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</a:defRPr>
            </a:lvl9pPr>
          </a:lstStyle>
          <a:p>
            <a:pPr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02.</a:t>
            </a:r>
            <a:r>
              <a:rPr lang="zh-CN" altLang="en-US" sz="4000" b="1" i="1" dirty="0">
                <a:solidFill>
                  <a:srgbClr val="266874"/>
                </a:solidFill>
                <a:latin typeface="方正兰亭中黑_GBK" pitchFamily="2" charset="-122"/>
                <a:ea typeface="方正兰亭中黑_GBK" pitchFamily="2" charset="-122"/>
              </a:rPr>
              <a:t>系统设计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方正兰亭黑_GBK"/>
        <a:ea typeface="方正兰亭黑_GBK"/>
        <a:cs typeface=""/>
      </a:majorFont>
      <a:minorFont>
        <a:latin typeface="方正兰亭黑_GBK"/>
        <a:ea typeface="方正兰亭黑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方正兰亭黑_GBK" pitchFamily="2" charset="-122"/>
            <a:ea typeface="方正兰亭黑_GBK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Pages>0</Pages>
  <Words>911</Words>
  <Characters>0</Characters>
  <Application>Microsoft Office PowerPoint</Application>
  <DocSecurity>0</DocSecurity>
  <PresentationFormat>全屏显示(16:9)</PresentationFormat>
  <Lines>0</Lines>
  <Paragraphs>158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DeVinne Txt BT</vt:lpstr>
      <vt:lpstr>等线</vt:lpstr>
      <vt:lpstr>方正兰亭黑_GBK</vt:lpstr>
      <vt:lpstr>方正兰亭中黑_GBK</vt:lpstr>
      <vt:lpstr>微软雅黑</vt:lpstr>
      <vt:lpstr>Arial</vt:lpstr>
      <vt:lpstr>Forte</vt:lpstr>
      <vt:lpstr>Office 主题</vt:lpstr>
      <vt:lpstr>1_Office 主题</vt:lpstr>
      <vt:lpstr>5_Office 主题</vt:lpstr>
      <vt:lpstr>6_Office 主题</vt:lpstr>
      <vt:lpstr>7_Office 主题</vt:lpstr>
      <vt:lpstr>8_Office 主题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China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熊猫设计出品</dc:creator>
  <cp:keywords/>
  <dc:description/>
  <cp:lastModifiedBy>翔 叶</cp:lastModifiedBy>
  <cp:revision>189</cp:revision>
  <dcterms:created xsi:type="dcterms:W3CDTF">2015-07-26T06:25:23Z</dcterms:created>
  <dcterms:modified xsi:type="dcterms:W3CDTF">2020-04-20T14:05:22Z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