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6" r:id="rId2"/>
    <p:sldMasterId id="2147483720" r:id="rId3"/>
    <p:sldMasterId id="2147483721" r:id="rId4"/>
    <p:sldMasterId id="2147483722" r:id="rId5"/>
    <p:sldMasterId id="2147483723" r:id="rId6"/>
    <p:sldMasterId id="2147483724" r:id="rId7"/>
  </p:sldMasterIdLst>
  <p:notesMasterIdLst>
    <p:notesMasterId r:id="rId38"/>
  </p:notesMasterIdLst>
  <p:sldIdLst>
    <p:sldId id="281" r:id="rId8"/>
    <p:sldId id="259" r:id="rId9"/>
    <p:sldId id="258" r:id="rId10"/>
    <p:sldId id="288" r:id="rId11"/>
    <p:sldId id="286" r:id="rId12"/>
    <p:sldId id="289" r:id="rId13"/>
    <p:sldId id="266" r:id="rId14"/>
    <p:sldId id="267" r:id="rId15"/>
    <p:sldId id="290" r:id="rId16"/>
    <p:sldId id="292" r:id="rId17"/>
    <p:sldId id="293" r:id="rId18"/>
    <p:sldId id="291" r:id="rId19"/>
    <p:sldId id="294" r:id="rId20"/>
    <p:sldId id="295" r:id="rId21"/>
    <p:sldId id="270" r:id="rId22"/>
    <p:sldId id="297" r:id="rId23"/>
    <p:sldId id="296" r:id="rId24"/>
    <p:sldId id="298" r:id="rId25"/>
    <p:sldId id="308" r:id="rId26"/>
    <p:sldId id="299" r:id="rId27"/>
    <p:sldId id="300" r:id="rId28"/>
    <p:sldId id="271" r:id="rId29"/>
    <p:sldId id="302" r:id="rId30"/>
    <p:sldId id="303" r:id="rId31"/>
    <p:sldId id="304" r:id="rId32"/>
    <p:sldId id="305" r:id="rId33"/>
    <p:sldId id="301" r:id="rId34"/>
    <p:sldId id="307" r:id="rId35"/>
    <p:sldId id="306" r:id="rId36"/>
    <p:sldId id="278" r:id="rId37"/>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方正兰亭黑_GBK" pitchFamily="2" charset="-122"/>
        <a:ea typeface="方正兰亭黑_GBK" pitchFamily="2" charset="-122"/>
        <a:cs typeface="+mn-cs"/>
      </a:defRPr>
    </a:lvl5pPr>
    <a:lvl6pPr marL="2286000" algn="l" defTabSz="914400" rtl="0" eaLnBrk="1" latinLnBrk="0" hangingPunct="1">
      <a:defRPr sz="1300" kern="1200">
        <a:solidFill>
          <a:schemeClr val="tx1"/>
        </a:solidFill>
        <a:latin typeface="方正兰亭黑_GBK" pitchFamily="2" charset="-122"/>
        <a:ea typeface="方正兰亭黑_GBK" pitchFamily="2" charset="-122"/>
        <a:cs typeface="+mn-cs"/>
      </a:defRPr>
    </a:lvl6pPr>
    <a:lvl7pPr marL="2743200" algn="l" defTabSz="914400" rtl="0" eaLnBrk="1" latinLnBrk="0" hangingPunct="1">
      <a:defRPr sz="1300" kern="1200">
        <a:solidFill>
          <a:schemeClr val="tx1"/>
        </a:solidFill>
        <a:latin typeface="方正兰亭黑_GBK" pitchFamily="2" charset="-122"/>
        <a:ea typeface="方正兰亭黑_GBK" pitchFamily="2" charset="-122"/>
        <a:cs typeface="+mn-cs"/>
      </a:defRPr>
    </a:lvl7pPr>
    <a:lvl8pPr marL="3200400" algn="l" defTabSz="914400" rtl="0" eaLnBrk="1" latinLnBrk="0" hangingPunct="1">
      <a:defRPr sz="1300" kern="1200">
        <a:solidFill>
          <a:schemeClr val="tx1"/>
        </a:solidFill>
        <a:latin typeface="方正兰亭黑_GBK" pitchFamily="2" charset="-122"/>
        <a:ea typeface="方正兰亭黑_GBK" pitchFamily="2" charset="-122"/>
        <a:cs typeface="+mn-cs"/>
      </a:defRPr>
    </a:lvl8pPr>
    <a:lvl9pPr marL="3657600" algn="l" defTabSz="914400" rtl="0" eaLnBrk="1" latinLnBrk="0" hangingPunct="1">
      <a:defRPr sz="1300" kern="1200">
        <a:solidFill>
          <a:schemeClr val="tx1"/>
        </a:solidFill>
        <a:latin typeface="方正兰亭黑_GBK" pitchFamily="2" charset="-122"/>
        <a:ea typeface="方正兰亭黑_GBK" pitchFamily="2" charset="-122"/>
        <a:cs typeface="+mn-cs"/>
      </a:defRPr>
    </a:lvl9pPr>
  </p:defaultTextStyle>
  <p:extLst>
    <p:ext uri="{EFAFB233-063F-42B5-8137-9DF3F51BA10A}">
      <p15:sldGuideLst xmlns:p15="http://schemas.microsoft.com/office/powerpoint/2012/main">
        <p15:guide id="1" pos="2903">
          <p15:clr>
            <a:srgbClr val="A4A3A4"/>
          </p15:clr>
        </p15:guide>
        <p15:guide id="2" orient="horz" pos="1620">
          <p15:clr>
            <a:srgbClr val="A4A3A4"/>
          </p15:clr>
        </p15:guide>
        <p15:guide id="3" orient="horz" pos="6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1C47"/>
    <a:srgbClr val="061B46"/>
    <a:srgbClr val="266874"/>
    <a:srgbClr val="1F576D"/>
    <a:srgbClr val="FAFAFA"/>
    <a:srgbClr val="336699"/>
    <a:srgbClr val="FBFBFB"/>
    <a:srgbClr val="EFF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6"/>
      </p:cViewPr>
      <p:guideLst>
        <p:guide pos="2903"/>
        <p:guide orient="horz" pos="1620"/>
        <p:guide orient="horz" pos="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C8D5C5-7F49-4FE3-AEB9-D980D14C035D}" type="datetimeFigureOut">
              <a:rPr lang="zh-CN" altLang="en-US" smtClean="0"/>
              <a:t>2020/4/1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2F3C2-3D20-4A6A-9192-36FD2B6D8010}" type="slidenum">
              <a:rPr lang="zh-CN" altLang="en-US" smtClean="0"/>
              <a:t>‹#›</a:t>
            </a:fld>
            <a:endParaRPr lang="zh-CN" altLang="en-US"/>
          </a:p>
        </p:txBody>
      </p:sp>
    </p:spTree>
    <p:extLst>
      <p:ext uri="{BB962C8B-B14F-4D97-AF65-F5344CB8AC3E}">
        <p14:creationId xmlns:p14="http://schemas.microsoft.com/office/powerpoint/2010/main" val="131910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0" fontAlgn="base" latinLnBrk="0" hangingPunct="0">
              <a:lnSpc>
                <a:spcPct val="100000"/>
              </a:lnSpc>
              <a:spcBef>
                <a:spcPct val="0"/>
              </a:spcBef>
              <a:spcAft>
                <a:spcPct val="0"/>
              </a:spcAft>
              <a:buClrTx/>
              <a:buSzTx/>
              <a:buFont typeface="Arial" panose="020B0604020202020204" pitchFamily="34" charset="0"/>
              <a:buNone/>
              <a:tabLst/>
              <a:defRPr/>
            </a:pPr>
            <a:fld id="{D5913691-87F4-42F4-BB15-EDBDFD72778F}" type="slidenum">
              <a:rPr kumimoji="0" lang="zh-CN" altLang="en-US" sz="1200" b="0" i="0" u="none" strike="noStrike" kern="1200" cap="none" spc="0" normalizeH="0" baseline="0" noProof="0" smtClean="0">
                <a:ln>
                  <a:noFill/>
                </a:ln>
                <a:solidFill>
                  <a:prstClr val="black"/>
                </a:solidFill>
                <a:effectLst/>
                <a:uLnTx/>
                <a:uFillTx/>
                <a:ea typeface="方正兰亭黑_GBK" pitchFamily="2" charset="-122"/>
                <a:cs typeface="+mn-cs"/>
              </a:rPr>
              <a:pPr marL="0" marR="0" lvl="0" indent="0" algn="r" defTabSz="685800" rtl="0" eaLnBrk="0" fontAlgn="base" latinLnBrk="0" hangingPunct="0">
                <a:lnSpc>
                  <a:spcPct val="100000"/>
                </a:lnSpc>
                <a:spcBef>
                  <a:spcPct val="0"/>
                </a:spcBef>
                <a:spcAft>
                  <a:spcPct val="0"/>
                </a:spcAft>
                <a:buClrTx/>
                <a:buSzTx/>
                <a:buFont typeface="Arial" panose="020B0604020202020204" pitchFamily="34" charset="0"/>
                <a:buNone/>
                <a:tabLst/>
                <a:defRPr/>
              </a:pPr>
              <a:t>5</a:t>
            </a:fld>
            <a:endParaRPr kumimoji="0" lang="zh-CN" altLang="en-US" sz="1200" b="0" i="0" u="none" strike="noStrike" kern="1200" cap="none" spc="0" normalizeH="0" baseline="0" noProof="0">
              <a:ln>
                <a:noFill/>
              </a:ln>
              <a:solidFill>
                <a:prstClr val="black"/>
              </a:solidFill>
              <a:effectLst/>
              <a:uLnTx/>
              <a:uFillTx/>
              <a:ea typeface="方正兰亭黑_GBK" pitchFamily="2" charset="-122"/>
              <a:cs typeface="+mn-cs"/>
            </a:endParaRPr>
          </a:p>
        </p:txBody>
      </p:sp>
    </p:spTree>
    <p:extLst>
      <p:ext uri="{BB962C8B-B14F-4D97-AF65-F5344CB8AC3E}">
        <p14:creationId xmlns:p14="http://schemas.microsoft.com/office/powerpoint/2010/main" val="314109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82C8065F-811E-4255-BC1F-A97EB48777D4}"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E8DFB96-6773-45C1-AF42-E048D8013016}" type="slidenum">
              <a:rPr lang="zh-CN" altLang="en-US"/>
              <a:pPr/>
              <a:t>‹#›</a:t>
            </a:fld>
            <a:endParaRPr lang="zh-CN" altLang="en-US"/>
          </a:p>
        </p:txBody>
      </p:sp>
    </p:spTree>
    <p:extLst>
      <p:ext uri="{BB962C8B-B14F-4D97-AF65-F5344CB8AC3E}">
        <p14:creationId xmlns:p14="http://schemas.microsoft.com/office/powerpoint/2010/main" val="931410483"/>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1B6944E-2E34-42C2-A881-9CA0518673FB}"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2F33B52-C836-4B5F-97A6-47E2038D7645}" type="slidenum">
              <a:rPr lang="zh-CN" altLang="en-US"/>
              <a:pPr/>
              <a:t>‹#›</a:t>
            </a:fld>
            <a:endParaRPr lang="zh-CN" altLang="en-US"/>
          </a:p>
        </p:txBody>
      </p:sp>
    </p:spTree>
    <p:extLst>
      <p:ext uri="{BB962C8B-B14F-4D97-AF65-F5344CB8AC3E}">
        <p14:creationId xmlns:p14="http://schemas.microsoft.com/office/powerpoint/2010/main" val="320717038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8FBE1D1-E914-435D-93D6-3BD8363301CE}"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7127B-ADA8-4A21-9B34-373ABC386C63}" type="slidenum">
              <a:rPr lang="zh-CN" altLang="en-US"/>
              <a:pPr/>
              <a:t>‹#›</a:t>
            </a:fld>
            <a:endParaRPr lang="zh-CN" altLang="en-US"/>
          </a:p>
        </p:txBody>
      </p:sp>
    </p:spTree>
    <p:extLst>
      <p:ext uri="{BB962C8B-B14F-4D97-AF65-F5344CB8AC3E}">
        <p14:creationId xmlns:p14="http://schemas.microsoft.com/office/powerpoint/2010/main" val="718817142"/>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194371647"/>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315858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000127738"/>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3702665"/>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824067"/>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27376451"/>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76902"/>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291138697"/>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A0CD226-0C66-4894-A629-92CD706AC45C}"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103E1FD-C022-47FA-98BF-3F4923E0572E}" type="slidenum">
              <a:rPr lang="zh-CN" altLang="en-US"/>
              <a:pPr/>
              <a:t>‹#›</a:t>
            </a:fld>
            <a:endParaRPr lang="zh-CN" altLang="en-US"/>
          </a:p>
        </p:txBody>
      </p:sp>
    </p:spTree>
    <p:extLst>
      <p:ext uri="{BB962C8B-B14F-4D97-AF65-F5344CB8AC3E}">
        <p14:creationId xmlns:p14="http://schemas.microsoft.com/office/powerpoint/2010/main" val="4220127995"/>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87588716"/>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4136192"/>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191124"/>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172782097"/>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4089721"/>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755560471"/>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7753102"/>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1483936"/>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72296138"/>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86972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A316597E-791C-4430-BE0E-30ECAE21F7C0}" type="datetimeFigureOut">
              <a:rPr lang="zh-CN" altLang="en-US"/>
              <a:pPr/>
              <a:t>2020/4/1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BBC5D09-3B21-426A-AD75-636129916BC3}" type="slidenum">
              <a:rPr lang="zh-CN" altLang="en-US"/>
              <a:pPr/>
              <a:t>‹#›</a:t>
            </a:fld>
            <a:endParaRPr lang="zh-CN" altLang="en-US"/>
          </a:p>
        </p:txBody>
      </p:sp>
    </p:spTree>
    <p:extLst>
      <p:ext uri="{BB962C8B-B14F-4D97-AF65-F5344CB8AC3E}">
        <p14:creationId xmlns:p14="http://schemas.microsoft.com/office/powerpoint/2010/main" val="3938953326"/>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72958083"/>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57846062"/>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2302533"/>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6802251"/>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55412250"/>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3598661"/>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602656012"/>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634002"/>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2129270"/>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8880566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AB53A12-213F-4E2F-8455-65DF2151CC52}" type="datetimeFigureOut">
              <a:rPr lang="zh-CN" altLang="en-US"/>
              <a:pPr/>
              <a:t>2020/4/1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757C796-4717-4DF3-BFB8-4F83C857A18E}" type="slidenum">
              <a:rPr lang="zh-CN" altLang="en-US"/>
              <a:pPr/>
              <a:t>‹#›</a:t>
            </a:fld>
            <a:endParaRPr lang="zh-CN" altLang="en-US"/>
          </a:p>
        </p:txBody>
      </p:sp>
    </p:spTree>
    <p:extLst>
      <p:ext uri="{BB962C8B-B14F-4D97-AF65-F5344CB8AC3E}">
        <p14:creationId xmlns:p14="http://schemas.microsoft.com/office/powerpoint/2010/main" val="3360201194"/>
      </p:ext>
    </p:extLst>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645791"/>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117579805"/>
      </p:ext>
    </p:extLst>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862585170"/>
      </p:ext>
    </p:extLst>
  </p:cSld>
  <p:clrMapOvr>
    <a:masterClrMapping/>
  </p:clrMapOvr>
  <p:transition spd="slow">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4973065"/>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6435297"/>
      </p:ext>
    </p:extLst>
  </p:cSld>
  <p:clrMapOvr>
    <a:masterClrMapping/>
  </p:clrMapOvr>
  <p:transition spd="slow">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151681746"/>
      </p:ext>
    </p:extLst>
  </p:cSld>
  <p:clrMapOvr>
    <a:masterClrMapping/>
  </p:clrMapOvr>
  <p:transition spd="slow">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5923693"/>
      </p:ext>
    </p:extLst>
  </p:cSld>
  <p:clrMapOvr>
    <a:masterClrMapping/>
  </p:clrMapOvr>
  <p:transition spd="slow">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566611565"/>
      </p:ext>
    </p:extLst>
  </p:cSld>
  <p:clrMapOvr>
    <a:masterClrMapping/>
  </p:clrMapOvr>
  <p:transition spd="slow">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504802"/>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715988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EE7D2579-F209-4508-9BA8-E36EB73AC4F0}" type="datetimeFigureOut">
              <a:rPr lang="zh-CN" altLang="en-US"/>
              <a:pPr/>
              <a:t>2020/4/1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7AA64103-B912-42B6-992A-DBFB192CBF39}" type="slidenum">
              <a:rPr lang="zh-CN" altLang="en-US"/>
              <a:pPr/>
              <a:t>‹#›</a:t>
            </a:fld>
            <a:endParaRPr lang="zh-CN" altLang="en-US"/>
          </a:p>
        </p:txBody>
      </p:sp>
    </p:spTree>
    <p:extLst>
      <p:ext uri="{BB962C8B-B14F-4D97-AF65-F5344CB8AC3E}">
        <p14:creationId xmlns:p14="http://schemas.microsoft.com/office/powerpoint/2010/main" val="3484315390"/>
      </p:ext>
    </p:extLst>
  </p:cSld>
  <p:clrMapOvr>
    <a:masterClrMapping/>
  </p:clrMapOvr>
  <p:transition spd="slow">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3966274"/>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865754"/>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7032283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33838449"/>
      </p:ext>
    </p:extLst>
  </p:cSld>
  <p:clrMapOvr>
    <a:masterClrMapping/>
  </p:clrMapOvr>
  <p:transition spd="slow">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21546009"/>
      </p:ext>
    </p:extLst>
  </p:cSld>
  <p:clrMapOvr>
    <a:masterClrMapping/>
  </p:clrMapOvr>
  <p:transition spd="slow">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9322644"/>
      </p:ext>
    </p:extLst>
  </p:cSld>
  <p:clrMapOvr>
    <a:masterClrMapping/>
  </p:clrMapOvr>
  <p:transition spd="slow">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409069712"/>
      </p:ext>
    </p:extLst>
  </p:cSld>
  <p:clrMapOvr>
    <a:masterClrMapping/>
  </p:clrMapOvr>
  <p:transition spd="slow">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1186231"/>
      </p:ext>
    </p:extLst>
  </p:cSld>
  <p:clrMapOvr>
    <a:masterClrMapping/>
  </p:clrMapOvr>
  <p:transition spd="slow">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44297235"/>
      </p:ext>
    </p:extLst>
  </p:cSld>
  <p:clrMapOvr>
    <a:masterClrMapping/>
  </p:clrMapOvr>
  <p:transition spd="slow">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9550954"/>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3001106-38E5-4A70-A269-C599AB08227C}" type="datetimeFigureOut">
              <a:rPr lang="zh-CN" altLang="en-US"/>
              <a:pPr/>
              <a:t>2020/4/1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725616E-7A7A-44FF-AFDA-77F722D38B9C}" type="slidenum">
              <a:rPr lang="zh-CN" altLang="en-US"/>
              <a:pPr/>
              <a:t>‹#›</a:t>
            </a:fld>
            <a:endParaRPr lang="zh-CN" altLang="en-US"/>
          </a:p>
        </p:txBody>
      </p:sp>
    </p:spTree>
    <p:extLst>
      <p:ext uri="{BB962C8B-B14F-4D97-AF65-F5344CB8AC3E}">
        <p14:creationId xmlns:p14="http://schemas.microsoft.com/office/powerpoint/2010/main" val="1057463338"/>
      </p:ext>
    </p:extLst>
  </p:cSld>
  <p:clrMapOvr>
    <a:masterClrMapping/>
  </p:clrMapOvr>
  <p:transition spd="slow">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9181294"/>
      </p:ext>
    </p:extLst>
  </p:cSld>
  <p:clrMapOvr>
    <a:masterClrMapping/>
  </p:clrMapOvr>
  <p:transition spd="slow">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57581038"/>
      </p:ext>
    </p:extLst>
  </p:cSld>
  <p:clrMapOvr>
    <a:masterClrMapping/>
  </p:clrMapOvr>
  <p:transition spd="slow">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967828"/>
      </p:ext>
    </p:extLst>
  </p:cSld>
  <p:clrMapOvr>
    <a:masterClrMapping/>
  </p:clrMapOvr>
  <p:transition spd="slow">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07827374"/>
      </p:ext>
    </p:extLst>
  </p:cSld>
  <p:clrMapOvr>
    <a:masterClrMapping/>
  </p:clrMapOvr>
  <p:transition spd="slow">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4375663"/>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8763644"/>
      </p:ext>
    </p:extLst>
  </p:cSld>
  <p:clrMapOvr>
    <a:masterClrMapping/>
  </p:clrMapOvr>
  <p:transition spd="slow">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2049673"/>
      </p:ext>
    </p:extLst>
  </p:cSld>
  <p:clrMapOvr>
    <a:masterClrMapping/>
  </p:clrMapOvr>
  <p:transition spd="slow">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773347487"/>
      </p:ext>
    </p:extLst>
  </p:cSld>
  <p:clrMapOvr>
    <a:masterClrMapping/>
  </p:clrMapOvr>
  <p:transition spd="slow">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8456017"/>
      </p:ext>
    </p:extLst>
  </p:cSld>
  <p:clrMapOvr>
    <a:masterClrMapping/>
  </p:clrMapOvr>
  <p:transition spd="slow">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64556453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47AE97B-BE66-4D31-9FF4-9A62E26CD0CA}" type="datetimeFigureOut">
              <a:rPr lang="zh-CN" altLang="en-US"/>
              <a:pPr/>
              <a:t>2020/4/1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52E73194-14C3-44CA-85B1-CF659FC9DC88}" type="slidenum">
              <a:rPr lang="zh-CN" altLang="en-US"/>
              <a:pPr/>
              <a:t>‹#›</a:t>
            </a:fld>
            <a:endParaRPr lang="zh-CN" altLang="en-US"/>
          </a:p>
        </p:txBody>
      </p:sp>
    </p:spTree>
    <p:extLst>
      <p:ext uri="{BB962C8B-B14F-4D97-AF65-F5344CB8AC3E}">
        <p14:creationId xmlns:p14="http://schemas.microsoft.com/office/powerpoint/2010/main" val="914580578"/>
      </p:ext>
    </p:extLst>
  </p:cSld>
  <p:clrMapOvr>
    <a:masterClrMapping/>
  </p:clrMapOvr>
  <p:transition spd="slow">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3271523"/>
      </p:ext>
    </p:extLst>
  </p:cSld>
  <p:clrMapOvr>
    <a:masterClrMapping/>
  </p:clrMapOvr>
  <p:transition spd="slow">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5105333"/>
      </p:ext>
    </p:extLst>
  </p:cSld>
  <p:clrMapOvr>
    <a:masterClrMapping/>
  </p:clrMapOvr>
  <p:transition spd="slow">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41068987"/>
      </p:ext>
    </p:extLst>
  </p:cSld>
  <p:clrMapOvr>
    <a:masterClrMapping/>
  </p:clrMapOvr>
  <p:transition spd="slow">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894553"/>
      </p:ext>
    </p:extLst>
  </p:cSld>
  <p:clrMapOvr>
    <a:masterClrMapping/>
  </p:clrMapOvr>
  <p:transition spd="slow">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797831284"/>
      </p:ext>
    </p:extLst>
  </p:cSld>
  <p:clrMapOvr>
    <a:masterClrMapping/>
  </p:clrMapOvr>
  <p:transition spd="slow">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124195411"/>
      </p:ext>
    </p:extLst>
  </p:cSld>
  <p:clrMapOvr>
    <a:masterClrMapping/>
  </p:clrMapOvr>
  <p:transition spd="slow">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8295348"/>
      </p:ext>
    </p:extLst>
  </p:cSld>
  <p:clrMapOvr>
    <a:masterClrMapping/>
  </p:clrMapOvr>
  <p:transition spd="slow">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7302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2106458-F38D-44E9-8DF8-83AEE3ACBF0B}" type="datetimeFigureOut">
              <a:rPr lang="zh-CN" altLang="en-US"/>
              <a:pPr/>
              <a:t>2020/4/1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45FE4A0-8BCA-42CD-91DA-4C27533EED22}" type="slidenum">
              <a:rPr lang="zh-CN" altLang="en-US"/>
              <a:pPr/>
              <a:t>‹#›</a:t>
            </a:fld>
            <a:endParaRPr lang="zh-CN" altLang="en-US"/>
          </a:p>
        </p:txBody>
      </p:sp>
    </p:spTree>
    <p:extLst>
      <p:ext uri="{BB962C8B-B14F-4D97-AF65-F5344CB8AC3E}">
        <p14:creationId xmlns:p14="http://schemas.microsoft.com/office/powerpoint/2010/main" val="3753291751"/>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BF3C7C-5FC9-41D2-BB57-8CF62D5089FC}" type="datetimeFigureOut">
              <a:rPr lang="zh-CN" altLang="en-US"/>
              <a:pPr/>
              <a:t>2020/4/1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ED976021-63FC-4417-BB00-CA354DBD29FC}" type="slidenum">
              <a:rPr lang="zh-CN" altLang="en-US"/>
              <a:pPr/>
              <a:t>‹#›</a:t>
            </a:fld>
            <a:endParaRPr lang="zh-CN" altLang="en-US"/>
          </a:p>
        </p:txBody>
      </p:sp>
    </p:spTree>
    <p:extLst>
      <p:ext uri="{BB962C8B-B14F-4D97-AF65-F5344CB8AC3E}">
        <p14:creationId xmlns:p14="http://schemas.microsoft.com/office/powerpoint/2010/main" val="48699265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C438175A-3D9C-44EB-AC24-82BA365EEDB3}" type="datetimeFigureOut">
              <a:rPr lang="zh-CN" altLang="en-US"/>
              <a:pPr/>
              <a:t>2020/4/1</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4548DA0F-3A21-4492-AC93-4373CB882AB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2052"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6146" name="组合 6"/>
          <p:cNvGrpSpPr>
            <a:grpSpLocks/>
          </p:cNvGrpSpPr>
          <p:nvPr userDrawn="1"/>
        </p:nvGrpSpPr>
        <p:grpSpPr bwMode="auto">
          <a:xfrm>
            <a:off x="871538" y="-1146175"/>
            <a:ext cx="7473950" cy="7473950"/>
            <a:chOff x="0" y="0"/>
            <a:chExt cx="4028072" cy="4028072"/>
          </a:xfrm>
        </p:grpSpPr>
        <p:grpSp>
          <p:nvGrpSpPr>
            <p:cNvPr id="6147" name="组合 7"/>
            <p:cNvGrpSpPr>
              <a:grpSpLocks/>
            </p:cNvGrpSpPr>
            <p:nvPr/>
          </p:nvGrpSpPr>
          <p:grpSpPr bwMode="auto">
            <a:xfrm>
              <a:off x="0" y="0"/>
              <a:ext cx="4028072" cy="4028072"/>
              <a:chOff x="0" y="0"/>
              <a:chExt cx="672490" cy="672490"/>
            </a:xfrm>
          </p:grpSpPr>
          <p:sp>
            <p:nvSpPr>
              <p:cNvPr id="6148" name="椭圆 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49" name="椭圆 10"/>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6150" name="椭圆 11"/>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51" name="椭圆 8"/>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615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615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7171"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8195"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9218"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9219"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10242"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243"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spd="slow">
    <p:wipe dir="r"/>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2pPr>
      <a:lvl3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3pPr>
      <a:lvl4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4pPr>
      <a:lvl5pPr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方正兰亭黑_GBK" pitchFamily="2" charset="-122"/>
          <a:ea typeface="方正兰亭黑_GBK"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23"/>
          <p:cNvSpPr txBox="1">
            <a:spLocks noChangeArrowheads="1"/>
          </p:cNvSpPr>
          <p:nvPr/>
        </p:nvSpPr>
        <p:spPr bwMode="auto">
          <a:xfrm>
            <a:off x="168322" y="2417028"/>
            <a:ext cx="8821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algn="ctr" defTabSz="914400" eaLnBrk="1" hangingPunct="1">
              <a:lnSpc>
                <a:spcPct val="100000"/>
              </a:lnSpc>
              <a:spcBef>
                <a:spcPct val="0"/>
              </a:spcBef>
              <a:buNone/>
            </a:pPr>
            <a:r>
              <a:rPr lang="en-US" altLang="zh-CN" sz="4800" b="1" i="1" dirty="0">
                <a:solidFill>
                  <a:srgbClr val="FFFFFF"/>
                </a:solidFill>
                <a:latin typeface="方正兰亭中黑_GBK" pitchFamily="2" charset="-122"/>
                <a:ea typeface="方正兰亭中黑_GBK" pitchFamily="2" charset="-122"/>
              </a:rPr>
              <a:t>RMYP</a:t>
            </a:r>
            <a:r>
              <a:rPr lang="zh-CN" altLang="en-US" sz="4800" b="1" i="1" dirty="0">
                <a:solidFill>
                  <a:srgbClr val="FFFFFF"/>
                </a:solidFill>
                <a:latin typeface="方正兰亭中黑_GBK" pitchFamily="2" charset="-122"/>
                <a:ea typeface="方正兰亭中黑_GBK" pitchFamily="2" charset="-122"/>
              </a:rPr>
              <a:t>软件需求规格说明书报告</a:t>
            </a:r>
            <a:endParaRPr lang="en-US" sz="4800" b="1" i="1" dirty="0">
              <a:solidFill>
                <a:srgbClr val="FFFFFF"/>
              </a:solidFill>
              <a:latin typeface="方正兰亭中黑_GBK" pitchFamily="2" charset="-122"/>
              <a:ea typeface="方正兰亭中黑_GBK" pitchFamily="2" charset="-122"/>
            </a:endParaRPr>
          </a:p>
        </p:txBody>
      </p:sp>
      <p:sp>
        <p:nvSpPr>
          <p:cNvPr id="12291" name="矩形 30"/>
          <p:cNvSpPr>
            <a:spLocks noChangeArrowheads="1"/>
          </p:cNvSpPr>
          <p:nvPr/>
        </p:nvSpPr>
        <p:spPr bwMode="auto">
          <a:xfrm>
            <a:off x="3379788" y="3248025"/>
            <a:ext cx="2384425" cy="42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algn="ctr" defTabSz="914400" eaLnBrk="1" hangingPunct="1">
              <a:lnSpc>
                <a:spcPct val="150000"/>
              </a:lnSpc>
            </a:pPr>
            <a:r>
              <a:rPr lang="zh-CN" altLang="en-US" sz="1600" b="1" i="1" dirty="0">
                <a:solidFill>
                  <a:srgbClr val="EEECE1"/>
                </a:solidFill>
                <a:cs typeface="Arial" panose="020B0604020202020204" pitchFamily="34" charset="0"/>
                <a:sym typeface="微软雅黑" panose="020B0503020204020204" pitchFamily="34" charset="-122"/>
              </a:rPr>
              <a:t>软摸硬跑小组</a:t>
            </a:r>
          </a:p>
        </p:txBody>
      </p:sp>
      <p:grpSp>
        <p:nvGrpSpPr>
          <p:cNvPr id="12292" name="组合 1"/>
          <p:cNvGrpSpPr>
            <a:grpSpLocks/>
          </p:cNvGrpSpPr>
          <p:nvPr/>
        </p:nvGrpSpPr>
        <p:grpSpPr bwMode="auto">
          <a:xfrm>
            <a:off x="3825875" y="903288"/>
            <a:ext cx="1565275" cy="1565275"/>
            <a:chOff x="0" y="0"/>
            <a:chExt cx="1721739" cy="1721739"/>
          </a:xfrm>
        </p:grpSpPr>
        <p:sp>
          <p:nvSpPr>
            <p:cNvPr id="12293" name="椭圆 40"/>
            <p:cNvSpPr>
              <a:spLocks noChangeArrowheads="1"/>
            </p:cNvSpPr>
            <p:nvPr/>
          </p:nvSpPr>
          <p:spPr bwMode="auto">
            <a:xfrm>
              <a:off x="0" y="0"/>
              <a:ext cx="1721739" cy="17217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4" name="椭圆 41"/>
            <p:cNvSpPr>
              <a:spLocks noChangeArrowheads="1"/>
            </p:cNvSpPr>
            <p:nvPr/>
          </p:nvSpPr>
          <p:spPr bwMode="auto">
            <a:xfrm>
              <a:off x="206050" y="206050"/>
              <a:ext cx="1309639" cy="1309639"/>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5" name="椭圆 42"/>
            <p:cNvSpPr>
              <a:spLocks noChangeArrowheads="1"/>
            </p:cNvSpPr>
            <p:nvPr/>
          </p:nvSpPr>
          <p:spPr bwMode="auto">
            <a:xfrm>
              <a:off x="410354" y="410353"/>
              <a:ext cx="901032" cy="90103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2296" name="Freeform 5"/>
            <p:cNvSpPr>
              <a:spLocks/>
            </p:cNvSpPr>
            <p:nvPr/>
          </p:nvSpPr>
          <p:spPr bwMode="auto">
            <a:xfrm>
              <a:off x="571003" y="707205"/>
              <a:ext cx="515124" cy="392892"/>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rgbClr val="FCFCFC"/>
            </a:solidFill>
            <a:ln w="1588" cap="flat" cmpd="sng">
              <a:solidFill>
                <a:srgbClr val="FFFFFF"/>
              </a:solidFill>
              <a:round/>
              <a:headEnd/>
              <a:tailEnd/>
            </a:ln>
          </p:spPr>
          <p:txBody>
            <a:bodyPr/>
            <a:lstStyle/>
            <a:p>
              <a:endParaRPr lang="zh-CN" altLang="en-US"/>
            </a:p>
          </p:txBody>
        </p:sp>
      </p:gr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graphicFrame>
        <p:nvGraphicFramePr>
          <p:cNvPr id="2" name="表格 1">
            <a:extLst>
              <a:ext uri="{FF2B5EF4-FFF2-40B4-BE49-F238E27FC236}">
                <a16:creationId xmlns:a16="http://schemas.microsoft.com/office/drawing/2014/main" id="{19369486-D45C-4DCE-9644-8324DF45AFC1}"/>
              </a:ext>
            </a:extLst>
          </p:cNvPr>
          <p:cNvGraphicFramePr>
            <a:graphicFrameLocks noGrp="1"/>
          </p:cNvGraphicFramePr>
          <p:nvPr>
            <p:extLst>
              <p:ext uri="{D42A27DB-BD31-4B8C-83A1-F6EECF244321}">
                <p14:modId xmlns:p14="http://schemas.microsoft.com/office/powerpoint/2010/main" val="851935081"/>
              </p:ext>
            </p:extLst>
          </p:nvPr>
        </p:nvGraphicFramePr>
        <p:xfrm>
          <a:off x="193675" y="951470"/>
          <a:ext cx="7924714" cy="3744100"/>
        </p:xfrm>
        <a:graphic>
          <a:graphicData uri="http://schemas.openxmlformats.org/drawingml/2006/table">
            <a:tbl>
              <a:tblPr firstRow="1">
                <a:tableStyleId>{5C22544A-7EE6-4342-B048-85BDC9FD1C3A}</a:tableStyleId>
              </a:tblPr>
              <a:tblGrid>
                <a:gridCol w="1043004">
                  <a:extLst>
                    <a:ext uri="{9D8B030D-6E8A-4147-A177-3AD203B41FA5}">
                      <a16:colId xmlns:a16="http://schemas.microsoft.com/office/drawing/2014/main" val="2600754356"/>
                    </a:ext>
                  </a:extLst>
                </a:gridCol>
                <a:gridCol w="6881710">
                  <a:extLst>
                    <a:ext uri="{9D8B030D-6E8A-4147-A177-3AD203B41FA5}">
                      <a16:colId xmlns:a16="http://schemas.microsoft.com/office/drawing/2014/main" val="4154804363"/>
                    </a:ext>
                  </a:extLst>
                </a:gridCol>
              </a:tblGrid>
              <a:tr h="437716">
                <a:tc>
                  <a:txBody>
                    <a:bodyPr/>
                    <a:lstStyle/>
                    <a:p>
                      <a:pPr algn="just">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5876005"/>
                  </a:ext>
                </a:extLst>
              </a:tr>
              <a:tr h="313425">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会员B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0548477"/>
                  </a:ext>
                </a:extLst>
              </a:tr>
              <a:tr h="378692">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付钱在健身房进行锻炼的人员，有专门的私教对其负责，为他的健身提供建议规划。体测仪的使用频率较高。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2597287"/>
                  </a:ext>
                </a:extLst>
              </a:tr>
              <a:tr h="378692">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私教会员经常使用体测仪以观察自己的训练变化，希望掌握自身的数据变化，一方面给予动力，一方面了解锻炼成效。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635713"/>
                  </a:ext>
                </a:extLst>
              </a:tr>
              <a:tr h="298364">
                <a:tc>
                  <a:txBody>
                    <a:bodyPr/>
                    <a:lstStyle/>
                    <a:p>
                      <a:pPr algn="just">
                        <a:spcAft>
                          <a:spcPts val="0"/>
                        </a:spcAft>
                      </a:pPr>
                      <a:r>
                        <a:rPr lang="zh-CN" sz="1100" kern="0">
                          <a:effectLst/>
                        </a:rPr>
                        <a:t>用户动机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希望对自己的身体变化了解，希望能知道过去一周或几周内的锻炼是否有效。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812829"/>
                  </a:ext>
                </a:extLst>
              </a:tr>
              <a:tr h="378692">
                <a:tc>
                  <a:txBody>
                    <a:bodyPr/>
                    <a:lstStyle/>
                    <a:p>
                      <a:pPr algn="just">
                        <a:spcAft>
                          <a:spcPts val="0"/>
                        </a:spcAft>
                      </a:pPr>
                      <a:r>
                        <a:rPr lang="zh-CN" sz="1100" kern="0">
                          <a:effectLst/>
                        </a:rPr>
                        <a:t>用户痛点1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每次的体测结果都是通过纸张传递，有的时候纸就直接给教练拿去分析了，对于自己只有一个大概的映像或是一张图片。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8198970"/>
                  </a:ext>
                </a:extLst>
              </a:tr>
              <a:tr h="378692">
                <a:tc>
                  <a:txBody>
                    <a:bodyPr/>
                    <a:lstStyle/>
                    <a:p>
                      <a:pPr algn="just">
                        <a:spcAft>
                          <a:spcPts val="0"/>
                        </a:spcAft>
                      </a:pPr>
                      <a:r>
                        <a:rPr lang="zh-CN" sz="1100" kern="0">
                          <a:effectLst/>
                        </a:rPr>
                        <a:t>用户痛点2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对于自己的体测情况不能清晰认知，往往这次测了，上一次的结果就记得不太清楚，各处的体脂率是否因锻炼改变的概念模糊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6698857"/>
                  </a:ext>
                </a:extLst>
              </a:tr>
              <a:tr h="568038">
                <a:tc>
                  <a:txBody>
                    <a:bodyPr/>
                    <a:lstStyle/>
                    <a:p>
                      <a:pPr algn="just">
                        <a:spcAft>
                          <a:spcPts val="0"/>
                        </a:spcAft>
                      </a:pPr>
                      <a:r>
                        <a:rPr lang="zh-CN" sz="1100" kern="0">
                          <a:effectLst/>
                        </a:rPr>
                        <a:t>典型场景1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会员</a:t>
                      </a:r>
                      <a:r>
                        <a:rPr lang="en-US" sz="1100" kern="0">
                          <a:effectLst/>
                        </a:rPr>
                        <a:t>B</a:t>
                      </a:r>
                      <a:r>
                        <a:rPr lang="zh-CN" sz="1100" kern="0">
                          <a:effectLst/>
                        </a:rPr>
                        <a:t>点开小程序，看到自己每次体测的数据，将此次数据与上次数据对比，明显发现自己的蛋白质含量增加较大，但体脂比例不变。明白自己在这种蛋白质摄入量的情况下，锻炼不足。</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5137114"/>
                  </a:ext>
                </a:extLst>
              </a:tr>
              <a:tr h="298364">
                <a:tc>
                  <a:txBody>
                    <a:bodyPr/>
                    <a:lstStyle/>
                    <a:p>
                      <a:pPr algn="just">
                        <a:spcAft>
                          <a:spcPts val="0"/>
                        </a:spcAft>
                      </a:pPr>
                      <a:r>
                        <a:rPr lang="zh-CN" sz="1100" kern="0">
                          <a:effectLst/>
                        </a:rPr>
                        <a:t>典型场景2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会员</a:t>
                      </a:r>
                      <a:r>
                        <a:rPr lang="en-US" sz="1100" kern="0">
                          <a:effectLst/>
                        </a:rPr>
                        <a:t>B</a:t>
                      </a:r>
                      <a:r>
                        <a:rPr lang="zh-CN" sz="1100" kern="0">
                          <a:effectLst/>
                        </a:rPr>
                        <a:t>翻阅以前的记录，发现自己不知不觉已经从</a:t>
                      </a:r>
                      <a:r>
                        <a:rPr lang="en-US" sz="1100" kern="0">
                          <a:effectLst/>
                        </a:rPr>
                        <a:t>240</a:t>
                      </a:r>
                      <a:r>
                        <a:rPr lang="zh-CN" sz="1100" kern="0">
                          <a:effectLst/>
                        </a:rPr>
                        <a:t>斤减到了</a:t>
                      </a:r>
                      <a:r>
                        <a:rPr lang="en-US" sz="1100" kern="0">
                          <a:effectLst/>
                        </a:rPr>
                        <a:t>140</a:t>
                      </a:r>
                      <a:r>
                        <a:rPr lang="zh-CN" sz="1100" kern="0">
                          <a:effectLst/>
                        </a:rPr>
                        <a:t>斤，倍感激励。</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9909973"/>
                  </a:ext>
                </a:extLst>
              </a:tr>
              <a:tr h="313425">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为符合轻量化方便的特点，因此在手机端使用，使用学员专用的学员端。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0042776"/>
                  </a:ext>
                </a:extLst>
              </a:tr>
            </a:tbl>
          </a:graphicData>
        </a:graphic>
      </p:graphicFrame>
    </p:spTree>
    <p:extLst>
      <p:ext uri="{BB962C8B-B14F-4D97-AF65-F5344CB8AC3E}">
        <p14:creationId xmlns:p14="http://schemas.microsoft.com/office/powerpoint/2010/main" val="1230333879"/>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graphicFrame>
        <p:nvGraphicFramePr>
          <p:cNvPr id="2" name="表格 1">
            <a:extLst>
              <a:ext uri="{FF2B5EF4-FFF2-40B4-BE49-F238E27FC236}">
                <a16:creationId xmlns:a16="http://schemas.microsoft.com/office/drawing/2014/main" id="{DDA8B744-5E23-4D66-868B-85D0562922B1}"/>
              </a:ext>
            </a:extLst>
          </p:cNvPr>
          <p:cNvGraphicFramePr>
            <a:graphicFrameLocks noGrp="1"/>
          </p:cNvGraphicFramePr>
          <p:nvPr>
            <p:extLst>
              <p:ext uri="{D42A27DB-BD31-4B8C-83A1-F6EECF244321}">
                <p14:modId xmlns:p14="http://schemas.microsoft.com/office/powerpoint/2010/main" val="4014651577"/>
              </p:ext>
            </p:extLst>
          </p:nvPr>
        </p:nvGraphicFramePr>
        <p:xfrm>
          <a:off x="382021" y="1087394"/>
          <a:ext cx="7464520" cy="3484604"/>
        </p:xfrm>
        <a:graphic>
          <a:graphicData uri="http://schemas.openxmlformats.org/drawingml/2006/table">
            <a:tbl>
              <a:tblPr firstRow="1">
                <a:tableStyleId>{5C22544A-7EE6-4342-B048-85BDC9FD1C3A}</a:tableStyleId>
              </a:tblPr>
              <a:tblGrid>
                <a:gridCol w="982436">
                  <a:extLst>
                    <a:ext uri="{9D8B030D-6E8A-4147-A177-3AD203B41FA5}">
                      <a16:colId xmlns:a16="http://schemas.microsoft.com/office/drawing/2014/main" val="1451318146"/>
                    </a:ext>
                  </a:extLst>
                </a:gridCol>
                <a:gridCol w="6482084">
                  <a:extLst>
                    <a:ext uri="{9D8B030D-6E8A-4147-A177-3AD203B41FA5}">
                      <a16:colId xmlns:a16="http://schemas.microsoft.com/office/drawing/2014/main" val="1571649299"/>
                    </a:ext>
                  </a:extLst>
                </a:gridCol>
              </a:tblGrid>
              <a:tr h="449878">
                <a:tc>
                  <a:txBody>
                    <a:bodyPr/>
                    <a:lstStyle/>
                    <a:p>
                      <a:pPr algn="just">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531624"/>
                  </a:ext>
                </a:extLst>
              </a:tr>
              <a:tr h="406927">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会员C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816716"/>
                  </a:ext>
                </a:extLst>
              </a:tr>
              <a:tr h="443243">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付钱在健身房进行锻炼的人员，没有专门的私教，偶尔会用体测仪体测。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3041276"/>
                  </a:ext>
                </a:extLst>
              </a:tr>
              <a:tr h="406927">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自由会员偶尔使用体测仪以观察自己的训练变化，次数较少，大多依靠视觉效果反映。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4495698"/>
                  </a:ext>
                </a:extLst>
              </a:tr>
              <a:tr h="387372">
                <a:tc>
                  <a:txBody>
                    <a:bodyPr/>
                    <a:lstStyle/>
                    <a:p>
                      <a:pPr algn="just">
                        <a:spcAft>
                          <a:spcPts val="0"/>
                        </a:spcAft>
                      </a:pPr>
                      <a:r>
                        <a:rPr lang="zh-CN" sz="1100" kern="0">
                          <a:effectLst/>
                        </a:rPr>
                        <a:t>用户动机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希望教练给出切实可行的建议，希望验证网络上的健身教学对自己是否有效果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0648796"/>
                  </a:ext>
                </a:extLst>
              </a:tr>
              <a:tr h="491665">
                <a:tc>
                  <a:txBody>
                    <a:bodyPr/>
                    <a:lstStyle/>
                    <a:p>
                      <a:pPr algn="just">
                        <a:spcAft>
                          <a:spcPts val="0"/>
                        </a:spcAft>
                      </a:pPr>
                      <a:r>
                        <a:rPr lang="zh-CN" sz="1100" kern="0">
                          <a:effectLst/>
                        </a:rPr>
                        <a:t>用户痛点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办不起私教，又想健身，网络上的健身教程眼花缭乱，不知道哪个能适合自己的健身目标。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5345741"/>
                  </a:ext>
                </a:extLst>
              </a:tr>
              <a:tr h="491665">
                <a:tc>
                  <a:txBody>
                    <a:bodyPr/>
                    <a:lstStyle/>
                    <a:p>
                      <a:pPr algn="just">
                        <a:spcAft>
                          <a:spcPts val="0"/>
                        </a:spcAft>
                      </a:pPr>
                      <a:r>
                        <a:rPr lang="zh-CN" sz="1100" kern="0">
                          <a:effectLst/>
                        </a:rPr>
                        <a:t>典型场景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从网上的健身教程，自己琢磨了一套健身流程，一个月后体测，发现效果不理想，改良了健身流程。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0314131"/>
                  </a:ext>
                </a:extLst>
              </a:tr>
              <a:tr h="406927">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为符合轻量化方便的特点，因此在手机端使用，使用学员专用的学员端。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058449"/>
                  </a:ext>
                </a:extLst>
              </a:tr>
            </a:tbl>
          </a:graphicData>
        </a:graphic>
      </p:graphicFrame>
    </p:spTree>
    <p:extLst>
      <p:ext uri="{BB962C8B-B14F-4D97-AF65-F5344CB8AC3E}">
        <p14:creationId xmlns:p14="http://schemas.microsoft.com/office/powerpoint/2010/main" val="1260730059"/>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2.2 </a:t>
            </a:r>
            <a:r>
              <a:rPr lang="zh-CN" altLang="en-US" sz="2000" b="1" dirty="0">
                <a:solidFill>
                  <a:schemeClr val="bg1"/>
                </a:solidFill>
              </a:rPr>
              <a:t>类图</a:t>
            </a:r>
          </a:p>
        </p:txBody>
      </p:sp>
      <p:pic>
        <p:nvPicPr>
          <p:cNvPr id="6" name="图片 5">
            <a:extLst>
              <a:ext uri="{FF2B5EF4-FFF2-40B4-BE49-F238E27FC236}">
                <a16:creationId xmlns:a16="http://schemas.microsoft.com/office/drawing/2014/main" id="{894C4C71-E93C-46F9-AC4F-5C6C0DF28C3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178" y="794549"/>
            <a:ext cx="5772150" cy="3404870"/>
          </a:xfrm>
          <a:prstGeom prst="rect">
            <a:avLst/>
          </a:prstGeom>
        </p:spPr>
      </p:pic>
      <p:sp>
        <p:nvSpPr>
          <p:cNvPr id="3" name="矩形 2">
            <a:extLst>
              <a:ext uri="{FF2B5EF4-FFF2-40B4-BE49-F238E27FC236}">
                <a16:creationId xmlns:a16="http://schemas.microsoft.com/office/drawing/2014/main" id="{42BF8859-53AF-408C-BD17-4D849F54D69B}"/>
              </a:ext>
            </a:extLst>
          </p:cNvPr>
          <p:cNvSpPr/>
          <p:nvPr/>
        </p:nvSpPr>
        <p:spPr>
          <a:xfrm>
            <a:off x="5965825" y="612542"/>
            <a:ext cx="3314100" cy="3661643"/>
          </a:xfrm>
          <a:prstGeom prst="rect">
            <a:avLst/>
          </a:prstGeom>
        </p:spPr>
        <p:txBody>
          <a:bodyPr wrap="square">
            <a:spAutoFit/>
          </a:bodyPr>
          <a:lstStyle/>
          <a:p>
            <a:pPr algn="just">
              <a:lnSpc>
                <a:spcPts val="2000"/>
              </a:lnSpc>
              <a:spcAft>
                <a:spcPts val="0"/>
              </a:spcAft>
            </a:pPr>
            <a:r>
              <a:rPr lang="zh-CN" altLang="zh-CN" sz="1400" dirty="0">
                <a:solidFill>
                  <a:srgbClr val="FFFFFF"/>
                </a:solidFill>
              </a:rPr>
              <a:t>用户页面为登录注册页面，用户登录之后可以进行修改密码，查看历史记录，</a:t>
            </a:r>
            <a:r>
              <a:rPr lang="en-US" altLang="zh-CN" sz="1400" dirty="0">
                <a:solidFill>
                  <a:srgbClr val="FFFFFF"/>
                </a:solidFill>
              </a:rPr>
              <a:t>BMI</a:t>
            </a:r>
            <a:r>
              <a:rPr lang="zh-CN" altLang="zh-CN" sz="1400" dirty="0">
                <a:solidFill>
                  <a:srgbClr val="FFFFFF"/>
                </a:solidFill>
              </a:rPr>
              <a:t>相关分析图，需要通过输入数据来记录自身情况。记录可以通过相关记录仪器，记录自己的身高体重，发送到后台管理员。后台管理员进行数据整合分析算成</a:t>
            </a:r>
            <a:r>
              <a:rPr lang="en-US" altLang="zh-CN" sz="1400" dirty="0">
                <a:solidFill>
                  <a:srgbClr val="FFFFFF"/>
                </a:solidFill>
              </a:rPr>
              <a:t>BMI</a:t>
            </a:r>
            <a:r>
              <a:rPr lang="zh-CN" altLang="zh-CN" sz="1400" dirty="0">
                <a:solidFill>
                  <a:srgbClr val="FFFFFF"/>
                </a:solidFill>
              </a:rPr>
              <a:t>等实时数据并提供校友圈供志趣相同者进行分享，另外也提供了教练平台，为用户更好地保持好自身。教练有自己的学员的信息，也可对自己的账号进行相关操作，了解学员身体情况并加以分析或者推荐相应课程，供学员学习，也提供了学员场地</a:t>
            </a:r>
            <a:r>
              <a:rPr lang="en-US" altLang="zh-CN" sz="1400" dirty="0">
                <a:solidFill>
                  <a:srgbClr val="FFFFFF"/>
                </a:solidFill>
              </a:rPr>
              <a:t>-</a:t>
            </a:r>
            <a:r>
              <a:rPr lang="zh-CN" altLang="zh-CN" sz="1400" dirty="0">
                <a:solidFill>
                  <a:srgbClr val="FFFFFF"/>
                </a:solidFill>
              </a:rPr>
              <a:t>接口，帮助学员。</a:t>
            </a:r>
          </a:p>
        </p:txBody>
      </p:sp>
      <p:sp>
        <p:nvSpPr>
          <p:cNvPr id="4" name="矩形 3">
            <a:extLst>
              <a:ext uri="{FF2B5EF4-FFF2-40B4-BE49-F238E27FC236}">
                <a16:creationId xmlns:a16="http://schemas.microsoft.com/office/drawing/2014/main" id="{C4079EA4-3357-4B5D-979C-9A2596E718C7}"/>
              </a:ext>
            </a:extLst>
          </p:cNvPr>
          <p:cNvSpPr/>
          <p:nvPr/>
        </p:nvSpPr>
        <p:spPr>
          <a:xfrm>
            <a:off x="193675" y="4274185"/>
            <a:ext cx="8703190" cy="834267"/>
          </a:xfrm>
          <a:prstGeom prst="rect">
            <a:avLst/>
          </a:prstGeom>
        </p:spPr>
        <p:txBody>
          <a:bodyPr wrap="square">
            <a:spAutoFit/>
          </a:bodyPr>
          <a:lstStyle/>
          <a:p>
            <a:pPr algn="just">
              <a:lnSpc>
                <a:spcPts val="2000"/>
              </a:lnSpc>
              <a:spcAft>
                <a:spcPts val="0"/>
              </a:spcAft>
            </a:pPr>
            <a:r>
              <a:rPr lang="zh-CN" altLang="zh-CN" sz="1200" dirty="0">
                <a:solidFill>
                  <a:srgbClr val="FFFFFF"/>
                </a:solidFill>
              </a:rPr>
              <a:t>这张类图主要描述软件和客户、教练之间的一个关系。客户和教练需要在此平台进行相应操作，软件提供平台供客户记录个体化相关数据，再将此通过服务端图表化呈现，或者教练依靠平台对每位客户具体化的考量和提供意见。难点在于教练端的实施方向，后期如果实在有困难，将对这一模块削减改良甚至删除，并且提高平台更高的服务质量。</a:t>
            </a:r>
          </a:p>
        </p:txBody>
      </p:sp>
    </p:spTree>
    <p:extLst>
      <p:ext uri="{BB962C8B-B14F-4D97-AF65-F5344CB8AC3E}">
        <p14:creationId xmlns:p14="http://schemas.microsoft.com/office/powerpoint/2010/main" val="105823096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2.3</a:t>
            </a:r>
            <a:r>
              <a:rPr lang="zh-CN" altLang="en-US" sz="2000" b="1" dirty="0">
                <a:solidFill>
                  <a:schemeClr val="bg1"/>
                </a:solidFill>
              </a:rPr>
              <a:t>界面原型</a:t>
            </a:r>
          </a:p>
        </p:txBody>
      </p:sp>
      <p:pic>
        <p:nvPicPr>
          <p:cNvPr id="5" name="图片 4">
            <a:extLst>
              <a:ext uri="{FF2B5EF4-FFF2-40B4-BE49-F238E27FC236}">
                <a16:creationId xmlns:a16="http://schemas.microsoft.com/office/drawing/2014/main" id="{5BE7B4AA-F7DB-4A57-ABBD-186EA5163725}"/>
              </a:ext>
            </a:extLst>
          </p:cNvPr>
          <p:cNvPicPr/>
          <p:nvPr/>
        </p:nvPicPr>
        <p:blipFill>
          <a:blip r:embed="rId2">
            <a:extLst>
              <a:ext uri="{28A0092B-C50C-407E-A947-70E740481C1C}">
                <a14:useLocalDpi xmlns:a14="http://schemas.microsoft.com/office/drawing/2010/main" val="0"/>
              </a:ext>
            </a:extLst>
          </a:blip>
          <a:stretch>
            <a:fillRect/>
          </a:stretch>
        </p:blipFill>
        <p:spPr>
          <a:xfrm>
            <a:off x="2200294" y="806448"/>
            <a:ext cx="2236573" cy="4337050"/>
          </a:xfrm>
          <a:prstGeom prst="rect">
            <a:avLst/>
          </a:prstGeom>
        </p:spPr>
      </p:pic>
      <p:pic>
        <p:nvPicPr>
          <p:cNvPr id="6" name="图片 5">
            <a:extLst>
              <a:ext uri="{FF2B5EF4-FFF2-40B4-BE49-F238E27FC236}">
                <a16:creationId xmlns:a16="http://schemas.microsoft.com/office/drawing/2014/main" id="{8D11B30D-FA29-4FBA-9635-462BA0016ED4}"/>
              </a:ext>
            </a:extLst>
          </p:cNvPr>
          <p:cNvPicPr/>
          <p:nvPr/>
        </p:nvPicPr>
        <p:blipFill>
          <a:blip r:embed="rId3">
            <a:extLst>
              <a:ext uri="{28A0092B-C50C-407E-A947-70E740481C1C}">
                <a14:useLocalDpi xmlns:a14="http://schemas.microsoft.com/office/drawing/2010/main" val="0"/>
              </a:ext>
            </a:extLst>
          </a:blip>
          <a:stretch>
            <a:fillRect/>
          </a:stretch>
        </p:blipFill>
        <p:spPr>
          <a:xfrm>
            <a:off x="-1" y="806450"/>
            <a:ext cx="2236573" cy="4337050"/>
          </a:xfrm>
          <a:prstGeom prst="rect">
            <a:avLst/>
          </a:prstGeom>
        </p:spPr>
      </p:pic>
      <p:pic>
        <p:nvPicPr>
          <p:cNvPr id="7" name="图片 6">
            <a:extLst>
              <a:ext uri="{FF2B5EF4-FFF2-40B4-BE49-F238E27FC236}">
                <a16:creationId xmlns:a16="http://schemas.microsoft.com/office/drawing/2014/main" id="{817E038B-5CDE-480E-B1F3-0024C1942EE5}"/>
              </a:ext>
            </a:extLst>
          </p:cNvPr>
          <p:cNvPicPr/>
          <p:nvPr/>
        </p:nvPicPr>
        <p:blipFill>
          <a:blip r:embed="rId4">
            <a:extLst>
              <a:ext uri="{28A0092B-C50C-407E-A947-70E740481C1C}">
                <a14:useLocalDpi xmlns:a14="http://schemas.microsoft.com/office/drawing/2010/main" val="0"/>
              </a:ext>
            </a:extLst>
          </a:blip>
          <a:stretch>
            <a:fillRect/>
          </a:stretch>
        </p:blipFill>
        <p:spPr>
          <a:xfrm>
            <a:off x="4436867" y="806446"/>
            <a:ext cx="2236572" cy="4337050"/>
          </a:xfrm>
          <a:prstGeom prst="rect">
            <a:avLst/>
          </a:prstGeom>
        </p:spPr>
      </p:pic>
      <p:pic>
        <p:nvPicPr>
          <p:cNvPr id="8" name="图片 7">
            <a:extLst>
              <a:ext uri="{FF2B5EF4-FFF2-40B4-BE49-F238E27FC236}">
                <a16:creationId xmlns:a16="http://schemas.microsoft.com/office/drawing/2014/main" id="{A44C32EB-DEEC-48A7-97A2-649B6EE57BEB}"/>
              </a:ext>
            </a:extLst>
          </p:cNvPr>
          <p:cNvPicPr/>
          <p:nvPr/>
        </p:nvPicPr>
        <p:blipFill>
          <a:blip r:embed="rId5">
            <a:extLst>
              <a:ext uri="{28A0092B-C50C-407E-A947-70E740481C1C}">
                <a14:useLocalDpi xmlns:a14="http://schemas.microsoft.com/office/drawing/2010/main" val="0"/>
              </a:ext>
            </a:extLst>
          </a:blip>
          <a:stretch>
            <a:fillRect/>
          </a:stretch>
        </p:blipFill>
        <p:spPr>
          <a:xfrm>
            <a:off x="6637162" y="806444"/>
            <a:ext cx="2350656" cy="4337050"/>
          </a:xfrm>
          <a:prstGeom prst="rect">
            <a:avLst/>
          </a:prstGeom>
        </p:spPr>
      </p:pic>
    </p:spTree>
    <p:extLst>
      <p:ext uri="{BB962C8B-B14F-4D97-AF65-F5344CB8AC3E}">
        <p14:creationId xmlns:p14="http://schemas.microsoft.com/office/powerpoint/2010/main" val="4055206548"/>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2.3</a:t>
            </a:r>
            <a:r>
              <a:rPr lang="zh-CN" altLang="en-US" sz="2000" b="1" dirty="0">
                <a:solidFill>
                  <a:schemeClr val="bg1"/>
                </a:solidFill>
              </a:rPr>
              <a:t>界面原型</a:t>
            </a:r>
          </a:p>
        </p:txBody>
      </p:sp>
      <p:pic>
        <p:nvPicPr>
          <p:cNvPr id="9" name="图片 8">
            <a:extLst>
              <a:ext uri="{FF2B5EF4-FFF2-40B4-BE49-F238E27FC236}">
                <a16:creationId xmlns:a16="http://schemas.microsoft.com/office/drawing/2014/main" id="{31E70B9E-DA55-4621-8760-A070B6443112}"/>
              </a:ext>
            </a:extLst>
          </p:cNvPr>
          <p:cNvPicPr/>
          <p:nvPr/>
        </p:nvPicPr>
        <p:blipFill>
          <a:blip r:embed="rId2">
            <a:extLst>
              <a:ext uri="{28A0092B-C50C-407E-A947-70E740481C1C}">
                <a14:useLocalDpi xmlns:a14="http://schemas.microsoft.com/office/drawing/2010/main" val="0"/>
              </a:ext>
            </a:extLst>
          </a:blip>
          <a:stretch>
            <a:fillRect/>
          </a:stretch>
        </p:blipFill>
        <p:spPr>
          <a:xfrm>
            <a:off x="7904" y="806451"/>
            <a:ext cx="2327522" cy="4302760"/>
          </a:xfrm>
          <a:prstGeom prst="rect">
            <a:avLst/>
          </a:prstGeom>
        </p:spPr>
      </p:pic>
      <p:pic>
        <p:nvPicPr>
          <p:cNvPr id="11" name="图片 10">
            <a:extLst>
              <a:ext uri="{FF2B5EF4-FFF2-40B4-BE49-F238E27FC236}">
                <a16:creationId xmlns:a16="http://schemas.microsoft.com/office/drawing/2014/main" id="{DF5D43DA-68AF-4EFC-B777-2CE7FC07C19F}"/>
              </a:ext>
            </a:extLst>
          </p:cNvPr>
          <p:cNvPicPr/>
          <p:nvPr/>
        </p:nvPicPr>
        <p:blipFill>
          <a:blip r:embed="rId3">
            <a:extLst>
              <a:ext uri="{28A0092B-C50C-407E-A947-70E740481C1C}">
                <a14:useLocalDpi xmlns:a14="http://schemas.microsoft.com/office/drawing/2010/main" val="0"/>
              </a:ext>
            </a:extLst>
          </a:blip>
          <a:stretch>
            <a:fillRect/>
          </a:stretch>
        </p:blipFill>
        <p:spPr>
          <a:xfrm>
            <a:off x="4584171" y="772160"/>
            <a:ext cx="2406300" cy="4302759"/>
          </a:xfrm>
          <a:prstGeom prst="rect">
            <a:avLst/>
          </a:prstGeom>
        </p:spPr>
      </p:pic>
      <p:pic>
        <p:nvPicPr>
          <p:cNvPr id="12" name="图片 11">
            <a:extLst>
              <a:ext uri="{FF2B5EF4-FFF2-40B4-BE49-F238E27FC236}">
                <a16:creationId xmlns:a16="http://schemas.microsoft.com/office/drawing/2014/main" id="{D2B5AA5B-CEE4-4BF5-975F-EA18068C0F23}"/>
              </a:ext>
            </a:extLst>
          </p:cNvPr>
          <p:cNvPicPr/>
          <p:nvPr/>
        </p:nvPicPr>
        <p:blipFill>
          <a:blip r:embed="rId4">
            <a:extLst>
              <a:ext uri="{28A0092B-C50C-407E-A947-70E740481C1C}">
                <a14:useLocalDpi xmlns:a14="http://schemas.microsoft.com/office/drawing/2010/main" val="0"/>
              </a:ext>
            </a:extLst>
          </a:blip>
          <a:stretch>
            <a:fillRect/>
          </a:stretch>
        </p:blipFill>
        <p:spPr>
          <a:xfrm>
            <a:off x="2335426" y="806450"/>
            <a:ext cx="2327522" cy="4337050"/>
          </a:xfrm>
          <a:prstGeom prst="rect">
            <a:avLst/>
          </a:prstGeom>
        </p:spPr>
      </p:pic>
      <p:pic>
        <p:nvPicPr>
          <p:cNvPr id="13" name="图片 12">
            <a:extLst>
              <a:ext uri="{FF2B5EF4-FFF2-40B4-BE49-F238E27FC236}">
                <a16:creationId xmlns:a16="http://schemas.microsoft.com/office/drawing/2014/main" id="{BD82F433-CA9D-4B1E-A707-D57D08324EDC}"/>
              </a:ext>
            </a:extLst>
          </p:cNvPr>
          <p:cNvPicPr/>
          <p:nvPr/>
        </p:nvPicPr>
        <p:blipFill>
          <a:blip r:embed="rId5">
            <a:extLst>
              <a:ext uri="{28A0092B-C50C-407E-A947-70E740481C1C}">
                <a14:useLocalDpi xmlns:a14="http://schemas.microsoft.com/office/drawing/2010/main" val="0"/>
              </a:ext>
            </a:extLst>
          </a:blip>
          <a:stretch>
            <a:fillRect/>
          </a:stretch>
        </p:blipFill>
        <p:spPr>
          <a:xfrm>
            <a:off x="6911693" y="789305"/>
            <a:ext cx="2224405" cy="4337050"/>
          </a:xfrm>
          <a:prstGeom prst="rect">
            <a:avLst/>
          </a:prstGeom>
        </p:spPr>
      </p:pic>
    </p:spTree>
    <p:extLst>
      <p:ext uri="{BB962C8B-B14F-4D97-AF65-F5344CB8AC3E}">
        <p14:creationId xmlns:p14="http://schemas.microsoft.com/office/powerpoint/2010/main" val="1443849503"/>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272222" y="806450"/>
            <a:ext cx="946093" cy="414601"/>
          </a:xfrm>
          <a:prstGeom prst="rect">
            <a:avLst/>
          </a:prstGeom>
        </p:spPr>
        <p:txBody>
          <a:bodyPr wrap="none">
            <a:spAutoFit/>
          </a:bodyPr>
          <a:lstStyle/>
          <a:p>
            <a:pPr algn="just">
              <a:lnSpc>
                <a:spcPct val="173000"/>
              </a:lnSpc>
              <a:spcBef>
                <a:spcPts val="1300"/>
              </a:spcBef>
              <a:spcAft>
                <a:spcPts val="1300"/>
              </a:spcAft>
            </a:pPr>
            <a:r>
              <a:rPr lang="zh-CN" altLang="zh-CN" sz="1400" dirty="0">
                <a:solidFill>
                  <a:srgbClr val="FFFFFF"/>
                </a:solidFill>
              </a:rPr>
              <a:t>思维导图</a:t>
            </a:r>
            <a:r>
              <a:rPr lang="en-US" altLang="zh-CN" sz="1400" dirty="0">
                <a:solidFill>
                  <a:srgbClr val="FFFFFF"/>
                </a:solidFill>
              </a:rPr>
              <a:t>:</a:t>
            </a:r>
            <a:endParaRPr lang="zh-CN" altLang="zh-CN" sz="1400" dirty="0">
              <a:solidFill>
                <a:srgbClr val="FFFFFF"/>
              </a:solidFill>
            </a:endParaRPr>
          </a:p>
        </p:txBody>
      </p:sp>
      <p:pic>
        <p:nvPicPr>
          <p:cNvPr id="29" name="图片 28">
            <a:extLst>
              <a:ext uri="{FF2B5EF4-FFF2-40B4-BE49-F238E27FC236}">
                <a16:creationId xmlns:a16="http://schemas.microsoft.com/office/drawing/2014/main" id="{DD9BF3C2-F01A-4403-B477-1C4B4058B478}"/>
              </a:ext>
            </a:extLst>
          </p:cNvPr>
          <p:cNvPicPr/>
          <p:nvPr/>
        </p:nvPicPr>
        <p:blipFill>
          <a:blip r:embed="rId2"/>
          <a:stretch>
            <a:fillRect/>
          </a:stretch>
        </p:blipFill>
        <p:spPr>
          <a:xfrm>
            <a:off x="272222" y="1221051"/>
            <a:ext cx="7945396" cy="3770049"/>
          </a:xfrm>
          <a:prstGeom prst="rect">
            <a:avLst/>
          </a:prstGeom>
        </p:spPr>
      </p:pic>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361991" y="806450"/>
            <a:ext cx="766557" cy="414601"/>
          </a:xfrm>
          <a:prstGeom prst="rect">
            <a:avLst/>
          </a:prstGeom>
        </p:spPr>
        <p:txBody>
          <a:bodyPr wrap="none">
            <a:spAutoFit/>
          </a:bodyPr>
          <a:lstStyle/>
          <a:p>
            <a:pPr algn="just">
              <a:lnSpc>
                <a:spcPct val="173000"/>
              </a:lnSpc>
              <a:spcBef>
                <a:spcPts val="1300"/>
              </a:spcBef>
              <a:spcAft>
                <a:spcPts val="1300"/>
              </a:spcAft>
            </a:pPr>
            <a:r>
              <a:rPr lang="zh-CN" altLang="en-US" sz="1400" dirty="0">
                <a:solidFill>
                  <a:srgbClr val="FFFFFF"/>
                </a:solidFill>
              </a:rPr>
              <a:t>活动</a:t>
            </a:r>
            <a:r>
              <a:rPr lang="zh-CN" altLang="zh-CN" sz="1400" dirty="0">
                <a:solidFill>
                  <a:srgbClr val="FFFFFF"/>
                </a:solidFill>
              </a:rPr>
              <a:t>图</a:t>
            </a:r>
            <a:r>
              <a:rPr lang="en-US" altLang="zh-CN" sz="1400" dirty="0">
                <a:solidFill>
                  <a:srgbClr val="FFFFFF"/>
                </a:solidFill>
              </a:rPr>
              <a:t>:</a:t>
            </a:r>
            <a:endParaRPr lang="zh-CN" altLang="zh-CN" sz="1400" dirty="0">
              <a:solidFill>
                <a:srgbClr val="FFFFFF"/>
              </a:solidFill>
            </a:endParaRPr>
          </a:p>
        </p:txBody>
      </p:sp>
      <p:pic>
        <p:nvPicPr>
          <p:cNvPr id="8" name="图片 7">
            <a:extLst>
              <a:ext uri="{FF2B5EF4-FFF2-40B4-BE49-F238E27FC236}">
                <a16:creationId xmlns:a16="http://schemas.microsoft.com/office/drawing/2014/main" id="{803D9572-6563-4D74-8E83-7BE93FA2804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81289" y="152400"/>
            <a:ext cx="4843976" cy="4991100"/>
          </a:xfrm>
          <a:prstGeom prst="rect">
            <a:avLst/>
          </a:prstGeom>
        </p:spPr>
      </p:pic>
    </p:spTree>
    <p:extLst>
      <p:ext uri="{BB962C8B-B14F-4D97-AF65-F5344CB8AC3E}">
        <p14:creationId xmlns:p14="http://schemas.microsoft.com/office/powerpoint/2010/main" val="347103265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2.4</a:t>
            </a:r>
            <a:r>
              <a:rPr lang="zh-CN" altLang="en-US" sz="2000" b="1" dirty="0">
                <a:solidFill>
                  <a:schemeClr val="bg1"/>
                </a:solidFill>
              </a:rPr>
              <a:t>功能描述</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0B039C3C-1068-4BA3-B9CB-B75B7B07090D}"/>
              </a:ext>
            </a:extLst>
          </p:cNvPr>
          <p:cNvSpPr/>
          <p:nvPr/>
        </p:nvSpPr>
        <p:spPr>
          <a:xfrm>
            <a:off x="250765" y="794944"/>
            <a:ext cx="1620957" cy="414601"/>
          </a:xfrm>
          <a:prstGeom prst="rect">
            <a:avLst/>
          </a:prstGeom>
        </p:spPr>
        <p:txBody>
          <a:bodyPr wrap="none">
            <a:spAutoFit/>
          </a:bodyPr>
          <a:lstStyle/>
          <a:p>
            <a:pPr algn="just">
              <a:lnSpc>
                <a:spcPct val="173000"/>
              </a:lnSpc>
              <a:spcBef>
                <a:spcPts val="1300"/>
              </a:spcBef>
              <a:spcAft>
                <a:spcPts val="1300"/>
              </a:spcAft>
            </a:pPr>
            <a:r>
              <a:rPr lang="zh-CN" altLang="en-US" sz="1400" dirty="0">
                <a:solidFill>
                  <a:srgbClr val="FFFFFF"/>
                </a:solidFill>
              </a:rPr>
              <a:t>用户主要功能列表</a:t>
            </a:r>
            <a:endParaRPr lang="zh-CN" altLang="zh-CN" sz="1400" dirty="0">
              <a:solidFill>
                <a:srgbClr val="FFFFFF"/>
              </a:solidFill>
            </a:endParaRPr>
          </a:p>
        </p:txBody>
      </p:sp>
      <p:graphicFrame>
        <p:nvGraphicFramePr>
          <p:cNvPr id="3" name="表格 2">
            <a:extLst>
              <a:ext uri="{FF2B5EF4-FFF2-40B4-BE49-F238E27FC236}">
                <a16:creationId xmlns:a16="http://schemas.microsoft.com/office/drawing/2014/main" id="{5B31EB70-E8C8-48B0-89B9-369E6503FD76}"/>
              </a:ext>
            </a:extLst>
          </p:cNvPr>
          <p:cNvGraphicFramePr>
            <a:graphicFrameLocks noGrp="1"/>
          </p:cNvGraphicFramePr>
          <p:nvPr>
            <p:extLst>
              <p:ext uri="{D42A27DB-BD31-4B8C-83A1-F6EECF244321}">
                <p14:modId xmlns:p14="http://schemas.microsoft.com/office/powerpoint/2010/main" val="614134322"/>
              </p:ext>
            </p:extLst>
          </p:nvPr>
        </p:nvGraphicFramePr>
        <p:xfrm>
          <a:off x="1983661" y="1209545"/>
          <a:ext cx="5176678" cy="3584878"/>
        </p:xfrm>
        <a:graphic>
          <a:graphicData uri="http://schemas.openxmlformats.org/drawingml/2006/table">
            <a:tbl>
              <a:tblPr firstRow="1" firstCol="1" bandRow="1">
                <a:tableStyleId>{5C22544A-7EE6-4342-B048-85BDC9FD1C3A}</a:tableStyleId>
              </a:tblPr>
              <a:tblGrid>
                <a:gridCol w="727726">
                  <a:extLst>
                    <a:ext uri="{9D8B030D-6E8A-4147-A177-3AD203B41FA5}">
                      <a16:colId xmlns:a16="http://schemas.microsoft.com/office/drawing/2014/main" val="892887721"/>
                    </a:ext>
                  </a:extLst>
                </a:gridCol>
                <a:gridCol w="1859674">
                  <a:extLst>
                    <a:ext uri="{9D8B030D-6E8A-4147-A177-3AD203B41FA5}">
                      <a16:colId xmlns:a16="http://schemas.microsoft.com/office/drawing/2014/main" val="2771597686"/>
                    </a:ext>
                  </a:extLst>
                </a:gridCol>
                <a:gridCol w="829094">
                  <a:extLst>
                    <a:ext uri="{9D8B030D-6E8A-4147-A177-3AD203B41FA5}">
                      <a16:colId xmlns:a16="http://schemas.microsoft.com/office/drawing/2014/main" val="2986075876"/>
                    </a:ext>
                  </a:extLst>
                </a:gridCol>
                <a:gridCol w="1760184">
                  <a:extLst>
                    <a:ext uri="{9D8B030D-6E8A-4147-A177-3AD203B41FA5}">
                      <a16:colId xmlns:a16="http://schemas.microsoft.com/office/drawing/2014/main" val="3986244072"/>
                    </a:ext>
                  </a:extLst>
                </a:gridCol>
              </a:tblGrid>
              <a:tr h="460680">
                <a:tc>
                  <a:txBody>
                    <a:bodyPr/>
                    <a:lstStyle/>
                    <a:p>
                      <a:pPr algn="l">
                        <a:spcAft>
                          <a:spcPts val="0"/>
                        </a:spcAft>
                      </a:pPr>
                      <a:r>
                        <a:rPr lang="zh-CN" sz="1400" kern="100">
                          <a:effectLst/>
                        </a:rPr>
                        <a:t>序号</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功能名称</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优先级</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功能简单解释</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907551469"/>
                  </a:ext>
                </a:extLst>
              </a:tr>
              <a:tr h="471551">
                <a:tc>
                  <a:txBody>
                    <a:bodyPr/>
                    <a:lstStyle/>
                    <a:p>
                      <a:pPr algn="l">
                        <a:spcAft>
                          <a:spcPts val="0"/>
                        </a:spcAft>
                      </a:pPr>
                      <a:r>
                        <a:rPr lang="en-US" sz="1400" kern="100">
                          <a:effectLst/>
                        </a:rPr>
                        <a:t>1</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用户认证</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登入学员</a:t>
                      </a:r>
                      <a:r>
                        <a:rPr lang="en-US" sz="1400" kern="100">
                          <a:effectLst/>
                        </a:rPr>
                        <a:t>/</a:t>
                      </a:r>
                      <a:r>
                        <a:rPr lang="zh-CN" sz="1400" kern="100">
                          <a:effectLst/>
                        </a:rPr>
                        <a:t>教练界面</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2627370933"/>
                  </a:ext>
                </a:extLst>
              </a:tr>
              <a:tr h="799056">
                <a:tc>
                  <a:txBody>
                    <a:bodyPr/>
                    <a:lstStyle/>
                    <a:p>
                      <a:pPr algn="l">
                        <a:spcAft>
                          <a:spcPts val="0"/>
                        </a:spcAft>
                      </a:pPr>
                      <a:r>
                        <a:rPr lang="en-US" sz="1400" kern="100">
                          <a:effectLst/>
                        </a:rPr>
                        <a:t>2</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信息记录</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记录个人信息，和个人身高，体重等等。</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376437171"/>
                  </a:ext>
                </a:extLst>
              </a:tr>
              <a:tr h="460680">
                <a:tc>
                  <a:txBody>
                    <a:bodyPr/>
                    <a:lstStyle/>
                    <a:p>
                      <a:pPr algn="l">
                        <a:spcAft>
                          <a:spcPts val="0"/>
                        </a:spcAft>
                      </a:pPr>
                      <a:r>
                        <a:rPr lang="en-US" sz="1400" kern="100">
                          <a:effectLst/>
                        </a:rPr>
                        <a:t>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学员个人中心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200" kern="100">
                          <a:effectLst/>
                        </a:rPr>
                        <a:t>可视化观察，个人身材曲线，及修改个人信息</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3276018526"/>
                  </a:ext>
                </a:extLst>
              </a:tr>
              <a:tr h="460680">
                <a:tc>
                  <a:txBody>
                    <a:bodyPr/>
                    <a:lstStyle/>
                    <a:p>
                      <a:pPr algn="l">
                        <a:spcAft>
                          <a:spcPts val="0"/>
                        </a:spcAft>
                      </a:pPr>
                      <a:r>
                        <a:rPr lang="en-US" sz="14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教练个人中心</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高</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200" kern="100">
                          <a:effectLst/>
                        </a:rPr>
                        <a:t>查看学员档案，记录学员体测信息，修改个人</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2476403690"/>
                  </a:ext>
                </a:extLst>
              </a:tr>
              <a:tr h="460680">
                <a:tc>
                  <a:txBody>
                    <a:bodyPr/>
                    <a:lstStyle/>
                    <a:p>
                      <a:pPr algn="l">
                        <a:spcAft>
                          <a:spcPts val="0"/>
                        </a:spcAft>
                      </a:pPr>
                      <a:r>
                        <a:rPr lang="en-US" sz="1400" kern="100">
                          <a:effectLst/>
                        </a:rPr>
                        <a:t>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社交分享功能</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中</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转发朋友圈，点赞</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1078097141"/>
                  </a:ext>
                </a:extLst>
              </a:tr>
              <a:tr h="471551">
                <a:tc>
                  <a:txBody>
                    <a:bodyPr/>
                    <a:lstStyle/>
                    <a:p>
                      <a:pPr algn="l">
                        <a:spcAft>
                          <a:spcPts val="0"/>
                        </a:spcAft>
                      </a:pPr>
                      <a:r>
                        <a:rPr lang="en-US" sz="1400" kern="100">
                          <a:effectLst/>
                        </a:rPr>
                        <a:t>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推荐功能</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a:effectLst/>
                        </a:rPr>
                        <a:t>中</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tc>
                  <a:txBody>
                    <a:bodyPr/>
                    <a:lstStyle/>
                    <a:p>
                      <a:pPr algn="l">
                        <a:spcAft>
                          <a:spcPts val="0"/>
                        </a:spcAft>
                      </a:pPr>
                      <a:r>
                        <a:rPr lang="zh-CN" sz="1400" kern="100" dirty="0">
                          <a:effectLst/>
                        </a:rPr>
                        <a:t>每日记录提醒，平台推荐内容</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6780" marR="66780" marT="0" marB="0"/>
                </a:tc>
                <a:extLst>
                  <a:ext uri="{0D108BD9-81ED-4DB2-BD59-A6C34878D82A}">
                    <a16:rowId xmlns:a16="http://schemas.microsoft.com/office/drawing/2014/main" val="3602034161"/>
                  </a:ext>
                </a:extLst>
              </a:tr>
            </a:tbl>
          </a:graphicData>
        </a:graphic>
      </p:graphicFrame>
    </p:spTree>
    <p:extLst>
      <p:ext uri="{BB962C8B-B14F-4D97-AF65-F5344CB8AC3E}">
        <p14:creationId xmlns:p14="http://schemas.microsoft.com/office/powerpoint/2010/main" val="4041654658"/>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2.5 </a:t>
            </a:r>
            <a:r>
              <a:rPr lang="zh-CN" altLang="en-US" sz="2000" b="1" dirty="0">
                <a:solidFill>
                  <a:schemeClr val="bg1"/>
                </a:solidFill>
              </a:rPr>
              <a:t>接口</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380B1420-A72D-4E4C-9F0A-302CBAFE60B4}"/>
              </a:ext>
            </a:extLst>
          </p:cNvPr>
          <p:cNvSpPr/>
          <p:nvPr/>
        </p:nvSpPr>
        <p:spPr>
          <a:xfrm>
            <a:off x="0" y="806450"/>
            <a:ext cx="9144000" cy="2523768"/>
          </a:xfrm>
          <a:prstGeom prst="rect">
            <a:avLst/>
          </a:prstGeom>
        </p:spPr>
        <p:txBody>
          <a:bodyPr wrap="square">
            <a:spAutoFit/>
          </a:bodyPr>
          <a:lstStyle/>
          <a:p>
            <a:pPr algn="just">
              <a:spcAft>
                <a:spcPts val="0"/>
              </a:spcAft>
            </a:pPr>
            <a:r>
              <a:rPr lang="zh-CN" altLang="en-US" sz="1600" b="1" dirty="0">
                <a:solidFill>
                  <a:srgbClr val="FFFFFF"/>
                </a:solidFill>
              </a:rPr>
              <a:t>硬件接口</a:t>
            </a:r>
            <a:endParaRPr lang="en-US" altLang="zh-CN" sz="1600" b="1" dirty="0">
              <a:solidFill>
                <a:srgbClr val="FFFFFF"/>
              </a:solidFill>
            </a:endParaRPr>
          </a:p>
          <a:p>
            <a:pPr algn="just">
              <a:spcAft>
                <a:spcPts val="0"/>
              </a:spcAft>
            </a:pPr>
            <a:endParaRPr lang="en-US" altLang="zh-CN" sz="1600" b="1" dirty="0">
              <a:solidFill>
                <a:srgbClr val="FFFFFF"/>
              </a:solidFill>
            </a:endParaRPr>
          </a:p>
          <a:p>
            <a:pPr algn="just">
              <a:spcAft>
                <a:spcPts val="0"/>
              </a:spcAft>
            </a:pPr>
            <a:r>
              <a:rPr lang="zh-CN" altLang="zh-CN" sz="1400" b="1" dirty="0">
                <a:solidFill>
                  <a:srgbClr val="FFFFFF"/>
                </a:solidFill>
              </a:rPr>
              <a:t>客户端</a:t>
            </a:r>
          </a:p>
          <a:p>
            <a:pPr marL="342900" lvl="0" indent="-342900" algn="just">
              <a:spcAft>
                <a:spcPts val="0"/>
              </a:spcAft>
              <a:buFont typeface="Wingdings" panose="05000000000000000000" pitchFamily="2" charset="2"/>
              <a:buChar char=""/>
            </a:pPr>
            <a:r>
              <a:rPr lang="zh-CN" altLang="zh-CN" sz="1400" dirty="0">
                <a:solidFill>
                  <a:srgbClr val="FFFFFF"/>
                </a:solidFill>
              </a:rPr>
              <a:t>兼容微信的</a:t>
            </a:r>
            <a:r>
              <a:rPr lang="en-US" altLang="zh-CN" sz="1400" dirty="0">
                <a:solidFill>
                  <a:srgbClr val="FFFFFF"/>
                </a:solidFill>
              </a:rPr>
              <a:t>Android/</a:t>
            </a:r>
            <a:r>
              <a:rPr lang="en-US" altLang="zh-CN" sz="1400" dirty="0" err="1">
                <a:solidFill>
                  <a:srgbClr val="FFFFFF"/>
                </a:solidFill>
              </a:rPr>
              <a:t>Ios</a:t>
            </a:r>
            <a:r>
              <a:rPr lang="zh-CN" altLang="zh-CN" sz="1400" dirty="0">
                <a:solidFill>
                  <a:srgbClr val="FFFFFF"/>
                </a:solidFill>
              </a:rPr>
              <a:t>系统的手机</a:t>
            </a:r>
          </a:p>
          <a:p>
            <a:pPr marL="342900" lvl="0" indent="-342900" algn="just">
              <a:spcAft>
                <a:spcPts val="0"/>
              </a:spcAft>
              <a:buFont typeface="Wingdings" panose="05000000000000000000" pitchFamily="2" charset="2"/>
              <a:buChar char=""/>
            </a:pPr>
            <a:r>
              <a:rPr lang="zh-CN" altLang="zh-CN" sz="1400" dirty="0">
                <a:solidFill>
                  <a:srgbClr val="FFFFFF"/>
                </a:solidFill>
              </a:rPr>
              <a:t>网络连接支持</a:t>
            </a:r>
          </a:p>
          <a:p>
            <a:pPr marL="342900" lvl="0" indent="-342900" algn="just">
              <a:spcAft>
                <a:spcPts val="0"/>
              </a:spcAft>
              <a:buFont typeface="Wingdings" panose="05000000000000000000" pitchFamily="2" charset="2"/>
              <a:buChar char=""/>
            </a:pPr>
            <a:r>
              <a:rPr lang="en-US" altLang="zh-CN" sz="1400" dirty="0">
                <a:solidFill>
                  <a:srgbClr val="FFFFFF"/>
                </a:solidFill>
              </a:rPr>
              <a:t>GPS</a:t>
            </a:r>
            <a:r>
              <a:rPr lang="zh-CN" altLang="zh-CN" sz="1400" dirty="0">
                <a:solidFill>
                  <a:srgbClr val="FFFFFF"/>
                </a:solidFill>
              </a:rPr>
              <a:t>模块</a:t>
            </a:r>
            <a:endParaRPr lang="en-US" altLang="zh-CN" sz="1400" dirty="0">
              <a:solidFill>
                <a:srgbClr val="FFFFFF"/>
              </a:solidFill>
            </a:endParaRPr>
          </a:p>
          <a:p>
            <a:pPr lvl="0" algn="just">
              <a:spcAft>
                <a:spcPts val="0"/>
              </a:spcAft>
            </a:pPr>
            <a:endParaRPr lang="zh-CN" altLang="zh-CN" sz="1400" dirty="0">
              <a:solidFill>
                <a:srgbClr val="FFFFFF"/>
              </a:solidFill>
            </a:endParaRPr>
          </a:p>
          <a:p>
            <a:pPr algn="just">
              <a:spcAft>
                <a:spcPts val="0"/>
              </a:spcAft>
            </a:pPr>
            <a:r>
              <a:rPr lang="zh-CN" altLang="zh-CN" sz="1400" b="1" dirty="0">
                <a:solidFill>
                  <a:srgbClr val="FFFFFF"/>
                </a:solidFill>
              </a:rPr>
              <a:t>服务端</a:t>
            </a:r>
          </a:p>
          <a:p>
            <a:pPr marL="342900" lvl="0" indent="-342900" algn="just">
              <a:spcAft>
                <a:spcPts val="0"/>
              </a:spcAft>
              <a:buFont typeface="Wingdings" panose="05000000000000000000" pitchFamily="2" charset="2"/>
              <a:buChar char=""/>
            </a:pPr>
            <a:r>
              <a:rPr lang="zh-CN" altLang="zh-CN" sz="1400" dirty="0">
                <a:solidFill>
                  <a:srgbClr val="FFFFFF"/>
                </a:solidFill>
              </a:rPr>
              <a:t>内存：建议</a:t>
            </a:r>
            <a:r>
              <a:rPr lang="en-US" altLang="zh-CN" sz="1400" dirty="0">
                <a:solidFill>
                  <a:srgbClr val="FFFFFF"/>
                </a:solidFill>
              </a:rPr>
              <a:t>8G</a:t>
            </a:r>
            <a:r>
              <a:rPr lang="zh-CN" altLang="zh-CN" sz="1400" dirty="0">
                <a:solidFill>
                  <a:srgbClr val="FFFFFF"/>
                </a:solidFill>
              </a:rPr>
              <a:t>以上</a:t>
            </a:r>
          </a:p>
          <a:p>
            <a:pPr marL="342900" lvl="0" indent="-342900" algn="just">
              <a:spcAft>
                <a:spcPts val="0"/>
              </a:spcAft>
              <a:buFont typeface="Wingdings" panose="05000000000000000000" pitchFamily="2" charset="2"/>
              <a:buChar char=""/>
            </a:pPr>
            <a:r>
              <a:rPr lang="en-US" altLang="zh-CN" sz="1400" dirty="0">
                <a:solidFill>
                  <a:srgbClr val="FFFFFF"/>
                </a:solidFill>
              </a:rPr>
              <a:t>CPU</a:t>
            </a:r>
            <a:r>
              <a:rPr lang="zh-CN" altLang="zh-CN" sz="1400" dirty="0">
                <a:solidFill>
                  <a:srgbClr val="FFFFFF"/>
                </a:solidFill>
              </a:rPr>
              <a:t>：建议</a:t>
            </a:r>
            <a:r>
              <a:rPr lang="en-US" altLang="zh-CN" sz="1400" dirty="0">
                <a:solidFill>
                  <a:srgbClr val="FFFFFF"/>
                </a:solidFill>
              </a:rPr>
              <a:t>2.0G</a:t>
            </a:r>
            <a:r>
              <a:rPr lang="zh-CN" altLang="zh-CN" sz="1400" dirty="0">
                <a:solidFill>
                  <a:srgbClr val="FFFFFF"/>
                </a:solidFill>
              </a:rPr>
              <a:t>以上且四核以上（可选</a:t>
            </a:r>
            <a:r>
              <a:rPr lang="en-US" altLang="zh-CN" sz="1400" dirty="0">
                <a:solidFill>
                  <a:srgbClr val="FFFFFF"/>
                </a:solidFill>
              </a:rPr>
              <a:t>Intel”</a:t>
            </a:r>
            <a:r>
              <a:rPr lang="zh-CN" altLang="zh-CN" sz="1400" dirty="0">
                <a:solidFill>
                  <a:srgbClr val="FFFFFF"/>
                </a:solidFill>
              </a:rPr>
              <a:t>至强</a:t>
            </a:r>
            <a:r>
              <a:rPr lang="en-US" altLang="zh-CN" sz="1400" dirty="0">
                <a:solidFill>
                  <a:srgbClr val="FFFFFF"/>
                </a:solidFill>
              </a:rPr>
              <a:t>”</a:t>
            </a:r>
            <a:r>
              <a:rPr lang="zh-CN" altLang="zh-CN" sz="1400" dirty="0">
                <a:solidFill>
                  <a:srgbClr val="FFFFFF"/>
                </a:solidFill>
              </a:rPr>
              <a:t>系列、或部署云服务器）</a:t>
            </a:r>
          </a:p>
          <a:p>
            <a:pPr marL="342900" lvl="0" indent="-342900" algn="just">
              <a:spcAft>
                <a:spcPts val="0"/>
              </a:spcAft>
              <a:buFont typeface="Wingdings" panose="05000000000000000000" pitchFamily="2" charset="2"/>
              <a:buChar char=""/>
            </a:pPr>
            <a:r>
              <a:rPr lang="zh-CN" altLang="zh-CN" sz="1400" dirty="0">
                <a:solidFill>
                  <a:srgbClr val="FFFFFF"/>
                </a:solidFill>
              </a:rPr>
              <a:t>存储：建议</a:t>
            </a:r>
            <a:r>
              <a:rPr lang="en-US" altLang="zh-CN" sz="1400" dirty="0">
                <a:solidFill>
                  <a:srgbClr val="FFFFFF"/>
                </a:solidFill>
              </a:rPr>
              <a:t>100G</a:t>
            </a:r>
            <a:r>
              <a:rPr lang="zh-CN" altLang="zh-CN" sz="1400" dirty="0">
                <a:solidFill>
                  <a:srgbClr val="FFFFFF"/>
                </a:solidFill>
              </a:rPr>
              <a:t>以上</a:t>
            </a:r>
          </a:p>
        </p:txBody>
      </p:sp>
      <p:sp>
        <p:nvSpPr>
          <p:cNvPr id="3" name="矩形 2">
            <a:extLst>
              <a:ext uri="{FF2B5EF4-FFF2-40B4-BE49-F238E27FC236}">
                <a16:creationId xmlns:a16="http://schemas.microsoft.com/office/drawing/2014/main" id="{46E3D9A7-9E09-4CCD-8E9C-F6AB391080BC}"/>
              </a:ext>
            </a:extLst>
          </p:cNvPr>
          <p:cNvSpPr/>
          <p:nvPr/>
        </p:nvSpPr>
        <p:spPr>
          <a:xfrm>
            <a:off x="0" y="3643966"/>
            <a:ext cx="4572000" cy="1231106"/>
          </a:xfrm>
          <a:prstGeom prst="rect">
            <a:avLst/>
          </a:prstGeom>
        </p:spPr>
        <p:txBody>
          <a:bodyPr>
            <a:spAutoFit/>
          </a:bodyPr>
          <a:lstStyle/>
          <a:p>
            <a:pPr algn="just">
              <a:spcAft>
                <a:spcPts val="0"/>
              </a:spcAft>
            </a:pPr>
            <a:r>
              <a:rPr lang="zh-CN" altLang="zh-CN" sz="1600" b="1" dirty="0">
                <a:solidFill>
                  <a:srgbClr val="FFFFFF"/>
                </a:solidFill>
              </a:rPr>
              <a:t>通信接口</a:t>
            </a:r>
            <a:endParaRPr lang="en-US" altLang="zh-CN" sz="1600" b="1" dirty="0">
              <a:solidFill>
                <a:srgbClr val="FFFFFF"/>
              </a:solidFill>
            </a:endParaRPr>
          </a:p>
          <a:p>
            <a:pPr algn="just">
              <a:spcAft>
                <a:spcPts val="0"/>
              </a:spcAft>
            </a:pPr>
            <a:endParaRPr lang="zh-CN" altLang="zh-CN" sz="1600" b="1"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传输层</a:t>
            </a:r>
            <a:r>
              <a:rPr lang="en-US" altLang="zh-CN" sz="1400" dirty="0" err="1">
                <a:solidFill>
                  <a:srgbClr val="FFFFFF"/>
                </a:solidFill>
              </a:rPr>
              <a:t>websocket</a:t>
            </a:r>
            <a:endParaRPr lang="zh-CN" altLang="zh-CN" sz="1400"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应用层</a:t>
            </a:r>
            <a:r>
              <a:rPr lang="en-US" altLang="zh-CN" sz="1400" dirty="0">
                <a:solidFill>
                  <a:srgbClr val="FFFFFF"/>
                </a:solidFill>
              </a:rPr>
              <a:t>HTTP</a:t>
            </a:r>
            <a:endParaRPr lang="zh-CN" altLang="zh-CN" sz="1400" dirty="0">
              <a:solidFill>
                <a:srgbClr val="FFFFFF"/>
              </a:solidFill>
            </a:endParaRPr>
          </a:p>
          <a:p>
            <a:pPr marL="342900" indent="-342900" algn="just">
              <a:spcAft>
                <a:spcPts val="0"/>
              </a:spcAft>
              <a:buFont typeface="Wingdings" panose="05000000000000000000" pitchFamily="2" charset="2"/>
              <a:buChar char=""/>
            </a:pPr>
            <a:r>
              <a:rPr lang="zh-CN" altLang="zh-CN" sz="1400" dirty="0">
                <a:solidFill>
                  <a:srgbClr val="FFFFFF"/>
                </a:solidFill>
              </a:rPr>
              <a:t>数据序列化返回</a:t>
            </a:r>
            <a:r>
              <a:rPr lang="en-US" altLang="zh-CN" sz="1400" dirty="0">
                <a:solidFill>
                  <a:srgbClr val="FFFFFF"/>
                </a:solidFill>
              </a:rPr>
              <a:t>JSON</a:t>
            </a:r>
            <a:r>
              <a:rPr lang="zh-CN" altLang="zh-CN" sz="1400" dirty="0">
                <a:solidFill>
                  <a:srgbClr val="FFFFFF"/>
                </a:solidFill>
              </a:rPr>
              <a:t>通信接口</a:t>
            </a:r>
          </a:p>
        </p:txBody>
      </p:sp>
    </p:spTree>
    <p:extLst>
      <p:ext uri="{BB962C8B-B14F-4D97-AF65-F5344CB8AC3E}">
        <p14:creationId xmlns:p14="http://schemas.microsoft.com/office/powerpoint/2010/main" val="117619857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2.5 </a:t>
            </a:r>
            <a:r>
              <a:rPr lang="zh-CN" altLang="en-US" sz="2000" b="1" dirty="0">
                <a:solidFill>
                  <a:schemeClr val="bg1"/>
                </a:solidFill>
              </a:rPr>
              <a:t>接口</a:t>
            </a:r>
          </a:p>
        </p:txBody>
      </p:sp>
      <p:sp>
        <p:nvSpPr>
          <p:cNvPr id="24600" name="矩形 3"/>
          <p:cNvSpPr>
            <a:spLocks noChangeArrowheads="1"/>
          </p:cNvSpPr>
          <p:nvPr/>
        </p:nvSpPr>
        <p:spPr bwMode="auto">
          <a:xfrm>
            <a:off x="-857250" y="1052670"/>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3" name="矩形 2">
            <a:extLst>
              <a:ext uri="{FF2B5EF4-FFF2-40B4-BE49-F238E27FC236}">
                <a16:creationId xmlns:a16="http://schemas.microsoft.com/office/drawing/2014/main" id="{081FCA87-3CFF-45FB-979D-C7D7022911C1}"/>
              </a:ext>
            </a:extLst>
          </p:cNvPr>
          <p:cNvSpPr/>
          <p:nvPr/>
        </p:nvSpPr>
        <p:spPr>
          <a:xfrm>
            <a:off x="0" y="806450"/>
            <a:ext cx="7821827" cy="2739211"/>
          </a:xfrm>
          <a:prstGeom prst="rect">
            <a:avLst/>
          </a:prstGeom>
        </p:spPr>
        <p:txBody>
          <a:bodyPr wrap="square">
            <a:spAutoFit/>
          </a:bodyPr>
          <a:lstStyle/>
          <a:p>
            <a:pPr algn="just">
              <a:spcAft>
                <a:spcPts val="0"/>
              </a:spcAft>
            </a:pPr>
            <a:r>
              <a:rPr lang="zh-CN" altLang="en-US" sz="1600" b="1" dirty="0">
                <a:solidFill>
                  <a:srgbClr val="FFFFFF"/>
                </a:solidFill>
              </a:rPr>
              <a:t>软件接口</a:t>
            </a:r>
            <a:endParaRPr lang="en-US" altLang="zh-CN" sz="1600" b="1" dirty="0">
              <a:solidFill>
                <a:srgbClr val="FFFFFF"/>
              </a:solidFill>
            </a:endParaRPr>
          </a:p>
          <a:p>
            <a:pPr algn="just">
              <a:spcAft>
                <a:spcPts val="0"/>
              </a:spcAft>
            </a:pPr>
            <a:endParaRPr lang="en-US" altLang="zh-CN" sz="1600" b="1" dirty="0">
              <a:solidFill>
                <a:srgbClr val="FFFFFF"/>
              </a:solidFill>
            </a:endParaRPr>
          </a:p>
          <a:p>
            <a:pPr algn="just">
              <a:spcAft>
                <a:spcPts val="0"/>
              </a:spcAft>
            </a:pPr>
            <a:r>
              <a:rPr lang="zh-CN" altLang="zh-CN" sz="1400" b="1" dirty="0">
                <a:solidFill>
                  <a:srgbClr val="FFFFFF"/>
                </a:solidFill>
              </a:rPr>
              <a:t>客户端</a:t>
            </a:r>
          </a:p>
          <a:p>
            <a:pPr marL="342900" lvl="0" indent="-342900" algn="just">
              <a:spcAft>
                <a:spcPts val="0"/>
              </a:spcAft>
              <a:buFont typeface="Wingdings" panose="05000000000000000000" pitchFamily="2" charset="2"/>
              <a:buChar char=""/>
            </a:pPr>
            <a:r>
              <a:rPr lang="zh-CN" altLang="zh-CN" sz="1400" dirty="0">
                <a:solidFill>
                  <a:srgbClr val="FFFFFF"/>
                </a:solidFill>
              </a:rPr>
              <a:t>微信小程序</a:t>
            </a:r>
          </a:p>
          <a:p>
            <a:pPr marL="342900" lvl="0" indent="-342900" algn="just">
              <a:spcAft>
                <a:spcPts val="0"/>
              </a:spcAft>
              <a:buFont typeface="Wingdings" panose="05000000000000000000" pitchFamily="2" charset="2"/>
              <a:buChar char=""/>
            </a:pPr>
            <a:r>
              <a:rPr lang="en-US" altLang="zh-CN" sz="1400" dirty="0">
                <a:solidFill>
                  <a:srgbClr val="FFFFFF"/>
                </a:solidFill>
              </a:rPr>
              <a:t>Android7.5</a:t>
            </a:r>
            <a:r>
              <a:rPr lang="zh-CN" altLang="zh-CN" sz="1400" dirty="0">
                <a:solidFill>
                  <a:srgbClr val="FFFFFF"/>
                </a:solidFill>
              </a:rPr>
              <a:t>以上</a:t>
            </a:r>
            <a:endParaRPr lang="en-US" altLang="zh-CN" sz="1400" dirty="0">
              <a:solidFill>
                <a:srgbClr val="FFFFFF"/>
              </a:solidFill>
            </a:endParaRPr>
          </a:p>
          <a:p>
            <a:pPr lvl="0" algn="just">
              <a:spcAft>
                <a:spcPts val="0"/>
              </a:spcAft>
            </a:pPr>
            <a:endParaRPr lang="zh-CN" altLang="zh-CN" sz="1400" dirty="0">
              <a:solidFill>
                <a:srgbClr val="FFFFFF"/>
              </a:solidFill>
            </a:endParaRPr>
          </a:p>
          <a:p>
            <a:pPr algn="just">
              <a:spcAft>
                <a:spcPts val="0"/>
              </a:spcAft>
            </a:pPr>
            <a:r>
              <a:rPr lang="zh-CN" altLang="zh-CN" sz="1400" b="1" dirty="0">
                <a:solidFill>
                  <a:srgbClr val="FFFFFF"/>
                </a:solidFill>
              </a:rPr>
              <a:t>服务端</a:t>
            </a:r>
          </a:p>
          <a:p>
            <a:pPr marL="342900" lvl="0" indent="-342900" algn="just">
              <a:spcAft>
                <a:spcPts val="0"/>
              </a:spcAft>
              <a:buFont typeface="Wingdings" panose="05000000000000000000" pitchFamily="2" charset="2"/>
              <a:buChar char=""/>
            </a:pPr>
            <a:r>
              <a:rPr lang="zh-CN" altLang="zh-CN" sz="1400" dirty="0">
                <a:solidFill>
                  <a:srgbClr val="FFFFFF"/>
                </a:solidFill>
              </a:rPr>
              <a:t>开发版本：微信</a:t>
            </a:r>
            <a:r>
              <a:rPr lang="en-US" altLang="zh-CN" sz="1400" dirty="0">
                <a:solidFill>
                  <a:srgbClr val="FFFFFF"/>
                </a:solidFill>
              </a:rPr>
              <a:t>v2.7.0</a:t>
            </a:r>
            <a:r>
              <a:rPr lang="zh-CN" altLang="zh-CN" sz="1400" dirty="0">
                <a:solidFill>
                  <a:srgbClr val="FFFFFF"/>
                </a:solidFill>
              </a:rPr>
              <a:t>以上</a:t>
            </a:r>
          </a:p>
          <a:p>
            <a:pPr marL="342900" lvl="0" indent="-342900" algn="just">
              <a:spcAft>
                <a:spcPts val="0"/>
              </a:spcAft>
              <a:buFont typeface="Wingdings" panose="05000000000000000000" pitchFamily="2" charset="2"/>
              <a:buChar char=""/>
            </a:pPr>
            <a:r>
              <a:rPr lang="zh-CN" altLang="zh-CN" sz="1400" dirty="0">
                <a:solidFill>
                  <a:srgbClr val="FFFFFF"/>
                </a:solidFill>
              </a:rPr>
              <a:t>开发语言：</a:t>
            </a:r>
            <a:r>
              <a:rPr lang="en-US" altLang="zh-CN" sz="1400" dirty="0">
                <a:solidFill>
                  <a:srgbClr val="FFFFFF"/>
                </a:solidFill>
              </a:rPr>
              <a:t>JAVA 8</a:t>
            </a:r>
            <a:r>
              <a:rPr lang="zh-CN" altLang="zh-CN" sz="1400" dirty="0">
                <a:solidFill>
                  <a:srgbClr val="FFFFFF"/>
                </a:solidFill>
              </a:rPr>
              <a:t>版本以上、</a:t>
            </a:r>
            <a:r>
              <a:rPr lang="en-US" altLang="zh-CN" sz="1400" dirty="0">
                <a:solidFill>
                  <a:srgbClr val="FFFFFF"/>
                </a:solidFill>
              </a:rPr>
              <a:t>thinkPHP4.0</a:t>
            </a:r>
            <a:r>
              <a:rPr lang="zh-CN" altLang="zh-CN" sz="1400" dirty="0">
                <a:solidFill>
                  <a:srgbClr val="FFFFFF"/>
                </a:solidFill>
              </a:rPr>
              <a:t>以上、</a:t>
            </a:r>
            <a:r>
              <a:rPr lang="en-US" altLang="zh-CN" sz="1400" dirty="0">
                <a:solidFill>
                  <a:srgbClr val="FFFFFF"/>
                </a:solidFill>
              </a:rPr>
              <a:t>JS</a:t>
            </a:r>
            <a:r>
              <a:rPr lang="zh-CN" altLang="zh-CN" sz="1400" dirty="0">
                <a:solidFill>
                  <a:srgbClr val="FFFFFF"/>
                </a:solidFill>
              </a:rPr>
              <a:t>、</a:t>
            </a:r>
            <a:r>
              <a:rPr lang="en-US" altLang="zh-CN" sz="1400" dirty="0">
                <a:solidFill>
                  <a:srgbClr val="FFFFFF"/>
                </a:solidFill>
              </a:rPr>
              <a:t>Django2.2</a:t>
            </a:r>
            <a:r>
              <a:rPr lang="zh-CN" altLang="zh-CN" sz="1400" dirty="0">
                <a:solidFill>
                  <a:srgbClr val="FFFFFF"/>
                </a:solidFill>
              </a:rPr>
              <a:t>以上</a:t>
            </a:r>
            <a:r>
              <a:rPr lang="en-US" altLang="zh-CN" sz="1400" dirty="0">
                <a:solidFill>
                  <a:srgbClr val="FFFFFF"/>
                </a:solidFill>
              </a:rPr>
              <a:t>		</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页面通讯：建议微信提供的</a:t>
            </a:r>
            <a:r>
              <a:rPr lang="en-US" altLang="zh-CN" sz="1400" dirty="0">
                <a:solidFill>
                  <a:srgbClr val="FFFFFF"/>
                </a:solidFill>
              </a:rPr>
              <a:t>Storage</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数据库：</a:t>
            </a:r>
            <a:r>
              <a:rPr lang="en-US" altLang="zh-CN" sz="1400" dirty="0" err="1">
                <a:solidFill>
                  <a:srgbClr val="FFFFFF"/>
                </a:solidFill>
              </a:rPr>
              <a:t>MySql</a:t>
            </a:r>
            <a:r>
              <a:rPr lang="en-US" altLang="zh-CN" sz="1400" dirty="0">
                <a:solidFill>
                  <a:srgbClr val="FFFFFF"/>
                </a:solidFill>
              </a:rPr>
              <a:t> 5.7</a:t>
            </a:r>
            <a:endParaRPr lang="zh-CN" altLang="zh-CN" sz="1400" dirty="0">
              <a:solidFill>
                <a:srgbClr val="FFFFFF"/>
              </a:solidFill>
            </a:endParaRPr>
          </a:p>
          <a:p>
            <a:pPr marL="342900" lvl="0" indent="-342900" algn="just">
              <a:spcAft>
                <a:spcPts val="0"/>
              </a:spcAft>
              <a:buFont typeface="Wingdings" panose="05000000000000000000" pitchFamily="2" charset="2"/>
              <a:buChar char=""/>
            </a:pPr>
            <a:r>
              <a:rPr lang="zh-CN" altLang="zh-CN" sz="1400" dirty="0">
                <a:solidFill>
                  <a:srgbClr val="FFFFFF"/>
                </a:solidFill>
              </a:rPr>
              <a:t>微信官方</a:t>
            </a:r>
            <a:r>
              <a:rPr lang="en-US" altLang="zh-CN" sz="1400" dirty="0">
                <a:solidFill>
                  <a:srgbClr val="FFFFFF"/>
                </a:solidFill>
              </a:rPr>
              <a:t>API</a:t>
            </a:r>
            <a:endParaRPr lang="zh-CN" altLang="zh-CN" sz="1400" dirty="0">
              <a:solidFill>
                <a:srgbClr val="FFFFFF"/>
              </a:solidFill>
            </a:endParaRPr>
          </a:p>
        </p:txBody>
      </p:sp>
    </p:spTree>
    <p:extLst>
      <p:ext uri="{BB962C8B-B14F-4D97-AF65-F5344CB8AC3E}">
        <p14:creationId xmlns:p14="http://schemas.microsoft.com/office/powerpoint/2010/main" val="236207152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a:grpSpLocks/>
          </p:cNvGrpSpPr>
          <p:nvPr/>
        </p:nvGrpSpPr>
        <p:grpSpPr bwMode="auto">
          <a:xfrm>
            <a:off x="-2519363" y="107950"/>
            <a:ext cx="7473951" cy="7473950"/>
            <a:chOff x="0" y="0"/>
            <a:chExt cx="4028072" cy="4028072"/>
          </a:xfrm>
        </p:grpSpPr>
        <p:grpSp>
          <p:nvGrpSpPr>
            <p:cNvPr id="13315" name="组合 19"/>
            <p:cNvGrpSpPr>
              <a:grpSpLocks/>
            </p:cNvGrpSpPr>
            <p:nvPr/>
          </p:nvGrpSpPr>
          <p:grpSpPr bwMode="auto">
            <a:xfrm>
              <a:off x="0" y="0"/>
              <a:ext cx="4028072" cy="4028072"/>
              <a:chOff x="0" y="0"/>
              <a:chExt cx="672490" cy="672490"/>
            </a:xfrm>
          </p:grpSpPr>
          <p:sp>
            <p:nvSpPr>
              <p:cNvPr id="13316" name="椭圆 29"/>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3317" name="椭圆 33"/>
              <p:cNvSpPr>
                <a:spLocks noChangeArrowheads="1"/>
              </p:cNvSpPr>
              <p:nvPr/>
            </p:nvSpPr>
            <p:spPr bwMode="auto">
              <a:xfrm>
                <a:off x="80276" y="80276"/>
                <a:ext cx="511938" cy="51193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sp>
            <p:nvSpPr>
              <p:cNvPr id="13318" name="椭圆 35"/>
              <p:cNvSpPr>
                <a:spLocks noChangeArrowheads="1"/>
              </p:cNvSpPr>
              <p:nvPr/>
            </p:nvSpPr>
            <p:spPr bwMode="auto">
              <a:xfrm>
                <a:off x="160552" y="165123"/>
                <a:ext cx="351386" cy="351386"/>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3319" name="椭圆 36"/>
            <p:cNvSpPr>
              <a:spLocks noChangeArrowheads="1"/>
            </p:cNvSpPr>
            <p:nvPr/>
          </p:nvSpPr>
          <p:spPr bwMode="auto">
            <a:xfrm>
              <a:off x="1290215" y="1394596"/>
              <a:ext cx="1390318" cy="139031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zh-CN" altLang="en-US">
                <a:solidFill>
                  <a:srgbClr val="FFFFFF"/>
                </a:solidFill>
              </a:endParaRPr>
            </a:p>
          </p:txBody>
        </p:sp>
      </p:grpSp>
      <p:sp>
        <p:nvSpPr>
          <p:cNvPr id="13320" name="文本框 23"/>
          <p:cNvSpPr txBox="1">
            <a:spLocks noChangeArrowheads="1"/>
          </p:cNvSpPr>
          <p:nvPr/>
        </p:nvSpPr>
        <p:spPr bwMode="auto">
          <a:xfrm>
            <a:off x="82550" y="3549650"/>
            <a:ext cx="2162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200" b="1" i="1">
                <a:solidFill>
                  <a:srgbClr val="184667"/>
                </a:solidFill>
                <a:latin typeface="方正兰亭中黑_GBK" pitchFamily="2" charset="-122"/>
                <a:ea typeface="方正兰亭中黑_GBK" pitchFamily="2" charset="-122"/>
              </a:rPr>
              <a:t>Contents</a:t>
            </a:r>
          </a:p>
        </p:txBody>
      </p:sp>
      <p:sp>
        <p:nvSpPr>
          <p:cNvPr id="13321" name="文本框 17"/>
          <p:cNvSpPr txBox="1">
            <a:spLocks noChangeArrowheads="1"/>
          </p:cNvSpPr>
          <p:nvPr/>
        </p:nvSpPr>
        <p:spPr bwMode="auto">
          <a:xfrm>
            <a:off x="6531760" y="834511"/>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引言</a:t>
            </a:r>
          </a:p>
        </p:txBody>
      </p:sp>
      <p:sp>
        <p:nvSpPr>
          <p:cNvPr id="13322" name="文本框 18"/>
          <p:cNvSpPr txBox="1">
            <a:spLocks noChangeArrowheads="1"/>
          </p:cNvSpPr>
          <p:nvPr/>
        </p:nvSpPr>
        <p:spPr bwMode="auto">
          <a:xfrm>
            <a:off x="6432549" y="1766632"/>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总体描述</a:t>
            </a:r>
          </a:p>
        </p:txBody>
      </p:sp>
      <p:sp>
        <p:nvSpPr>
          <p:cNvPr id="13323" name="文本框 19"/>
          <p:cNvSpPr txBox="1">
            <a:spLocks noChangeArrowheads="1"/>
          </p:cNvSpPr>
          <p:nvPr/>
        </p:nvSpPr>
        <p:spPr bwMode="auto">
          <a:xfrm>
            <a:off x="6367613" y="280950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非功能性需求</a:t>
            </a:r>
          </a:p>
        </p:txBody>
      </p:sp>
      <p:sp>
        <p:nvSpPr>
          <p:cNvPr id="13324" name="文本框 20"/>
          <p:cNvSpPr txBox="1">
            <a:spLocks noChangeArrowheads="1"/>
          </p:cNvSpPr>
          <p:nvPr/>
        </p:nvSpPr>
        <p:spPr bwMode="auto">
          <a:xfrm>
            <a:off x="6342658" y="3817938"/>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rPr>
              <a:t>验证验收标准</a:t>
            </a:r>
          </a:p>
        </p:txBody>
      </p:sp>
      <p:sp>
        <p:nvSpPr>
          <p:cNvPr id="13329" name="文本框 23"/>
          <p:cNvSpPr txBox="1">
            <a:spLocks noChangeArrowheads="1"/>
          </p:cNvSpPr>
          <p:nvPr/>
        </p:nvSpPr>
        <p:spPr bwMode="auto">
          <a:xfrm>
            <a:off x="5518150" y="736600"/>
            <a:ext cx="941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dirty="0">
                <a:solidFill>
                  <a:schemeClr val="bg1"/>
                </a:solidFill>
                <a:latin typeface="方正兰亭中黑_GBK" pitchFamily="2" charset="-122"/>
                <a:ea typeface="方正兰亭中黑_GBK" pitchFamily="2" charset="-122"/>
              </a:rPr>
              <a:t>01.</a:t>
            </a:r>
          </a:p>
        </p:txBody>
      </p:sp>
      <p:sp>
        <p:nvSpPr>
          <p:cNvPr id="13330" name="文本框 23"/>
          <p:cNvSpPr txBox="1">
            <a:spLocks noChangeArrowheads="1"/>
          </p:cNvSpPr>
          <p:nvPr/>
        </p:nvSpPr>
        <p:spPr bwMode="auto">
          <a:xfrm>
            <a:off x="5518150" y="1698625"/>
            <a:ext cx="958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02.</a:t>
            </a:r>
          </a:p>
        </p:txBody>
      </p:sp>
      <p:sp>
        <p:nvSpPr>
          <p:cNvPr id="13331" name="文本框 23"/>
          <p:cNvSpPr txBox="1">
            <a:spLocks noChangeArrowheads="1"/>
          </p:cNvSpPr>
          <p:nvPr/>
        </p:nvSpPr>
        <p:spPr bwMode="auto">
          <a:xfrm>
            <a:off x="5518150" y="2759075"/>
            <a:ext cx="960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03.</a:t>
            </a:r>
          </a:p>
        </p:txBody>
      </p:sp>
      <p:sp>
        <p:nvSpPr>
          <p:cNvPr id="13332" name="文本框 23"/>
          <p:cNvSpPr txBox="1">
            <a:spLocks noChangeArrowheads="1"/>
          </p:cNvSpPr>
          <p:nvPr/>
        </p:nvSpPr>
        <p:spPr bwMode="auto">
          <a:xfrm>
            <a:off x="5518150" y="3759200"/>
            <a:ext cx="96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Font typeface="Arial" panose="020B0604020202020204" pitchFamily="34" charset="0"/>
              <a:buNone/>
            </a:pPr>
            <a:r>
              <a:rPr lang="en-US" sz="3600" b="1" i="1">
                <a:solidFill>
                  <a:schemeClr val="bg1"/>
                </a:solidFill>
                <a:latin typeface="方正兰亭中黑_GBK" pitchFamily="2" charset="-122"/>
                <a:ea typeface="方正兰亭中黑_GBK" pitchFamily="2" charset="-122"/>
              </a:rPr>
              <a:t>04.</a:t>
            </a:r>
          </a:p>
        </p:txBody>
      </p:sp>
      <p:pic>
        <p:nvPicPr>
          <p:cNvPr id="13333" name="直接连接符 3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88" y="1377950"/>
            <a:ext cx="2268537"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4" name="直接连接符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328863"/>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5" name="直接连接符 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63" y="3455988"/>
            <a:ext cx="226695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3336" name="直接连接符 4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663" y="4389438"/>
            <a:ext cx="2266950" cy="1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2.6 </a:t>
            </a:r>
            <a:r>
              <a:rPr lang="zh-CN" altLang="en-US" sz="2000" b="1" dirty="0">
                <a:solidFill>
                  <a:schemeClr val="bg1"/>
                </a:solidFill>
              </a:rPr>
              <a:t>约束</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A835048A-3646-4BCE-A280-8EE65A02FBD8}"/>
              </a:ext>
            </a:extLst>
          </p:cNvPr>
          <p:cNvSpPr/>
          <p:nvPr/>
        </p:nvSpPr>
        <p:spPr>
          <a:xfrm>
            <a:off x="260383" y="1378121"/>
            <a:ext cx="8735336" cy="2594685"/>
          </a:xfrm>
          <a:prstGeom prst="rect">
            <a:avLst/>
          </a:prstGeom>
        </p:spPr>
        <p:txBody>
          <a:bodyPr wrap="square">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项目开发经验约束：队员均为大三学生，全队队员缺乏项目开发经验，需要摸索学习。</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管理约束：各个队员第一次合作完成一个项目需要一定的磨合，分工管理对于队长和队员都是一种考验，当项目遇到难题是队长合理调整给出决策，各个队员协商协助队长有助于更好地完成项目</a:t>
            </a:r>
            <a:r>
              <a:rPr lang="en-US" altLang="zh-CN" sz="1400" dirty="0">
                <a:solidFill>
                  <a:srgbClr val="FFFFFF"/>
                </a:solidFill>
              </a:rPr>
              <a:t>.</a:t>
            </a:r>
            <a:endParaRPr lang="zh-CN" altLang="zh-CN" sz="1400" dirty="0">
              <a:solidFill>
                <a:srgbClr val="FFFFFF"/>
              </a:solidFill>
            </a:endParaRPr>
          </a:p>
          <a:p>
            <a:pPr indent="304800" algn="just">
              <a:spcAft>
                <a:spcPts val="0"/>
              </a:spcAft>
            </a:pPr>
            <a:r>
              <a:rPr lang="en-US" altLang="zh-CN" sz="1400" dirty="0">
                <a:solidFill>
                  <a:srgbClr val="FFFFFF"/>
                </a:solidFill>
              </a:rPr>
              <a:t> </a:t>
            </a:r>
            <a:endParaRPr lang="zh-CN" altLang="zh-CN" sz="1400" dirty="0">
              <a:solidFill>
                <a:srgbClr val="FFFFFF"/>
              </a:solidFill>
            </a:endParaRP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技术约束：在实现大部分列举的功能所需的算法存在一些技术方面的欠缺，在开发过程中需要不断地自学一些新技术。</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安全和保密考虑：对于用户个人信息的存储保护，对于数据库的结构合理性、安全性需要严谨的考虑。</a:t>
            </a:r>
          </a:p>
        </p:txBody>
      </p:sp>
    </p:spTree>
    <p:extLst>
      <p:ext uri="{BB962C8B-B14F-4D97-AF65-F5344CB8AC3E}">
        <p14:creationId xmlns:p14="http://schemas.microsoft.com/office/powerpoint/2010/main" val="3041013145"/>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9351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2.7 </a:t>
            </a:r>
            <a:r>
              <a:rPr lang="zh-CN" altLang="en-US" sz="2000" b="1" dirty="0">
                <a:solidFill>
                  <a:schemeClr val="bg1"/>
                </a:solidFill>
              </a:rPr>
              <a:t>假设和依赖</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7B564C71-2F80-4A0B-BDA3-3B64082DE727}"/>
              </a:ext>
            </a:extLst>
          </p:cNvPr>
          <p:cNvSpPr/>
          <p:nvPr/>
        </p:nvSpPr>
        <p:spPr>
          <a:xfrm>
            <a:off x="444843" y="1161685"/>
            <a:ext cx="8612660" cy="1866280"/>
          </a:xfrm>
          <a:prstGeom prst="rect">
            <a:avLst/>
          </a:prstGeom>
        </p:spPr>
        <p:txBody>
          <a:bodyPr wrap="square">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用户配合：假设项目开发过程中投放问卷等调查能得到大量目标潜在用户的积极响应。</a:t>
            </a:r>
          </a:p>
          <a:p>
            <a:pPr marL="266700" indent="266700"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人员配合：假设在项目开发过程中，全队队员能按时高校地完成队长分配的任务。在推广过程中能得到支持。</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软件开发平台支持：假设在软件开发中所涉及的开发工具和平台能很好地支持开发。</a:t>
            </a:r>
            <a:endParaRPr lang="en-US"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endParaRPr lang="zh-CN" altLang="zh-CN" sz="1400" dirty="0">
              <a:solidFill>
                <a:srgbClr val="FFFFFF"/>
              </a:solidFill>
            </a:endParaRPr>
          </a:p>
        </p:txBody>
      </p:sp>
      <p:sp>
        <p:nvSpPr>
          <p:cNvPr id="3" name="矩形 2">
            <a:extLst>
              <a:ext uri="{FF2B5EF4-FFF2-40B4-BE49-F238E27FC236}">
                <a16:creationId xmlns:a16="http://schemas.microsoft.com/office/drawing/2014/main" id="{CD0D3C1D-FA74-416C-AAED-7E6BE67C1306}"/>
              </a:ext>
            </a:extLst>
          </p:cNvPr>
          <p:cNvSpPr/>
          <p:nvPr/>
        </p:nvSpPr>
        <p:spPr>
          <a:xfrm>
            <a:off x="444843" y="3004628"/>
            <a:ext cx="4572000" cy="1800493"/>
          </a:xfrm>
          <a:prstGeom prst="rect">
            <a:avLst/>
          </a:prstGeom>
        </p:spPr>
        <p:txBody>
          <a:bodyPr>
            <a:spAutoFit/>
          </a:bodyPr>
          <a:lstStyle/>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资金限制：假设项目有足够的启动资金。</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时间限制：假设项目完成时间不会前移。</a:t>
            </a:r>
          </a:p>
          <a:p>
            <a:pPr algn="just">
              <a:lnSpc>
                <a:spcPts val="2000"/>
              </a:lnSpc>
              <a:spcAft>
                <a:spcPts val="0"/>
              </a:spcAft>
            </a:pPr>
            <a:r>
              <a:rPr lang="en-US" altLang="zh-CN" sz="1400" dirty="0">
                <a:solidFill>
                  <a:srgbClr val="FFFFFF"/>
                </a:solidFill>
              </a:rPr>
              <a:t> </a:t>
            </a:r>
            <a:endParaRPr lang="zh-CN" altLang="zh-CN" sz="1400" dirty="0">
              <a:solidFill>
                <a:srgbClr val="FFFFFF"/>
              </a:solidFill>
            </a:endParaRPr>
          </a:p>
          <a:p>
            <a:pPr marL="342900" lvl="0" indent="-342900" algn="just">
              <a:lnSpc>
                <a:spcPts val="2000"/>
              </a:lnSpc>
              <a:spcAft>
                <a:spcPts val="0"/>
              </a:spcAft>
              <a:buFont typeface="Wingdings" panose="05000000000000000000" pitchFamily="2" charset="2"/>
              <a:buChar char=""/>
            </a:pPr>
            <a:r>
              <a:rPr lang="zh-CN" altLang="zh-CN" sz="1400" dirty="0">
                <a:solidFill>
                  <a:srgbClr val="FFFFFF"/>
                </a:solidFill>
              </a:rPr>
              <a:t>可操作性：假设绝大部分用户对于本产品都能灵活操作。</a:t>
            </a:r>
          </a:p>
          <a:p>
            <a:pPr algn="just">
              <a:spcAft>
                <a:spcPts val="0"/>
              </a:spcAft>
            </a:pPr>
            <a:r>
              <a:rPr lang="en-US" altLang="zh-CN" sz="1100"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9885826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2697421" y="2217807"/>
            <a:ext cx="4039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03.</a:t>
            </a:r>
            <a:r>
              <a:rPr lang="zh-CN" altLang="en-US" sz="4000" b="1" i="1" dirty="0">
                <a:solidFill>
                  <a:srgbClr val="266874"/>
                </a:solidFill>
                <a:latin typeface="方正兰亭中黑_GBK" pitchFamily="2" charset="-122"/>
                <a:ea typeface="方正兰亭中黑_GBK" pitchFamily="2" charset="-122"/>
              </a:rPr>
              <a:t>非功能性需求</a:t>
            </a:r>
          </a:p>
        </p:txBody>
      </p:sp>
    </p:spTree>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3.1 </a:t>
            </a:r>
            <a:r>
              <a:rPr lang="zh-CN" altLang="en-US" sz="2000" b="1" dirty="0">
                <a:solidFill>
                  <a:schemeClr val="bg1"/>
                </a:solidFill>
              </a:rPr>
              <a:t>性能需求</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B7C2BB25-F38F-496D-8FA3-49E005530F04}"/>
              </a:ext>
            </a:extLst>
          </p:cNvPr>
          <p:cNvSpPr/>
          <p:nvPr/>
        </p:nvSpPr>
        <p:spPr>
          <a:xfrm>
            <a:off x="260382" y="1076628"/>
            <a:ext cx="5993027" cy="1379801"/>
          </a:xfrm>
          <a:prstGeom prst="rect">
            <a:avLst/>
          </a:prstGeom>
        </p:spPr>
        <p:txBody>
          <a:bodyPr wrap="square">
            <a:spAutoFit/>
          </a:bodyPr>
          <a:lstStyle/>
          <a:p>
            <a:pPr algn="just">
              <a:lnSpc>
                <a:spcPct val="173000"/>
              </a:lnSpc>
              <a:spcBef>
                <a:spcPts val="1300"/>
              </a:spcBef>
              <a:spcAft>
                <a:spcPts val="1300"/>
              </a:spcAft>
            </a:pPr>
            <a:r>
              <a:rPr lang="zh-CN" altLang="zh-CN" sz="1400" dirty="0">
                <a:solidFill>
                  <a:srgbClr val="FFFFFF"/>
                </a:solidFill>
              </a:rPr>
              <a:t>静态化性能需求</a:t>
            </a:r>
            <a:r>
              <a:rPr lang="zh-CN" altLang="en-US" sz="1400" dirty="0">
                <a:solidFill>
                  <a:srgbClr val="FFFFFF"/>
                </a:solidFill>
              </a:rPr>
              <a:t>：</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支持终端数量：</a:t>
            </a:r>
            <a:r>
              <a:rPr lang="en-US" altLang="zh-CN" sz="1400" dirty="0">
                <a:solidFill>
                  <a:srgbClr val="FFFFFF"/>
                </a:solidFill>
              </a:rPr>
              <a:t>30</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支持并发请求数量：</a:t>
            </a:r>
            <a:r>
              <a:rPr lang="en-US" altLang="zh-CN" sz="1400" dirty="0">
                <a:solidFill>
                  <a:srgbClr val="FFFFFF"/>
                </a:solidFill>
              </a:rPr>
              <a:t>20</a:t>
            </a:r>
            <a:endParaRPr lang="zh-CN" altLang="zh-CN" sz="1400" dirty="0">
              <a:solidFill>
                <a:srgbClr val="FFFFFF"/>
              </a:solidFill>
            </a:endParaRPr>
          </a:p>
          <a:p>
            <a:pPr algn="just">
              <a:lnSpc>
                <a:spcPts val="2000"/>
              </a:lnSpc>
              <a:spcAft>
                <a:spcPts val="0"/>
              </a:spcAft>
            </a:pPr>
            <a:r>
              <a:rPr lang="zh-CN" altLang="zh-CN" sz="1400" dirty="0">
                <a:solidFill>
                  <a:srgbClr val="FFFFFF"/>
                </a:solidFill>
              </a:rPr>
              <a:t>服务器数据区存储容量：</a:t>
            </a:r>
            <a:r>
              <a:rPr lang="en-US" altLang="zh-CN" sz="1400" dirty="0">
                <a:solidFill>
                  <a:srgbClr val="FFFFFF"/>
                </a:solidFill>
              </a:rPr>
              <a:t>2G</a:t>
            </a:r>
            <a:endParaRPr lang="zh-CN" altLang="zh-CN" sz="1400" dirty="0">
              <a:solidFill>
                <a:srgbClr val="FFFFFF"/>
              </a:solidFill>
            </a:endParaRPr>
          </a:p>
        </p:txBody>
      </p:sp>
    </p:spTree>
    <p:extLst>
      <p:ext uri="{BB962C8B-B14F-4D97-AF65-F5344CB8AC3E}">
        <p14:creationId xmlns:p14="http://schemas.microsoft.com/office/powerpoint/2010/main" val="2889832827"/>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87387"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AFDB71A5-295B-4FDB-AEE7-05CE1AC3F321}"/>
              </a:ext>
            </a:extLst>
          </p:cNvPr>
          <p:cNvSpPr/>
          <p:nvPr/>
        </p:nvSpPr>
        <p:spPr>
          <a:xfrm>
            <a:off x="0" y="806450"/>
            <a:ext cx="9144000" cy="3111878"/>
          </a:xfrm>
          <a:prstGeom prst="rect">
            <a:avLst/>
          </a:prstGeom>
        </p:spPr>
        <p:txBody>
          <a:bodyPr wrap="square">
            <a:spAutoFit/>
          </a:bodyPr>
          <a:lstStyle/>
          <a:p>
            <a:pPr algn="just">
              <a:lnSpc>
                <a:spcPct val="173000"/>
              </a:lnSpc>
              <a:spcBef>
                <a:spcPts val="1300"/>
              </a:spcBef>
              <a:spcAft>
                <a:spcPts val="1300"/>
              </a:spcAft>
            </a:pPr>
            <a:r>
              <a:rPr lang="zh-CN" altLang="zh-CN" sz="1400" b="1" dirty="0">
                <a:solidFill>
                  <a:srgbClr val="FFFFFF"/>
                </a:solidFill>
              </a:rPr>
              <a:t>安全可靠性</a:t>
            </a:r>
          </a:p>
          <a:p>
            <a:pPr algn="just">
              <a:lnSpc>
                <a:spcPts val="2000"/>
              </a:lnSpc>
              <a:spcAft>
                <a:spcPts val="0"/>
              </a:spcAft>
            </a:pPr>
            <a:r>
              <a:rPr lang="zh-CN" altLang="zh-CN" sz="1400" dirty="0">
                <a:solidFill>
                  <a:srgbClr val="FFFFFF"/>
                </a:solidFill>
              </a:rPr>
              <a:t>设计可靠性</a:t>
            </a:r>
            <a:r>
              <a:rPr lang="en-US" altLang="zh-CN" sz="1400" dirty="0">
                <a:solidFill>
                  <a:srgbClr val="FFFFFF"/>
                </a:solidFill>
              </a:rPr>
              <a:t>:</a:t>
            </a:r>
            <a:r>
              <a:rPr lang="zh-CN" altLang="zh-CN" sz="1400" dirty="0">
                <a:solidFill>
                  <a:srgbClr val="FFFFFF"/>
                </a:solidFill>
              </a:rPr>
              <a:t>本产品在设计的时候充分考虑产品的易操作性，界面相对简洁，在指定系统版本下能无故障地执行功能，用户可以不受阻止的访问产品数据。</a:t>
            </a:r>
          </a:p>
          <a:p>
            <a:pPr algn="just">
              <a:lnSpc>
                <a:spcPts val="2000"/>
              </a:lnSpc>
              <a:spcAft>
                <a:spcPts val="0"/>
              </a:spcAft>
            </a:pPr>
            <a:r>
              <a:rPr lang="zh-CN" altLang="zh-CN" sz="1400" dirty="0">
                <a:solidFill>
                  <a:srgbClr val="FFFFFF"/>
                </a:solidFill>
              </a:rPr>
              <a:t>本产品软件若遇见硬件限制</a:t>
            </a:r>
            <a:r>
              <a:rPr lang="en-US" altLang="zh-CN" sz="1400" dirty="0">
                <a:solidFill>
                  <a:srgbClr val="FFFFFF"/>
                </a:solidFill>
              </a:rPr>
              <a:t>(</a:t>
            </a:r>
            <a:r>
              <a:rPr lang="zh-CN" altLang="zh-CN" sz="1400" dirty="0">
                <a:solidFill>
                  <a:srgbClr val="FFFFFF"/>
                </a:solidFill>
              </a:rPr>
              <a:t>如手机当前运行内存不足</a:t>
            </a:r>
            <a:r>
              <a:rPr lang="en-US" altLang="zh-CN" sz="1400" dirty="0">
                <a:solidFill>
                  <a:srgbClr val="FFFFFF"/>
                </a:solidFill>
              </a:rPr>
              <a:t>)</a:t>
            </a:r>
            <a:r>
              <a:rPr lang="zh-CN" altLang="zh-CN" sz="1400" dirty="0">
                <a:solidFill>
                  <a:srgbClr val="FFFFFF"/>
                </a:solidFill>
              </a:rPr>
              <a:t>情况，在用户采取简单措施</a:t>
            </a:r>
            <a:r>
              <a:rPr lang="en-US" altLang="zh-CN" sz="1400" dirty="0">
                <a:solidFill>
                  <a:srgbClr val="FFFFFF"/>
                </a:solidFill>
              </a:rPr>
              <a:t>(</a:t>
            </a:r>
            <a:r>
              <a:rPr lang="zh-CN" altLang="zh-CN" sz="1400" dirty="0">
                <a:solidFill>
                  <a:srgbClr val="FFFFFF"/>
                </a:solidFill>
              </a:rPr>
              <a:t>如关闭软件，清理内存，重启软件等</a:t>
            </a:r>
            <a:r>
              <a:rPr lang="en-US" altLang="zh-CN" sz="1400" dirty="0">
                <a:solidFill>
                  <a:srgbClr val="FFFFFF"/>
                </a:solidFill>
              </a:rPr>
              <a:t>)</a:t>
            </a:r>
            <a:r>
              <a:rPr lang="zh-CN" altLang="zh-CN" sz="1400" dirty="0">
                <a:solidFill>
                  <a:srgbClr val="FFFFFF"/>
                </a:solidFill>
              </a:rPr>
              <a:t>后可以及时的恢复正常工作并且保证数据不丢失。</a:t>
            </a:r>
          </a:p>
          <a:p>
            <a:pPr algn="just">
              <a:lnSpc>
                <a:spcPts val="2000"/>
              </a:lnSpc>
              <a:spcAft>
                <a:spcPts val="0"/>
              </a:spcAft>
            </a:pPr>
            <a:r>
              <a:rPr lang="zh-CN" altLang="zh-CN" sz="1400" dirty="0">
                <a:solidFill>
                  <a:srgbClr val="FFFFFF"/>
                </a:solidFill>
              </a:rPr>
              <a:t>当系统运行中出现人为操作失误，输入非法数据等问题，可以及时处理。</a:t>
            </a:r>
          </a:p>
          <a:p>
            <a:pPr algn="just">
              <a:lnSpc>
                <a:spcPct val="173000"/>
              </a:lnSpc>
              <a:spcBef>
                <a:spcPts val="1300"/>
              </a:spcBef>
              <a:spcAft>
                <a:spcPts val="1300"/>
              </a:spcAft>
            </a:pPr>
            <a:r>
              <a:rPr lang="zh-CN" altLang="zh-CN" sz="1400" b="1" dirty="0">
                <a:solidFill>
                  <a:srgbClr val="FFFFFF"/>
                </a:solidFill>
              </a:rPr>
              <a:t>安全可用性</a:t>
            </a:r>
          </a:p>
          <a:p>
            <a:pPr algn="just">
              <a:lnSpc>
                <a:spcPts val="2000"/>
              </a:lnSpc>
              <a:spcAft>
                <a:spcPts val="0"/>
              </a:spcAft>
            </a:pPr>
            <a:r>
              <a:rPr lang="zh-CN" altLang="zh-CN" sz="1400" dirty="0">
                <a:solidFill>
                  <a:srgbClr val="FFFFFF"/>
                </a:solidFill>
              </a:rPr>
              <a:t>稳定性</a:t>
            </a:r>
            <a:r>
              <a:rPr lang="en-US" altLang="zh-CN" sz="1400" dirty="0">
                <a:solidFill>
                  <a:srgbClr val="FFFFFF"/>
                </a:solidFill>
              </a:rPr>
              <a:t>:</a:t>
            </a:r>
            <a:r>
              <a:rPr lang="zh-CN" altLang="zh-CN" sz="1400" dirty="0">
                <a:solidFill>
                  <a:srgbClr val="FFFFFF"/>
                </a:solidFill>
              </a:rPr>
              <a:t>在产品迭代升级的过程中修复</a:t>
            </a:r>
            <a:r>
              <a:rPr lang="en-US" altLang="zh-CN" sz="1400" dirty="0">
                <a:solidFill>
                  <a:srgbClr val="FFFFFF"/>
                </a:solidFill>
              </a:rPr>
              <a:t>Bug</a:t>
            </a:r>
            <a:r>
              <a:rPr lang="zh-CN" altLang="zh-CN" sz="1400" dirty="0">
                <a:solidFill>
                  <a:srgbClr val="FFFFFF"/>
                </a:solidFill>
              </a:rPr>
              <a:t>，使系统越来越稳定。</a:t>
            </a:r>
          </a:p>
          <a:p>
            <a:pPr algn="just">
              <a:lnSpc>
                <a:spcPts val="2000"/>
              </a:lnSpc>
              <a:spcAft>
                <a:spcPts val="0"/>
              </a:spcAft>
            </a:pPr>
            <a:r>
              <a:rPr lang="zh-CN" altLang="zh-CN" sz="1400" dirty="0">
                <a:solidFill>
                  <a:srgbClr val="FFFFFF"/>
                </a:solidFill>
              </a:rPr>
              <a:t>并发性</a:t>
            </a:r>
            <a:r>
              <a:rPr lang="en-US" altLang="zh-CN" sz="1400" dirty="0">
                <a:solidFill>
                  <a:srgbClr val="FFFFFF"/>
                </a:solidFill>
              </a:rPr>
              <a:t>:</a:t>
            </a:r>
            <a:r>
              <a:rPr lang="zh-CN" altLang="zh-CN" sz="1400" dirty="0">
                <a:solidFill>
                  <a:srgbClr val="FFFFFF"/>
                </a:solidFill>
              </a:rPr>
              <a:t>产品支持多用户同时在线。</a:t>
            </a:r>
          </a:p>
        </p:txBody>
      </p:sp>
    </p:spTree>
    <p:extLst>
      <p:ext uri="{BB962C8B-B14F-4D97-AF65-F5344CB8AC3E}">
        <p14:creationId xmlns:p14="http://schemas.microsoft.com/office/powerpoint/2010/main" val="3791443977"/>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620CAF40-8E83-44FA-888F-92CC019AB2C8}"/>
              </a:ext>
            </a:extLst>
          </p:cNvPr>
          <p:cNvSpPr/>
          <p:nvPr/>
        </p:nvSpPr>
        <p:spPr>
          <a:xfrm>
            <a:off x="-43249" y="679480"/>
            <a:ext cx="9230497" cy="4587474"/>
          </a:xfrm>
          <a:prstGeom prst="rect">
            <a:avLst/>
          </a:prstGeom>
        </p:spPr>
        <p:txBody>
          <a:bodyPr wrap="square">
            <a:spAutoFit/>
          </a:bodyPr>
          <a:lstStyle/>
          <a:p>
            <a:pPr algn="just">
              <a:lnSpc>
                <a:spcPct val="173000"/>
              </a:lnSpc>
              <a:spcBef>
                <a:spcPts val="1300"/>
              </a:spcBef>
              <a:spcAft>
                <a:spcPts val="1300"/>
              </a:spcAft>
            </a:pPr>
            <a:r>
              <a:rPr lang="zh-CN" altLang="zh-CN" sz="1400" b="1" dirty="0">
                <a:solidFill>
                  <a:srgbClr val="FFFFFF"/>
                </a:solidFill>
              </a:rPr>
              <a:t>用户易用性</a:t>
            </a:r>
          </a:p>
          <a:p>
            <a:pPr algn="just">
              <a:lnSpc>
                <a:spcPts val="2000"/>
              </a:lnSpc>
              <a:spcAft>
                <a:spcPts val="0"/>
              </a:spcAft>
            </a:pPr>
            <a:r>
              <a:rPr lang="zh-CN" altLang="zh-CN" sz="1400" dirty="0">
                <a:solidFill>
                  <a:srgbClr val="FFFFFF"/>
                </a:solidFill>
              </a:rPr>
              <a:t>界面友好</a:t>
            </a:r>
            <a:r>
              <a:rPr lang="en-US" altLang="zh-CN" sz="1400" dirty="0">
                <a:solidFill>
                  <a:srgbClr val="FFFFFF"/>
                </a:solidFill>
              </a:rPr>
              <a:t>:</a:t>
            </a:r>
            <a:r>
              <a:rPr lang="zh-CN" altLang="zh-CN" sz="1400" dirty="0">
                <a:solidFill>
                  <a:srgbClr val="FFFFFF"/>
                </a:solidFill>
              </a:rPr>
              <a:t>本软件产品界简洁明了、用户可以轻松完成预想操作</a:t>
            </a:r>
          </a:p>
          <a:p>
            <a:pPr algn="just">
              <a:lnSpc>
                <a:spcPts val="2000"/>
              </a:lnSpc>
              <a:spcAft>
                <a:spcPts val="0"/>
              </a:spcAft>
            </a:pPr>
            <a:r>
              <a:rPr lang="zh-CN" altLang="zh-CN" sz="1400" dirty="0">
                <a:solidFill>
                  <a:srgbClr val="FFFFFF"/>
                </a:solidFill>
              </a:rPr>
              <a:t>易操作</a:t>
            </a:r>
            <a:r>
              <a:rPr lang="en-US" altLang="zh-CN" sz="1400" dirty="0">
                <a:solidFill>
                  <a:srgbClr val="FFFFFF"/>
                </a:solidFill>
              </a:rPr>
              <a:t>:</a:t>
            </a:r>
            <a:r>
              <a:rPr lang="zh-CN" altLang="zh-CN" sz="1400" dirty="0">
                <a:solidFill>
                  <a:srgbClr val="FFFFFF"/>
                </a:solidFill>
              </a:rPr>
              <a:t>本产品软件容易使用，不需要经过训练。</a:t>
            </a:r>
          </a:p>
          <a:p>
            <a:pPr algn="just">
              <a:lnSpc>
                <a:spcPts val="2000"/>
              </a:lnSpc>
              <a:spcAft>
                <a:spcPts val="0"/>
              </a:spcAft>
            </a:pPr>
            <a:r>
              <a:rPr lang="zh-CN" altLang="zh-CN" sz="1400" dirty="0">
                <a:solidFill>
                  <a:srgbClr val="FFFFFF"/>
                </a:solidFill>
              </a:rPr>
              <a:t>描述明确：产品功能说明会采用较为简练的语句描述，避免出现歧义</a:t>
            </a:r>
          </a:p>
          <a:p>
            <a:pPr algn="just">
              <a:lnSpc>
                <a:spcPct val="173000"/>
              </a:lnSpc>
              <a:spcBef>
                <a:spcPts val="1300"/>
              </a:spcBef>
              <a:spcAft>
                <a:spcPts val="1300"/>
              </a:spcAft>
            </a:pPr>
            <a:r>
              <a:rPr lang="zh-CN" altLang="zh-CN" sz="1400" b="1" dirty="0">
                <a:solidFill>
                  <a:srgbClr val="FFFFFF"/>
                </a:solidFill>
              </a:rPr>
              <a:t>安全保密性</a:t>
            </a:r>
          </a:p>
          <a:p>
            <a:pPr algn="just">
              <a:lnSpc>
                <a:spcPts val="2000"/>
              </a:lnSpc>
              <a:spcAft>
                <a:spcPts val="0"/>
              </a:spcAft>
            </a:pPr>
            <a:r>
              <a:rPr lang="zh-CN" altLang="zh-CN" sz="1400" dirty="0">
                <a:solidFill>
                  <a:srgbClr val="FFFFFF"/>
                </a:solidFill>
              </a:rPr>
              <a:t>本产品软件的数据库中对普通用户的访问控制设置权限，以防信息泄露。</a:t>
            </a:r>
          </a:p>
          <a:p>
            <a:pPr algn="just">
              <a:lnSpc>
                <a:spcPts val="2000"/>
              </a:lnSpc>
              <a:spcAft>
                <a:spcPts val="0"/>
              </a:spcAft>
            </a:pPr>
            <a:r>
              <a:rPr lang="zh-CN" altLang="zh-CN" sz="1400" dirty="0">
                <a:solidFill>
                  <a:srgbClr val="FFFFFF"/>
                </a:solidFill>
              </a:rPr>
              <a:t>只申请必要的权限，避免成为攻击的入口。</a:t>
            </a:r>
          </a:p>
          <a:p>
            <a:pPr algn="just">
              <a:lnSpc>
                <a:spcPts val="2000"/>
              </a:lnSpc>
              <a:spcAft>
                <a:spcPts val="0"/>
              </a:spcAft>
            </a:pPr>
            <a:r>
              <a:rPr lang="zh-CN" altLang="zh-CN" sz="1400" dirty="0">
                <a:solidFill>
                  <a:srgbClr val="FFFFFF"/>
                </a:solidFill>
              </a:rPr>
              <a:t>个人隐私数据不能在未经同意的情况下被无关人员访问。</a:t>
            </a:r>
          </a:p>
          <a:p>
            <a:pPr algn="just">
              <a:lnSpc>
                <a:spcPct val="173000"/>
              </a:lnSpc>
              <a:spcBef>
                <a:spcPts val="1300"/>
              </a:spcBef>
              <a:spcAft>
                <a:spcPts val="1300"/>
              </a:spcAft>
            </a:pPr>
            <a:r>
              <a:rPr lang="zh-CN" altLang="zh-CN" sz="1400" b="1" dirty="0">
                <a:solidFill>
                  <a:srgbClr val="FFFFFF"/>
                </a:solidFill>
              </a:rPr>
              <a:t>可维护性、可扩充性</a:t>
            </a:r>
          </a:p>
          <a:p>
            <a:pPr algn="just">
              <a:lnSpc>
                <a:spcPts val="2000"/>
              </a:lnSpc>
              <a:spcAft>
                <a:spcPts val="0"/>
              </a:spcAft>
            </a:pPr>
            <a:r>
              <a:rPr lang="zh-CN" altLang="zh-CN" sz="1400" dirty="0">
                <a:solidFill>
                  <a:srgbClr val="FFFFFF"/>
                </a:solidFill>
              </a:rPr>
              <a:t>用户反馈</a:t>
            </a:r>
            <a:r>
              <a:rPr lang="en-US" altLang="zh-CN" sz="1400" dirty="0">
                <a:solidFill>
                  <a:srgbClr val="FFFFFF"/>
                </a:solidFill>
              </a:rPr>
              <a:t>:</a:t>
            </a:r>
            <a:r>
              <a:rPr lang="zh-CN" altLang="zh-CN" sz="1400" dirty="0">
                <a:solidFill>
                  <a:srgbClr val="FFFFFF"/>
                </a:solidFill>
              </a:rPr>
              <a:t>本产品根据用户提供的反馈，及时收集用户反馈的各种信息，及时维护软件</a:t>
            </a:r>
          </a:p>
          <a:p>
            <a:pPr algn="just">
              <a:lnSpc>
                <a:spcPts val="2000"/>
              </a:lnSpc>
              <a:spcAft>
                <a:spcPts val="0"/>
              </a:spcAft>
            </a:pPr>
            <a:r>
              <a:rPr lang="zh-CN" altLang="zh-CN" sz="1400" dirty="0">
                <a:solidFill>
                  <a:srgbClr val="FFFFFF"/>
                </a:solidFill>
              </a:rPr>
              <a:t>编码规范</a:t>
            </a:r>
            <a:r>
              <a:rPr lang="en-US" altLang="zh-CN" sz="1400" dirty="0">
                <a:solidFill>
                  <a:srgbClr val="FFFFFF"/>
                </a:solidFill>
              </a:rPr>
              <a:t>:</a:t>
            </a:r>
            <a:r>
              <a:rPr lang="zh-CN" altLang="zh-CN" sz="1400" dirty="0">
                <a:solidFill>
                  <a:srgbClr val="FFFFFF"/>
                </a:solidFill>
              </a:rPr>
              <a:t>本产品软件的开发编码按照事先约定好的编码规范进行，便于软件维护。</a:t>
            </a:r>
          </a:p>
          <a:p>
            <a:pPr algn="just">
              <a:lnSpc>
                <a:spcPts val="2000"/>
              </a:lnSpc>
              <a:spcAft>
                <a:spcPts val="0"/>
              </a:spcAft>
            </a:pPr>
            <a:r>
              <a:rPr lang="zh-CN" altLang="zh-CN" sz="1400" dirty="0">
                <a:solidFill>
                  <a:srgbClr val="FFFFFF"/>
                </a:solidFill>
              </a:rPr>
              <a:t>源码提交</a:t>
            </a:r>
            <a:r>
              <a:rPr lang="en-US" altLang="zh-CN" sz="1400" dirty="0">
                <a:solidFill>
                  <a:srgbClr val="FFFFFF"/>
                </a:solidFill>
              </a:rPr>
              <a:t>:</a:t>
            </a:r>
            <a:r>
              <a:rPr lang="zh-CN" altLang="zh-CN" sz="1400" dirty="0">
                <a:solidFill>
                  <a:srgbClr val="FFFFFF"/>
                </a:solidFill>
              </a:rPr>
              <a:t>本产品软件迭代升级的每个版本源码均上传</a:t>
            </a:r>
            <a:r>
              <a:rPr lang="en-US" altLang="zh-CN" sz="1400" dirty="0">
                <a:solidFill>
                  <a:srgbClr val="FFFFFF"/>
                </a:solidFill>
              </a:rPr>
              <a:t>GitHub</a:t>
            </a:r>
            <a:r>
              <a:rPr lang="zh-CN" altLang="zh-CN" sz="1400" dirty="0">
                <a:solidFill>
                  <a:srgbClr val="FFFFFF"/>
                </a:solidFill>
              </a:rPr>
              <a:t>进行保存，便于软件维护。</a:t>
            </a:r>
          </a:p>
          <a:p>
            <a:pPr algn="just">
              <a:lnSpc>
                <a:spcPts val="2000"/>
              </a:lnSpc>
              <a:spcAft>
                <a:spcPts val="0"/>
              </a:spcAft>
            </a:pPr>
            <a:r>
              <a:rPr lang="zh-CN" altLang="zh-CN" sz="1400" dirty="0">
                <a:solidFill>
                  <a:srgbClr val="FFFFFF"/>
                </a:solidFill>
              </a:rPr>
              <a:t>热更新</a:t>
            </a:r>
            <a:r>
              <a:rPr lang="en-US" altLang="zh-CN" sz="1400" dirty="0">
                <a:solidFill>
                  <a:srgbClr val="FFFFFF"/>
                </a:solidFill>
              </a:rPr>
              <a:t>:</a:t>
            </a:r>
            <a:r>
              <a:rPr lang="zh-CN" altLang="zh-CN" sz="1400" dirty="0">
                <a:solidFill>
                  <a:srgbClr val="FFFFFF"/>
                </a:solidFill>
              </a:rPr>
              <a:t>通过运行时补丁机制，发布紧急更新。</a:t>
            </a:r>
          </a:p>
        </p:txBody>
      </p:sp>
      <p:sp>
        <p:nvSpPr>
          <p:cNvPr id="7" name="文本框 20">
            <a:extLst>
              <a:ext uri="{FF2B5EF4-FFF2-40B4-BE49-F238E27FC236}">
                <a16:creationId xmlns:a16="http://schemas.microsoft.com/office/drawing/2014/main" id="{C8976D34-9B31-4292-A273-C036FEDABE66}"/>
              </a:ext>
            </a:extLst>
          </p:cNvPr>
          <p:cNvSpPr txBox="1">
            <a:spLocks noChangeArrowheads="1"/>
          </p:cNvSpPr>
          <p:nvPr/>
        </p:nvSpPr>
        <p:spPr bwMode="auto">
          <a:xfrm>
            <a:off x="73948"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Tree>
    <p:extLst>
      <p:ext uri="{BB962C8B-B14F-4D97-AF65-F5344CB8AC3E}">
        <p14:creationId xmlns:p14="http://schemas.microsoft.com/office/powerpoint/2010/main" val="1842789270"/>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2" name="矩形 1">
            <a:extLst>
              <a:ext uri="{FF2B5EF4-FFF2-40B4-BE49-F238E27FC236}">
                <a16:creationId xmlns:a16="http://schemas.microsoft.com/office/drawing/2014/main" id="{EF16112D-BE03-4879-98BE-EFA99B518845}"/>
              </a:ext>
            </a:extLst>
          </p:cNvPr>
          <p:cNvSpPr/>
          <p:nvPr/>
        </p:nvSpPr>
        <p:spPr>
          <a:xfrm>
            <a:off x="264094" y="898900"/>
            <a:ext cx="4572000" cy="1123321"/>
          </a:xfrm>
          <a:prstGeom prst="rect">
            <a:avLst/>
          </a:prstGeom>
        </p:spPr>
        <p:txBody>
          <a:bodyPr>
            <a:spAutoFit/>
          </a:bodyPr>
          <a:lstStyle/>
          <a:p>
            <a:pPr algn="just">
              <a:lnSpc>
                <a:spcPct val="173000"/>
              </a:lnSpc>
              <a:spcBef>
                <a:spcPts val="1300"/>
              </a:spcBef>
              <a:spcAft>
                <a:spcPts val="1300"/>
              </a:spcAft>
            </a:pPr>
            <a:r>
              <a:rPr lang="zh-CN" altLang="zh-CN" sz="1400" b="1" dirty="0">
                <a:solidFill>
                  <a:srgbClr val="FFFFFF"/>
                </a:solidFill>
              </a:rPr>
              <a:t>易分析性</a:t>
            </a:r>
          </a:p>
          <a:p>
            <a:pPr algn="just">
              <a:lnSpc>
                <a:spcPts val="2000"/>
              </a:lnSpc>
              <a:spcAft>
                <a:spcPts val="0"/>
              </a:spcAft>
            </a:pPr>
            <a:r>
              <a:rPr lang="zh-CN" altLang="zh-CN" sz="1400" dirty="0">
                <a:solidFill>
                  <a:srgbClr val="FFFFFF"/>
                </a:solidFill>
              </a:rPr>
              <a:t>当产品出现错误时，可以通过系统日志，以及历史使用记录等分析错误。</a:t>
            </a:r>
          </a:p>
        </p:txBody>
      </p:sp>
      <p:sp>
        <p:nvSpPr>
          <p:cNvPr id="7" name="文本框 20">
            <a:extLst>
              <a:ext uri="{FF2B5EF4-FFF2-40B4-BE49-F238E27FC236}">
                <a16:creationId xmlns:a16="http://schemas.microsoft.com/office/drawing/2014/main" id="{18ACC5F5-14F0-4745-9E2B-E79C3731BB81}"/>
              </a:ext>
            </a:extLst>
          </p:cNvPr>
          <p:cNvSpPr txBox="1">
            <a:spLocks noChangeArrowheads="1"/>
          </p:cNvSpPr>
          <p:nvPr/>
        </p:nvSpPr>
        <p:spPr bwMode="auto">
          <a:xfrm>
            <a:off x="98854" y="27937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3.2</a:t>
            </a:r>
            <a:r>
              <a:rPr lang="zh-CN" altLang="en-US" sz="2000" b="1" dirty="0">
                <a:solidFill>
                  <a:schemeClr val="bg1"/>
                </a:solidFill>
              </a:rPr>
              <a:t>软件属性</a:t>
            </a:r>
          </a:p>
        </p:txBody>
      </p:sp>
    </p:spTree>
    <p:extLst>
      <p:ext uri="{BB962C8B-B14F-4D97-AF65-F5344CB8AC3E}">
        <p14:creationId xmlns:p14="http://schemas.microsoft.com/office/powerpoint/2010/main" val="2916827086"/>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23"/>
          <p:cNvSpPr txBox="1">
            <a:spLocks noChangeArrowheads="1"/>
          </p:cNvSpPr>
          <p:nvPr/>
        </p:nvSpPr>
        <p:spPr bwMode="auto">
          <a:xfrm>
            <a:off x="2697421" y="2217807"/>
            <a:ext cx="4039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4000" b="1" i="1" dirty="0">
                <a:solidFill>
                  <a:srgbClr val="266874"/>
                </a:solidFill>
                <a:latin typeface="方正兰亭中黑_GBK" pitchFamily="2" charset="-122"/>
                <a:ea typeface="方正兰亭中黑_GBK" pitchFamily="2" charset="-122"/>
              </a:rPr>
              <a:t>04</a:t>
            </a:r>
            <a:r>
              <a:rPr lang="en-US" sz="4000" b="1" i="1" dirty="0">
                <a:solidFill>
                  <a:srgbClr val="266874"/>
                </a:solidFill>
                <a:latin typeface="方正兰亭中黑_GBK" pitchFamily="2" charset="-122"/>
                <a:ea typeface="方正兰亭中黑_GBK" pitchFamily="2" charset="-122"/>
              </a:rPr>
              <a:t>.</a:t>
            </a:r>
            <a:r>
              <a:rPr lang="zh-CN" altLang="en-US" sz="4000" b="1" i="1" dirty="0">
                <a:solidFill>
                  <a:srgbClr val="266874"/>
                </a:solidFill>
                <a:latin typeface="方正兰亭中黑_GBK" pitchFamily="2" charset="-122"/>
                <a:ea typeface="方正兰亭中黑_GBK" pitchFamily="2" charset="-122"/>
              </a:rPr>
              <a:t>验证验收标准</a:t>
            </a:r>
          </a:p>
        </p:txBody>
      </p:sp>
    </p:spTree>
    <p:extLst>
      <p:ext uri="{BB962C8B-B14F-4D97-AF65-F5344CB8AC3E}">
        <p14:creationId xmlns:p14="http://schemas.microsoft.com/office/powerpoint/2010/main" val="2501156413"/>
      </p:ext>
    </p:extLst>
  </p:cSld>
  <p:clrMapOvr>
    <a:masterClrMapping/>
  </p:clrMapOvr>
  <p:transition spd="slow">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sp>
        <p:nvSpPr>
          <p:cNvPr id="6" name="文本框 20">
            <a:extLst>
              <a:ext uri="{FF2B5EF4-FFF2-40B4-BE49-F238E27FC236}">
                <a16:creationId xmlns:a16="http://schemas.microsoft.com/office/drawing/2014/main" id="{995BA654-31BD-448B-A1D4-5F51E2A14DC1}"/>
              </a:ext>
            </a:extLst>
          </p:cNvPr>
          <p:cNvSpPr txBox="1">
            <a:spLocks noChangeArrowheads="1"/>
          </p:cNvSpPr>
          <p:nvPr/>
        </p:nvSpPr>
        <p:spPr bwMode="auto">
          <a:xfrm>
            <a:off x="260382" y="230633"/>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4.1 </a:t>
            </a:r>
            <a:r>
              <a:rPr lang="zh-CN" altLang="en-US" sz="2000" b="1" dirty="0">
                <a:solidFill>
                  <a:schemeClr val="bg1"/>
                </a:solidFill>
              </a:rPr>
              <a:t>验证验收标准</a:t>
            </a:r>
          </a:p>
        </p:txBody>
      </p:sp>
      <p:graphicFrame>
        <p:nvGraphicFramePr>
          <p:cNvPr id="7" name="表格 6">
            <a:extLst>
              <a:ext uri="{FF2B5EF4-FFF2-40B4-BE49-F238E27FC236}">
                <a16:creationId xmlns:a16="http://schemas.microsoft.com/office/drawing/2014/main" id="{39C73A9A-18C9-4D9D-83C9-DCEDC7836524}"/>
              </a:ext>
            </a:extLst>
          </p:cNvPr>
          <p:cNvGraphicFramePr>
            <a:graphicFrameLocks noGrp="1"/>
          </p:cNvGraphicFramePr>
          <p:nvPr>
            <p:extLst>
              <p:ext uri="{D42A27DB-BD31-4B8C-83A1-F6EECF244321}">
                <p14:modId xmlns:p14="http://schemas.microsoft.com/office/powerpoint/2010/main" val="3136995794"/>
              </p:ext>
            </p:extLst>
          </p:nvPr>
        </p:nvGraphicFramePr>
        <p:xfrm>
          <a:off x="1" y="806450"/>
          <a:ext cx="9143999" cy="4337046"/>
        </p:xfrm>
        <a:graphic>
          <a:graphicData uri="http://schemas.openxmlformats.org/drawingml/2006/table">
            <a:tbl>
              <a:tblPr>
                <a:tableStyleId>{5C22544A-7EE6-4342-B048-85BDC9FD1C3A}</a:tableStyleId>
              </a:tblPr>
              <a:tblGrid>
                <a:gridCol w="1858807">
                  <a:extLst>
                    <a:ext uri="{9D8B030D-6E8A-4147-A177-3AD203B41FA5}">
                      <a16:colId xmlns:a16="http://schemas.microsoft.com/office/drawing/2014/main" val="913169879"/>
                    </a:ext>
                  </a:extLst>
                </a:gridCol>
                <a:gridCol w="1758783">
                  <a:extLst>
                    <a:ext uri="{9D8B030D-6E8A-4147-A177-3AD203B41FA5}">
                      <a16:colId xmlns:a16="http://schemas.microsoft.com/office/drawing/2014/main" val="1510693703"/>
                    </a:ext>
                  </a:extLst>
                </a:gridCol>
                <a:gridCol w="1858807">
                  <a:extLst>
                    <a:ext uri="{9D8B030D-6E8A-4147-A177-3AD203B41FA5}">
                      <a16:colId xmlns:a16="http://schemas.microsoft.com/office/drawing/2014/main" val="1389519189"/>
                    </a:ext>
                  </a:extLst>
                </a:gridCol>
                <a:gridCol w="1858807">
                  <a:extLst>
                    <a:ext uri="{9D8B030D-6E8A-4147-A177-3AD203B41FA5}">
                      <a16:colId xmlns:a16="http://schemas.microsoft.com/office/drawing/2014/main" val="659785640"/>
                    </a:ext>
                  </a:extLst>
                </a:gridCol>
                <a:gridCol w="1442035">
                  <a:extLst>
                    <a:ext uri="{9D8B030D-6E8A-4147-A177-3AD203B41FA5}">
                      <a16:colId xmlns:a16="http://schemas.microsoft.com/office/drawing/2014/main" val="2734772325"/>
                    </a:ext>
                  </a:extLst>
                </a:gridCol>
                <a:gridCol w="366760">
                  <a:extLst>
                    <a:ext uri="{9D8B030D-6E8A-4147-A177-3AD203B41FA5}">
                      <a16:colId xmlns:a16="http://schemas.microsoft.com/office/drawing/2014/main" val="3070746214"/>
                    </a:ext>
                  </a:extLst>
                </a:gridCol>
              </a:tblGrid>
              <a:tr h="265176">
                <a:tc>
                  <a:txBody>
                    <a:bodyPr/>
                    <a:lstStyle/>
                    <a:p>
                      <a:pPr algn="ctr" fontAlgn="ctr"/>
                      <a:r>
                        <a:rPr lang="zh-CN" altLang="en-US" sz="600" u="none" strike="noStrike">
                          <a:effectLst/>
                        </a:rPr>
                        <a:t>测试功能</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测试项</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输入</a:t>
                      </a:r>
                      <a:r>
                        <a:rPr lang="en-US" altLang="zh-CN" sz="600" u="none" strike="noStrike">
                          <a:effectLst/>
                        </a:rPr>
                        <a:t>/</a:t>
                      </a:r>
                      <a:r>
                        <a:rPr lang="zh-CN" altLang="en-US" sz="600" u="none" strike="noStrike">
                          <a:effectLst/>
                        </a:rPr>
                        <a:t>操作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检查点</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预取结果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验收结果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561232370"/>
                  </a:ext>
                </a:extLst>
              </a:tr>
              <a:tr h="132587">
                <a:tc rowSpan="10">
                  <a:txBody>
                    <a:bodyPr/>
                    <a:lstStyle/>
                    <a:p>
                      <a:pPr algn="ctr" fontAlgn="ctr"/>
                      <a:r>
                        <a:rPr lang="zh-CN" altLang="en-US" sz="600" u="none" strike="noStrike">
                          <a:effectLst/>
                        </a:rPr>
                        <a:t>登录功能</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rowSpan="3">
                  <a:txBody>
                    <a:bodyPr/>
                    <a:lstStyle/>
                    <a:p>
                      <a:pPr algn="ctr" fontAlgn="ctr"/>
                      <a:r>
                        <a:rPr lang="zh-CN" altLang="en-US" sz="600" u="none" strike="noStrike">
                          <a:effectLst/>
                        </a:rPr>
                        <a:t>初始界面</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rowSpan="3">
                  <a:txBody>
                    <a:bodyPr/>
                    <a:lstStyle/>
                    <a:p>
                      <a:pPr algn="ctr"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用户名、密码为空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登录、重置按键完整</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411290577"/>
                  </a:ext>
                </a:extLst>
              </a:tr>
              <a:tr h="24863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用户名为手机号码（限制输入边界）</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用户名输入框完整</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832331110"/>
                  </a:ext>
                </a:extLst>
              </a:tr>
              <a:tr h="3701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密码长度</a:t>
                      </a:r>
                      <a:r>
                        <a:rPr lang="en-US" altLang="zh-CN" sz="600" u="none" strike="noStrike">
                          <a:effectLst/>
                        </a:rPr>
                        <a:t>6-12</a:t>
                      </a:r>
                      <a:r>
                        <a:rPr lang="zh-CN" altLang="en-US" sz="600" u="none" strike="noStrike">
                          <a:effectLst/>
                        </a:rPr>
                        <a:t>位（限制输入边界），可为数字、英文字、下划线符任意组合</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密码框完整</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431868296"/>
                  </a:ext>
                </a:extLst>
              </a:tr>
              <a:tr h="265176">
                <a:tc vMerge="1">
                  <a:txBody>
                    <a:bodyPr/>
                    <a:lstStyle/>
                    <a:p>
                      <a:endParaRPr lang="zh-CN" altLang="en-US"/>
                    </a:p>
                  </a:txBody>
                  <a:tcPr/>
                </a:tc>
                <a:tc rowSpan="6">
                  <a:txBody>
                    <a:bodyPr/>
                    <a:lstStyle/>
                    <a:p>
                      <a:pPr algn="ctr" fontAlgn="ctr"/>
                      <a:r>
                        <a:rPr lang="zh-CN" altLang="en-US" sz="600" u="none" strike="noStrike">
                          <a:effectLst/>
                        </a:rPr>
                        <a:t>登录动作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无信息输入，点击登录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登录失败，提示：“请输入用户名和密码”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526214263"/>
                  </a:ext>
                </a:extLst>
              </a:tr>
              <a:tr h="26517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仅输入用户名或密码其一，点击登录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登录失败，提示：“请输入完整登陆信息”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400970226"/>
                  </a:ext>
                </a:extLst>
              </a:tr>
              <a:tr h="3701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输入用户名及密码，两者其一错误或都错误（输入类型正确），点击登录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登录失败，提示：“请输入正确的登陆信息”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57599183"/>
                  </a:ext>
                </a:extLst>
              </a:tr>
              <a:tr h="3701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用户名或密码格式错误（包含非法符号）</a:t>
                      </a:r>
                      <a:r>
                        <a:rPr lang="en-US" altLang="zh-CN" sz="600" u="none" strike="noStrike">
                          <a:effectLst/>
                        </a:rPr>
                        <a:t>,</a:t>
                      </a:r>
                      <a:r>
                        <a:rPr lang="zh-CN" altLang="en-US" sz="600" u="none" strike="noStrike">
                          <a:effectLst/>
                        </a:rPr>
                        <a:t>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登录失败，提示：“用户名或密码输入类型错误”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693695096"/>
                  </a:ext>
                </a:extLst>
              </a:tr>
              <a:tr h="26517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输入符合身份的正确用户名和密码，点击登录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确认功能、跳转功能、结果显示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登录成功，进入当前身份的系统操作界面</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300981455"/>
                  </a:ext>
                </a:extLst>
              </a:tr>
              <a:tr h="24863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忘记密码？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确认功能、结果显示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手机号短信验证，重置密码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3373504919"/>
                  </a:ext>
                </a:extLst>
              </a:tr>
              <a:tr h="265176">
                <a:tc vMerge="1">
                  <a:txBody>
                    <a:bodyPr/>
                    <a:lstStyle/>
                    <a:p>
                      <a:endParaRPr lang="zh-CN" altLang="en-US"/>
                    </a:p>
                  </a:txBody>
                  <a:tcPr/>
                </a:tc>
                <a:tc>
                  <a:txBody>
                    <a:bodyPr/>
                    <a:lstStyle/>
                    <a:p>
                      <a:pPr algn="ctr" fontAlgn="ctr"/>
                      <a:r>
                        <a:rPr lang="zh-CN" altLang="en-US" sz="600" u="none" strike="noStrike">
                          <a:effectLst/>
                        </a:rPr>
                        <a:t>授权登录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点击第三方平台</a:t>
                      </a:r>
                      <a:r>
                        <a:rPr lang="en-US" altLang="zh-CN" sz="600" u="none" strike="noStrike">
                          <a:effectLst/>
                        </a:rPr>
                        <a:t>logo</a:t>
                      </a:r>
                      <a:r>
                        <a:rPr lang="zh-CN" altLang="en-US" sz="600" u="none" strike="noStrike">
                          <a:effectLst/>
                        </a:rPr>
                        <a:t>登录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跳转功能、确认授权、结果显示</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成功授权登录并绑定平台</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073309527"/>
                  </a:ext>
                </a:extLst>
              </a:tr>
              <a:tr h="265176">
                <a:tc rowSpan="4">
                  <a:txBody>
                    <a:bodyPr/>
                    <a:lstStyle/>
                    <a:p>
                      <a:pPr algn="ctr" fontAlgn="ctr"/>
                      <a:r>
                        <a:rPr lang="zh-CN" altLang="en-US" sz="600" u="none" strike="noStrike">
                          <a:effectLst/>
                        </a:rPr>
                        <a:t>注册功能</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rowSpan="3">
                  <a:txBody>
                    <a:bodyPr/>
                    <a:lstStyle/>
                    <a:p>
                      <a:pPr algn="ctr" fontAlgn="ctr"/>
                      <a:r>
                        <a:rPr lang="zh-CN" altLang="en-US" sz="600" u="none" strike="noStrike">
                          <a:effectLst/>
                        </a:rPr>
                        <a:t>注册界面</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点击注册手机号、密码、再次确认密码文本框</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触发提示键入注册手机号、密码、再次确认密码</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显示键入提示信息且可正常键入信息</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1402910362"/>
                  </a:ext>
                </a:extLst>
              </a:tr>
              <a:tr h="3701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键入注册手机号、密码、再次确认密码文本框</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对键入注册手机号、密码、再次确认密码文本框内容进行非法检测</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若键入信息非法则提示输入内容非法</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582243736"/>
                  </a:ext>
                </a:extLst>
              </a:tr>
              <a:tr h="265176">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600" u="none" strike="noStrike">
                          <a:effectLst/>
                        </a:rPr>
                        <a:t>点击我已阅读了解并同意</a:t>
                      </a:r>
                      <a:r>
                        <a:rPr lang="en-US" altLang="zh-CN" sz="600" u="none" strike="noStrike">
                          <a:effectLst/>
                        </a:rPr>
                        <a:t>《</a:t>
                      </a:r>
                      <a:r>
                        <a:rPr lang="zh-CN" altLang="en-US" sz="600" u="none" strike="noStrike">
                          <a:effectLst/>
                        </a:rPr>
                        <a:t>用户服务协议</a:t>
                      </a:r>
                      <a:r>
                        <a:rPr lang="en-US" altLang="zh-CN" sz="600" u="none" strike="noStrike">
                          <a:effectLst/>
                        </a:rPr>
                        <a:t>》</a:t>
                      </a:r>
                      <a:r>
                        <a:rPr lang="zh-CN" altLang="en-US" sz="600" u="none" strike="noStrike">
                          <a:effectLst/>
                        </a:rPr>
                        <a:t>的复选框</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同意</a:t>
                      </a:r>
                      <a:r>
                        <a:rPr lang="en-US" altLang="zh-CN" sz="600" u="none" strike="noStrike">
                          <a:effectLst/>
                        </a:rPr>
                        <a:t>《</a:t>
                      </a:r>
                      <a:r>
                        <a:rPr lang="zh-CN" altLang="en-US" sz="600" u="none" strike="noStrike">
                          <a:effectLst/>
                        </a:rPr>
                        <a:t>用户服务协议</a:t>
                      </a:r>
                      <a:r>
                        <a:rPr lang="en-US" altLang="zh-CN" sz="600" u="none" strike="noStrike">
                          <a:effectLst/>
                        </a:rPr>
                        <a:t>》</a:t>
                      </a:r>
                      <a:endParaRPr lang="en-US" altLang="zh-CN"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复选框可点击，且可正常查看</a:t>
                      </a:r>
                      <a:r>
                        <a:rPr lang="en-US" altLang="zh-CN" sz="600" u="none" strike="noStrike">
                          <a:effectLst/>
                        </a:rPr>
                        <a:t>《</a:t>
                      </a:r>
                      <a:r>
                        <a:rPr lang="zh-CN" altLang="en-US" sz="600" u="none" strike="noStrike">
                          <a:effectLst/>
                        </a:rPr>
                        <a:t>用户服务协议</a:t>
                      </a:r>
                      <a:r>
                        <a:rPr lang="en-US" altLang="zh-CN" sz="600" u="none" strike="noStrike">
                          <a:effectLst/>
                        </a:rPr>
                        <a:t>》</a:t>
                      </a:r>
                      <a:endParaRPr lang="en-US" altLang="zh-CN"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2929030892"/>
                  </a:ext>
                </a:extLst>
              </a:tr>
              <a:tr h="370191">
                <a:tc vMerge="1">
                  <a:txBody>
                    <a:bodyPr/>
                    <a:lstStyle/>
                    <a:p>
                      <a:endParaRPr lang="zh-CN" altLang="en-US"/>
                    </a:p>
                  </a:txBody>
                  <a:tcPr/>
                </a:tc>
                <a:tc>
                  <a:txBody>
                    <a:bodyPr/>
                    <a:lstStyle/>
                    <a:p>
                      <a:pPr algn="l" fontAlgn="ctr"/>
                      <a:r>
                        <a:rPr lang="zh-CN" altLang="en-US" sz="600" u="none" strike="noStrike">
                          <a:effectLst/>
                        </a:rPr>
                        <a:t>注册功能</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点击“注册”按钮</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验证注册信息并返回结果</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ctr" fontAlgn="ctr"/>
                      <a:r>
                        <a:rPr lang="zh-CN" altLang="en-US" sz="600" u="none" strike="noStrike">
                          <a:effectLst/>
                        </a:rPr>
                        <a:t>验证注册信息是否合法，若合法则显示注册成功，反之则注册失败</a:t>
                      </a:r>
                      <a:endParaRPr lang="zh-CN" altLang="en-US" sz="600" b="0" i="0" u="none" strike="noStrike">
                        <a:solidFill>
                          <a:srgbClr val="000000"/>
                        </a:solidFill>
                        <a:effectLst/>
                        <a:latin typeface="宋体" panose="02010600030101010101" pitchFamily="2" charset="-122"/>
                        <a:ea typeface="宋体" panose="02010600030101010101" pitchFamily="2" charset="-122"/>
                      </a:endParaRPr>
                    </a:p>
                  </a:txBody>
                  <a:tcPr marL="4156" marR="4156" marT="4156" marB="0" anchor="ctr"/>
                </a:tc>
                <a:tc>
                  <a:txBody>
                    <a:bodyPr/>
                    <a:lstStyle/>
                    <a:p>
                      <a:pPr algn="l" fontAlgn="ctr"/>
                      <a:r>
                        <a:rPr lang="zh-CN" altLang="en-US" sz="600" u="none" strike="noStrike" dirty="0">
                          <a:effectLst/>
                        </a:rPr>
                        <a:t>　</a:t>
                      </a:r>
                      <a:endParaRPr lang="zh-CN" altLang="en-US" sz="600" b="0" i="0" u="none" strike="noStrike" dirty="0">
                        <a:solidFill>
                          <a:srgbClr val="000000"/>
                        </a:solidFill>
                        <a:effectLst/>
                        <a:latin typeface="宋体" panose="02010600030101010101" pitchFamily="2" charset="-122"/>
                        <a:ea typeface="宋体" panose="02010600030101010101" pitchFamily="2" charset="-122"/>
                      </a:endParaRPr>
                    </a:p>
                  </a:txBody>
                  <a:tcPr marL="4156" marR="4156" marT="4156" marB="0" anchor="ctr"/>
                </a:tc>
                <a:extLst>
                  <a:ext uri="{0D108BD9-81ED-4DB2-BD59-A6C34878D82A}">
                    <a16:rowId xmlns:a16="http://schemas.microsoft.com/office/drawing/2014/main" val="3455294970"/>
                  </a:ext>
                </a:extLst>
              </a:tr>
            </a:tbl>
          </a:graphicData>
        </a:graphic>
      </p:graphicFrame>
    </p:spTree>
    <p:extLst>
      <p:ext uri="{BB962C8B-B14F-4D97-AF65-F5344CB8AC3E}">
        <p14:creationId xmlns:p14="http://schemas.microsoft.com/office/powerpoint/2010/main" val="91596128"/>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4579" name="文本框 20"/>
          <p:cNvSpPr txBox="1">
            <a:spLocks noChangeArrowheads="1"/>
          </p:cNvSpPr>
          <p:nvPr/>
        </p:nvSpPr>
        <p:spPr bwMode="auto">
          <a:xfrm>
            <a:off x="260382" y="230633"/>
            <a:ext cx="2191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altLang="zh-CN" sz="2000" b="1" dirty="0">
                <a:solidFill>
                  <a:schemeClr val="bg1"/>
                </a:solidFill>
              </a:rPr>
              <a:t>4.1 </a:t>
            </a:r>
            <a:r>
              <a:rPr lang="zh-CN" altLang="en-US" sz="2000" b="1" dirty="0">
                <a:solidFill>
                  <a:schemeClr val="bg1"/>
                </a:solidFill>
              </a:rPr>
              <a:t>验证验收标准</a:t>
            </a:r>
          </a:p>
        </p:txBody>
      </p:sp>
      <p:sp>
        <p:nvSpPr>
          <p:cNvPr id="24600" name="矩形 3"/>
          <p:cNvSpPr>
            <a:spLocks noChangeArrowheads="1"/>
          </p:cNvSpPr>
          <p:nvPr/>
        </p:nvSpPr>
        <p:spPr bwMode="auto">
          <a:xfrm>
            <a:off x="1494975" y="1612641"/>
            <a:ext cx="1714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400" b="1" dirty="0">
                <a:solidFill>
                  <a:srgbClr val="266874"/>
                </a:solidFill>
              </a:rPr>
              <a:t>pop weight</a:t>
            </a:r>
            <a:endParaRPr lang="zh-CN" altLang="en-US" sz="1400" dirty="0">
              <a:solidFill>
                <a:srgbClr val="266874"/>
              </a:solidFill>
            </a:endParaRPr>
          </a:p>
        </p:txBody>
      </p:sp>
      <p:sp>
        <p:nvSpPr>
          <p:cNvPr id="24601" name="矩形 78"/>
          <p:cNvSpPr>
            <a:spLocks noChangeArrowheads="1"/>
          </p:cNvSpPr>
          <p:nvPr/>
        </p:nvSpPr>
        <p:spPr bwMode="auto">
          <a:xfrm>
            <a:off x="6462712" y="15664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dirty="0">
                <a:solidFill>
                  <a:srgbClr val="266874"/>
                </a:solidFill>
              </a:rPr>
              <a:t>爱录</a:t>
            </a:r>
            <a:endParaRPr lang="zh-CN" altLang="en-US" dirty="0">
              <a:solidFill>
                <a:srgbClr val="266874"/>
              </a:solidFill>
            </a:endParaRPr>
          </a:p>
        </p:txBody>
      </p:sp>
      <p:graphicFrame>
        <p:nvGraphicFramePr>
          <p:cNvPr id="2" name="表格 1">
            <a:extLst>
              <a:ext uri="{FF2B5EF4-FFF2-40B4-BE49-F238E27FC236}">
                <a16:creationId xmlns:a16="http://schemas.microsoft.com/office/drawing/2014/main" id="{0A7B4908-747A-4E8F-9126-21E8AF0A6140}"/>
              </a:ext>
            </a:extLst>
          </p:cNvPr>
          <p:cNvGraphicFramePr>
            <a:graphicFrameLocks noGrp="1"/>
          </p:cNvGraphicFramePr>
          <p:nvPr>
            <p:extLst>
              <p:ext uri="{D42A27DB-BD31-4B8C-83A1-F6EECF244321}">
                <p14:modId xmlns:p14="http://schemas.microsoft.com/office/powerpoint/2010/main" val="901115649"/>
              </p:ext>
            </p:extLst>
          </p:nvPr>
        </p:nvGraphicFramePr>
        <p:xfrm>
          <a:off x="0" y="806450"/>
          <a:ext cx="9144000" cy="4337049"/>
        </p:xfrm>
        <a:graphic>
          <a:graphicData uri="http://schemas.openxmlformats.org/drawingml/2006/table">
            <a:tbl>
              <a:tblPr>
                <a:tableStyleId>{5C22544A-7EE6-4342-B048-85BDC9FD1C3A}</a:tableStyleId>
              </a:tblPr>
              <a:tblGrid>
                <a:gridCol w="1858808">
                  <a:extLst>
                    <a:ext uri="{9D8B030D-6E8A-4147-A177-3AD203B41FA5}">
                      <a16:colId xmlns:a16="http://schemas.microsoft.com/office/drawing/2014/main" val="647580270"/>
                    </a:ext>
                  </a:extLst>
                </a:gridCol>
                <a:gridCol w="1758781">
                  <a:extLst>
                    <a:ext uri="{9D8B030D-6E8A-4147-A177-3AD203B41FA5}">
                      <a16:colId xmlns:a16="http://schemas.microsoft.com/office/drawing/2014/main" val="1203420561"/>
                    </a:ext>
                  </a:extLst>
                </a:gridCol>
                <a:gridCol w="1858808">
                  <a:extLst>
                    <a:ext uri="{9D8B030D-6E8A-4147-A177-3AD203B41FA5}">
                      <a16:colId xmlns:a16="http://schemas.microsoft.com/office/drawing/2014/main" val="494836943"/>
                    </a:ext>
                  </a:extLst>
                </a:gridCol>
                <a:gridCol w="1858808">
                  <a:extLst>
                    <a:ext uri="{9D8B030D-6E8A-4147-A177-3AD203B41FA5}">
                      <a16:colId xmlns:a16="http://schemas.microsoft.com/office/drawing/2014/main" val="939102872"/>
                    </a:ext>
                  </a:extLst>
                </a:gridCol>
                <a:gridCol w="1442034">
                  <a:extLst>
                    <a:ext uri="{9D8B030D-6E8A-4147-A177-3AD203B41FA5}">
                      <a16:colId xmlns:a16="http://schemas.microsoft.com/office/drawing/2014/main" val="327870163"/>
                    </a:ext>
                  </a:extLst>
                </a:gridCol>
                <a:gridCol w="366761">
                  <a:extLst>
                    <a:ext uri="{9D8B030D-6E8A-4147-A177-3AD203B41FA5}">
                      <a16:colId xmlns:a16="http://schemas.microsoft.com/office/drawing/2014/main" val="246284361"/>
                    </a:ext>
                  </a:extLst>
                </a:gridCol>
              </a:tblGrid>
              <a:tr h="293043">
                <a:tc rowSpan="10">
                  <a:txBody>
                    <a:bodyPr/>
                    <a:lstStyle/>
                    <a:p>
                      <a:pPr algn="ctr" fontAlgn="ctr"/>
                      <a:r>
                        <a:rPr lang="zh-CN" altLang="en-US" sz="700" u="none" strike="noStrike">
                          <a:effectLst/>
                        </a:rPr>
                        <a:t>个人信息</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主导航为绑定教练、账号管理功能块</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绑定教练、账号管理按键完整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043016850"/>
                  </a:ext>
                </a:extLst>
              </a:tr>
              <a:tr h="1562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右上角为个人信息管理图标</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个人信息管理图标完整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4109603179"/>
                  </a:ext>
                </a:extLst>
              </a:tr>
              <a:tr h="293043">
                <a:tc vMerge="1">
                  <a:txBody>
                    <a:bodyPr/>
                    <a:lstStyle/>
                    <a:p>
                      <a:endParaRPr lang="zh-CN" altLang="en-US"/>
                    </a:p>
                  </a:txBody>
                  <a:tcPr/>
                </a:tc>
                <a:tc rowSpan="3">
                  <a:txBody>
                    <a:bodyPr/>
                    <a:lstStyle/>
                    <a:p>
                      <a:pPr algn="ctr" fontAlgn="ctr"/>
                      <a:r>
                        <a:rPr lang="zh-CN" altLang="en-US" sz="700" u="none" strike="noStrike">
                          <a:effectLst/>
                        </a:rPr>
                        <a:t>选择功能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点击个人信息查询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跳转至个人信息一览界面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970150621"/>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点击账号管理</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跳转至账号管理初始界面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925272405"/>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点击教练绑定情况</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跳转至教练绑定管理界面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436883711"/>
                  </a:ext>
                </a:extLst>
              </a:tr>
              <a:tr h="293043">
                <a:tc vMerge="1">
                  <a:txBody>
                    <a:bodyPr/>
                    <a:lstStyle/>
                    <a:p>
                      <a:endParaRPr lang="zh-CN" altLang="en-US"/>
                    </a:p>
                  </a:txBody>
                  <a:tcP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主导航为绑定学员、账号管理功能块</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绑定教练、账号管理按键完整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2048197676"/>
                  </a:ext>
                </a:extLst>
              </a:tr>
              <a:tr h="1562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右上角为学员信息管理图标</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个人信息管理图标完整</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723193658"/>
                  </a:ext>
                </a:extLst>
              </a:tr>
              <a:tr h="293043">
                <a:tc vMerge="1">
                  <a:txBody>
                    <a:bodyPr/>
                    <a:lstStyle/>
                    <a:p>
                      <a:endParaRPr lang="zh-CN" altLang="en-US"/>
                    </a:p>
                  </a:txBody>
                  <a:tcPr/>
                </a:tc>
                <a:tc rowSpan="3">
                  <a:txBody>
                    <a:bodyPr/>
                    <a:lstStyle/>
                    <a:p>
                      <a:pPr algn="ctr" fontAlgn="ctr"/>
                      <a:r>
                        <a:rPr lang="zh-CN" altLang="en-US" sz="700" u="none" strike="noStrike">
                          <a:effectLst/>
                        </a:rPr>
                        <a:t>选择功能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点击学员信息查询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跳转至学员信息一览界面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273290505"/>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点击账号管理</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跳转至账号管理初始界面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64649071"/>
                  </a:ext>
                </a:extLst>
              </a:tr>
              <a:tr h="29304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点击学员绑定情况</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跳转至学员绑定管理界面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622361347"/>
                  </a:ext>
                </a:extLst>
              </a:tr>
              <a:tr h="156291">
                <a:tc rowSpan="7">
                  <a:txBody>
                    <a:bodyPr/>
                    <a:lstStyle/>
                    <a:p>
                      <a:pPr algn="ctr" fontAlgn="ctr"/>
                      <a:r>
                        <a:rPr lang="zh-CN" altLang="en-US" sz="700" u="none" strike="noStrike">
                          <a:effectLst/>
                        </a:rPr>
                        <a:t>学员个人中心</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a:t>
                      </a:r>
                      <a:r>
                        <a:rPr lang="en-US" altLang="zh-CN" sz="700" u="none" strike="noStrike">
                          <a:effectLst/>
                        </a:rPr>
                        <a:t>BMI</a:t>
                      </a:r>
                      <a:r>
                        <a:rPr lang="zh-CN" altLang="en-US" sz="700" u="none" strike="noStrike">
                          <a:effectLst/>
                        </a:rPr>
                        <a:t>曲线功能块</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en-US" sz="700" u="none" strike="noStrike">
                          <a:effectLst/>
                        </a:rPr>
                        <a:t>BMI</a:t>
                      </a:r>
                      <a:r>
                        <a:rPr lang="zh-CN" altLang="en-US" sz="700" u="none" strike="noStrike">
                          <a:effectLst/>
                        </a:rPr>
                        <a:t>周线的出现</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054093701"/>
                  </a:ext>
                </a:extLst>
              </a:tr>
              <a:tr h="29304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下方可滑动转体脂率曲线</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右滑动，出现体脂率曲线</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332214554"/>
                  </a:ext>
                </a:extLst>
              </a:tr>
              <a:tr h="156291">
                <a:tc vMerge="1">
                  <a:txBody>
                    <a:bodyPr/>
                    <a:lstStyle/>
                    <a:p>
                      <a:endParaRPr lang="zh-CN" altLang="en-US"/>
                    </a:p>
                  </a:txBody>
                  <a:tcPr/>
                </a:tc>
                <a:tc rowSpan="3">
                  <a:txBody>
                    <a:bodyPr/>
                    <a:lstStyle/>
                    <a:p>
                      <a:pPr algn="ctr" fontAlgn="ctr"/>
                      <a:r>
                        <a:rPr lang="zh-CN" altLang="en-US" sz="700" u="none" strike="noStrike">
                          <a:effectLst/>
                        </a:rPr>
                        <a:t>选择功能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点击分享</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是否生成分享朋友圈</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转发界面出现</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252847548"/>
                  </a:ext>
                </a:extLst>
              </a:tr>
              <a:tr h="1562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点击各个体重录入</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跳转至体重记录界面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2510964773"/>
                  </a:ext>
                </a:extLst>
              </a:tr>
              <a:tr h="1562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点击每日提醒设置</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同步手机时间提醒</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预定时间点提醒</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2753820449"/>
                  </a:ext>
                </a:extLst>
              </a:tr>
              <a:tr h="156291">
                <a:tc vMerge="1">
                  <a:txBody>
                    <a:bodyPr/>
                    <a:lstStyle/>
                    <a:p>
                      <a:endParaRPr lang="zh-CN" altLang="en-US"/>
                    </a:p>
                  </a:txBody>
                  <a:tcPr/>
                </a:tc>
                <a:tc rowSpan="2">
                  <a:txBody>
                    <a:bodyPr/>
                    <a:lstStyle/>
                    <a:p>
                      <a:pPr algn="ctr" fontAlgn="ctr"/>
                      <a:r>
                        <a:rPr lang="zh-CN" altLang="en-US" sz="700" u="none" strike="noStrike">
                          <a:effectLst/>
                        </a:rPr>
                        <a:t>推荐功能</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运动推荐</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滑动结果显示</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出现推荐运动项目图片</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829085422"/>
                  </a:ext>
                </a:extLst>
              </a:tr>
              <a:tr h="156291">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个人饮食推荐</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滑动结果显示</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出现推荐饮食及理由</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1114954036"/>
                  </a:ext>
                </a:extLst>
              </a:tr>
              <a:tr h="293043">
                <a:tc rowSpan="2">
                  <a:txBody>
                    <a:bodyPr/>
                    <a:lstStyle/>
                    <a:p>
                      <a:pPr algn="ctr" fontAlgn="ctr"/>
                      <a:r>
                        <a:rPr lang="zh-CN" altLang="en-US" sz="700" u="none" strike="noStrike">
                          <a:effectLst/>
                        </a:rPr>
                        <a:t>教练个人中心</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初始界面</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rowSpan="2">
                  <a:txBody>
                    <a:bodyPr/>
                    <a:lstStyle/>
                    <a:p>
                      <a:pPr algn="ctr" fontAlgn="ctr"/>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主导航为所绑定的学员档案</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各个学员的体测资料出现</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a:effectLst/>
                        </a:rPr>
                        <a:t>　</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449285908"/>
                  </a:ext>
                </a:extLst>
              </a:tr>
              <a:tr h="1562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700" u="none" strike="noStrike">
                          <a:effectLst/>
                        </a:rPr>
                        <a:t>下方可记录学员体测信息</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ctr"/>
                      <a:r>
                        <a:rPr lang="zh-CN" altLang="en-US" sz="700" u="none" strike="noStrike">
                          <a:effectLst/>
                        </a:rPr>
                        <a:t>可修改学员体测信息</a:t>
                      </a:r>
                      <a:endParaRPr lang="zh-CN" altLang="en-US" sz="700" b="0" i="0" u="none" strike="noStrike">
                        <a:solidFill>
                          <a:srgbClr val="000000"/>
                        </a:solidFill>
                        <a:effectLst/>
                        <a:latin typeface="宋体" panose="02010600030101010101" pitchFamily="2" charset="-122"/>
                        <a:ea typeface="宋体" panose="02010600030101010101" pitchFamily="2" charset="-122"/>
                      </a:endParaRPr>
                    </a:p>
                  </a:txBody>
                  <a:tcPr marL="4898" marR="4898" marT="4898" marB="0" anchor="ctr"/>
                </a:tc>
                <a:tc>
                  <a:txBody>
                    <a:bodyPr/>
                    <a:lstStyle/>
                    <a:p>
                      <a:pPr algn="ctr" fontAlgn="b"/>
                      <a:r>
                        <a:rPr lang="zh-CN" altLang="en-US" sz="700" u="none" strike="noStrike" dirty="0">
                          <a:effectLst/>
                        </a:rPr>
                        <a:t>　</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4898" marR="4898" marT="4898" marB="0" anchor="b"/>
                </a:tc>
                <a:extLst>
                  <a:ext uri="{0D108BD9-81ED-4DB2-BD59-A6C34878D82A}">
                    <a16:rowId xmlns:a16="http://schemas.microsoft.com/office/drawing/2014/main" val="3927595129"/>
                  </a:ext>
                </a:extLst>
              </a:tr>
            </a:tbl>
          </a:graphicData>
        </a:graphic>
      </p:graphicFrame>
    </p:spTree>
    <p:extLst>
      <p:ext uri="{BB962C8B-B14F-4D97-AF65-F5344CB8AC3E}">
        <p14:creationId xmlns:p14="http://schemas.microsoft.com/office/powerpoint/2010/main" val="311415285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3"/>
          <p:cNvSpPr txBox="1">
            <a:spLocks noChangeArrowheads="1"/>
          </p:cNvSpPr>
          <p:nvPr/>
        </p:nvSpPr>
        <p:spPr bwMode="auto">
          <a:xfrm>
            <a:off x="3457146" y="2266178"/>
            <a:ext cx="198804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01.</a:t>
            </a:r>
            <a:r>
              <a:rPr lang="zh-CN" altLang="en-US" sz="4000" b="1" i="1" dirty="0">
                <a:solidFill>
                  <a:srgbClr val="266874"/>
                </a:solidFill>
                <a:latin typeface="方正兰亭中黑_GBK" pitchFamily="2" charset="-122"/>
                <a:ea typeface="方正兰亭中黑_GBK" pitchFamily="2" charset="-122"/>
              </a:rPr>
              <a:t>引言</a:t>
            </a:r>
          </a:p>
          <a:p>
            <a:pPr defTabSz="914400" eaLnBrk="1" hangingPunct="1">
              <a:lnSpc>
                <a:spcPct val="100000"/>
              </a:lnSpc>
              <a:spcBef>
                <a:spcPct val="0"/>
              </a:spcBef>
              <a:buFont typeface="Arial" panose="020B0604020202020204" pitchFamily="34" charset="0"/>
              <a:buNone/>
            </a:pPr>
            <a:endParaRPr lang="zh-CN" altLang="en-US" sz="4000" b="1" i="1" dirty="0">
              <a:solidFill>
                <a:srgbClr val="266874"/>
              </a:solidFill>
              <a:latin typeface="方正兰亭中黑_GBK" pitchFamily="2" charset="-122"/>
              <a:ea typeface="方正兰亭中黑_GBK" pitchFamily="2" charset="-122"/>
            </a:endParaRPr>
          </a:p>
        </p:txBody>
      </p:sp>
    </p:spTree>
  </p:cSld>
  <p:clrMapOvr>
    <a:masterClrMapping/>
  </p:clrMapOvr>
  <p:transition spd="slow">
    <p:circl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2"/>
          <p:cNvSpPr txBox="1">
            <a:spLocks noChangeArrowheads="1"/>
          </p:cNvSpPr>
          <p:nvPr/>
        </p:nvSpPr>
        <p:spPr bwMode="auto">
          <a:xfrm>
            <a:off x="3565525" y="2917825"/>
            <a:ext cx="197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zh-CN" altLang="en-US" sz="2000" b="1" i="1" dirty="0">
                <a:solidFill>
                  <a:schemeClr val="bg1"/>
                </a:solidFill>
                <a:latin typeface="微软雅黑" panose="020B0503020204020204" pitchFamily="34" charset="-122"/>
                <a:ea typeface="微软雅黑" panose="020B0503020204020204" pitchFamily="34" charset="-122"/>
              </a:rPr>
              <a:t>感谢大家观看！</a:t>
            </a:r>
          </a:p>
        </p:txBody>
      </p:sp>
      <p:sp>
        <p:nvSpPr>
          <p:cNvPr id="33795" name="文本框 14"/>
          <p:cNvSpPr txBox="1">
            <a:spLocks noChangeArrowheads="1"/>
          </p:cNvSpPr>
          <p:nvPr/>
        </p:nvSpPr>
        <p:spPr bwMode="auto">
          <a:xfrm>
            <a:off x="3546475" y="3236913"/>
            <a:ext cx="197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eaLnBrk="1" hangingPunct="1"/>
            <a:r>
              <a:rPr lang="en-US" sz="1600" b="1" i="1" dirty="0">
                <a:solidFill>
                  <a:schemeClr val="bg1"/>
                </a:solidFill>
                <a:latin typeface="DeVinne Txt BT" pitchFamily="2" charset="0"/>
                <a:ea typeface="微软雅黑" panose="020B0503020204020204" pitchFamily="34" charset="-122"/>
              </a:rPr>
              <a:t>Thanks for watching!</a:t>
            </a:r>
          </a:p>
        </p:txBody>
      </p:sp>
      <p:pic>
        <p:nvPicPr>
          <p:cNvPr id="33797" name="直接连接符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2835275"/>
            <a:ext cx="2790825"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33798" name="直接连接符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888" y="3560763"/>
            <a:ext cx="2792412" cy="1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63" name="文本框 9"/>
          <p:cNvSpPr txBox="1">
            <a:spLocks noChangeArrowheads="1"/>
          </p:cNvSpPr>
          <p:nvPr/>
        </p:nvSpPr>
        <p:spPr bwMode="auto">
          <a:xfrm>
            <a:off x="193675" y="152400"/>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1.1 </a:t>
            </a:r>
            <a:r>
              <a:rPr lang="zh-CN" altLang="en-US" sz="2000" b="1" dirty="0">
                <a:solidFill>
                  <a:srgbClr val="FFFFFF"/>
                </a:solidFill>
              </a:rPr>
              <a:t>目的</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5365" name="矩形 17"/>
          <p:cNvSpPr>
            <a:spLocks noChangeArrowheads="1"/>
          </p:cNvSpPr>
          <p:nvPr/>
        </p:nvSpPr>
        <p:spPr bwMode="auto">
          <a:xfrm>
            <a:off x="4665663" y="2076450"/>
            <a:ext cx="41068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en-US" altLang="zh-CN" sz="1600" dirty="0">
                <a:solidFill>
                  <a:srgbClr val="E7E6E6"/>
                </a:solidFill>
              </a:rPr>
              <a:t>RMYP</a:t>
            </a:r>
            <a:r>
              <a:rPr lang="zh-CN" altLang="en-US" sz="1600" dirty="0">
                <a:solidFill>
                  <a:srgbClr val="E7E6E6"/>
                </a:solidFill>
              </a:rPr>
              <a:t>体测档案管理小程序希望供给新开健身房以及准备开健身房的人员使用。本小程序是对健身房会员以及健身房教练服务，方便双方的数据记录存储以及查阅。</a:t>
            </a:r>
          </a:p>
          <a:p>
            <a:pPr lvl="0" eaLnBrk="1" hangingPunct="1">
              <a:defRPr/>
            </a:pPr>
            <a:r>
              <a:rPr lang="en-US" altLang="zh-CN" sz="1600" dirty="0">
                <a:solidFill>
                  <a:srgbClr val="E7E6E6"/>
                </a:solidFill>
              </a:rPr>
              <a:t>1.</a:t>
            </a:r>
            <a:r>
              <a:rPr lang="zh-CN" altLang="en-US" sz="1600" dirty="0">
                <a:solidFill>
                  <a:srgbClr val="E7E6E6"/>
                </a:solidFill>
              </a:rPr>
              <a:t>方便健身房教练对学员的身体数据作出规划。</a:t>
            </a:r>
          </a:p>
          <a:p>
            <a:pPr lvl="0" eaLnBrk="1" hangingPunct="1">
              <a:defRPr/>
            </a:pPr>
            <a:r>
              <a:rPr lang="en-US" altLang="zh-CN" sz="1600" dirty="0">
                <a:solidFill>
                  <a:srgbClr val="E7E6E6"/>
                </a:solidFill>
              </a:rPr>
              <a:t>2.</a:t>
            </a:r>
            <a:r>
              <a:rPr lang="zh-CN" altLang="en-US" sz="1600" dirty="0">
                <a:solidFill>
                  <a:srgbClr val="E7E6E6"/>
                </a:solidFill>
              </a:rPr>
              <a:t>方便学员纵览自己一直以来的身体数据变化。</a:t>
            </a:r>
          </a:p>
        </p:txBody>
      </p:sp>
      <p:sp>
        <p:nvSpPr>
          <p:cNvPr id="15367" name="矩形 3"/>
          <p:cNvSpPr>
            <a:spLocks noChangeArrowheads="1"/>
          </p:cNvSpPr>
          <p:nvPr/>
        </p:nvSpPr>
        <p:spPr bwMode="auto">
          <a:xfrm>
            <a:off x="4665663" y="15113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1" i="1" u="none" strike="noStrike" kern="1200" cap="none" spc="0" normalizeH="0" baseline="0" noProof="0" dirty="0">
              <a:ln>
                <a:noFill/>
              </a:ln>
              <a:solidFill>
                <a:srgbClr val="FFFFFF"/>
              </a:solidFill>
              <a:effectLst/>
              <a:uLnTx/>
              <a:uFillTx/>
              <a:ea typeface="方正兰亭黑_GBK" pitchFamily="2" charset="-122"/>
              <a:cs typeface="+mn-cs"/>
            </a:endParaRPr>
          </a:p>
        </p:txBody>
      </p:sp>
      <p:pic>
        <p:nvPicPr>
          <p:cNvPr id="15368" name="直接连接符 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913" y="1925638"/>
            <a:ext cx="2730500"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pic>
        <p:nvPicPr>
          <p:cNvPr id="1536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38" y="1350963"/>
            <a:ext cx="45688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矩形 5"/>
          <p:cNvSpPr>
            <a:spLocks noChangeArrowheads="1"/>
          </p:cNvSpPr>
          <p:nvPr/>
        </p:nvSpPr>
        <p:spPr bwMode="auto">
          <a:xfrm>
            <a:off x="596900" y="1511300"/>
            <a:ext cx="3481388" cy="2162175"/>
          </a:xfrm>
          <a:prstGeom prst="rect">
            <a:avLst/>
          </a:prstGeom>
          <a:gradFill rotWithShape="0">
            <a:gsLst>
              <a:gs pos="0">
                <a:srgbClr val="2B7777"/>
              </a:gs>
              <a:gs pos="34000">
                <a:srgbClr val="266874"/>
              </a:gs>
              <a:gs pos="66000">
                <a:srgbClr val="184667"/>
              </a:gs>
              <a:gs pos="100000">
                <a:srgbClr val="061B4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71" name="矩形 28"/>
          <p:cNvSpPr>
            <a:spLocks noChangeArrowheads="1"/>
          </p:cNvSpPr>
          <p:nvPr/>
        </p:nvSpPr>
        <p:spPr bwMode="auto">
          <a:xfrm>
            <a:off x="1173893" y="3124200"/>
            <a:ext cx="2087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defTabSz="914400" eaLnBrk="1" hangingPunct="1">
              <a:defRPr/>
            </a:pPr>
            <a:r>
              <a:rPr lang="en-US" altLang="zh-CN" sz="2000" b="1" i="1" dirty="0">
                <a:solidFill>
                  <a:srgbClr val="FFFFFF"/>
                </a:solidFill>
                <a:latin typeface="方正兰亭中黑_GBK" pitchFamily="2" charset="-122"/>
                <a:ea typeface="方正兰亭中黑_GBK" pitchFamily="2" charset="-122"/>
              </a:rPr>
              <a:t>RMYP </a:t>
            </a:r>
            <a:r>
              <a:rPr lang="zh-CN" altLang="en-US" sz="2000" b="1" dirty="0">
                <a:solidFill>
                  <a:srgbClr val="FFFFFF"/>
                </a:solidFill>
              </a:rPr>
              <a:t>体测档案</a:t>
            </a:r>
          </a:p>
        </p:txBody>
      </p:sp>
      <p:grpSp>
        <p:nvGrpSpPr>
          <p:cNvPr id="15372" name="组合 8"/>
          <p:cNvGrpSpPr>
            <a:grpSpLocks/>
          </p:cNvGrpSpPr>
          <p:nvPr/>
        </p:nvGrpSpPr>
        <p:grpSpPr bwMode="auto">
          <a:xfrm>
            <a:off x="1701800" y="1912938"/>
            <a:ext cx="1119188" cy="1117600"/>
            <a:chOff x="0" y="0"/>
            <a:chExt cx="1118327" cy="1118327"/>
          </a:xfrm>
        </p:grpSpPr>
        <p:sp>
          <p:nvSpPr>
            <p:cNvPr id="15373" name="Freeform 5"/>
            <p:cNvSpPr>
              <a:spLocks/>
            </p:cNvSpPr>
            <p:nvPr/>
          </p:nvSpPr>
          <p:spPr bwMode="auto">
            <a:xfrm>
              <a:off x="128489" y="316118"/>
              <a:ext cx="758241" cy="579815"/>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rgbClr val="FCFCFC"/>
            </a:solidFill>
            <a:ln w="1588" cap="flat" cmpd="sng">
              <a:solidFill>
                <a:srgbClr val="FFFFFF"/>
              </a:solidFill>
              <a:round/>
              <a:headEnd/>
              <a:tailEnd/>
            </a:ln>
          </p:spPr>
          <p:txBody>
            <a:bodyPr/>
            <a:lstStyle/>
            <a:p>
              <a:pPr marL="0" marR="0" lvl="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000000"/>
                </a:solidFill>
                <a:effectLst/>
                <a:uLnTx/>
                <a:uFillTx/>
                <a:ea typeface="方正兰亭黑_GBK" pitchFamily="2" charset="-122"/>
                <a:cs typeface="+mn-cs"/>
              </a:endParaRPr>
            </a:p>
          </p:txBody>
        </p:sp>
        <p:sp>
          <p:nvSpPr>
            <p:cNvPr id="15374" name="椭圆 7"/>
            <p:cNvSpPr>
              <a:spLocks noChangeArrowheads="1"/>
            </p:cNvSpPr>
            <p:nvPr/>
          </p:nvSpPr>
          <p:spPr bwMode="auto">
            <a:xfrm>
              <a:off x="0" y="0"/>
              <a:ext cx="1118327" cy="1118327"/>
            </a:xfrm>
            <a:prstGeom prst="ellipse">
              <a:avLst/>
            </a:prstGeom>
            <a:noFill/>
            <a:ln w="28575"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5" name="文本框 9">
            <a:extLst>
              <a:ext uri="{FF2B5EF4-FFF2-40B4-BE49-F238E27FC236}">
                <a16:creationId xmlns:a16="http://schemas.microsoft.com/office/drawing/2014/main" id="{AE35D60A-7387-48E6-85E1-ADCE41338C7E}"/>
              </a:ext>
            </a:extLst>
          </p:cNvPr>
          <p:cNvSpPr txBox="1">
            <a:spLocks noChangeArrowheads="1"/>
          </p:cNvSpPr>
          <p:nvPr/>
        </p:nvSpPr>
        <p:spPr bwMode="auto">
          <a:xfrm>
            <a:off x="4665663" y="1465997"/>
            <a:ext cx="1165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1.1 </a:t>
            </a:r>
            <a:r>
              <a:rPr lang="zh-CN" altLang="en-US" sz="2000" b="1" dirty="0">
                <a:solidFill>
                  <a:srgbClr val="FFFFFF"/>
                </a:solidFill>
              </a:rPr>
              <a:t>目的</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grpSp>
        <p:nvGrpSpPr>
          <p:cNvPr id="19458" name="组合 34"/>
          <p:cNvGrpSpPr>
            <a:grpSpLocks/>
          </p:cNvGrpSpPr>
          <p:nvPr/>
        </p:nvGrpSpPr>
        <p:grpSpPr bwMode="auto">
          <a:xfrm>
            <a:off x="4744244" y="907292"/>
            <a:ext cx="1865313" cy="1865313"/>
            <a:chOff x="0" y="0"/>
            <a:chExt cx="4028072" cy="4028072"/>
          </a:xfrm>
        </p:grpSpPr>
        <p:grpSp>
          <p:nvGrpSpPr>
            <p:cNvPr id="19459" name="组合 35"/>
            <p:cNvGrpSpPr>
              <a:grpSpLocks/>
            </p:cNvGrpSpPr>
            <p:nvPr/>
          </p:nvGrpSpPr>
          <p:grpSpPr bwMode="auto">
            <a:xfrm>
              <a:off x="0" y="0"/>
              <a:ext cx="4028072" cy="4028072"/>
              <a:chOff x="0" y="0"/>
              <a:chExt cx="672490" cy="672490"/>
            </a:xfrm>
          </p:grpSpPr>
          <p:sp>
            <p:nvSpPr>
              <p:cNvPr id="19460" name="椭圆 37"/>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1" name="椭圆 38"/>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2" name="椭圆 39"/>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63" name="椭圆 36"/>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19464" name="组合 28"/>
          <p:cNvGrpSpPr>
            <a:grpSpLocks/>
          </p:cNvGrpSpPr>
          <p:nvPr/>
        </p:nvGrpSpPr>
        <p:grpSpPr bwMode="auto">
          <a:xfrm>
            <a:off x="2465785" y="907293"/>
            <a:ext cx="1866900" cy="1865312"/>
            <a:chOff x="0" y="0"/>
            <a:chExt cx="4028072" cy="4028072"/>
          </a:xfrm>
        </p:grpSpPr>
        <p:grpSp>
          <p:nvGrpSpPr>
            <p:cNvPr id="19465" name="组合 29"/>
            <p:cNvGrpSpPr>
              <a:grpSpLocks/>
            </p:cNvGrpSpPr>
            <p:nvPr/>
          </p:nvGrpSpPr>
          <p:grpSpPr bwMode="auto">
            <a:xfrm>
              <a:off x="0" y="0"/>
              <a:ext cx="4028072" cy="4028072"/>
              <a:chOff x="0" y="0"/>
              <a:chExt cx="672490" cy="672490"/>
            </a:xfrm>
          </p:grpSpPr>
          <p:sp>
            <p:nvSpPr>
              <p:cNvPr id="19466" name="椭圆 31"/>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7" name="椭圆 32"/>
              <p:cNvSpPr>
                <a:spLocks noChangeArrowheads="1"/>
              </p:cNvSpPr>
              <p:nvPr/>
            </p:nvSpPr>
            <p:spPr bwMode="auto">
              <a:xfrm>
                <a:off x="80058" y="80126"/>
                <a:ext cx="512373"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68" name="椭圆 33"/>
              <p:cNvSpPr>
                <a:spLocks noChangeArrowheads="1"/>
              </p:cNvSpPr>
              <p:nvPr/>
            </p:nvSpPr>
            <p:spPr bwMode="auto">
              <a:xfrm>
                <a:off x="160688" y="164832"/>
                <a:ext cx="351113"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69" name="椭圆 30"/>
            <p:cNvSpPr>
              <a:spLocks noChangeArrowheads="1"/>
            </p:cNvSpPr>
            <p:nvPr/>
          </p:nvSpPr>
          <p:spPr bwMode="auto">
            <a:xfrm>
              <a:off x="1291311" y="1395255"/>
              <a:ext cx="1390644"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19470" name="组合 22"/>
          <p:cNvGrpSpPr>
            <a:grpSpLocks/>
          </p:cNvGrpSpPr>
          <p:nvPr/>
        </p:nvGrpSpPr>
        <p:grpSpPr bwMode="auto">
          <a:xfrm>
            <a:off x="121445" y="907292"/>
            <a:ext cx="1865312" cy="1865312"/>
            <a:chOff x="0" y="0"/>
            <a:chExt cx="4028072" cy="4028072"/>
          </a:xfrm>
        </p:grpSpPr>
        <p:grpSp>
          <p:nvGrpSpPr>
            <p:cNvPr id="19471" name="组合 23"/>
            <p:cNvGrpSpPr>
              <a:grpSpLocks/>
            </p:cNvGrpSpPr>
            <p:nvPr/>
          </p:nvGrpSpPr>
          <p:grpSpPr bwMode="auto">
            <a:xfrm>
              <a:off x="0" y="0"/>
              <a:ext cx="4028072" cy="4028072"/>
              <a:chOff x="0" y="0"/>
              <a:chExt cx="672490" cy="672490"/>
            </a:xfrm>
          </p:grpSpPr>
          <p:sp>
            <p:nvSpPr>
              <p:cNvPr id="19472" name="椭圆 25"/>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3" name="椭圆 26"/>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4" name="椭圆 27"/>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75" name="椭圆 24"/>
            <p:cNvSpPr>
              <a:spLocks noChangeArrowheads="1"/>
            </p:cNvSpPr>
            <p:nvPr/>
          </p:nvSpPr>
          <p:spPr bwMode="auto">
            <a:xfrm>
              <a:off x="1288983" y="1395255"/>
              <a:ext cx="1391828" cy="1388401"/>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19476"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77" name="文本框 95"/>
          <p:cNvSpPr txBox="1">
            <a:spLocks noChangeArrowheads="1"/>
          </p:cNvSpPr>
          <p:nvPr/>
        </p:nvSpPr>
        <p:spPr bwMode="auto">
          <a:xfrm>
            <a:off x="193675" y="152400"/>
            <a:ext cx="16786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a:t>
            </a:r>
            <a:r>
              <a:rPr lang="en-US" altLang="zh-CN" sz="2000" b="1" dirty="0">
                <a:solidFill>
                  <a:srgbClr val="FFFFFF"/>
                </a:solidFill>
              </a:rPr>
              <a:t>2</a:t>
            </a:r>
            <a:r>
              <a:rPr kumimoji="0" lang="en-US" altLang="zh-CN" sz="2000" b="1" i="0" u="none" strike="noStrike" kern="1200" cap="none" spc="0" normalizeH="0" baseline="0" noProof="0" dirty="0">
                <a:ln>
                  <a:noFill/>
                </a:ln>
                <a:solidFill>
                  <a:srgbClr val="FFFFFF"/>
                </a:solidFill>
                <a:effectLst/>
                <a:uLnTx/>
                <a:uFillTx/>
                <a:ea typeface="方正兰亭黑_GBK" pitchFamily="2" charset="-122"/>
                <a:cs typeface="+mn-cs"/>
              </a:rPr>
              <a:t> </a:t>
            </a:r>
            <a:r>
              <a:rPr lang="zh-CN" altLang="en-US" sz="2000" b="1" dirty="0">
                <a:solidFill>
                  <a:srgbClr val="FFFFFF"/>
                </a:solidFill>
              </a:rPr>
              <a:t>读者范围</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grpSp>
        <p:nvGrpSpPr>
          <p:cNvPr id="19480" name="组合 4"/>
          <p:cNvGrpSpPr>
            <a:grpSpLocks/>
          </p:cNvGrpSpPr>
          <p:nvPr/>
        </p:nvGrpSpPr>
        <p:grpSpPr bwMode="auto">
          <a:xfrm>
            <a:off x="387565" y="2830365"/>
            <a:ext cx="1195387" cy="338554"/>
            <a:chOff x="0" y="585"/>
            <a:chExt cx="1195387" cy="338554"/>
          </a:xfrm>
        </p:grpSpPr>
        <p:sp>
          <p:nvSpPr>
            <p:cNvPr id="19481" name="圆角矩形 121"/>
            <p:cNvSpPr>
              <a:spLocks noChangeArrowheads="1"/>
            </p:cNvSpPr>
            <p:nvPr/>
          </p:nvSpPr>
          <p:spPr bwMode="auto">
            <a:xfrm>
              <a:off x="0" y="4762"/>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9482" name="矩形 108"/>
            <p:cNvSpPr>
              <a:spLocks noChangeArrowheads="1"/>
            </p:cNvSpPr>
            <p:nvPr/>
          </p:nvSpPr>
          <p:spPr bwMode="auto">
            <a:xfrm>
              <a:off x="157220" y="58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项目经理</a:t>
              </a:r>
              <a:endParaRPr kumimoji="0" lang="zh-CN" altLang="en-US" sz="1600" b="1" i="0" u="none" strike="noStrike" kern="1200" cap="none" spc="0" normalizeH="0" baseline="0" noProof="0" dirty="0">
                <a:ln>
                  <a:noFill/>
                </a:ln>
                <a:solidFill>
                  <a:srgbClr val="1F576D"/>
                </a:solidFill>
                <a:effectLst/>
                <a:uLnTx/>
                <a:uFillTx/>
                <a:ea typeface="方正兰亭黑_GBK" pitchFamily="2" charset="-122"/>
                <a:cs typeface="+mn-cs"/>
              </a:endParaRPr>
            </a:p>
          </p:txBody>
        </p:sp>
      </p:grpSp>
      <p:grpSp>
        <p:nvGrpSpPr>
          <p:cNvPr id="19483" name="组合 6"/>
          <p:cNvGrpSpPr>
            <a:grpSpLocks/>
          </p:cNvGrpSpPr>
          <p:nvPr/>
        </p:nvGrpSpPr>
        <p:grpSpPr bwMode="auto">
          <a:xfrm>
            <a:off x="5115190" y="2837132"/>
            <a:ext cx="1195387" cy="338554"/>
            <a:chOff x="0" y="0"/>
            <a:chExt cx="1195387" cy="338554"/>
          </a:xfrm>
        </p:grpSpPr>
        <p:sp>
          <p:nvSpPr>
            <p:cNvPr id="19484" name="圆角矩形 124"/>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85" name="矩形 109"/>
            <p:cNvSpPr>
              <a:spLocks noChangeArrowheads="1"/>
            </p:cNvSpPr>
            <p:nvPr/>
          </p:nvSpPr>
          <p:spPr bwMode="auto">
            <a:xfrm>
              <a:off x="92075" y="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程序员</a:t>
              </a:r>
              <a:endParaRPr kumimoji="0" lang="zh-CN" altLang="en-US" sz="1600" b="1" i="0" u="none" strike="noStrike" kern="1200" cap="none" spc="0" normalizeH="0" baseline="0" noProof="0" dirty="0">
                <a:ln>
                  <a:noFill/>
                </a:ln>
                <a:solidFill>
                  <a:srgbClr val="1F576D"/>
                </a:solidFill>
                <a:effectLst/>
                <a:uLnTx/>
                <a:uFillTx/>
                <a:ea typeface="方正兰亭黑_GBK" pitchFamily="2" charset="-122"/>
                <a:cs typeface="+mn-cs"/>
              </a:endParaRPr>
            </a:p>
          </p:txBody>
        </p:sp>
      </p:grpSp>
      <p:grpSp>
        <p:nvGrpSpPr>
          <p:cNvPr id="19486" name="组合 5"/>
          <p:cNvGrpSpPr>
            <a:grpSpLocks/>
          </p:cNvGrpSpPr>
          <p:nvPr/>
        </p:nvGrpSpPr>
        <p:grpSpPr bwMode="auto">
          <a:xfrm>
            <a:off x="2778522" y="2844043"/>
            <a:ext cx="1195388" cy="338554"/>
            <a:chOff x="0" y="0"/>
            <a:chExt cx="1195387" cy="338554"/>
          </a:xfrm>
        </p:grpSpPr>
        <p:sp>
          <p:nvSpPr>
            <p:cNvPr id="19487" name="圆角矩形 127"/>
            <p:cNvSpPr>
              <a:spLocks noChangeArrowheads="1"/>
            </p:cNvSpPr>
            <p:nvPr/>
          </p:nvSpPr>
          <p:spPr bwMode="auto">
            <a:xfrm>
              <a:off x="0" y="5665"/>
              <a:ext cx="1195387" cy="330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9488" name="矩形 110"/>
            <p:cNvSpPr>
              <a:spLocks noChangeArrowheads="1"/>
            </p:cNvSpPr>
            <p:nvPr/>
          </p:nvSpPr>
          <p:spPr bwMode="auto">
            <a:xfrm>
              <a:off x="195262" y="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设计员</a:t>
              </a:r>
            </a:p>
          </p:txBody>
        </p:sp>
      </p:grpSp>
      <p:sp>
        <p:nvSpPr>
          <p:cNvPr id="19489" name="矩形 129"/>
          <p:cNvSpPr>
            <a:spLocks noChangeArrowheads="1"/>
          </p:cNvSpPr>
          <p:nvPr/>
        </p:nvSpPr>
        <p:spPr bwMode="auto">
          <a:xfrm>
            <a:off x="245567" y="3321460"/>
            <a:ext cx="16038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项目经理可以根据本文档了解产品的实现预期以及产品的细节，便于进行项目管理。</a:t>
            </a:r>
            <a:endParaRPr kumimoji="0" lang="zh-CN" altLang="zh-CN" sz="1400" b="0"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9490" name="矩形 130"/>
          <p:cNvSpPr>
            <a:spLocks noChangeArrowheads="1"/>
          </p:cNvSpPr>
          <p:nvPr/>
        </p:nvSpPr>
        <p:spPr bwMode="auto">
          <a:xfrm>
            <a:off x="2707782" y="3321460"/>
            <a:ext cx="15271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根据软件的需求有针对性地设计出各种框架，其中包括数据库设计、</a:t>
            </a:r>
            <a:r>
              <a:rPr lang="en-US" altLang="zh-CN" sz="1400" dirty="0">
                <a:solidFill>
                  <a:srgbClr val="FFFFFF"/>
                </a:solidFill>
              </a:rPr>
              <a:t>UI</a:t>
            </a:r>
            <a:r>
              <a:rPr lang="zh-CN" altLang="en-US" sz="1400" dirty="0">
                <a:solidFill>
                  <a:srgbClr val="FFFFFF"/>
                </a:solidFill>
              </a:rPr>
              <a:t>界面设计等等。</a:t>
            </a:r>
            <a:endPar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sp>
        <p:nvSpPr>
          <p:cNvPr id="19491" name="矩形 131"/>
          <p:cNvSpPr>
            <a:spLocks noChangeArrowheads="1"/>
          </p:cNvSpPr>
          <p:nvPr/>
        </p:nvSpPr>
        <p:spPr bwMode="auto">
          <a:xfrm>
            <a:off x="5151477" y="3282101"/>
            <a:ext cx="15271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sz="1400" dirty="0">
                <a:solidFill>
                  <a:srgbClr val="FFFFFF"/>
                </a:solidFill>
              </a:rPr>
              <a:t>程序员可以根据本文档详细阐述的软件功能进行软件开发编码。</a:t>
            </a:r>
            <a:endPar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grpSp>
        <p:nvGrpSpPr>
          <p:cNvPr id="41" name="组合 34">
            <a:extLst>
              <a:ext uri="{FF2B5EF4-FFF2-40B4-BE49-F238E27FC236}">
                <a16:creationId xmlns:a16="http://schemas.microsoft.com/office/drawing/2014/main" id="{4CAF204C-F4AD-4179-9D70-7B74837F4F48}"/>
              </a:ext>
            </a:extLst>
          </p:cNvPr>
          <p:cNvGrpSpPr>
            <a:grpSpLocks/>
          </p:cNvGrpSpPr>
          <p:nvPr/>
        </p:nvGrpSpPr>
        <p:grpSpPr bwMode="auto">
          <a:xfrm>
            <a:off x="7157242" y="907291"/>
            <a:ext cx="1865313" cy="1865313"/>
            <a:chOff x="0" y="0"/>
            <a:chExt cx="4028072" cy="4028072"/>
          </a:xfrm>
        </p:grpSpPr>
        <p:grpSp>
          <p:nvGrpSpPr>
            <p:cNvPr id="42" name="组合 35">
              <a:extLst>
                <a:ext uri="{FF2B5EF4-FFF2-40B4-BE49-F238E27FC236}">
                  <a16:creationId xmlns:a16="http://schemas.microsoft.com/office/drawing/2014/main" id="{F40953D7-CF39-4896-A628-B22C6DDF3F19}"/>
                </a:ext>
              </a:extLst>
            </p:cNvPr>
            <p:cNvGrpSpPr>
              <a:grpSpLocks/>
            </p:cNvGrpSpPr>
            <p:nvPr/>
          </p:nvGrpSpPr>
          <p:grpSpPr bwMode="auto">
            <a:xfrm>
              <a:off x="0" y="0"/>
              <a:ext cx="4028072" cy="4028072"/>
              <a:chOff x="0" y="0"/>
              <a:chExt cx="672490" cy="672490"/>
            </a:xfrm>
          </p:grpSpPr>
          <p:sp>
            <p:nvSpPr>
              <p:cNvPr id="44" name="椭圆 37">
                <a:extLst>
                  <a:ext uri="{FF2B5EF4-FFF2-40B4-BE49-F238E27FC236}">
                    <a16:creationId xmlns:a16="http://schemas.microsoft.com/office/drawing/2014/main" id="{749967BB-4793-40D4-AD8C-D7273C05D8F3}"/>
                  </a:ext>
                </a:extLst>
              </p:cNvPr>
              <p:cNvSpPr>
                <a:spLocks noChangeArrowheads="1"/>
              </p:cNvSpPr>
              <p:nvPr/>
            </p:nvSpPr>
            <p:spPr bwMode="auto">
              <a:xfrm>
                <a:off x="0" y="0"/>
                <a:ext cx="672490" cy="672490"/>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5" name="椭圆 38">
                <a:extLst>
                  <a:ext uri="{FF2B5EF4-FFF2-40B4-BE49-F238E27FC236}">
                    <a16:creationId xmlns:a16="http://schemas.microsoft.com/office/drawing/2014/main" id="{8BD75172-6952-4498-A5AF-AA550E8E1DB9}"/>
                  </a:ext>
                </a:extLst>
              </p:cNvPr>
              <p:cNvSpPr>
                <a:spLocks noChangeArrowheads="1"/>
              </p:cNvSpPr>
              <p:nvPr/>
            </p:nvSpPr>
            <p:spPr bwMode="auto">
              <a:xfrm>
                <a:off x="80126" y="80126"/>
                <a:ext cx="512237" cy="512237"/>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6" name="椭圆 39">
                <a:extLst>
                  <a:ext uri="{FF2B5EF4-FFF2-40B4-BE49-F238E27FC236}">
                    <a16:creationId xmlns:a16="http://schemas.microsoft.com/office/drawing/2014/main" id="{C367FA18-0248-4CA4-90F1-9F5F2A1614C8}"/>
                  </a:ext>
                </a:extLst>
              </p:cNvPr>
              <p:cNvSpPr>
                <a:spLocks noChangeArrowheads="1"/>
              </p:cNvSpPr>
              <p:nvPr/>
            </p:nvSpPr>
            <p:spPr bwMode="auto">
              <a:xfrm>
                <a:off x="160253" y="164832"/>
                <a:ext cx="351984" cy="351412"/>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sp>
          <p:nvSpPr>
            <p:cNvPr id="43" name="椭圆 36">
              <a:extLst>
                <a:ext uri="{FF2B5EF4-FFF2-40B4-BE49-F238E27FC236}">
                  <a16:creationId xmlns:a16="http://schemas.microsoft.com/office/drawing/2014/main" id="{56E8A660-7DD8-45BE-B5BB-A7694CD35B3E}"/>
                </a:ext>
              </a:extLst>
            </p:cNvPr>
            <p:cNvSpPr>
              <a:spLocks noChangeArrowheads="1"/>
            </p:cNvSpPr>
            <p:nvPr/>
          </p:nvSpPr>
          <p:spPr bwMode="auto">
            <a:xfrm>
              <a:off x="1288983" y="1395256"/>
              <a:ext cx="1391827" cy="1388398"/>
            </a:xfrm>
            <a:prstGeom prst="ellipse">
              <a:avLst/>
            </a:pr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grpSp>
      <p:grpSp>
        <p:nvGrpSpPr>
          <p:cNvPr id="47" name="组合 6">
            <a:extLst>
              <a:ext uri="{FF2B5EF4-FFF2-40B4-BE49-F238E27FC236}">
                <a16:creationId xmlns:a16="http://schemas.microsoft.com/office/drawing/2014/main" id="{3BADE38D-D864-416A-B6E6-A40D2567FFE2}"/>
              </a:ext>
            </a:extLst>
          </p:cNvPr>
          <p:cNvGrpSpPr>
            <a:grpSpLocks/>
          </p:cNvGrpSpPr>
          <p:nvPr/>
        </p:nvGrpSpPr>
        <p:grpSpPr bwMode="auto">
          <a:xfrm>
            <a:off x="7506148" y="2833540"/>
            <a:ext cx="1195387" cy="338554"/>
            <a:chOff x="0" y="156"/>
            <a:chExt cx="1195387" cy="338554"/>
          </a:xfrm>
        </p:grpSpPr>
        <p:sp>
          <p:nvSpPr>
            <p:cNvPr id="48" name="圆角矩形 124">
              <a:extLst>
                <a:ext uri="{FF2B5EF4-FFF2-40B4-BE49-F238E27FC236}">
                  <a16:creationId xmlns:a16="http://schemas.microsoft.com/office/drawing/2014/main" id="{251C531A-4932-4972-8D08-D31AC442BAB4}"/>
                </a:ext>
              </a:extLst>
            </p:cNvPr>
            <p:cNvSpPr>
              <a:spLocks noChangeArrowheads="1"/>
            </p:cNvSpPr>
            <p:nvPr/>
          </p:nvSpPr>
          <p:spPr bwMode="auto">
            <a:xfrm>
              <a:off x="0" y="3175"/>
              <a:ext cx="1195387" cy="331787"/>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49" name="矩形 109">
              <a:extLst>
                <a:ext uri="{FF2B5EF4-FFF2-40B4-BE49-F238E27FC236}">
                  <a16:creationId xmlns:a16="http://schemas.microsoft.com/office/drawing/2014/main" id="{F7E1B685-70F8-494E-89C5-165FC8F387EB}"/>
                </a:ext>
              </a:extLst>
            </p:cNvPr>
            <p:cNvSpPr>
              <a:spLocks noChangeArrowheads="1"/>
            </p:cNvSpPr>
            <p:nvPr/>
          </p:nvSpPr>
          <p:spPr bwMode="auto">
            <a:xfrm>
              <a:off x="233046" y="156"/>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eaLnBrk="1" hangingPunct="1">
                <a:defRPr/>
              </a:pPr>
              <a:r>
                <a:rPr lang="zh-CN" altLang="en-US" sz="1600" b="1" dirty="0">
                  <a:solidFill>
                    <a:srgbClr val="1F576D"/>
                  </a:solidFill>
                </a:rPr>
                <a:t>用户</a:t>
              </a:r>
            </a:p>
          </p:txBody>
        </p:sp>
      </p:grpSp>
      <p:sp>
        <p:nvSpPr>
          <p:cNvPr id="50" name="矩形 131">
            <a:extLst>
              <a:ext uri="{FF2B5EF4-FFF2-40B4-BE49-F238E27FC236}">
                <a16:creationId xmlns:a16="http://schemas.microsoft.com/office/drawing/2014/main" id="{48BE7350-316A-4C5E-A5DF-34B9C5CD7EF8}"/>
              </a:ext>
            </a:extLst>
          </p:cNvPr>
          <p:cNvSpPr>
            <a:spLocks noChangeArrowheads="1"/>
          </p:cNvSpPr>
          <p:nvPr/>
        </p:nvSpPr>
        <p:spPr bwMode="auto">
          <a:xfrm>
            <a:off x="7379491" y="3250674"/>
            <a:ext cx="1527175"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兰亭黑_GBK" pitchFamily="2" charset="-122"/>
                <a:ea typeface="方正兰亭黑_GBK" pitchFamily="2" charset="-122"/>
              </a:defRPr>
            </a:lvl1pPr>
            <a:lvl2pPr marL="742950" indent="-285750">
              <a:defRPr sz="1300">
                <a:solidFill>
                  <a:schemeClr val="tx1"/>
                </a:solidFill>
                <a:latin typeface="方正兰亭黑_GBK" pitchFamily="2" charset="-122"/>
                <a:ea typeface="方正兰亭黑_GBK" pitchFamily="2" charset="-122"/>
              </a:defRPr>
            </a:lvl2pPr>
            <a:lvl3pPr marL="1143000" indent="-228600">
              <a:defRPr sz="1300">
                <a:solidFill>
                  <a:schemeClr val="tx1"/>
                </a:solidFill>
                <a:latin typeface="方正兰亭黑_GBK" pitchFamily="2" charset="-122"/>
                <a:ea typeface="方正兰亭黑_GBK" pitchFamily="2" charset="-122"/>
              </a:defRPr>
            </a:lvl3pPr>
            <a:lvl4pPr marL="1600200" indent="-228600">
              <a:defRPr sz="1300">
                <a:solidFill>
                  <a:schemeClr val="tx1"/>
                </a:solidFill>
                <a:latin typeface="方正兰亭黑_GBK" pitchFamily="2" charset="-122"/>
                <a:ea typeface="方正兰亭黑_GBK" pitchFamily="2" charset="-122"/>
              </a:defRPr>
            </a:lvl4pPr>
            <a:lvl5pPr marL="2057400" indent="-228600">
              <a:defRPr sz="1300">
                <a:solidFill>
                  <a:schemeClr val="tx1"/>
                </a:solidFill>
                <a:latin typeface="方正兰亭黑_GBK" pitchFamily="2" charset="-122"/>
                <a:ea typeface="方正兰亭黑_GBK"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lvl="0">
              <a:defRPr/>
            </a:pPr>
            <a:r>
              <a:rPr lang="zh-CN" altLang="en-US" dirty="0">
                <a:solidFill>
                  <a:srgbClr val="FFFFFF"/>
                </a:solidFill>
              </a:rPr>
              <a:t>用户可以根据本篇文档了解产品的出发点以及软件的功能，有助于用户确定该软件是否满足其需求以及是否解决痛点。协助用户与开发者更好地协商讨论。</a:t>
            </a:r>
            <a:endPar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方正兰亭超细黑简体" panose="02000000000000000000" pitchFamily="2" charset="-122"/>
              <a:cs typeface="+mn-cs"/>
            </a:endParaRPr>
          </a:p>
        </p:txBody>
      </p:sp>
    </p:spTree>
    <p:extLst>
      <p:ext uri="{BB962C8B-B14F-4D97-AF65-F5344CB8AC3E}">
        <p14:creationId xmlns:p14="http://schemas.microsoft.com/office/powerpoint/2010/main" val="423591235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2"/>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00" b="0" i="0" u="none" strike="noStrike" kern="1200" cap="none" spc="0" normalizeH="0" baseline="0" noProof="0">
              <a:ln>
                <a:noFill/>
              </a:ln>
              <a:solidFill>
                <a:srgbClr val="FFFFFF"/>
              </a:solidFill>
              <a:effectLst/>
              <a:uLnTx/>
              <a:uFillTx/>
              <a:ea typeface="方正兰亭黑_GBK" pitchFamily="2" charset="-122"/>
              <a:cs typeface="+mn-cs"/>
            </a:endParaRPr>
          </a:p>
        </p:txBody>
      </p:sp>
      <p:sp>
        <p:nvSpPr>
          <p:cNvPr id="15363" name="文本框 9"/>
          <p:cNvSpPr txBox="1">
            <a:spLocks noChangeArrowheads="1"/>
          </p:cNvSpPr>
          <p:nvPr/>
        </p:nvSpPr>
        <p:spPr bwMode="auto">
          <a:xfrm>
            <a:off x="193675" y="152400"/>
            <a:ext cx="2961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lvl="0" defTabSz="914400" eaLnBrk="1" hangingPunct="1">
              <a:lnSpc>
                <a:spcPct val="100000"/>
              </a:lnSpc>
              <a:spcBef>
                <a:spcPct val="0"/>
              </a:spcBef>
              <a:buNone/>
              <a:defRPr/>
            </a:pPr>
            <a:r>
              <a:rPr kumimoji="0" lang="en-US" sz="2000" b="1" i="0" u="none" strike="noStrike" kern="1200" cap="none" spc="0" normalizeH="0" baseline="0" noProof="0" dirty="0">
                <a:ln>
                  <a:noFill/>
                </a:ln>
                <a:solidFill>
                  <a:srgbClr val="FFFFFF"/>
                </a:solidFill>
                <a:effectLst/>
                <a:uLnTx/>
                <a:uFillTx/>
                <a:ea typeface="方正兰亭黑_GBK" pitchFamily="2" charset="-122"/>
                <a:cs typeface="+mn-cs"/>
              </a:rPr>
              <a:t>1.</a:t>
            </a:r>
            <a:r>
              <a:rPr kumimoji="0" lang="en-US" altLang="zh-CN" sz="2000" b="1" i="0" u="none" strike="noStrike" kern="1200" cap="none" spc="0" normalizeH="0" baseline="0" noProof="0" dirty="0">
                <a:ln>
                  <a:noFill/>
                </a:ln>
                <a:solidFill>
                  <a:srgbClr val="FFFFFF"/>
                </a:solidFill>
                <a:effectLst/>
                <a:uLnTx/>
                <a:uFillTx/>
                <a:ea typeface="方正兰亭黑_GBK" pitchFamily="2" charset="-122"/>
                <a:cs typeface="+mn-cs"/>
              </a:rPr>
              <a:t>3 </a:t>
            </a:r>
            <a:r>
              <a:rPr lang="zh-CN" altLang="en-US" sz="2000" b="1" dirty="0">
                <a:solidFill>
                  <a:srgbClr val="FFFFFF"/>
                </a:solidFill>
              </a:rPr>
              <a:t>定义、简写和缩略语</a:t>
            </a:r>
            <a:endParaRPr kumimoji="0" lang="zh-CN" altLang="en-US" sz="2000" b="1" i="0" u="none" strike="noStrike" kern="1200" cap="none" spc="0" normalizeH="0" baseline="0" noProof="0" dirty="0">
              <a:ln>
                <a:noFill/>
              </a:ln>
              <a:solidFill>
                <a:srgbClr val="FFFFFF"/>
              </a:solidFill>
              <a:effectLst/>
              <a:uLnTx/>
              <a:uFillTx/>
              <a:ea typeface="方正兰亭黑_GBK" pitchFamily="2" charset="-122"/>
              <a:cs typeface="+mn-cs"/>
            </a:endParaRPr>
          </a:p>
        </p:txBody>
      </p:sp>
      <p:sp>
        <p:nvSpPr>
          <p:cNvPr id="15367" name="矩形 3"/>
          <p:cNvSpPr>
            <a:spLocks noChangeArrowheads="1"/>
          </p:cNvSpPr>
          <p:nvPr/>
        </p:nvSpPr>
        <p:spPr bwMode="auto">
          <a:xfrm>
            <a:off x="4665663" y="151130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兰亭黑_GBK" pitchFamily="2" charset="-122"/>
                <a:ea typeface="方正兰亭黑_GBK" pitchFamily="2" charset="-122"/>
              </a:defRPr>
            </a:lvl1pPr>
            <a:lvl2pPr>
              <a:defRPr sz="1300">
                <a:solidFill>
                  <a:schemeClr val="tx1"/>
                </a:solidFill>
                <a:latin typeface="方正兰亭黑_GBK" pitchFamily="2" charset="-122"/>
                <a:ea typeface="方正兰亭黑_GBK" pitchFamily="2" charset="-122"/>
              </a:defRPr>
            </a:lvl2pPr>
            <a:lvl3pPr>
              <a:defRPr sz="1300">
                <a:solidFill>
                  <a:schemeClr val="tx1"/>
                </a:solidFill>
                <a:latin typeface="方正兰亭黑_GBK" pitchFamily="2" charset="-122"/>
                <a:ea typeface="方正兰亭黑_GBK" pitchFamily="2" charset="-122"/>
              </a:defRPr>
            </a:lvl3pPr>
            <a:lvl4pPr>
              <a:defRPr sz="1300">
                <a:solidFill>
                  <a:schemeClr val="tx1"/>
                </a:solidFill>
                <a:latin typeface="方正兰亭黑_GBK" pitchFamily="2" charset="-122"/>
                <a:ea typeface="方正兰亭黑_GBK" pitchFamily="2" charset="-122"/>
              </a:defRPr>
            </a:lvl4pPr>
            <a:lvl5pPr>
              <a:defRPr sz="1300">
                <a:solidFill>
                  <a:schemeClr val="tx1"/>
                </a:solidFill>
                <a:latin typeface="方正兰亭黑_GBK" pitchFamily="2" charset="-122"/>
                <a:ea typeface="方正兰亭黑_GBK" pitchFamily="2" charset="-122"/>
              </a:defRPr>
            </a:lvl5pPr>
            <a:lvl6pPr marL="18288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6pPr>
            <a:lvl7pPr marL="22860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7pPr>
            <a:lvl8pPr marL="27432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8pPr>
            <a:lvl9pPr marL="3200400" indent="457200" eaLnBrk="0" fontAlgn="base" hangingPunct="0">
              <a:spcBef>
                <a:spcPct val="0"/>
              </a:spcBef>
              <a:spcAft>
                <a:spcPct val="0"/>
              </a:spcAft>
              <a:buFont typeface="Arial" panose="020B0604020202020204" pitchFamily="34" charset="0"/>
              <a:defRPr sz="1300">
                <a:solidFill>
                  <a:schemeClr val="tx1"/>
                </a:solidFill>
                <a:latin typeface="方正兰亭黑_GBK" pitchFamily="2" charset="-122"/>
                <a:ea typeface="方正兰亭黑_GBK"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000" b="1" i="1" u="none" strike="noStrike" kern="1200" cap="none" spc="0" normalizeH="0" baseline="0" noProof="0" dirty="0">
              <a:ln>
                <a:noFill/>
              </a:ln>
              <a:solidFill>
                <a:srgbClr val="FFFFFF"/>
              </a:solidFill>
              <a:effectLst/>
              <a:uLnTx/>
              <a:uFillTx/>
              <a:ea typeface="方正兰亭黑_GBK" pitchFamily="2" charset="-122"/>
              <a:cs typeface="+mn-cs"/>
            </a:endParaRPr>
          </a:p>
        </p:txBody>
      </p:sp>
      <p:graphicFrame>
        <p:nvGraphicFramePr>
          <p:cNvPr id="2" name="表格 1">
            <a:extLst>
              <a:ext uri="{FF2B5EF4-FFF2-40B4-BE49-F238E27FC236}">
                <a16:creationId xmlns:a16="http://schemas.microsoft.com/office/drawing/2014/main" id="{4E39D803-9445-4334-8830-54DE74C90709}"/>
              </a:ext>
            </a:extLst>
          </p:cNvPr>
          <p:cNvGraphicFramePr>
            <a:graphicFrameLocks noGrp="1"/>
          </p:cNvGraphicFramePr>
          <p:nvPr>
            <p:extLst>
              <p:ext uri="{D42A27DB-BD31-4B8C-83A1-F6EECF244321}">
                <p14:modId xmlns:p14="http://schemas.microsoft.com/office/powerpoint/2010/main" val="3181550184"/>
              </p:ext>
            </p:extLst>
          </p:nvPr>
        </p:nvGraphicFramePr>
        <p:xfrm>
          <a:off x="556055" y="988541"/>
          <a:ext cx="6400800" cy="1878228"/>
        </p:xfrm>
        <a:graphic>
          <a:graphicData uri="http://schemas.openxmlformats.org/drawingml/2006/table">
            <a:tbl>
              <a:tblPr firstRow="1">
                <a:tableStyleId>{5C22544A-7EE6-4342-B048-85BDC9FD1C3A}</a:tableStyleId>
              </a:tblPr>
              <a:tblGrid>
                <a:gridCol w="842436">
                  <a:extLst>
                    <a:ext uri="{9D8B030D-6E8A-4147-A177-3AD203B41FA5}">
                      <a16:colId xmlns:a16="http://schemas.microsoft.com/office/drawing/2014/main" val="3364146441"/>
                    </a:ext>
                  </a:extLst>
                </a:gridCol>
                <a:gridCol w="5558364">
                  <a:extLst>
                    <a:ext uri="{9D8B030D-6E8A-4147-A177-3AD203B41FA5}">
                      <a16:colId xmlns:a16="http://schemas.microsoft.com/office/drawing/2014/main" val="256670047"/>
                    </a:ext>
                  </a:extLst>
                </a:gridCol>
              </a:tblGrid>
              <a:tr h="361064">
                <a:tc>
                  <a:txBody>
                    <a:bodyPr/>
                    <a:lstStyle/>
                    <a:p>
                      <a:pPr algn="just">
                        <a:spcAft>
                          <a:spcPts val="0"/>
                        </a:spcAft>
                      </a:pPr>
                      <a:r>
                        <a:rPr lang="zh-CN" sz="1100" kern="0">
                          <a:effectLst/>
                        </a:rPr>
                        <a:t>词语</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定义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7826021"/>
                  </a:ext>
                </a:extLst>
              </a:tr>
              <a:tr h="379291">
                <a:tc>
                  <a:txBody>
                    <a:bodyPr/>
                    <a:lstStyle/>
                    <a:p>
                      <a:pPr algn="just">
                        <a:spcAft>
                          <a:spcPts val="0"/>
                        </a:spcAft>
                      </a:pPr>
                      <a:r>
                        <a:rPr lang="en-US" sz="1100" kern="0">
                          <a:effectLst/>
                        </a:rPr>
                        <a:t>BMI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反应人体的健康程度，通过身高体重粗略计算出来，男女公式不同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8710960"/>
                  </a:ext>
                </a:extLst>
              </a:tr>
              <a:tr h="379291">
                <a:tc>
                  <a:txBody>
                    <a:bodyPr/>
                    <a:lstStyle/>
                    <a:p>
                      <a:pPr algn="just">
                        <a:spcAft>
                          <a:spcPts val="0"/>
                        </a:spcAft>
                      </a:pPr>
                      <a:r>
                        <a:rPr lang="zh-CN" sz="1100" kern="0">
                          <a:effectLst/>
                        </a:rPr>
                        <a:t>优先度</a:t>
                      </a:r>
                      <a:r>
                        <a:rPr lang="en-US" sz="1100" kern="0">
                          <a:effectLst/>
                        </a:rPr>
                        <a:t>-</a:t>
                      </a:r>
                      <a:r>
                        <a:rPr lang="zh-CN" sz="1100" kern="0">
                          <a:effectLst/>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本项目要实现的基础功能，将在验收中呈现该功能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8624074"/>
                  </a:ext>
                </a:extLst>
              </a:tr>
              <a:tr h="379291">
                <a:tc>
                  <a:txBody>
                    <a:bodyPr/>
                    <a:lstStyle/>
                    <a:p>
                      <a:pPr algn="just">
                        <a:spcAft>
                          <a:spcPts val="0"/>
                        </a:spcAft>
                      </a:pPr>
                      <a:r>
                        <a:rPr lang="zh-CN" sz="1100" kern="0">
                          <a:effectLst/>
                        </a:rPr>
                        <a:t>优先度</a:t>
                      </a:r>
                      <a:r>
                        <a:rPr lang="en-US" sz="1100" kern="0">
                          <a:effectLst/>
                        </a:rPr>
                        <a:t>-</a:t>
                      </a:r>
                      <a:r>
                        <a:rPr lang="zh-CN" sz="1100" kern="0">
                          <a:effectLst/>
                        </a:rPr>
                        <a:t>中</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本项目选择性实现的功能，不在验收中出现，但会在开发过程中酌情添加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2872645"/>
                  </a:ext>
                </a:extLst>
              </a:tr>
              <a:tr h="379291">
                <a:tc>
                  <a:txBody>
                    <a:bodyPr/>
                    <a:lstStyle/>
                    <a:p>
                      <a:pPr algn="just">
                        <a:spcAft>
                          <a:spcPts val="0"/>
                        </a:spcAft>
                      </a:pPr>
                      <a:r>
                        <a:rPr lang="zh-CN" sz="1100" kern="0">
                          <a:effectLst/>
                        </a:rPr>
                        <a:t>优先度</a:t>
                      </a:r>
                      <a:r>
                        <a:rPr lang="en-US" sz="1100" kern="0">
                          <a:effectLst/>
                        </a:rPr>
                        <a:t>-</a:t>
                      </a:r>
                      <a:r>
                        <a:rPr lang="zh-CN" sz="1100" kern="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dirty="0">
                          <a:effectLst/>
                        </a:rPr>
                        <a:t>本项目的功能愿景，暂不会考虑该功能</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9833906"/>
                  </a:ext>
                </a:extLst>
              </a:tr>
            </a:tbl>
          </a:graphicData>
        </a:graphic>
      </p:graphicFrame>
    </p:spTree>
    <p:extLst>
      <p:ext uri="{BB962C8B-B14F-4D97-AF65-F5344CB8AC3E}">
        <p14:creationId xmlns:p14="http://schemas.microsoft.com/office/powerpoint/2010/main" val="88128507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3"/>
          <p:cNvSpPr txBox="1">
            <a:spLocks noChangeArrowheads="1"/>
          </p:cNvSpPr>
          <p:nvPr/>
        </p:nvSpPr>
        <p:spPr bwMode="auto">
          <a:xfrm>
            <a:off x="2932199" y="2217737"/>
            <a:ext cx="3103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4000" b="1" i="1" dirty="0">
                <a:solidFill>
                  <a:srgbClr val="266874"/>
                </a:solidFill>
                <a:latin typeface="方正兰亭中黑_GBK" pitchFamily="2" charset="-122"/>
                <a:ea typeface="方正兰亭中黑_GBK" pitchFamily="2" charset="-122"/>
              </a:rPr>
              <a:t>02.</a:t>
            </a:r>
            <a:r>
              <a:rPr lang="zh-CN" altLang="en-US" sz="4000" b="1" i="1" dirty="0">
                <a:solidFill>
                  <a:srgbClr val="266874"/>
                </a:solidFill>
                <a:latin typeface="方正兰亭中黑_GBK" pitchFamily="2" charset="-122"/>
                <a:ea typeface="方正兰亭中黑_GBK" pitchFamily="2" charset="-122"/>
              </a:rPr>
              <a:t>总体描述</a:t>
            </a:r>
          </a:p>
        </p:txBody>
      </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2B7777"/>
            </a:gs>
            <a:gs pos="34000">
              <a:srgbClr val="266874"/>
            </a:gs>
            <a:gs pos="66000">
              <a:srgbClr val="184667"/>
            </a:gs>
            <a:gs pos="100000">
              <a:srgbClr val="061B46"/>
            </a:gs>
          </a:gsLst>
          <a:lin ang="5400000" scaled="1"/>
        </a:gradFill>
        <a:effectLst/>
      </p:bgPr>
    </p:bg>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sp>
        <p:nvSpPr>
          <p:cNvPr id="2" name="矩形 1">
            <a:extLst>
              <a:ext uri="{FF2B5EF4-FFF2-40B4-BE49-F238E27FC236}">
                <a16:creationId xmlns:a16="http://schemas.microsoft.com/office/drawing/2014/main" id="{278FED83-32A1-4993-A529-2584235F2F2F}"/>
              </a:ext>
            </a:extLst>
          </p:cNvPr>
          <p:cNvSpPr/>
          <p:nvPr/>
        </p:nvSpPr>
        <p:spPr>
          <a:xfrm>
            <a:off x="295125" y="951471"/>
            <a:ext cx="1027048" cy="307777"/>
          </a:xfrm>
          <a:prstGeom prst="rect">
            <a:avLst/>
          </a:prstGeom>
        </p:spPr>
        <p:txBody>
          <a:bodyPr wrap="square">
            <a:spAutoFit/>
          </a:bodyPr>
          <a:lstStyle/>
          <a:p>
            <a:r>
              <a:rPr lang="zh-CN" altLang="zh-CN" sz="1400" dirty="0">
                <a:solidFill>
                  <a:srgbClr val="FFFFFF"/>
                </a:solidFill>
              </a:rPr>
              <a:t>用例图：</a:t>
            </a:r>
            <a:endParaRPr lang="zh-CN" altLang="en-US" sz="1400" dirty="0">
              <a:solidFill>
                <a:srgbClr val="FFFFFF"/>
              </a:solidFill>
            </a:endParaRPr>
          </a:p>
        </p:txBody>
      </p:sp>
      <p:pic>
        <p:nvPicPr>
          <p:cNvPr id="230" name="图片 229">
            <a:extLst>
              <a:ext uri="{FF2B5EF4-FFF2-40B4-BE49-F238E27FC236}">
                <a16:creationId xmlns:a16="http://schemas.microsoft.com/office/drawing/2014/main" id="{D0FA3EAF-212F-4D1E-8BD9-D23EA215FC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64723" y="951471"/>
            <a:ext cx="5016845" cy="4132338"/>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矩形 97"/>
          <p:cNvSpPr>
            <a:spLocks noChangeArrowheads="1"/>
          </p:cNvSpPr>
          <p:nvPr/>
        </p:nvSpPr>
        <p:spPr bwMode="auto">
          <a:xfrm>
            <a:off x="0" y="152400"/>
            <a:ext cx="2122488" cy="654050"/>
          </a:xfrm>
          <a:prstGeom prst="rect">
            <a:avLst/>
          </a:prstGeom>
          <a:gradFill rotWithShape="1">
            <a:gsLst>
              <a:gs pos="0">
                <a:srgbClr val="071C47"/>
              </a:gs>
              <a:gs pos="100000">
                <a:srgbClr val="266874">
                  <a:alpha val="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540" name="文本框 21"/>
          <p:cNvSpPr txBox="1">
            <a:spLocks noChangeArrowheads="1"/>
          </p:cNvSpPr>
          <p:nvPr/>
        </p:nvSpPr>
        <p:spPr bwMode="auto">
          <a:xfrm>
            <a:off x="193675" y="152400"/>
            <a:ext cx="1601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方正兰亭黑_GBK" pitchFamily="2" charset="-122"/>
                <a:ea typeface="方正兰亭黑_GBK" pitchFamily="2" charset="-122"/>
              </a:defRPr>
            </a:lvl1pPr>
            <a:lvl2pPr marL="742950" indent="-285750">
              <a:lnSpc>
                <a:spcPct val="90000"/>
              </a:lnSpc>
              <a:spcBef>
                <a:spcPts val="375"/>
              </a:spcBef>
              <a:buChar char="•"/>
              <a:defRPr>
                <a:solidFill>
                  <a:schemeClr val="tx1"/>
                </a:solidFill>
                <a:latin typeface="方正兰亭黑_GBK" pitchFamily="2" charset="-122"/>
                <a:ea typeface="方正兰亭黑_GBK" pitchFamily="2" charset="-122"/>
              </a:defRPr>
            </a:lvl2pPr>
            <a:lvl3pPr marL="1143000" indent="-228600">
              <a:lnSpc>
                <a:spcPct val="90000"/>
              </a:lnSpc>
              <a:spcBef>
                <a:spcPts val="375"/>
              </a:spcBef>
              <a:buChar char="•"/>
              <a:defRPr sz="1500">
                <a:solidFill>
                  <a:schemeClr val="tx1"/>
                </a:solidFill>
                <a:latin typeface="方正兰亭黑_GBK" pitchFamily="2" charset="-122"/>
                <a:ea typeface="方正兰亭黑_GBK" pitchFamily="2" charset="-122"/>
              </a:defRPr>
            </a:lvl3pPr>
            <a:lvl4pPr marL="1600200" indent="-228600">
              <a:lnSpc>
                <a:spcPct val="90000"/>
              </a:lnSpc>
              <a:spcBef>
                <a:spcPts val="375"/>
              </a:spcBef>
              <a:buChar char="•"/>
              <a:defRPr sz="1300">
                <a:solidFill>
                  <a:schemeClr val="tx1"/>
                </a:solidFill>
                <a:latin typeface="方正兰亭黑_GBK" pitchFamily="2" charset="-122"/>
                <a:ea typeface="方正兰亭黑_GBK" pitchFamily="2" charset="-122"/>
              </a:defRPr>
            </a:lvl4pPr>
            <a:lvl5pPr marL="2057400" indent="-228600">
              <a:lnSpc>
                <a:spcPct val="90000"/>
              </a:lnSpc>
              <a:spcBef>
                <a:spcPts val="375"/>
              </a:spcBef>
              <a:buChar char="•"/>
              <a:defRPr sz="1300">
                <a:solidFill>
                  <a:schemeClr val="tx1"/>
                </a:solidFill>
                <a:latin typeface="方正兰亭黑_GBK" pitchFamily="2" charset="-122"/>
                <a:ea typeface="方正兰亭黑_GBK"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方正兰亭黑_GBK" pitchFamily="2" charset="-122"/>
                <a:ea typeface="方正兰亭黑_GBK" pitchFamily="2" charset="-122"/>
              </a:defRPr>
            </a:lvl9pPr>
          </a:lstStyle>
          <a:p>
            <a:pPr defTabSz="914400" eaLnBrk="1" hangingPunct="1">
              <a:lnSpc>
                <a:spcPct val="100000"/>
              </a:lnSpc>
              <a:spcBef>
                <a:spcPct val="0"/>
              </a:spcBef>
              <a:buNone/>
            </a:pPr>
            <a:r>
              <a:rPr lang="en-US" sz="2000" b="1" dirty="0">
                <a:solidFill>
                  <a:schemeClr val="bg1"/>
                </a:solidFill>
              </a:rPr>
              <a:t>2.1</a:t>
            </a:r>
            <a:r>
              <a:rPr lang="zh-CN" altLang="en-US" sz="2000" b="1" dirty="0">
                <a:solidFill>
                  <a:schemeClr val="bg1"/>
                </a:solidFill>
              </a:rPr>
              <a:t>用户场景</a:t>
            </a:r>
          </a:p>
        </p:txBody>
      </p:sp>
      <p:sp>
        <p:nvSpPr>
          <p:cNvPr id="3" name="矩形 2">
            <a:extLst>
              <a:ext uri="{FF2B5EF4-FFF2-40B4-BE49-F238E27FC236}">
                <a16:creationId xmlns:a16="http://schemas.microsoft.com/office/drawing/2014/main" id="{76CF6AF1-D0B4-4204-B92E-384E88CDC49B}"/>
              </a:ext>
            </a:extLst>
          </p:cNvPr>
          <p:cNvSpPr/>
          <p:nvPr/>
        </p:nvSpPr>
        <p:spPr>
          <a:xfrm>
            <a:off x="193675" y="806450"/>
            <a:ext cx="5202195" cy="329001"/>
          </a:xfrm>
          <a:prstGeom prst="rect">
            <a:avLst/>
          </a:prstGeom>
        </p:spPr>
        <p:txBody>
          <a:bodyPr wrap="square">
            <a:spAutoFit/>
          </a:bodyPr>
          <a:lstStyle/>
          <a:p>
            <a:pPr algn="just">
              <a:lnSpc>
                <a:spcPts val="2000"/>
              </a:lnSpc>
              <a:spcAft>
                <a:spcPts val="0"/>
              </a:spcAft>
            </a:pPr>
            <a:r>
              <a:rPr lang="zh-CN" altLang="zh-CN" sz="1400" dirty="0">
                <a:solidFill>
                  <a:srgbClr val="FFFFFF"/>
                </a:solidFill>
              </a:rPr>
              <a:t>用户分为两个群体，一是健身房教练，二是健身房会员。</a:t>
            </a:r>
          </a:p>
        </p:txBody>
      </p:sp>
      <p:graphicFrame>
        <p:nvGraphicFramePr>
          <p:cNvPr id="4" name="表格 3">
            <a:extLst>
              <a:ext uri="{FF2B5EF4-FFF2-40B4-BE49-F238E27FC236}">
                <a16:creationId xmlns:a16="http://schemas.microsoft.com/office/drawing/2014/main" id="{E4818247-D11A-415D-8919-2F5384F7D992}"/>
              </a:ext>
            </a:extLst>
          </p:cNvPr>
          <p:cNvGraphicFramePr>
            <a:graphicFrameLocks noGrp="1"/>
          </p:cNvGraphicFramePr>
          <p:nvPr>
            <p:extLst>
              <p:ext uri="{D42A27DB-BD31-4B8C-83A1-F6EECF244321}">
                <p14:modId xmlns:p14="http://schemas.microsoft.com/office/powerpoint/2010/main" val="1696075796"/>
              </p:ext>
            </p:extLst>
          </p:nvPr>
        </p:nvGraphicFramePr>
        <p:xfrm>
          <a:off x="193675" y="1206561"/>
          <a:ext cx="7887644" cy="3784541"/>
        </p:xfrm>
        <a:graphic>
          <a:graphicData uri="http://schemas.openxmlformats.org/drawingml/2006/table">
            <a:tbl>
              <a:tblPr firstRow="1">
                <a:tableStyleId>{5C22544A-7EE6-4342-B048-85BDC9FD1C3A}</a:tableStyleId>
              </a:tblPr>
              <a:tblGrid>
                <a:gridCol w="1038125">
                  <a:extLst>
                    <a:ext uri="{9D8B030D-6E8A-4147-A177-3AD203B41FA5}">
                      <a16:colId xmlns:a16="http://schemas.microsoft.com/office/drawing/2014/main" val="2480025751"/>
                    </a:ext>
                  </a:extLst>
                </a:gridCol>
                <a:gridCol w="6849519">
                  <a:extLst>
                    <a:ext uri="{9D8B030D-6E8A-4147-A177-3AD203B41FA5}">
                      <a16:colId xmlns:a16="http://schemas.microsoft.com/office/drawing/2014/main" val="32803544"/>
                    </a:ext>
                  </a:extLst>
                </a:gridCol>
              </a:tblGrid>
              <a:tr h="345067">
                <a:tc>
                  <a:txBody>
                    <a:bodyPr/>
                    <a:lstStyle/>
                    <a:p>
                      <a:pPr algn="just">
                        <a:spcAft>
                          <a:spcPts val="0"/>
                        </a:spcAft>
                      </a:pPr>
                      <a:r>
                        <a:rPr lang="en-US" sz="11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1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8945136"/>
                  </a:ext>
                </a:extLst>
              </a:tr>
              <a:tr h="404372">
                <a:tc>
                  <a:txBody>
                    <a:bodyPr/>
                    <a:lstStyle/>
                    <a:p>
                      <a:pPr algn="just">
                        <a:spcAft>
                          <a:spcPts val="0"/>
                        </a:spcAft>
                      </a:pPr>
                      <a:r>
                        <a:rPr lang="zh-CN" sz="1100" kern="0">
                          <a:effectLst/>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100" kern="0">
                          <a:effectLst/>
                        </a:rPr>
                        <a:t>健身房教练A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8028389"/>
                  </a:ext>
                </a:extLst>
              </a:tr>
              <a:tr h="440460">
                <a:tc>
                  <a:txBody>
                    <a:bodyPr/>
                    <a:lstStyle/>
                    <a:p>
                      <a:pPr algn="just">
                        <a:spcAft>
                          <a:spcPts val="0"/>
                        </a:spcAft>
                      </a:pPr>
                      <a:r>
                        <a:rPr lang="zh-CN" sz="1100" kern="0">
                          <a:effectLst/>
                        </a:rPr>
                        <a:t>用户身份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在健身房任职，为健身房的会员提供锻炼规划指导的职能。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3637709"/>
                  </a:ext>
                </a:extLst>
              </a:tr>
              <a:tr h="404372">
                <a:tc>
                  <a:txBody>
                    <a:bodyPr/>
                    <a:lstStyle/>
                    <a:p>
                      <a:pPr algn="just">
                        <a:spcAft>
                          <a:spcPts val="0"/>
                        </a:spcAft>
                      </a:pPr>
                      <a:r>
                        <a:rPr lang="zh-CN" sz="1100" kern="0">
                          <a:effectLst/>
                        </a:rPr>
                        <a:t>用户情况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一个私教可能会有多个学员，需要对他们的健身方案进行规划。</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74544"/>
                  </a:ext>
                </a:extLst>
              </a:tr>
              <a:tr h="404372">
                <a:tc>
                  <a:txBody>
                    <a:bodyPr/>
                    <a:lstStyle/>
                    <a:p>
                      <a:pPr algn="just">
                        <a:spcAft>
                          <a:spcPts val="0"/>
                        </a:spcAft>
                      </a:pPr>
                      <a:r>
                        <a:rPr lang="zh-CN" sz="1100" kern="0">
                          <a:effectLst/>
                        </a:rPr>
                        <a:t>用户痛点1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即时拿到体测数据即时对会员给予锻炼建议以及规划，效率低下。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72909282"/>
                  </a:ext>
                </a:extLst>
              </a:tr>
              <a:tr h="404372">
                <a:tc>
                  <a:txBody>
                    <a:bodyPr/>
                    <a:lstStyle/>
                    <a:p>
                      <a:pPr algn="just">
                        <a:spcAft>
                          <a:spcPts val="0"/>
                        </a:spcAft>
                      </a:pPr>
                      <a:r>
                        <a:rPr lang="zh-CN" sz="1100" kern="0">
                          <a:effectLst/>
                        </a:rPr>
                        <a:t>用户痛点2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纸张的体测数据保存性极差，如果一不小心弄丢忘记又需要重新测。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2233995"/>
                  </a:ext>
                </a:extLst>
              </a:tr>
              <a:tr h="488577">
                <a:tc>
                  <a:txBody>
                    <a:bodyPr/>
                    <a:lstStyle/>
                    <a:p>
                      <a:pPr algn="just">
                        <a:spcAft>
                          <a:spcPts val="0"/>
                        </a:spcAft>
                      </a:pPr>
                      <a:r>
                        <a:rPr lang="zh-CN" sz="1100" kern="0">
                          <a:effectLst/>
                        </a:rPr>
                        <a:t>典型场景1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B学员通过体测仪得出身体数据结果后，教练点开小程序选择B学员，录入此次的体测数据。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7107519"/>
                  </a:ext>
                </a:extLst>
              </a:tr>
              <a:tr h="488577">
                <a:tc>
                  <a:txBody>
                    <a:bodyPr/>
                    <a:lstStyle/>
                    <a:p>
                      <a:pPr algn="just">
                        <a:spcAft>
                          <a:spcPts val="0"/>
                        </a:spcAft>
                      </a:pPr>
                      <a:r>
                        <a:rPr lang="zh-CN" sz="1100" kern="0">
                          <a:effectLst/>
                        </a:rPr>
                        <a:t>典型场景2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a:effectLst/>
                        </a:rPr>
                        <a:t>教练想要查看B学员的身体数据以方便为其制定，点开小程序，查看我的学员可以看到B、D学员的信息数据，点进B学员可以看到该学员的历史记录的折线图。</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2668303"/>
                  </a:ext>
                </a:extLst>
              </a:tr>
              <a:tr h="404372">
                <a:tc>
                  <a:txBody>
                    <a:bodyPr/>
                    <a:lstStyle/>
                    <a:p>
                      <a:pPr algn="just">
                        <a:spcAft>
                          <a:spcPts val="0"/>
                        </a:spcAft>
                      </a:pPr>
                      <a:r>
                        <a:rPr lang="zh-CN" sz="1100" kern="0">
                          <a:effectLst/>
                        </a:rPr>
                        <a:t>使用环境</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100" kern="0" dirty="0">
                          <a:effectLst/>
                        </a:rPr>
                        <a:t>为符合轻量化方便的特点，因此在手机端使用，使用教练专用的教练端。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8972543"/>
                  </a:ext>
                </a:extLst>
              </a:tr>
            </a:tbl>
          </a:graphicData>
        </a:graphic>
      </p:graphicFrame>
    </p:spTree>
    <p:extLst>
      <p:ext uri="{BB962C8B-B14F-4D97-AF65-F5344CB8AC3E}">
        <p14:creationId xmlns:p14="http://schemas.microsoft.com/office/powerpoint/2010/main" val="208599404"/>
      </p:ext>
    </p:extLst>
  </p:cSld>
  <p:clrMapOvr>
    <a:masterClrMapping/>
  </p:clrMapOvr>
  <p:transition spd="slow">
    <p:wipe dir="r"/>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300" b="0" i="0" u="none" strike="noStrike" cap="none" normalizeH="0" baseline="0" smtClean="0">
            <a:ln>
              <a:noFill/>
            </a:ln>
            <a:solidFill>
              <a:schemeClr val="tx1"/>
            </a:solidFill>
            <a:effectLst/>
            <a:latin typeface="方正兰亭黑_GBK" pitchFamily="2" charset="-122"/>
            <a:ea typeface="方正兰亭黑_GBK"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Pages>0</Pages>
  <Words>2807</Words>
  <Characters>0</Characters>
  <Application>Microsoft Office PowerPoint</Application>
  <DocSecurity>0</DocSecurity>
  <PresentationFormat>全屏显示(16:9)</PresentationFormat>
  <Lines>0</Lines>
  <Paragraphs>402</Paragraphs>
  <Slides>30</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30</vt:i4>
      </vt:variant>
    </vt:vector>
  </HeadingPairs>
  <TitlesOfParts>
    <vt:vector size="45" baseType="lpstr">
      <vt:lpstr>DeVinne Txt BT</vt:lpstr>
      <vt:lpstr>等线</vt:lpstr>
      <vt:lpstr>方正兰亭黑_GBK</vt:lpstr>
      <vt:lpstr>方正兰亭中黑_GBK</vt:lpstr>
      <vt:lpstr>宋体</vt:lpstr>
      <vt:lpstr>微软雅黑</vt:lpstr>
      <vt:lpstr>Arial</vt:lpstr>
      <vt:lpstr>Wingdings</vt:lpstr>
      <vt:lpstr>Office 主题</vt:lpstr>
      <vt:lpstr>1_Office 主题</vt:lpstr>
      <vt:lpstr>5_Office 主题</vt:lpstr>
      <vt:lpstr>6_Office 主题</vt:lpstr>
      <vt:lpstr>7_Office 主题</vt:lpstr>
      <vt:lpstr>8_Office 主题</vt:lpstr>
      <vt:lpstr>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熊猫设计出品</dc:creator>
  <cp:keywords/>
  <dc:description/>
  <cp:lastModifiedBy>翔 叶</cp:lastModifiedBy>
  <cp:revision>171</cp:revision>
  <dcterms:created xsi:type="dcterms:W3CDTF">2015-07-26T06:25:23Z</dcterms:created>
  <dcterms:modified xsi:type="dcterms:W3CDTF">2020-04-01T00:56:46Z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