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72" r:id="rId7"/>
    <p:sldId id="287" r:id="rId8"/>
    <p:sldId id="274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2A6425C1-4FA8-4032-804F-7A3E900947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222" name="Text Box 126"/>
          <p:cNvSpPr txBox="1">
            <a:spLocks noChangeArrowheads="1"/>
          </p:cNvSpPr>
          <p:nvPr/>
        </p:nvSpPr>
        <p:spPr bwMode="auto">
          <a:xfrm>
            <a:off x="8007350" y="152400"/>
            <a:ext cx="98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b="1">
                <a:solidFill>
                  <a:srgbClr val="000000"/>
                </a:solidFill>
                <a:latin typeface="Verdana" pitchFamily="34" charset="0"/>
              </a:rPr>
              <a:t>LOGO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5" y="20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3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03CAC-1261-44FE-9238-67C38E4CF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BE047-C0C7-491C-B669-65956F267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2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94FE99C8-CBE7-4949-A5CF-4F1E32028F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7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16C6B-2998-4443-9BAC-8C3B1230A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2FEBC-5930-48D7-ABA1-8CA5F47B8D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B43B8-DEF1-443C-9FCD-24811E38B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40440-74CA-4CE0-8A10-8027269E2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3F7FB-8948-4205-916A-B188C3AD2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EB5BA-A1AA-477B-8B02-97C7D77A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0D9B9-C216-4F9F-ABDF-72101434E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A0546-55C5-4D07-89F1-3A8239237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EE3E9C-AD62-4DEA-842C-3FED7167D1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6019800" cy="3429000"/>
          </a:xfrm>
        </p:spPr>
        <p:txBody>
          <a:bodyPr/>
          <a:lstStyle/>
          <a:p>
            <a:pPr algn="ctr"/>
            <a:r>
              <a:rPr lang="en-US" sz="66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</a:rPr>
              <a:t>SISTEM INFORMASI TERDISTRIBUSI</a:t>
            </a:r>
            <a:endParaRPr lang="en-US" sz="6600" i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733800"/>
            <a:ext cx="4343400" cy="21336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Yeyen </a:t>
            </a:r>
            <a:r>
              <a:rPr lang="en-US" sz="4000" i="0" dirty="0" err="1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Eka</a:t>
            </a: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 </a:t>
            </a:r>
            <a:r>
              <a:rPr lang="en-US" sz="4000" i="0" dirty="0" err="1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Susanti</a:t>
            </a: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/>
            </a:r>
            <a:b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</a:br>
            <a:r>
              <a:rPr lang="en-US" sz="4000" i="0" dirty="0" err="1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Manajemen</a:t>
            </a: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 </a:t>
            </a:r>
            <a:r>
              <a:rPr lang="en-US" sz="4000" i="0" dirty="0" err="1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Informatika</a:t>
            </a: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 6</a:t>
            </a:r>
            <a:b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</a:br>
            <a:r>
              <a:rPr lang="en-US" sz="4000" i="0" dirty="0" smtClean="0">
                <a:solidFill>
                  <a:schemeClr val="accent5">
                    <a:lumMod val="10000"/>
                  </a:schemeClr>
                </a:solidFill>
                <a:latin typeface="Chiller" pitchFamily="82" charset="0"/>
                <a:ea typeface="Arial Unicode MS" pitchFamily="34" charset="-128"/>
                <a:cs typeface="Arabic Typesetting" pitchFamily="66" charset="-78"/>
              </a:rPr>
              <a:t>1421024170</a:t>
            </a:r>
            <a:endParaRPr lang="en-US" sz="4000" i="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77200" y="152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368550" y="20574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671956" y="4917438"/>
            <a:ext cx="887094" cy="869475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749550" y="2057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2559050" y="5786912"/>
            <a:ext cx="71755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673350" y="28194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749550" y="3581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673350" y="4267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6000" dirty="0" smtClean="0">
                <a:latin typeface="Nueva Std Cond" pitchFamily="50" charset="0"/>
              </a:rPr>
              <a:t>SISTEM INFORMASI TERDISTRIBUSI</a:t>
            </a:r>
            <a:endParaRPr lang="en-US" sz="6000" dirty="0">
              <a:latin typeface="Nueva Std Cond" pitchFamily="50" charset="0"/>
            </a:endParaRP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304800" y="2528889"/>
            <a:ext cx="2506663" cy="2027238"/>
            <a:chOff x="140" y="1623"/>
            <a:chExt cx="1579" cy="1277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2097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2096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2103"/>
              <a:ext cx="1461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2096"/>
              <a:ext cx="1317" cy="3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7187" name="Picture 19" descr="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527426" y="1888609"/>
            <a:ext cx="4374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 smtClean="0">
                <a:solidFill>
                  <a:srgbClr val="000000"/>
                </a:solidFill>
              </a:rPr>
              <a:t>Pengertian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Sistem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Informasi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Terdistribusi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3527426" y="2494280"/>
            <a:ext cx="492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melatarbelakangi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527426" y="3397250"/>
            <a:ext cx="3514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3527426" y="4111625"/>
            <a:ext cx="2937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Model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263900" y="5511482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3527643" y="4734083"/>
            <a:ext cx="2373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Add Your Text in here</a:t>
            </a: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25166" y="5672612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1987550" y="4876800"/>
            <a:ext cx="1289050" cy="4064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utoShape 32"/>
          <p:cNvSpPr>
            <a:spLocks noChangeArrowheads="1"/>
          </p:cNvSpPr>
          <p:nvPr/>
        </p:nvSpPr>
        <p:spPr bwMode="gray">
          <a:xfrm>
            <a:off x="3276600" y="4716779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gray">
          <a:xfrm>
            <a:off x="3227706" y="480314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529548" y="5603555"/>
            <a:ext cx="3386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3529548" y="4803140"/>
            <a:ext cx="373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6000" dirty="0" smtClean="0">
                <a:latin typeface="Nueva Std Cond" pitchFamily="50" charset="0"/>
              </a:rPr>
              <a:t>SISTEM INFORMASI TERDISTRIBUSI</a:t>
            </a:r>
            <a:endParaRPr lang="en-US" sz="6000" dirty="0">
              <a:latin typeface="Nueva Std Cond" pitchFamily="50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0713" y="1447800"/>
            <a:ext cx="7824787" cy="31496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memisahkan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lingkup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. </a:t>
            </a:r>
            <a:r>
              <a:rPr lang="en-US" sz="2000" dirty="0" err="1"/>
              <a:t>Pemisahan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Server </a:t>
            </a:r>
            <a:r>
              <a:rPr lang="en-US" sz="2000" dirty="0" err="1"/>
              <a:t>dengan</a:t>
            </a:r>
            <a:r>
              <a:rPr lang="en-US" sz="2000" dirty="0"/>
              <a:t> data base Server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klien</a:t>
            </a:r>
            <a:r>
              <a:rPr lang="en-US" sz="2000" dirty="0"/>
              <a:t> yang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area local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LAN (Local Area Network)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mengoptimalkan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39611"/>
          </a:xfrm>
        </p:spPr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Faktor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melatarbelakangi</a:t>
            </a:r>
            <a:r>
              <a:rPr lang="en-US" sz="4000" dirty="0"/>
              <a:t> </a:t>
            </a:r>
            <a:r>
              <a:rPr lang="en-US" sz="4000" dirty="0" err="1"/>
              <a:t>munculnya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terdistribusi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</a:rPr>
              <a:t/>
            </a:r>
            <a:br>
              <a:rPr lang="en-US" sz="4000" dirty="0">
                <a:solidFill>
                  <a:srgbClr val="000000"/>
                </a:solidFill>
              </a:rPr>
            </a:br>
            <a:endParaRPr lang="en-US" sz="4000" dirty="0"/>
          </a:p>
        </p:txBody>
      </p:sp>
      <p:sp>
        <p:nvSpPr>
          <p:cNvPr id="9221" name="Freeform 5"/>
          <p:cNvSpPr>
            <a:spLocks/>
          </p:cNvSpPr>
          <p:nvPr/>
        </p:nvSpPr>
        <p:spPr bwMode="gray">
          <a:xfrm rot="16200000">
            <a:off x="-598715" y="1387683"/>
            <a:ext cx="2279973" cy="723807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connsiteX0" fmla="*/ 2606 w 19729"/>
              <a:gd name="connsiteY0" fmla="*/ 0 h 9983"/>
              <a:gd name="connsiteX1" fmla="*/ 3169 w 19729"/>
              <a:gd name="connsiteY1" fmla="*/ 7798 h 9983"/>
              <a:gd name="connsiteX2" fmla="*/ 0 w 19729"/>
              <a:gd name="connsiteY2" fmla="*/ 7831 h 9983"/>
              <a:gd name="connsiteX3" fmla="*/ 5070 w 19729"/>
              <a:gd name="connsiteY3" fmla="*/ 9983 h 9983"/>
              <a:gd name="connsiteX4" fmla="*/ 10000 w 19729"/>
              <a:gd name="connsiteY4" fmla="*/ 7831 h 9983"/>
              <a:gd name="connsiteX5" fmla="*/ 7042 w 19729"/>
              <a:gd name="connsiteY5" fmla="*/ 7831 h 9983"/>
              <a:gd name="connsiteX6" fmla="*/ 19729 w 19729"/>
              <a:gd name="connsiteY6" fmla="*/ 3183 h 9983"/>
              <a:gd name="connsiteX7" fmla="*/ 2606 w 19729"/>
              <a:gd name="connsiteY7" fmla="*/ 0 h 9983"/>
              <a:gd name="connsiteX0" fmla="*/ 6710 w 10000"/>
              <a:gd name="connsiteY0" fmla="*/ 0 h 8753"/>
              <a:gd name="connsiteX1" fmla="*/ 1606 w 10000"/>
              <a:gd name="connsiteY1" fmla="*/ 6564 h 8753"/>
              <a:gd name="connsiteX2" fmla="*/ 0 w 10000"/>
              <a:gd name="connsiteY2" fmla="*/ 6597 h 8753"/>
              <a:gd name="connsiteX3" fmla="*/ 2570 w 10000"/>
              <a:gd name="connsiteY3" fmla="*/ 8753 h 8753"/>
              <a:gd name="connsiteX4" fmla="*/ 5069 w 10000"/>
              <a:gd name="connsiteY4" fmla="*/ 6597 h 8753"/>
              <a:gd name="connsiteX5" fmla="*/ 3569 w 10000"/>
              <a:gd name="connsiteY5" fmla="*/ 6597 h 8753"/>
              <a:gd name="connsiteX6" fmla="*/ 10000 w 10000"/>
              <a:gd name="connsiteY6" fmla="*/ 1941 h 8753"/>
              <a:gd name="connsiteX7" fmla="*/ 6710 w 10000"/>
              <a:gd name="connsiteY7" fmla="*/ 0 h 8753"/>
              <a:gd name="connsiteX0" fmla="*/ 8650 w 11940"/>
              <a:gd name="connsiteY0" fmla="*/ 0 h 10000"/>
              <a:gd name="connsiteX1" fmla="*/ 3546 w 11940"/>
              <a:gd name="connsiteY1" fmla="*/ 7499 h 10000"/>
              <a:gd name="connsiteX2" fmla="*/ 0 w 11940"/>
              <a:gd name="connsiteY2" fmla="*/ 3875 h 10000"/>
              <a:gd name="connsiteX3" fmla="*/ 4510 w 11940"/>
              <a:gd name="connsiteY3" fmla="*/ 10000 h 10000"/>
              <a:gd name="connsiteX4" fmla="*/ 7009 w 11940"/>
              <a:gd name="connsiteY4" fmla="*/ 7537 h 10000"/>
              <a:gd name="connsiteX5" fmla="*/ 5509 w 11940"/>
              <a:gd name="connsiteY5" fmla="*/ 7537 h 10000"/>
              <a:gd name="connsiteX6" fmla="*/ 11940 w 11940"/>
              <a:gd name="connsiteY6" fmla="*/ 2218 h 10000"/>
              <a:gd name="connsiteX7" fmla="*/ 8650 w 1194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40" h="10000">
                <a:moveTo>
                  <a:pt x="8650" y="0"/>
                </a:moveTo>
                <a:cubicBezTo>
                  <a:pt x="8745" y="2974"/>
                  <a:pt x="3451" y="4525"/>
                  <a:pt x="3546" y="7499"/>
                </a:cubicBezTo>
                <a:lnTo>
                  <a:pt x="0" y="3875"/>
                </a:lnTo>
                <a:lnTo>
                  <a:pt x="4510" y="10000"/>
                </a:lnTo>
                <a:lnTo>
                  <a:pt x="7009" y="7537"/>
                </a:lnTo>
                <a:lnTo>
                  <a:pt x="5509" y="7537"/>
                </a:lnTo>
                <a:lnTo>
                  <a:pt x="11940" y="2218"/>
                </a:lnTo>
                <a:lnTo>
                  <a:pt x="86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981386" y="1339611"/>
            <a:ext cx="6781800" cy="5325585"/>
          </a:xfrm>
          <a:prstGeom prst="roundRect">
            <a:avLst>
              <a:gd name="adj" fmla="val 11505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gray">
          <a:xfrm>
            <a:off x="988313" y="1339611"/>
            <a:ext cx="811213" cy="649288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1022949" y="1463244"/>
            <a:ext cx="6781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Ø 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</a:p>
          <a:p>
            <a:r>
              <a:rPr lang="en-US" dirty="0"/>
              <a:t>Ø 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personal </a:t>
            </a:r>
            <a:r>
              <a:rPr lang="en-US" dirty="0" smtClean="0"/>
              <a:t>yang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Ø 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LAN dab WAN</a:t>
            </a:r>
          </a:p>
          <a:p>
            <a:r>
              <a:rPr lang="en-US" dirty="0"/>
              <a:t>Ø 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client / server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r>
              <a:rPr lang="en-US" dirty="0"/>
              <a:t>Ø 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PC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(software) </a:t>
            </a:r>
            <a:r>
              <a:rPr lang="en-US" dirty="0" err="1"/>
              <a:t>untuk</a:t>
            </a:r>
            <a:r>
              <a:rPr lang="en-US" dirty="0"/>
              <a:t> server </a:t>
            </a:r>
          </a:p>
          <a:p>
            <a:r>
              <a:rPr lang="en-US" dirty="0"/>
              <a:t>Ø  </a:t>
            </a:r>
            <a:r>
              <a:rPr lang="it-IT" dirty="0"/>
              <a:t>mulai banyak digunakan multi media sistem </a:t>
            </a:r>
            <a:endParaRPr lang="en-US" dirty="0"/>
          </a:p>
          <a:p>
            <a:r>
              <a:rPr lang="en-US" dirty="0"/>
              <a:t>Ø 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Interface</a:t>
            </a:r>
          </a:p>
          <a:p>
            <a:r>
              <a:rPr lang="en-US" dirty="0"/>
              <a:t>Ø 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</a:p>
          <a:p>
            <a:r>
              <a:rPr lang="en-US" dirty="0"/>
              <a:t>Ø  </a:t>
            </a:r>
            <a:r>
              <a:rPr lang="en-US" dirty="0" err="1"/>
              <a:t>pemanfaatan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web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meluas</a:t>
            </a:r>
            <a:r>
              <a:rPr lang="en-US" dirty="0"/>
              <a:t> </a:t>
            </a:r>
          </a:p>
          <a:p>
            <a:r>
              <a:rPr lang="en-US" dirty="0"/>
              <a:t>Ø 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(</a:t>
            </a:r>
            <a:r>
              <a:rPr lang="en-US" dirty="0" err="1"/>
              <a:t>lokal</a:t>
            </a:r>
            <a:r>
              <a:rPr lang="en-US" dirty="0"/>
              <a:t>, regional</a:t>
            </a:r>
          </a:p>
          <a:p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global)</a:t>
            </a:r>
          </a:p>
          <a:p>
            <a:r>
              <a:rPr lang="en-US" dirty="0"/>
              <a:t>Ø 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rumitnya</a:t>
            </a:r>
            <a:r>
              <a:rPr lang="en-US" dirty="0"/>
              <a:t> </a:t>
            </a:r>
            <a:r>
              <a:rPr lang="en-US" dirty="0" err="1"/>
              <a:t>pola-pola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globalisasi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endParaRPr lang="en-US" dirty="0"/>
          </a:p>
          <a:p>
            <a:r>
              <a:rPr lang="en-US" dirty="0"/>
              <a:t>Ø 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standardisasi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</a:p>
          <a:p>
            <a:r>
              <a:rPr lang="en-US" dirty="0"/>
              <a:t>Ø 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371600"/>
          </a:xfrm>
        </p:spPr>
        <p:txBody>
          <a:bodyPr/>
          <a:lstStyle/>
          <a:p>
            <a:r>
              <a:rPr lang="en-US" sz="4400" dirty="0" err="1"/>
              <a:t>Karakteristik</a:t>
            </a:r>
            <a:r>
              <a:rPr lang="en-US" sz="4400" dirty="0"/>
              <a:t> </a:t>
            </a:r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Terdistribusi</a:t>
            </a:r>
            <a:r>
              <a:rPr lang="en-US" sz="4400" dirty="0"/>
              <a:t> </a:t>
            </a:r>
            <a:endParaRPr lang="en-US" sz="4300" dirty="0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1219200" y="1890713"/>
            <a:ext cx="6653213" cy="11445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gray">
          <a:xfrm>
            <a:off x="1222375" y="3481388"/>
            <a:ext cx="6653213" cy="1019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gray">
          <a:xfrm>
            <a:off x="1230313" y="4997450"/>
            <a:ext cx="6653212" cy="1031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gray">
          <a:xfrm flipV="1">
            <a:off x="1393825" y="2811463"/>
            <a:ext cx="6397625" cy="6619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gray">
          <a:xfrm flipV="1">
            <a:off x="1296988" y="1219200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 flipV="1">
            <a:off x="1349375" y="4330700"/>
            <a:ext cx="6475413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5" name="Picture 9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76350" y="1933575"/>
            <a:ext cx="674688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73175" y="3527425"/>
            <a:ext cx="676275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7" name="Picture 11" descr="Pictur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77938" y="5038725"/>
            <a:ext cx="674687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8" name="AutoShape 12"/>
          <p:cNvSpPr>
            <a:spLocks noChangeArrowheads="1"/>
          </p:cNvSpPr>
          <p:nvPr/>
        </p:nvSpPr>
        <p:spPr bwMode="gray">
          <a:xfrm>
            <a:off x="1706563" y="16637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gray">
          <a:xfrm>
            <a:off x="1706563" y="3273425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gray">
          <a:xfrm>
            <a:off x="1706563" y="4775200"/>
            <a:ext cx="5791200" cy="457200"/>
          </a:xfrm>
          <a:prstGeom prst="roundRect">
            <a:avLst>
              <a:gd name="adj" fmla="val 16667"/>
            </a:avLst>
          </a:prstGeom>
          <a:solidFill>
            <a:srgbClr val="FEFFFF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gray">
          <a:xfrm>
            <a:off x="1630363" y="2273300"/>
            <a:ext cx="601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batasan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ketepatan</a:t>
            </a:r>
            <a:r>
              <a:rPr lang="en-US" sz="1600" dirty="0"/>
              <a:t> proses </a:t>
            </a:r>
            <a:r>
              <a:rPr lang="en-US" sz="1600" dirty="0" err="1"/>
              <a:t>sinkronisasi</a:t>
            </a:r>
            <a:r>
              <a:rPr lang="en-US" sz="1600" dirty="0"/>
              <a:t> clock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terdistribusi</a:t>
            </a: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gray">
          <a:xfrm>
            <a:off x="1630363" y="3810000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dirty="0"/>
              <a:t>Proses </a:t>
            </a:r>
            <a:r>
              <a:rPr lang="en-US" sz="1600" dirty="0" err="1"/>
              <a:t>tunggal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peduli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kegagalan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keseluruhan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gray">
          <a:xfrm>
            <a:off x="1630363" y="5287963"/>
            <a:ext cx="601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pemakai</a:t>
            </a:r>
            <a:r>
              <a:rPr lang="en-US" sz="1600" dirty="0"/>
              <a:t> </a:t>
            </a:r>
            <a:r>
              <a:rPr lang="en-US" sz="1600" i="1" dirty="0"/>
              <a:t>browser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web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bersamaan</a:t>
            </a:r>
            <a:endParaRPr lang="en-US" sz="1600" dirty="0">
              <a:solidFill>
                <a:srgbClr val="FEFFFF"/>
              </a:solidFill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gray">
          <a:xfrm>
            <a:off x="2087563" y="1663700"/>
            <a:ext cx="50292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i="1" dirty="0"/>
              <a:t>No global clock</a:t>
            </a:r>
            <a:r>
              <a:rPr lang="en-US" dirty="0"/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gray">
          <a:xfrm>
            <a:off x="2087563" y="3282950"/>
            <a:ext cx="50292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i="1" dirty="0"/>
              <a:t>Independent failure</a:t>
            </a:r>
            <a:r>
              <a:rPr lang="en-US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gray">
          <a:xfrm>
            <a:off x="2087563" y="4786313"/>
            <a:ext cx="50292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i="1" dirty="0"/>
              <a:t>Concurrency of components</a:t>
            </a:r>
            <a:r>
              <a:rPr lang="en-US" dirty="0"/>
              <a:t> </a:t>
            </a: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Model </a:t>
            </a:r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Terdistribusi</a:t>
            </a:r>
            <a:r>
              <a:rPr lang="en-US" sz="4400" dirty="0"/>
              <a:t> </a:t>
            </a:r>
            <a:endParaRPr lang="en-US" sz="4300" dirty="0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066800" y="4779963"/>
            <a:ext cx="2295525" cy="1365250"/>
            <a:chOff x="471" y="272"/>
            <a:chExt cx="1161" cy="1539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3484563"/>
            <a:ext cx="2295525" cy="1365250"/>
            <a:chOff x="471" y="272"/>
            <a:chExt cx="1161" cy="1539"/>
          </a:xfrm>
        </p:grpSpPr>
        <p:sp>
          <p:nvSpPr>
            <p:cNvPr id="21511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>
                    <a:alpha val="50000"/>
                  </a:schemeClr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1066800" y="2112963"/>
            <a:ext cx="2295525" cy="1365250"/>
            <a:chOff x="471" y="272"/>
            <a:chExt cx="1161" cy="1539"/>
          </a:xfrm>
        </p:grpSpPr>
        <p:sp>
          <p:nvSpPr>
            <p:cNvPr id="21514" name="Oval 10"/>
            <p:cNvSpPr>
              <a:spLocks noChangeArrowheads="1"/>
            </p:cNvSpPr>
            <p:nvPr/>
          </p:nvSpPr>
          <p:spPr bwMode="ltGray">
            <a:xfrm>
              <a:off x="471" y="1438"/>
              <a:ext cx="1159" cy="362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lt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5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6" name="AutoShape 12"/>
          <p:cNvSpPr>
            <a:spLocks noChangeArrowheads="1"/>
          </p:cNvSpPr>
          <p:nvPr/>
        </p:nvSpPr>
        <p:spPr bwMode="ltGray">
          <a:xfrm>
            <a:off x="3354388" y="2362200"/>
            <a:ext cx="4722812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white">
          <a:xfrm>
            <a:off x="1149350" y="2706688"/>
            <a:ext cx="2128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err="1" smtClean="0"/>
              <a:t>Sistem</a:t>
            </a:r>
            <a:r>
              <a:rPr lang="en-US" sz="2000" b="1" i="1" dirty="0" smtClean="0"/>
              <a:t> </a:t>
            </a:r>
            <a:r>
              <a:rPr lang="en-US" sz="2000" b="1" i="1" dirty="0"/>
              <a:t>client - server </a:t>
            </a:r>
            <a:endParaRPr lang="en-US" sz="2000" b="1" i="1" dirty="0">
              <a:solidFill>
                <a:srgbClr val="FFFFFF"/>
              </a:solidFill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gray">
          <a:xfrm>
            <a:off x="3886200" y="2346960"/>
            <a:ext cx="4829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model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terdistribusi</a:t>
            </a:r>
            <a:r>
              <a:rPr lang="en-US" sz="1600" dirty="0"/>
              <a:t> yang </a:t>
            </a:r>
            <a:r>
              <a:rPr lang="en-US" sz="1600" dirty="0" err="1"/>
              <a:t>membagi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pemberi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jasa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.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white">
          <a:xfrm>
            <a:off x="1149350" y="4083050"/>
            <a:ext cx="2128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err="1"/>
              <a:t>Sistem</a:t>
            </a:r>
            <a:r>
              <a:rPr lang="en-US" sz="2000" b="1" i="1" dirty="0"/>
              <a:t> point to point </a:t>
            </a:r>
            <a:endParaRPr lang="en-US" sz="2000" b="1" i="1" dirty="0">
              <a:solidFill>
                <a:srgbClr val="FFFFFF"/>
              </a:solidFill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white">
          <a:xfrm>
            <a:off x="1149350" y="5413375"/>
            <a:ext cx="2128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 err="1"/>
              <a:t>Sistem</a:t>
            </a:r>
            <a:r>
              <a:rPr lang="en-US" sz="2000" b="1" i="1" dirty="0"/>
              <a:t> </a:t>
            </a:r>
            <a:r>
              <a:rPr lang="en-US" sz="2000" b="1" i="1" dirty="0" err="1"/>
              <a:t>terkluster</a:t>
            </a:r>
            <a:r>
              <a:rPr lang="en-US" sz="2000" b="1" i="1" dirty="0"/>
              <a:t> </a:t>
            </a:r>
            <a:endParaRPr lang="en-US" sz="2000" b="1" i="1" dirty="0">
              <a:solidFill>
                <a:srgbClr val="FFFFFF"/>
              </a:solidFill>
            </a:endParaRPr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gray">
          <a:xfrm>
            <a:off x="3351213" y="3706813"/>
            <a:ext cx="4649787" cy="9112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gray">
          <a:xfrm>
            <a:off x="3895725" y="3746926"/>
            <a:ext cx="4773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model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terdistribusi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sekaligus</a:t>
            </a:r>
            <a:r>
              <a:rPr lang="en-US" sz="1600" dirty="0"/>
              <a:t>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i="1" dirty="0"/>
              <a:t>client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i="1" dirty="0"/>
              <a:t>server</a:t>
            </a:r>
            <a:r>
              <a:rPr lang="en-US" sz="1600" dirty="0"/>
              <a:t>.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523" name="AutoShape 19"/>
          <p:cNvSpPr>
            <a:spLocks noChangeArrowheads="1"/>
          </p:cNvSpPr>
          <p:nvPr/>
        </p:nvSpPr>
        <p:spPr bwMode="gray">
          <a:xfrm>
            <a:off x="3351213" y="4779964"/>
            <a:ext cx="5364161" cy="13652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gray">
          <a:xfrm>
            <a:off x="3783011" y="4810761"/>
            <a:ext cx="48863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gabungan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individual (</a:t>
            </a:r>
            <a:r>
              <a:rPr lang="en-US" sz="1600" dirty="0" err="1"/>
              <a:t>komputer</a:t>
            </a:r>
            <a:r>
              <a:rPr lang="en-US" sz="1600" dirty="0"/>
              <a:t>) yang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,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berbagi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 data (</a:t>
            </a:r>
            <a:r>
              <a:rPr lang="en-US" sz="1600" i="1" dirty="0"/>
              <a:t>storage</a:t>
            </a:r>
            <a:r>
              <a:rPr lang="en-US" sz="1600" dirty="0"/>
              <a:t>),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terhubung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lokal</a:t>
            </a:r>
            <a:r>
              <a:rPr lang="en-US" sz="1600" dirty="0"/>
              <a:t> (</a:t>
            </a:r>
            <a:r>
              <a:rPr lang="en-US" sz="1600" i="1" dirty="0"/>
              <a:t>Local </a:t>
            </a:r>
            <a:r>
              <a:rPr lang="en-US" sz="1600" i="1" dirty="0" smtClean="0"/>
              <a:t>Area</a:t>
            </a:r>
            <a:r>
              <a:rPr lang="en-US" sz="1600" dirty="0"/>
              <a:t> </a:t>
            </a:r>
            <a:r>
              <a:rPr lang="en-US" sz="1600" i="1" dirty="0" smtClean="0"/>
              <a:t>Network</a:t>
            </a:r>
            <a:r>
              <a:rPr lang="en-US" sz="1600" dirty="0"/>
              <a:t>).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gray">
          <a:xfrm>
            <a:off x="3354388" y="264636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AutoShape 22"/>
          <p:cNvSpPr>
            <a:spLocks noChangeArrowheads="1"/>
          </p:cNvSpPr>
          <p:nvPr/>
        </p:nvSpPr>
        <p:spPr bwMode="gray">
          <a:xfrm>
            <a:off x="3362325" y="393541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gray">
          <a:xfrm>
            <a:off x="3352800" y="5281613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gray">
          <a:xfrm>
            <a:off x="533400" y="1066800"/>
            <a:ext cx="71850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pelaksanaannya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(model),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588818" y="1828800"/>
            <a:ext cx="7315200" cy="35814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/>
              <a:t>-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software </a:t>
            </a:r>
            <a:r>
              <a:rPr lang="en-US" dirty="0" err="1" smtClean="0"/>
              <a:t>dalam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yang di share,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ditemui</a:t>
            </a:r>
            <a:r>
              <a:rPr lang="en-US" dirty="0" smtClean="0"/>
              <a:t> </a:t>
            </a:r>
            <a:r>
              <a:rPr lang="en-US" dirty="0" err="1"/>
              <a:t>permasalahan</a:t>
            </a:r>
            <a:r>
              <a:rPr lang="en-US" dirty="0"/>
              <a:t> –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–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–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terdistribusi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50238" cy="1143000"/>
          </a:xfrm>
        </p:spPr>
        <p:txBody>
          <a:bodyPr/>
          <a:lstStyle/>
          <a:p>
            <a:r>
              <a:rPr lang="en-US" sz="4400" dirty="0" err="1"/>
              <a:t>Tantangan</a:t>
            </a:r>
            <a:r>
              <a:rPr lang="en-US" sz="4400" dirty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Terdistribusi</a:t>
            </a:r>
            <a:r>
              <a:rPr lang="en-US" sz="4400" dirty="0" smtClean="0"/>
              <a:t> </a:t>
            </a:r>
            <a:endParaRPr lang="en-US" sz="4300" dirty="0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203575" y="2844239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44239" y="2569184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err="1"/>
              <a:t>Keterbukaan</a:t>
            </a:r>
            <a:r>
              <a:rPr lang="en-US" sz="1400" dirty="0"/>
              <a:t> (</a:t>
            </a:r>
            <a:r>
              <a:rPr lang="en-US" sz="1400" i="1" dirty="0"/>
              <a:t>openness</a:t>
            </a:r>
            <a:r>
              <a:rPr lang="en-US" sz="1400" dirty="0"/>
              <a:t>)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78263" y="3181350"/>
            <a:ext cx="4829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3. </a:t>
            </a:r>
            <a:r>
              <a:rPr lang="en-US" sz="1400" dirty="0" err="1"/>
              <a:t>Keamanan</a:t>
            </a:r>
            <a:r>
              <a:rPr lang="en-US" sz="1400" dirty="0"/>
              <a:t> (</a:t>
            </a:r>
            <a:r>
              <a:rPr lang="en-US" sz="1400" i="1" dirty="0"/>
              <a:t>security</a:t>
            </a:r>
            <a:r>
              <a:rPr lang="en-US" sz="1400" dirty="0"/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079701" y="3775925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4. </a:t>
            </a:r>
            <a:r>
              <a:rPr lang="en-US" sz="1400" i="1" dirty="0"/>
              <a:t>Scalability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73513" y="4399319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5. </a:t>
            </a:r>
            <a:r>
              <a:rPr lang="en-US" sz="1400" dirty="0" err="1"/>
              <a:t>Penanganan</a:t>
            </a:r>
            <a:r>
              <a:rPr lang="en-US" sz="1400" dirty="0"/>
              <a:t> </a:t>
            </a:r>
            <a:r>
              <a:rPr lang="en-US" sz="1400" dirty="0" err="1"/>
              <a:t>kegagalan</a:t>
            </a:r>
            <a:r>
              <a:rPr lang="en-US" sz="1400" dirty="0"/>
              <a:t> (</a:t>
            </a:r>
            <a:r>
              <a:rPr lang="en-US" sz="1400" i="1" dirty="0"/>
              <a:t>failure handling</a:t>
            </a:r>
            <a:r>
              <a:rPr lang="en-US" sz="1400" dirty="0"/>
              <a:t>)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741246" y="4983508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6. </a:t>
            </a:r>
            <a:r>
              <a:rPr lang="en-US" sz="1400" i="1" dirty="0"/>
              <a:t>Concurrency of components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3561" name="Group 9"/>
          <p:cNvGrpSpPr>
            <a:grpSpLocks/>
          </p:cNvGrpSpPr>
          <p:nvPr/>
        </p:nvGrpSpPr>
        <p:grpSpPr bwMode="auto">
          <a:xfrm rot="4976862" flipH="1">
            <a:off x="3021117" y="2543175"/>
            <a:ext cx="323850" cy="311150"/>
            <a:chOff x="1944" y="1111"/>
            <a:chExt cx="204" cy="196"/>
          </a:xfrm>
        </p:grpSpPr>
        <p:pic>
          <p:nvPicPr>
            <p:cNvPr id="23562" name="Picture 10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63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565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6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6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0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71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2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3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75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6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77" name="Group 25"/>
          <p:cNvGrpSpPr>
            <a:grpSpLocks/>
          </p:cNvGrpSpPr>
          <p:nvPr/>
        </p:nvGrpSpPr>
        <p:grpSpPr bwMode="auto">
          <a:xfrm flipH="1">
            <a:off x="228600" y="2508250"/>
            <a:ext cx="3438525" cy="3429000"/>
            <a:chOff x="1955" y="1224"/>
            <a:chExt cx="1911" cy="1911"/>
          </a:xfrm>
        </p:grpSpPr>
        <p:sp>
          <p:nvSpPr>
            <p:cNvPr id="2357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85" name="Picture 33" descr="worldmap_ani8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9350" y="3479800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86" name="Group 34"/>
          <p:cNvGrpSpPr>
            <a:grpSpLocks/>
          </p:cNvGrpSpPr>
          <p:nvPr/>
        </p:nvGrpSpPr>
        <p:grpSpPr bwMode="auto">
          <a:xfrm rot="4976862" flipH="1">
            <a:off x="3571875" y="3171825"/>
            <a:ext cx="323850" cy="311150"/>
            <a:chOff x="1944" y="1111"/>
            <a:chExt cx="204" cy="196"/>
          </a:xfrm>
        </p:grpSpPr>
        <p:pic>
          <p:nvPicPr>
            <p:cNvPr id="23587" name="Picture 35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88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590" name="Group 3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59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95" name="Group 4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596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7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8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00" name="Arc 48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601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602" name="Group 50"/>
          <p:cNvGrpSpPr>
            <a:grpSpLocks/>
          </p:cNvGrpSpPr>
          <p:nvPr/>
        </p:nvGrpSpPr>
        <p:grpSpPr bwMode="auto">
          <a:xfrm rot="4976862" flipH="1">
            <a:off x="3803535" y="3847477"/>
            <a:ext cx="323850" cy="311150"/>
            <a:chOff x="1944" y="1111"/>
            <a:chExt cx="204" cy="196"/>
          </a:xfrm>
        </p:grpSpPr>
        <p:pic>
          <p:nvPicPr>
            <p:cNvPr id="23603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04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05" name="Group 53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06" name="Group 5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07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8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9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0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11" name="Group 5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12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4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5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16" name="Arc 64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617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618" name="Group 66"/>
          <p:cNvGrpSpPr>
            <a:grpSpLocks/>
          </p:cNvGrpSpPr>
          <p:nvPr/>
        </p:nvGrpSpPr>
        <p:grpSpPr bwMode="auto">
          <a:xfrm rot="4976862" flipH="1">
            <a:off x="3648075" y="4509798"/>
            <a:ext cx="323850" cy="311150"/>
            <a:chOff x="1944" y="1111"/>
            <a:chExt cx="204" cy="196"/>
          </a:xfrm>
        </p:grpSpPr>
        <p:pic>
          <p:nvPicPr>
            <p:cNvPr id="23619" name="Picture 6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20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21" name="Group 6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22" name="Group 7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23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5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6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27" name="Group 7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28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9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0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32" name="Arc 8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633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634" name="Group 82"/>
          <p:cNvGrpSpPr>
            <a:grpSpLocks/>
          </p:cNvGrpSpPr>
          <p:nvPr/>
        </p:nvGrpSpPr>
        <p:grpSpPr bwMode="auto">
          <a:xfrm rot="4976862" flipH="1">
            <a:off x="3471830" y="5007733"/>
            <a:ext cx="323850" cy="311150"/>
            <a:chOff x="1944" y="1111"/>
            <a:chExt cx="204" cy="196"/>
          </a:xfrm>
        </p:grpSpPr>
        <p:pic>
          <p:nvPicPr>
            <p:cNvPr id="23635" name="Picture 83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36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37" name="Group 85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3638" name="Group 8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3639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0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1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2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43" name="Group 9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3644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5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6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47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48" name="Arc 96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649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4065587" y="4109087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>
            <a:off x="3811588" y="3460750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>
            <a:off x="3960289" y="4701863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>
            <a:off x="3697626" y="5291285"/>
            <a:ext cx="4256087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6"/>
          <p:cNvSpPr>
            <a:spLocks noChangeArrowheads="1"/>
          </p:cNvSpPr>
          <p:nvPr/>
        </p:nvSpPr>
        <p:spPr bwMode="gray">
          <a:xfrm flipH="1">
            <a:off x="-2" y="2293874"/>
            <a:ext cx="3880828" cy="3878326"/>
          </a:xfrm>
          <a:prstGeom prst="ellipse">
            <a:avLst/>
          </a:prstGeom>
          <a:noFill/>
          <a:ln w="12700" algn="ctr">
            <a:solidFill>
              <a:srgbClr val="A6B0DA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A6B0DA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9"/>
          <p:cNvGrpSpPr>
            <a:grpSpLocks/>
          </p:cNvGrpSpPr>
          <p:nvPr/>
        </p:nvGrpSpPr>
        <p:grpSpPr bwMode="auto">
          <a:xfrm rot="4976862" flipH="1">
            <a:off x="3019150" y="5608651"/>
            <a:ext cx="323850" cy="311150"/>
            <a:chOff x="1944" y="1111"/>
            <a:chExt cx="204" cy="196"/>
          </a:xfrm>
        </p:grpSpPr>
        <p:pic>
          <p:nvPicPr>
            <p:cNvPr id="105" name="Picture 10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10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16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2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8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9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oup 9"/>
          <p:cNvGrpSpPr>
            <a:grpSpLocks/>
          </p:cNvGrpSpPr>
          <p:nvPr/>
        </p:nvGrpSpPr>
        <p:grpSpPr bwMode="auto">
          <a:xfrm rot="4976862" flipH="1">
            <a:off x="2135908" y="2025305"/>
            <a:ext cx="323850" cy="311150"/>
            <a:chOff x="1944" y="1111"/>
            <a:chExt cx="204" cy="196"/>
          </a:xfrm>
        </p:grpSpPr>
        <p:pic>
          <p:nvPicPr>
            <p:cNvPr id="121" name="Picture 10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Oval 1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26" name="Group 1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32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8" name="AutoShape 1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AutoShape 2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AutoShape 2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AutoShape 2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Arc 23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5" name="Picture 2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2501818" y="1966323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Keheterogenan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(</a:t>
            </a:r>
            <a:r>
              <a:rPr lang="en-US" sz="1400" i="1" dirty="0" err="1"/>
              <a:t>heterogenity</a:t>
            </a:r>
            <a:r>
              <a:rPr lang="en-US" sz="1400" dirty="0"/>
              <a:t>)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3411081" y="5590324"/>
            <a:ext cx="4829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7. </a:t>
            </a:r>
            <a:r>
              <a:rPr lang="en-US" sz="1400" dirty="0" err="1"/>
              <a:t>Transparansi</a:t>
            </a:r>
            <a:r>
              <a:rPr lang="en-US" sz="1400" dirty="0"/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8" name="Line 3"/>
          <p:cNvSpPr>
            <a:spLocks noChangeShapeType="1"/>
          </p:cNvSpPr>
          <p:nvPr/>
        </p:nvSpPr>
        <p:spPr bwMode="auto">
          <a:xfrm>
            <a:off x="2447766" y="2242655"/>
            <a:ext cx="4256088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3"/>
          <p:cNvSpPr>
            <a:spLocks noChangeShapeType="1"/>
          </p:cNvSpPr>
          <p:nvPr/>
        </p:nvSpPr>
        <p:spPr bwMode="auto">
          <a:xfrm>
            <a:off x="3244239" y="5898981"/>
            <a:ext cx="4256088" cy="38269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381000" y="1045152"/>
            <a:ext cx="4495800" cy="13144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9500" dirty="0">
                <a:solidFill>
                  <a:schemeClr val="bg1"/>
                </a:solidFill>
                <a:latin typeface="Chiller" pitchFamily="82" charset="0"/>
              </a:rPr>
              <a:t>Thank You!</a:t>
            </a:r>
            <a:endParaRPr lang="en-US" sz="9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Chiller" pitchFamily="82" charset="0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77200" y="180109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4953000"/>
            <a:ext cx="388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  <a:latin typeface="Chiller" pitchFamily="82" charset="0"/>
                <a:cs typeface="Arabic Typesetting" pitchFamily="66" charset="-78"/>
              </a:rPr>
              <a:t>MANAJEMEN INFORMATIKA-6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173</TotalTime>
  <Words>205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400TGp_globalcity_light_ani</vt:lpstr>
      <vt:lpstr>SISTEM INFORMASI TERDISTRIBUSI</vt:lpstr>
      <vt:lpstr>SISTEM INFORMASI TERDISTRIBUSI</vt:lpstr>
      <vt:lpstr>SISTEM INFORMASI TERDISTRIBUSI</vt:lpstr>
      <vt:lpstr> Faktor yang melatarbelakangi munculnya sistem terdistribusi  </vt:lpstr>
      <vt:lpstr>Karakteristik Sistem Terdistribusi </vt:lpstr>
      <vt:lpstr>Model Sistem Terdistribusi </vt:lpstr>
      <vt:lpstr>Permasalahan Sistem Terdistribusi</vt:lpstr>
      <vt:lpstr>Tantangan  Sistem Terdistribusi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</dc:title>
  <dc:creator>yeyen</dc:creator>
  <cp:lastModifiedBy>yeyen</cp:lastModifiedBy>
  <cp:revision>10</cp:revision>
  <dcterms:created xsi:type="dcterms:W3CDTF">2015-09-27T06:22:39Z</dcterms:created>
  <dcterms:modified xsi:type="dcterms:W3CDTF">2015-10-02T10:55:43Z</dcterms:modified>
</cp:coreProperties>
</file>