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61" r:id="rId4"/>
    <p:sldId id="262" r:id="rId5"/>
    <p:sldId id="263" r:id="rId6"/>
    <p:sldId id="276" r:id="rId7"/>
    <p:sldId id="264" r:id="rId8"/>
    <p:sldId id="265" r:id="rId9"/>
    <p:sldId id="266" r:id="rId10"/>
    <p:sldId id="272" r:id="rId11"/>
    <p:sldId id="285" r:id="rId12"/>
    <p:sldId id="284" r:id="rId13"/>
    <p:sldId id="290" r:id="rId14"/>
    <p:sldId id="267" r:id="rId15"/>
    <p:sldId id="269" r:id="rId16"/>
    <p:sldId id="286" r:id="rId17"/>
    <p:sldId id="287" r:id="rId18"/>
    <p:sldId id="288" r:id="rId19"/>
    <p:sldId id="289"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1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2.xml"/><Relationship Id="rId3" Type="http://schemas.openxmlformats.org/officeDocument/2006/relationships/image" Target="../media/image4.png"/><Relationship Id="rId2" Type="http://schemas.openxmlformats.org/officeDocument/2006/relationships/tags" Target="../tags/tag91.xml"/><Relationship Id="rId1" Type="http://schemas.openxmlformats.org/officeDocument/2006/relationships/tags" Target="../tags/tag9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5.xml"/><Relationship Id="rId3" Type="http://schemas.openxmlformats.org/officeDocument/2006/relationships/image" Target="../media/image5.png"/><Relationship Id="rId2" Type="http://schemas.openxmlformats.org/officeDocument/2006/relationships/tags" Target="../tags/tag94.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1.xml"/><Relationship Id="rId3" Type="http://schemas.openxmlformats.org/officeDocument/2006/relationships/image" Target="../media/image6.png"/><Relationship Id="rId2" Type="http://schemas.openxmlformats.org/officeDocument/2006/relationships/tags" Target="../tags/tag100.xml"/><Relationship Id="rId1" Type="http://schemas.openxmlformats.org/officeDocument/2006/relationships/tags" Target="../tags/tag9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3.xml"/><Relationship Id="rId3" Type="http://schemas.openxmlformats.org/officeDocument/2006/relationships/image" Target="../media/image1.png"/><Relationship Id="rId2" Type="http://schemas.openxmlformats.org/officeDocument/2006/relationships/tags" Target="../tags/tag82.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6.xml"/><Relationship Id="rId3" Type="http://schemas.openxmlformats.org/officeDocument/2006/relationships/image" Target="../media/image2.png"/><Relationship Id="rId2" Type="http://schemas.openxmlformats.org/officeDocument/2006/relationships/tags" Target="../tags/tag85.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9.xml"/><Relationship Id="rId3" Type="http://schemas.openxmlformats.org/officeDocument/2006/relationships/image" Target="../media/image3.png"/><Relationship Id="rId2" Type="http://schemas.openxmlformats.org/officeDocument/2006/relationships/tags" Target="../tags/tag88.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40460" y="1202690"/>
            <a:ext cx="9799320" cy="1640205"/>
          </a:xfrm>
        </p:spPr>
        <p:txBody>
          <a:bodyPr/>
          <a:p>
            <a:r>
              <a:rPr lang="en-US" altLang="zh-CN" b="0"/>
              <a:t>kvdb</a:t>
            </a:r>
            <a:r>
              <a:rPr lang="zh-CN" altLang="en-US" b="0"/>
              <a:t>的使用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3894455" y="5002530"/>
            <a:ext cx="4290695" cy="594360"/>
          </a:xfrm>
        </p:spPr>
        <p:txBody>
          <a:bodyPr/>
          <a:p>
            <a:r>
              <a:rPr lang="zh-CN" altLang="en-US"/>
              <a:t>作者：</a:t>
            </a:r>
            <a:r>
              <a:rPr lang="zh-CN" altLang="en-US"/>
              <a:t>梁雁军</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sym typeface="+mn-ea"/>
              </a:rPr>
              <a:t>kvdb-cli</a:t>
            </a:r>
            <a:r>
              <a:rPr lang="zh-CN" altLang="en-US" b="0">
                <a:sym typeface="+mn-ea"/>
              </a:rPr>
              <a:t>客户端使用说明：</a:t>
            </a:r>
            <a:endParaRPr lang="zh-CN" altLang="en-US" b="0"/>
          </a:p>
        </p:txBody>
      </p:sp>
      <p:sp>
        <p:nvSpPr>
          <p:cNvPr id="3" name="副标题 2"/>
          <p:cNvSpPr>
            <a:spLocks noGrp="1"/>
          </p:cNvSpPr>
          <p:nvPr>
            <p:ph type="subTitle" idx="1"/>
            <p:custDataLst>
              <p:tags r:id="rId2"/>
            </p:custDataLst>
          </p:nvPr>
        </p:nvSpPr>
        <p:spPr>
          <a:xfrm>
            <a:off x="288925" y="1382395"/>
            <a:ext cx="10967720" cy="2535555"/>
          </a:xfrm>
        </p:spPr>
        <p:txBody>
          <a:bodyPr>
            <a:normAutofit fontScale="60000"/>
          </a:bodyPr>
          <a:p>
            <a:pPr algn="l"/>
            <a:r>
              <a:rPr lang="zh-CN" altLang="en-US"/>
              <a:t>命令</a:t>
            </a:r>
            <a:r>
              <a:rPr lang="zh-CN" altLang="en-US"/>
              <a:t>行模式：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password --set --key test-write.o --file test-write.o</a:t>
            </a:r>
            <a:endParaRPr lang="en-US" altLang="zh-CN"/>
          </a:p>
          <a:p>
            <a:pPr indent="457200" algn="l"/>
            <a:r>
              <a:rPr lang="en-US" altLang="zh-CN"/>
              <a:t>./kvdb-cli --host 127.0.0.1 --port 666 --user admin --password password --get --key test-write.o --file test-write.o.1</a:t>
            </a:r>
            <a:endParaRPr lang="en-US" altLang="zh-CN"/>
          </a:p>
          <a:p>
            <a:pPr indent="457200" algn="l"/>
            <a:r>
              <a:rPr lang="en-US" altLang="zh-CN"/>
              <a:t>./kvdb-cli --host 127.0.0.1 --port 666 --user admin --password password --del --key test-write.o</a:t>
            </a:r>
            <a:endParaRPr lang="en-US" altLang="zh-CN"/>
          </a:p>
          <a:p>
            <a:pPr indent="457200" algn="l"/>
            <a:endParaRPr lang="en-US" altLang="zh-CN"/>
          </a:p>
          <a:p>
            <a:pPr indent="457200" algn="l"/>
            <a:endParaRPr lang="en-US" altLang="zh-CN"/>
          </a:p>
        </p:txBody>
      </p:sp>
      <p:pic>
        <p:nvPicPr>
          <p:cNvPr id="4" name="图片 3" descr="屏幕截图 2024-05-31 213603"/>
          <p:cNvPicPr>
            <a:picLocks noChangeAspect="1"/>
          </p:cNvPicPr>
          <p:nvPr/>
        </p:nvPicPr>
        <p:blipFill>
          <a:blip r:embed="rId3"/>
          <a:stretch>
            <a:fillRect/>
          </a:stretch>
        </p:blipFill>
        <p:spPr>
          <a:xfrm>
            <a:off x="487045" y="4088765"/>
            <a:ext cx="10769600" cy="155575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kvdb-cli</a:t>
            </a:r>
            <a:r>
              <a:rPr lang="zh-CN" altLang="en-US" b="0"/>
              <a:t>客户端使用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288925" y="1382395"/>
            <a:ext cx="10704195" cy="2114550"/>
          </a:xfrm>
        </p:spPr>
        <p:txBody>
          <a:bodyPr/>
          <a:p>
            <a:pPr algn="l"/>
            <a:r>
              <a:rPr lang="zh-CN" altLang="en-US"/>
              <a:t>交互模式：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a:t>
            </a:r>
            <a:r>
              <a:rPr lang="en-US" altLang="zh-CN"/>
              <a:t>password</a:t>
            </a:r>
            <a:endParaRPr lang="en-US" altLang="zh-CN"/>
          </a:p>
        </p:txBody>
      </p:sp>
      <p:pic>
        <p:nvPicPr>
          <p:cNvPr id="5" name="图片 4" descr="屏幕截图 2024-05-29 212855"/>
          <p:cNvPicPr>
            <a:picLocks noChangeAspect="1"/>
          </p:cNvPicPr>
          <p:nvPr/>
        </p:nvPicPr>
        <p:blipFill>
          <a:blip r:embed="rId3"/>
          <a:stretch>
            <a:fillRect/>
          </a:stretch>
        </p:blipFill>
        <p:spPr>
          <a:xfrm>
            <a:off x="857250" y="3373120"/>
            <a:ext cx="9664700" cy="287020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96875" y="276860"/>
            <a:ext cx="11120755" cy="934720"/>
          </a:xfrm>
        </p:spPr>
        <p:txBody>
          <a:bodyPr>
            <a:normAutofit fontScale="90000"/>
          </a:bodyPr>
          <a:p>
            <a:pPr algn="l"/>
            <a:r>
              <a:rPr lang="en-US" altLang="zh-CN" b="0"/>
              <a:t>kvdb</a:t>
            </a:r>
            <a:r>
              <a:rPr lang="zh-CN" altLang="en-US" b="0"/>
              <a:t>备份与恢复</a:t>
            </a:r>
            <a:r>
              <a:rPr lang="en-US" altLang="zh-CN" b="0"/>
              <a:t>(</a:t>
            </a:r>
            <a:r>
              <a:rPr lang="en-US" altLang="zh-CN" b="0"/>
              <a:t>backup/restore)</a:t>
            </a:r>
            <a:endParaRPr lang="zh-CN" altLang="en-US" b="0"/>
          </a:p>
        </p:txBody>
      </p:sp>
      <p:sp>
        <p:nvSpPr>
          <p:cNvPr id="6" name="副标题 5"/>
          <p:cNvSpPr>
            <a:spLocks noGrp="1"/>
          </p:cNvSpPr>
          <p:nvPr>
            <p:ph type="subTitle" idx="1"/>
            <p:custDataLst>
              <p:tags r:id="rId2"/>
            </p:custDataLst>
          </p:nvPr>
        </p:nvSpPr>
        <p:spPr>
          <a:xfrm>
            <a:off x="814070" y="1700530"/>
            <a:ext cx="10704195" cy="2611755"/>
          </a:xfrm>
        </p:spPr>
        <p:txBody>
          <a:bodyPr/>
          <a:p>
            <a:pPr algn="l"/>
            <a:r>
              <a:rPr lang="en-US" altLang="zh-CN"/>
              <a:t>1</a:t>
            </a:r>
            <a:r>
              <a:rPr lang="zh-CN" altLang="en-US"/>
              <a:t>、</a:t>
            </a:r>
            <a:r>
              <a:rPr lang="zh-CN" altLang="en-US">
                <a:sym typeface="+mn-ea"/>
              </a:rPr>
              <a:t>备份暂时不支持后续版本支持</a:t>
            </a:r>
            <a:r>
              <a:rPr lang="zh-CN" altLang="en-US"/>
              <a:t>。</a:t>
            </a:r>
            <a:endParaRPr lang="en-US" altLang="zh-CN"/>
          </a:p>
          <a:p>
            <a:pPr algn="l"/>
            <a:r>
              <a:rPr lang="en-US" altLang="zh-CN"/>
              <a:t>2</a:t>
            </a:r>
            <a:r>
              <a:rPr lang="zh-CN" altLang="en-US"/>
              <a:t>、</a:t>
            </a:r>
            <a:r>
              <a:rPr lang="zh-CN" altLang="en-US">
                <a:sym typeface="+mn-ea"/>
              </a:rPr>
              <a:t>恢复暂时不支持后续版本支持</a:t>
            </a:r>
            <a:r>
              <a:rPr lang="zh-CN" altLang="en-US">
                <a:sym typeface="+mn-ea"/>
              </a:rPr>
              <a:t>。</a:t>
            </a:r>
            <a:endParaRPr lang="zh-CN" altLang="en-US">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test-io</a:t>
            </a:r>
            <a:r>
              <a:rPr lang="zh-CN" altLang="en-US" b="0"/>
              <a:t>测试</a:t>
            </a:r>
            <a:r>
              <a:rPr lang="zh-CN" altLang="en-US" b="0"/>
              <a:t>程序：</a:t>
            </a:r>
            <a:endParaRPr lang="zh-CN" altLang="en-US" b="0"/>
          </a:p>
        </p:txBody>
      </p:sp>
      <p:sp>
        <p:nvSpPr>
          <p:cNvPr id="3" name="副标题 2"/>
          <p:cNvSpPr>
            <a:spLocks noGrp="1"/>
          </p:cNvSpPr>
          <p:nvPr>
            <p:ph type="subTitle" idx="1"/>
            <p:custDataLst>
              <p:tags r:id="rId2"/>
            </p:custDataLst>
          </p:nvPr>
        </p:nvSpPr>
        <p:spPr>
          <a:xfrm>
            <a:off x="288925" y="1382395"/>
            <a:ext cx="10704195" cy="1711960"/>
          </a:xfrm>
        </p:spPr>
        <p:txBody>
          <a:bodyPr>
            <a:normAutofit fontScale="90000" lnSpcReduction="20000"/>
          </a:bodyPr>
          <a:p>
            <a:pPr algn="l"/>
            <a:r>
              <a:rPr lang="en-US" altLang="zh-CN">
                <a:sym typeface="+mn-ea"/>
              </a:rPr>
              <a:t>cd /home/kvdb/test</a:t>
            </a:r>
            <a:endParaRPr lang="en-US" altLang="zh-CN">
              <a:sym typeface="+mn-ea"/>
            </a:endParaRPr>
          </a:p>
          <a:p>
            <a:pPr indent="457200" algn="l"/>
            <a:r>
              <a:rPr lang="en-US" altLang="zh-CN">
                <a:sym typeface="+mn-ea"/>
              </a:rPr>
              <a:t>./test-io --help</a:t>
            </a:r>
            <a:endParaRPr lang="en-US" altLang="zh-CN"/>
          </a:p>
          <a:p>
            <a:pPr indent="457200" algn="l"/>
            <a:r>
              <a:rPr lang="en-US" altLang="zh-CN"/>
              <a:t>./test-io --host 127.0.0.1 --port 666 --user admin --password password</a:t>
            </a:r>
            <a:endParaRPr lang="en-US" altLang="zh-CN"/>
          </a:p>
          <a:p>
            <a:pPr indent="457200" algn="l"/>
            <a:endParaRPr lang="en-US" altLang="zh-CN"/>
          </a:p>
        </p:txBody>
      </p:sp>
      <p:pic>
        <p:nvPicPr>
          <p:cNvPr id="5" name="图片 4" descr="屏幕截图 2024-05-29 231319"/>
          <p:cNvPicPr>
            <a:picLocks noChangeAspect="1"/>
          </p:cNvPicPr>
          <p:nvPr/>
        </p:nvPicPr>
        <p:blipFill>
          <a:blip r:embed="rId3"/>
          <a:stretch>
            <a:fillRect/>
          </a:stretch>
        </p:blipFill>
        <p:spPr>
          <a:xfrm>
            <a:off x="642620" y="3596005"/>
            <a:ext cx="10746740" cy="235267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编程：</a:t>
            </a:r>
            <a:endParaRPr lang="zh-CN" altLang="en-US" b="0"/>
          </a:p>
        </p:txBody>
      </p:sp>
      <p:sp>
        <p:nvSpPr>
          <p:cNvPr id="3" name="副标题 2"/>
          <p:cNvSpPr>
            <a:spLocks noGrp="1"/>
          </p:cNvSpPr>
          <p:nvPr>
            <p:ph type="subTitle" idx="1"/>
            <p:custDataLst>
              <p:tags r:id="rId2"/>
            </p:custDataLst>
          </p:nvPr>
        </p:nvSpPr>
        <p:spPr>
          <a:xfrm>
            <a:off x="288925" y="1382395"/>
            <a:ext cx="10704195" cy="4925060"/>
          </a:xfrm>
        </p:spPr>
        <p:txBody>
          <a:bodyPr/>
          <a:p>
            <a:pPr indent="457200" algn="l"/>
            <a:r>
              <a:rPr lang="en-US" altLang="zh-CN"/>
              <a:t>kvdb</a:t>
            </a:r>
            <a:r>
              <a:rPr lang="zh-CN" altLang="en-US"/>
              <a:t>支持第三方应用通过</a:t>
            </a:r>
            <a:r>
              <a:rPr lang="en-US" altLang="zh-CN"/>
              <a:t>kvdb</a:t>
            </a:r>
            <a:r>
              <a:rPr lang="zh-CN" altLang="en-US"/>
              <a:t>提供的</a:t>
            </a:r>
            <a:r>
              <a:rPr lang="en-US" altLang="zh-CN"/>
              <a:t>sdk</a:t>
            </a:r>
            <a:r>
              <a:rPr lang="zh-CN" altLang="en-US"/>
              <a:t>接入。目前仅提供</a:t>
            </a:r>
            <a:r>
              <a:rPr lang="en-US" altLang="zh-CN"/>
              <a:t>Linux</a:t>
            </a:r>
            <a:r>
              <a:rPr lang="zh-CN" altLang="en-US"/>
              <a:t>系统</a:t>
            </a:r>
            <a:r>
              <a:rPr lang="en-US" altLang="zh-CN"/>
              <a:t>C/C++</a:t>
            </a:r>
            <a:r>
              <a:rPr lang="zh-CN" altLang="en-US"/>
              <a:t>版本</a:t>
            </a:r>
            <a:r>
              <a:rPr lang="en-US" altLang="zh-CN"/>
              <a:t>libkvdb.so</a:t>
            </a:r>
            <a:r>
              <a:rPr lang="zh-CN" altLang="en-US"/>
              <a:t>。</a:t>
            </a:r>
            <a:r>
              <a:rPr lang="en-US" altLang="zh-CN"/>
              <a:t>Windows</a:t>
            </a:r>
            <a:r>
              <a:rPr lang="zh-CN" altLang="en-US"/>
              <a:t>和</a:t>
            </a:r>
            <a:r>
              <a:rPr lang="en-US" altLang="zh-CN"/>
              <a:t>Macos</a:t>
            </a:r>
            <a:r>
              <a:rPr lang="zh-CN" altLang="en-US"/>
              <a:t>等系统根据反馈</a:t>
            </a:r>
            <a:r>
              <a:rPr lang="zh-CN" altLang="en-US"/>
              <a:t>适时提供。其余</a:t>
            </a:r>
            <a:r>
              <a:rPr lang="en-US" altLang="zh-CN"/>
              <a:t>java</a:t>
            </a:r>
            <a:r>
              <a:rPr lang="zh-CN" altLang="en-US"/>
              <a:t>或</a:t>
            </a:r>
            <a:r>
              <a:rPr lang="en-US" altLang="zh-CN"/>
              <a:t>python</a:t>
            </a:r>
            <a:r>
              <a:rPr lang="zh-CN" altLang="en-US"/>
              <a:t>等编程</a:t>
            </a:r>
            <a:r>
              <a:rPr lang="zh-CN" altLang="en-US"/>
              <a:t>语言接口</a:t>
            </a:r>
            <a:r>
              <a:rPr lang="zh-CN" altLang="en-US">
                <a:sym typeface="+mn-ea"/>
              </a:rPr>
              <a:t>根据反馈适时提供。</a:t>
            </a:r>
            <a:endParaRPr lang="zh-CN" altLang="en-US">
              <a:sym typeface="+mn-ea"/>
            </a:endParaRPr>
          </a:p>
          <a:p>
            <a:pPr algn="l"/>
            <a:r>
              <a:rPr lang="en-US" altLang="zh-CN">
                <a:sym typeface="+mn-ea"/>
              </a:rPr>
              <a:t>C/C++</a:t>
            </a:r>
            <a:r>
              <a:rPr lang="zh-CN" altLang="en-US"/>
              <a:t>头文件：</a:t>
            </a:r>
            <a:endParaRPr lang="zh-CN" altLang="en-US"/>
          </a:p>
          <a:p>
            <a:pPr indent="457200" algn="l"/>
            <a:r>
              <a:rPr lang="zh-CN" altLang="en-US"/>
              <a:t>kvdb-sdk-api.h</a:t>
            </a:r>
            <a:endParaRPr lang="zh-CN" altLang="en-US"/>
          </a:p>
          <a:p>
            <a:pPr algn="l"/>
            <a:r>
              <a:rPr lang="en-US" altLang="zh-CN">
                <a:sym typeface="+mn-ea"/>
              </a:rPr>
              <a:t>C/C++</a:t>
            </a:r>
            <a:r>
              <a:rPr lang="zh-CN" altLang="en-US"/>
              <a:t>库文件：</a:t>
            </a:r>
            <a:endParaRPr lang="zh-CN" altLang="en-US"/>
          </a:p>
          <a:p>
            <a:pPr indent="457200" algn="l"/>
            <a:r>
              <a:rPr lang="en-US" altLang="zh-CN"/>
              <a:t>libkvdb.so</a:t>
            </a:r>
            <a:endParaRPr lang="en-US" altLang="zh-CN"/>
          </a:p>
          <a:p>
            <a:pPr algn="l"/>
            <a:r>
              <a:rPr lang="en-US" altLang="zh-CN">
                <a:sym typeface="+mn-ea"/>
              </a:rPr>
              <a:t>C/C++</a:t>
            </a:r>
            <a:r>
              <a:rPr lang="zh-CN" altLang="en-US">
                <a:sym typeface="+mn-ea"/>
              </a:rPr>
              <a:t>编程</a:t>
            </a:r>
            <a:r>
              <a:rPr lang="en-US" altLang="zh-CN">
                <a:sym typeface="+mn-ea"/>
              </a:rPr>
              <a:t>demo</a:t>
            </a:r>
            <a:r>
              <a:rPr lang="zh-CN" altLang="en-US">
                <a:sym typeface="+mn-ea"/>
              </a:rPr>
              <a:t>参考</a:t>
            </a:r>
            <a:r>
              <a:rPr lang="en-US" altLang="zh-CN">
                <a:sym typeface="+mn-ea"/>
              </a:rPr>
              <a:t>test-io.c</a:t>
            </a:r>
            <a:r>
              <a:rPr lang="zh-CN" altLang="en-US">
                <a:sym typeface="+mn-ea"/>
              </a:rPr>
              <a:t>程序源代码</a:t>
            </a:r>
            <a:r>
              <a:rPr lang="zh-CN" altLang="en-US">
                <a:sym typeface="+mn-ea"/>
              </a:rPr>
              <a:t>：</a:t>
            </a:r>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0</a:t>
            </a:r>
            <a:r>
              <a:rPr lang="zh-CN" altLang="en-US"/>
              <a:t>：操作</a:t>
            </a:r>
            <a:r>
              <a:rPr lang="zh-CN" altLang="en-US"/>
              <a:t>成功</a:t>
            </a:r>
            <a:endParaRPr lang="zh-CN" altLang="en-US"/>
          </a:p>
          <a:p>
            <a:pPr algn="l"/>
            <a:r>
              <a:rPr lang="zh-CN" altLang="en-US"/>
              <a:t>错误码</a:t>
            </a:r>
            <a:r>
              <a:rPr lang="en-US" altLang="zh-CN"/>
              <a:t> -1000</a:t>
            </a:r>
            <a:r>
              <a:rPr lang="zh-CN" altLang="en-US"/>
              <a:t>：网络连接</a:t>
            </a:r>
            <a:r>
              <a:rPr lang="zh-CN" altLang="en-US"/>
              <a:t>失败</a:t>
            </a:r>
            <a:endParaRPr lang="zh-CN" altLang="en-US"/>
          </a:p>
          <a:p>
            <a:pPr algn="l"/>
            <a:r>
              <a:rPr lang="zh-CN" altLang="en-US"/>
              <a:t>错误码</a:t>
            </a:r>
            <a:r>
              <a:rPr lang="en-US" altLang="zh-CN"/>
              <a:t> -1001</a:t>
            </a:r>
            <a:r>
              <a:rPr lang="zh-CN" altLang="en-US"/>
              <a:t>：网络</a:t>
            </a:r>
            <a:r>
              <a:rPr lang="zh-CN" altLang="en-US"/>
              <a:t>超时</a:t>
            </a:r>
            <a:endParaRPr lang="zh-CN" altLang="en-US"/>
          </a:p>
          <a:p>
            <a:pPr algn="l"/>
            <a:r>
              <a:rPr lang="zh-CN" altLang="en-US"/>
              <a:t>错误码</a:t>
            </a:r>
            <a:r>
              <a:rPr lang="en-US" altLang="zh-CN"/>
              <a:t> -1002</a:t>
            </a:r>
            <a:r>
              <a:rPr lang="zh-CN" altLang="en-US"/>
              <a:t>：网络</a:t>
            </a:r>
            <a:r>
              <a:rPr lang="zh-CN" altLang="en-US"/>
              <a:t>写失败</a:t>
            </a:r>
            <a:endParaRPr lang="zh-CN" altLang="en-US"/>
          </a:p>
          <a:p>
            <a:pPr algn="l"/>
            <a:r>
              <a:rPr lang="zh-CN" altLang="en-US"/>
              <a:t>错误码</a:t>
            </a:r>
            <a:r>
              <a:rPr lang="en-US" altLang="zh-CN"/>
              <a:t> -1003</a:t>
            </a:r>
            <a:r>
              <a:rPr lang="zh-CN" altLang="en-US"/>
              <a:t>：网络读</a:t>
            </a:r>
            <a:r>
              <a:rPr lang="zh-CN" altLang="en-US"/>
              <a:t>失败</a:t>
            </a:r>
            <a:endParaRPr lang="zh-CN" altLang="en-US"/>
          </a:p>
          <a:p>
            <a:pPr algn="l"/>
            <a:r>
              <a:rPr lang="zh-CN" altLang="en-US"/>
              <a:t>错误码</a:t>
            </a:r>
            <a:r>
              <a:rPr lang="en-US" altLang="zh-CN"/>
              <a:t> -1004</a:t>
            </a:r>
            <a:r>
              <a:rPr lang="zh-CN" altLang="en-US"/>
              <a:t>：消息</a:t>
            </a:r>
            <a:r>
              <a:rPr lang="zh-CN" altLang="en-US"/>
              <a:t>类型错误</a:t>
            </a:r>
            <a:endParaRPr lang="zh-CN" altLang="en-US"/>
          </a:p>
          <a:p>
            <a:pPr algn="l"/>
            <a:r>
              <a:rPr lang="zh-CN" altLang="en-US"/>
              <a:t>错误码</a:t>
            </a:r>
            <a:r>
              <a:rPr lang="en-US" altLang="zh-CN"/>
              <a:t> -1005</a:t>
            </a:r>
            <a:r>
              <a:rPr lang="zh-CN" altLang="en-US"/>
              <a:t>：消息大小</a:t>
            </a:r>
            <a:r>
              <a:rPr lang="zh-CN" altLang="en-US"/>
              <a:t>错误</a:t>
            </a:r>
            <a:endParaRPr lang="zh-CN" altLang="en-US"/>
          </a:p>
          <a:p>
            <a:pPr algn="l"/>
            <a:r>
              <a:rPr lang="zh-CN" altLang="en-US"/>
              <a:t>错误码</a:t>
            </a:r>
            <a:r>
              <a:rPr lang="en-US" altLang="zh-CN"/>
              <a:t> -2000</a:t>
            </a:r>
            <a:r>
              <a:rPr lang="zh-CN" altLang="en-US"/>
              <a:t>：错误的</a:t>
            </a:r>
            <a:r>
              <a:rPr lang="zh-CN" altLang="en-US"/>
              <a:t>消息</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-2001</a:t>
            </a:r>
            <a:r>
              <a:rPr lang="zh-CN" altLang="en-US"/>
              <a:t>：错误的</a:t>
            </a:r>
            <a:r>
              <a:rPr lang="zh-CN" altLang="en-US"/>
              <a:t>参数</a:t>
            </a:r>
            <a:endParaRPr lang="zh-CN" altLang="en-US"/>
          </a:p>
          <a:p>
            <a:pPr algn="l"/>
            <a:r>
              <a:rPr lang="zh-CN" altLang="en-US"/>
              <a:t>错误码</a:t>
            </a:r>
            <a:r>
              <a:rPr lang="en-US" altLang="zh-CN"/>
              <a:t> -10000</a:t>
            </a:r>
            <a:r>
              <a:rPr lang="zh-CN" altLang="en-US"/>
              <a:t>：分配</a:t>
            </a:r>
            <a:r>
              <a:rPr lang="zh-CN" altLang="en-US"/>
              <a:t>磁盘缓存</a:t>
            </a:r>
            <a:r>
              <a:rPr lang="zh-CN" altLang="en-US"/>
              <a:t>失败</a:t>
            </a:r>
            <a:endParaRPr lang="zh-CN" altLang="en-US"/>
          </a:p>
          <a:p>
            <a:pPr algn="l"/>
            <a:r>
              <a:rPr lang="zh-CN" altLang="en-US"/>
              <a:t>错误码</a:t>
            </a:r>
            <a:r>
              <a:rPr lang="en-US" altLang="zh-CN"/>
              <a:t> -10001</a:t>
            </a:r>
            <a:r>
              <a:rPr lang="zh-CN" altLang="en-US"/>
              <a:t>：分配内存</a:t>
            </a:r>
            <a:r>
              <a:rPr lang="zh-CN" altLang="en-US"/>
              <a:t>失败</a:t>
            </a:r>
            <a:endParaRPr lang="zh-CN" altLang="en-US"/>
          </a:p>
          <a:p>
            <a:pPr algn="l"/>
            <a:r>
              <a:rPr lang="zh-CN" altLang="en-US"/>
              <a:t>错误码</a:t>
            </a:r>
            <a:r>
              <a:rPr lang="en-US" altLang="zh-CN"/>
              <a:t> -10002</a:t>
            </a:r>
            <a:r>
              <a:rPr lang="zh-CN" altLang="en-US"/>
              <a:t>：写入</a:t>
            </a:r>
            <a:r>
              <a:rPr lang="zh-CN" altLang="en-US">
                <a:sym typeface="+mn-ea"/>
              </a:rPr>
              <a:t>磁盘缓存失败</a:t>
            </a:r>
            <a:endParaRPr lang="zh-CN" altLang="en-US"/>
          </a:p>
          <a:p>
            <a:pPr algn="l"/>
            <a:r>
              <a:rPr lang="zh-CN" altLang="en-US"/>
              <a:t>错误码</a:t>
            </a:r>
            <a:r>
              <a:rPr lang="en-US" altLang="zh-CN"/>
              <a:t> -10003</a:t>
            </a:r>
            <a:r>
              <a:rPr lang="zh-CN" altLang="en-US"/>
              <a:t>：读取</a:t>
            </a:r>
            <a:r>
              <a:rPr lang="zh-CN" altLang="en-US">
                <a:sym typeface="+mn-ea"/>
              </a:rPr>
              <a:t>磁盘缓存失败</a:t>
            </a:r>
            <a:endParaRPr lang="zh-CN" altLang="en-US"/>
          </a:p>
          <a:p>
            <a:pPr algn="l"/>
            <a:r>
              <a:rPr lang="zh-CN" altLang="en-US"/>
              <a:t>错误码</a:t>
            </a:r>
            <a:r>
              <a:rPr lang="en-US" altLang="zh-CN"/>
              <a:t> -10004</a:t>
            </a:r>
            <a:r>
              <a:rPr lang="zh-CN" altLang="en-US"/>
              <a:t>：打开记录索引</a:t>
            </a:r>
            <a:r>
              <a:rPr lang="zh-CN" altLang="en-US">
                <a:sym typeface="+mn-ea"/>
              </a:rPr>
              <a:t>失败</a:t>
            </a:r>
            <a:endParaRPr lang="zh-CN" altLang="en-US"/>
          </a:p>
          <a:p>
            <a:pPr algn="l"/>
            <a:r>
              <a:rPr lang="zh-CN" altLang="en-US"/>
              <a:t>错误码</a:t>
            </a:r>
            <a:r>
              <a:rPr lang="en-US" altLang="zh-CN"/>
              <a:t> -10005</a:t>
            </a:r>
            <a:r>
              <a:rPr lang="zh-CN" altLang="en-US"/>
              <a:t>：写入</a:t>
            </a:r>
            <a:r>
              <a:rPr lang="zh-CN" altLang="en-US">
                <a:sym typeface="+mn-ea"/>
              </a:rPr>
              <a:t>记录索引</a:t>
            </a:r>
            <a:r>
              <a:rPr lang="zh-CN" altLang="en-US">
                <a:sym typeface="+mn-ea"/>
              </a:rPr>
              <a:t>失败</a:t>
            </a:r>
            <a:endParaRPr lang="zh-CN" altLang="en-US">
              <a:sym typeface="+mn-ea"/>
            </a:endParaRPr>
          </a:p>
          <a:p>
            <a:pPr algn="l"/>
            <a:r>
              <a:rPr lang="zh-CN" altLang="en-US">
                <a:sym typeface="+mn-ea"/>
              </a:rPr>
              <a:t>错误码</a:t>
            </a:r>
            <a:r>
              <a:rPr lang="en-US" altLang="zh-CN">
                <a:sym typeface="+mn-ea"/>
              </a:rPr>
              <a:t> -10006</a:t>
            </a:r>
            <a:r>
              <a:rPr lang="zh-CN" altLang="en-US">
                <a:sym typeface="+mn-ea"/>
              </a:rPr>
              <a:t>：读取</a:t>
            </a:r>
            <a:r>
              <a:rPr lang="zh-CN" altLang="en-US">
                <a:sym typeface="+mn-ea"/>
              </a:rPr>
              <a:t>记录索引失败</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-10007</a:t>
            </a:r>
            <a:r>
              <a:rPr lang="zh-CN" altLang="en-US"/>
              <a:t>：已经</a:t>
            </a:r>
            <a:r>
              <a:rPr lang="zh-CN" altLang="en-US"/>
              <a:t>存在</a:t>
            </a:r>
            <a:endParaRPr lang="zh-CN" altLang="en-US"/>
          </a:p>
          <a:p>
            <a:pPr algn="l"/>
            <a:r>
              <a:rPr lang="zh-CN" altLang="en-US"/>
              <a:t>错误码</a:t>
            </a:r>
            <a:r>
              <a:rPr lang="en-US" altLang="zh-CN"/>
              <a:t> -10008</a:t>
            </a:r>
            <a:r>
              <a:rPr lang="zh-CN" altLang="en-US"/>
              <a:t>：</a:t>
            </a:r>
            <a:r>
              <a:rPr lang="zh-CN" altLang="en-US"/>
              <a:t>不存在</a:t>
            </a:r>
            <a:endParaRPr lang="zh-CN" altLang="en-US"/>
          </a:p>
          <a:p>
            <a:pPr algn="l"/>
            <a:r>
              <a:rPr lang="zh-CN" altLang="en-US"/>
              <a:t>错误码</a:t>
            </a:r>
            <a:r>
              <a:rPr lang="en-US" altLang="zh-CN"/>
              <a:t> -10009</a:t>
            </a:r>
            <a:r>
              <a:rPr lang="zh-CN" altLang="en-US"/>
              <a:t>：</a:t>
            </a:r>
            <a:r>
              <a:rPr lang="zh-CN" altLang="en-US"/>
              <a:t>数据截断</a:t>
            </a:r>
            <a:r>
              <a:rPr lang="zh-CN" altLang="en-US"/>
              <a:t>错误</a:t>
            </a:r>
            <a:endParaRPr lang="zh-CN" altLang="en-US"/>
          </a:p>
          <a:p>
            <a:pPr algn="l"/>
            <a:r>
              <a:rPr lang="zh-CN" altLang="en-US"/>
              <a:t>错误码</a:t>
            </a:r>
            <a:r>
              <a:rPr lang="en-US" altLang="zh-CN"/>
              <a:t> -10010</a:t>
            </a:r>
            <a:r>
              <a:rPr lang="zh-CN" altLang="en-US"/>
              <a:t>：无效</a:t>
            </a:r>
            <a:r>
              <a:rPr lang="zh-CN" altLang="en-US"/>
              <a:t>数据</a:t>
            </a:r>
            <a:endParaRPr lang="zh-CN" altLang="en-US"/>
          </a:p>
          <a:p>
            <a:pPr algn="l"/>
            <a:r>
              <a:rPr lang="zh-CN" altLang="en-US"/>
              <a:t>错误码</a:t>
            </a:r>
            <a:r>
              <a:rPr lang="en-US" altLang="zh-CN"/>
              <a:t> -10011</a:t>
            </a:r>
            <a:r>
              <a:rPr lang="zh-CN" altLang="en-US"/>
              <a:t>：打开用户</a:t>
            </a:r>
            <a:r>
              <a:rPr lang="zh-CN" altLang="en-US"/>
              <a:t>信息记录失败</a:t>
            </a:r>
            <a:endParaRPr lang="zh-CN" altLang="en-US"/>
          </a:p>
          <a:p>
            <a:pPr algn="l"/>
            <a:r>
              <a:rPr lang="zh-CN" altLang="en-US"/>
              <a:t>错误码</a:t>
            </a:r>
            <a:r>
              <a:rPr lang="en-US" altLang="zh-CN"/>
              <a:t> -10012</a:t>
            </a:r>
            <a:r>
              <a:rPr lang="zh-CN" altLang="en-US"/>
              <a:t>：保存用户信息记录</a:t>
            </a:r>
            <a:r>
              <a:rPr lang="zh-CN" altLang="en-US">
                <a:sym typeface="+mn-ea"/>
              </a:rPr>
              <a:t>失败</a:t>
            </a:r>
            <a:endParaRPr lang="zh-CN" altLang="en-US"/>
          </a:p>
          <a:p>
            <a:pPr algn="l"/>
            <a:r>
              <a:rPr lang="zh-CN" altLang="en-US"/>
              <a:t>错误码</a:t>
            </a:r>
            <a:r>
              <a:rPr lang="en-US" altLang="zh-CN"/>
              <a:t> -10013</a:t>
            </a:r>
            <a:r>
              <a:rPr lang="zh-CN" altLang="en-US"/>
              <a:t>：用户名或密码错误</a:t>
            </a:r>
            <a:endParaRPr lang="zh-CN" altLang="en-US">
              <a:sym typeface="+mn-ea"/>
            </a:endParaRPr>
          </a:p>
          <a:p>
            <a:pPr algn="l"/>
            <a:r>
              <a:rPr lang="zh-CN" altLang="en-US">
                <a:sym typeface="+mn-ea"/>
              </a:rPr>
              <a:t>错误码</a:t>
            </a:r>
            <a:r>
              <a:rPr lang="en-US" altLang="zh-CN">
                <a:sym typeface="+mn-ea"/>
              </a:rPr>
              <a:t> -10014</a:t>
            </a:r>
            <a:r>
              <a:rPr lang="zh-CN" altLang="en-US">
                <a:sym typeface="+mn-ea"/>
              </a:rPr>
              <a:t>：权限</a:t>
            </a:r>
            <a:r>
              <a:rPr lang="zh-CN" altLang="en-US">
                <a:sym typeface="+mn-ea"/>
              </a:rPr>
              <a:t>限制</a:t>
            </a:r>
            <a:endParaRPr lang="zh-CN" altLang="en-US">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-10015</a:t>
            </a:r>
            <a:r>
              <a:rPr lang="zh-CN" altLang="en-US"/>
              <a:t>：打开文件</a:t>
            </a:r>
            <a:r>
              <a:rPr lang="zh-CN" altLang="en-US"/>
              <a:t>失败</a:t>
            </a:r>
            <a:endParaRPr lang="zh-CN" altLang="en-US"/>
          </a:p>
          <a:p>
            <a:pPr algn="l"/>
            <a:r>
              <a:rPr lang="zh-CN" altLang="en-US"/>
              <a:t>错误码</a:t>
            </a:r>
            <a:r>
              <a:rPr lang="en-US" altLang="zh-CN"/>
              <a:t> -10016</a:t>
            </a:r>
            <a:r>
              <a:rPr lang="zh-CN" altLang="en-US"/>
              <a:t>：写入</a:t>
            </a:r>
            <a:r>
              <a:rPr lang="zh-CN" altLang="en-US">
                <a:sym typeface="+mn-ea"/>
              </a:rPr>
              <a:t>文件失败</a:t>
            </a:r>
            <a:endParaRPr lang="zh-CN" altLang="en-US"/>
          </a:p>
          <a:p>
            <a:pPr algn="l"/>
            <a:r>
              <a:rPr lang="zh-CN" altLang="en-US"/>
              <a:t>错误码</a:t>
            </a:r>
            <a:r>
              <a:rPr lang="en-US" altLang="zh-CN"/>
              <a:t> -10017</a:t>
            </a:r>
            <a:r>
              <a:rPr lang="zh-CN" altLang="en-US"/>
              <a:t>：读取</a:t>
            </a:r>
            <a:r>
              <a:rPr lang="zh-CN" altLang="en-US">
                <a:sym typeface="+mn-ea"/>
              </a:rPr>
              <a:t>文件失败</a:t>
            </a:r>
            <a:endParaRPr lang="zh-CN" altLang="en-US"/>
          </a:p>
          <a:p>
            <a:pPr algn="l"/>
            <a:endParaRPr lang="zh-CN" altLang="en-US">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实现</a:t>
            </a:r>
            <a:r>
              <a:rPr lang="zh-CN" altLang="en-US" b="0"/>
              <a:t>原理：</a:t>
            </a:r>
            <a:endParaRPr lang="zh-CN" altLang="en-US" b="0"/>
          </a:p>
        </p:txBody>
      </p:sp>
      <p:sp>
        <p:nvSpPr>
          <p:cNvPr id="3" name="副标题 2"/>
          <p:cNvSpPr>
            <a:spLocks noGrp="1"/>
          </p:cNvSpPr>
          <p:nvPr>
            <p:ph type="subTitle" idx="1"/>
            <p:custDataLst>
              <p:tags r:id="rId2"/>
            </p:custDataLst>
          </p:nvPr>
        </p:nvSpPr>
        <p:spPr>
          <a:xfrm>
            <a:off x="860425" y="1382395"/>
            <a:ext cx="10704195" cy="3761105"/>
          </a:xfrm>
        </p:spPr>
        <p:txBody>
          <a:bodyPr/>
          <a:p>
            <a:pPr algn="l"/>
            <a:r>
              <a:rPr lang="en-US" altLang="zh-CN"/>
              <a:t>1</a:t>
            </a:r>
            <a:r>
              <a:rPr lang="zh-CN" altLang="en-US"/>
              <a:t>、</a:t>
            </a:r>
            <a:r>
              <a:rPr lang="en-US" altLang="zh-CN"/>
              <a:t>kvdb</a:t>
            </a:r>
            <a:r>
              <a:rPr lang="zh-CN" altLang="en-US"/>
              <a:t>是一款基于文件的</a:t>
            </a:r>
            <a:r>
              <a:rPr lang="en-US" altLang="zh-CN"/>
              <a:t>key-value</a:t>
            </a:r>
            <a:r>
              <a:rPr lang="zh-CN" altLang="en-US"/>
              <a:t>键值对数据库。</a:t>
            </a:r>
            <a:endParaRPr lang="en-US" altLang="zh-CN"/>
          </a:p>
          <a:p>
            <a:pPr algn="l"/>
            <a:r>
              <a:rPr lang="en-US" altLang="zh-CN"/>
              <a:t>2</a:t>
            </a:r>
            <a:r>
              <a:rPr lang="zh-CN" altLang="en-US"/>
              <a:t>、</a:t>
            </a:r>
            <a:r>
              <a:rPr lang="en-US" altLang="zh-CN"/>
              <a:t>kvbd</a:t>
            </a:r>
            <a:r>
              <a:rPr lang="zh-CN" altLang="en-US"/>
              <a:t>通过采用优化的</a:t>
            </a:r>
            <a:r>
              <a:rPr lang="en-US" altLang="zh-CN"/>
              <a:t>hash</a:t>
            </a:r>
            <a:r>
              <a:rPr lang="zh-CN" altLang="en-US"/>
              <a:t>算法实现</a:t>
            </a:r>
            <a:r>
              <a:rPr lang="zh-CN" altLang="en-US">
                <a:sym typeface="+mn-ea"/>
              </a:rPr>
              <a:t>数据的增删查改性能接近存储介质的峰值。实际测试结果</a:t>
            </a:r>
            <a:r>
              <a:rPr lang="en-US" altLang="zh-CN">
                <a:sym typeface="+mn-ea"/>
              </a:rPr>
              <a:t>kvdb</a:t>
            </a:r>
            <a:r>
              <a:rPr lang="zh-CN" altLang="en-US">
                <a:sym typeface="+mn-ea"/>
              </a:rPr>
              <a:t>运行起来能媲美</a:t>
            </a:r>
            <a:r>
              <a:rPr lang="en-US" altLang="zh-CN">
                <a:sym typeface="+mn-ea"/>
              </a:rPr>
              <a:t>redis</a:t>
            </a:r>
            <a:r>
              <a:rPr lang="zh-CN" altLang="en-US">
                <a:sym typeface="+mn-ea"/>
              </a:rPr>
              <a:t>的性能但无需</a:t>
            </a:r>
            <a:r>
              <a:rPr lang="en-US" altLang="zh-CN">
                <a:sym typeface="+mn-ea"/>
              </a:rPr>
              <a:t>redis</a:t>
            </a:r>
            <a:r>
              <a:rPr lang="zh-CN" altLang="en-US">
                <a:sym typeface="+mn-ea"/>
              </a:rPr>
              <a:t>需要的大量内存。而且能在</a:t>
            </a:r>
            <a:r>
              <a:rPr lang="en-US" altLang="zh-CN">
                <a:sym typeface="+mn-ea"/>
              </a:rPr>
              <a:t>TB</a:t>
            </a:r>
            <a:r>
              <a:rPr lang="zh-CN" altLang="en-US">
                <a:sym typeface="+mn-ea"/>
              </a:rPr>
              <a:t>级别或</a:t>
            </a:r>
            <a:r>
              <a:rPr lang="en-US" altLang="zh-CN">
                <a:sym typeface="+mn-ea"/>
              </a:rPr>
              <a:t>PB</a:t>
            </a:r>
            <a:r>
              <a:rPr lang="zh-CN" altLang="en-US">
                <a:sym typeface="+mn-ea"/>
              </a:rPr>
              <a:t>级别以上的数据规模上实现数据的增删查改。这是</a:t>
            </a:r>
            <a:r>
              <a:rPr lang="en-US" altLang="zh-CN">
                <a:sym typeface="+mn-ea"/>
              </a:rPr>
              <a:t>redis</a:t>
            </a:r>
            <a:r>
              <a:rPr lang="zh-CN" altLang="en-US">
                <a:sym typeface="+mn-ea"/>
              </a:rPr>
              <a:t>不具备有的</a:t>
            </a:r>
            <a:r>
              <a:rPr lang="zh-CN" altLang="en-US">
                <a:sym typeface="+mn-ea"/>
              </a:rPr>
              <a:t>能力。</a:t>
            </a:r>
            <a:endParaRPr lang="zh-CN" altLang="en-US">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应用</a:t>
            </a:r>
            <a:r>
              <a:rPr lang="zh-CN" altLang="en-US" b="0"/>
              <a:t>场景：</a:t>
            </a:r>
            <a:endParaRPr lang="zh-CN" altLang="en-US" b="0"/>
          </a:p>
        </p:txBody>
      </p:sp>
      <p:sp>
        <p:nvSpPr>
          <p:cNvPr id="3" name="副标题 2"/>
          <p:cNvSpPr>
            <a:spLocks noGrp="1"/>
          </p:cNvSpPr>
          <p:nvPr>
            <p:ph type="subTitle" idx="1"/>
            <p:custDataLst>
              <p:tags r:id="rId2"/>
            </p:custDataLst>
          </p:nvPr>
        </p:nvSpPr>
        <p:spPr>
          <a:xfrm>
            <a:off x="288925" y="1382395"/>
            <a:ext cx="10928985" cy="3761105"/>
          </a:xfrm>
        </p:spPr>
        <p:txBody>
          <a:bodyPr/>
          <a:p>
            <a:pPr algn="l"/>
            <a:r>
              <a:rPr lang="en-US" altLang="zh-CN"/>
              <a:t>1</a:t>
            </a:r>
            <a:r>
              <a:rPr lang="zh-CN" altLang="en-US"/>
              <a:t>、</a:t>
            </a:r>
            <a:r>
              <a:rPr lang="en-US" altLang="zh-CN"/>
              <a:t>kvdb</a:t>
            </a:r>
            <a:r>
              <a:rPr lang="zh-CN" altLang="en-US"/>
              <a:t>可以作为</a:t>
            </a:r>
            <a:r>
              <a:rPr lang="zh-CN" altLang="en-US">
                <a:sym typeface="+mn-ea"/>
              </a:rPr>
              <a:t>增删查改</a:t>
            </a:r>
            <a:r>
              <a:rPr lang="zh-CN" altLang="en-US"/>
              <a:t>海量小文件的</a:t>
            </a:r>
            <a:r>
              <a:rPr lang="zh-CN" altLang="en-US"/>
              <a:t>文件数据库</a:t>
            </a:r>
            <a:r>
              <a:rPr lang="zh-CN" altLang="en-US"/>
              <a:t>来使用。</a:t>
            </a:r>
            <a:endParaRPr lang="zh-CN" altLang="en-US"/>
          </a:p>
          <a:p>
            <a:pPr algn="l"/>
            <a:r>
              <a:rPr lang="en-US" altLang="zh-CN"/>
              <a:t>2</a:t>
            </a:r>
            <a:r>
              <a:rPr lang="zh-CN" altLang="en-US"/>
              <a:t>、</a:t>
            </a:r>
            <a:r>
              <a:rPr lang="en-US" altLang="zh-CN"/>
              <a:t>kvdb</a:t>
            </a:r>
            <a:r>
              <a:rPr lang="zh-CN" altLang="en-US">
                <a:sym typeface="+mn-ea"/>
              </a:rPr>
              <a:t>可以作为增删查改</a:t>
            </a:r>
            <a:r>
              <a:rPr lang="en-US" altLang="zh-CN"/>
              <a:t>TB</a:t>
            </a:r>
            <a:r>
              <a:rPr lang="zh-CN" altLang="en-US"/>
              <a:t>或</a:t>
            </a:r>
            <a:r>
              <a:rPr lang="en-US" altLang="zh-CN"/>
              <a:t>PB</a:t>
            </a:r>
            <a:r>
              <a:rPr lang="zh-CN" altLang="en-US"/>
              <a:t>级别的数据</a:t>
            </a:r>
            <a:r>
              <a:rPr lang="zh-CN" altLang="en-US"/>
              <a:t>且需要持久化的</a:t>
            </a:r>
            <a:r>
              <a:rPr lang="en-US" altLang="zh-CN"/>
              <a:t>key-value</a:t>
            </a:r>
            <a:r>
              <a:rPr lang="zh-CN" altLang="en-US"/>
              <a:t>的数据</a:t>
            </a:r>
            <a:r>
              <a:rPr lang="zh-CN" altLang="en-US"/>
              <a:t>记录。</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部署硬件的</a:t>
            </a:r>
            <a:r>
              <a:rPr lang="zh-CN" altLang="en-US" b="0"/>
              <a:t>需求：</a:t>
            </a:r>
            <a:endParaRPr lang="zh-CN" altLang="en-US" b="0"/>
          </a:p>
        </p:txBody>
      </p:sp>
      <p:sp>
        <p:nvSpPr>
          <p:cNvPr id="3" name="副标题 2"/>
          <p:cNvSpPr>
            <a:spLocks noGrp="1"/>
          </p:cNvSpPr>
          <p:nvPr>
            <p:ph type="subTitle" idx="1"/>
            <p:custDataLst>
              <p:tags r:id="rId2"/>
            </p:custDataLst>
          </p:nvPr>
        </p:nvSpPr>
        <p:spPr>
          <a:xfrm>
            <a:off x="288925" y="1382395"/>
            <a:ext cx="10704195" cy="3761105"/>
          </a:xfrm>
        </p:spPr>
        <p:txBody>
          <a:bodyPr/>
          <a:p>
            <a:pPr algn="l"/>
            <a:r>
              <a:rPr lang="en-US" altLang="zh-CN"/>
              <a:t>1</a:t>
            </a:r>
            <a:r>
              <a:rPr lang="zh-CN" altLang="en-US"/>
              <a:t>、由于</a:t>
            </a:r>
            <a:r>
              <a:rPr lang="en-US" altLang="zh-CN"/>
              <a:t>kvdb</a:t>
            </a:r>
            <a:r>
              <a:rPr lang="zh-CN" altLang="en-US"/>
              <a:t>通过读写文件的方式实现数据的增删查改。为了实现性能最优化应采用随机读写能力强劲的磁盘作为数据的存储</a:t>
            </a:r>
            <a:r>
              <a:rPr lang="zh-CN" altLang="en-US"/>
              <a:t>介质。</a:t>
            </a:r>
            <a:endParaRPr lang="zh-CN" altLang="en-US"/>
          </a:p>
          <a:p>
            <a:pPr algn="l"/>
            <a:r>
              <a:rPr lang="en-US" altLang="zh-CN"/>
              <a:t>2</a:t>
            </a:r>
            <a:r>
              <a:rPr lang="zh-CN" altLang="en-US"/>
              <a:t>、如果</a:t>
            </a:r>
            <a:r>
              <a:rPr lang="zh-CN" altLang="en-US"/>
              <a:t>需要跨机器访问</a:t>
            </a:r>
            <a:r>
              <a:rPr lang="en-US" altLang="zh-CN"/>
              <a:t>kvdb</a:t>
            </a:r>
            <a:r>
              <a:rPr lang="zh-CN" altLang="en-US"/>
              <a:t>需要配置网络吞吐量大的网络</a:t>
            </a:r>
            <a:r>
              <a:rPr lang="zh-CN" altLang="en-US"/>
              <a:t>设备。</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部署系统</a:t>
            </a:r>
            <a:r>
              <a:rPr lang="zh-CN" altLang="en-US" b="0"/>
              <a:t>需求：</a:t>
            </a:r>
            <a:endParaRPr lang="zh-CN" altLang="en-US" b="0"/>
          </a:p>
        </p:txBody>
      </p:sp>
      <p:sp>
        <p:nvSpPr>
          <p:cNvPr id="3" name="副标题 2"/>
          <p:cNvSpPr>
            <a:spLocks noGrp="1"/>
          </p:cNvSpPr>
          <p:nvPr>
            <p:ph type="subTitle" idx="1"/>
            <p:custDataLst>
              <p:tags r:id="rId2"/>
            </p:custDataLst>
          </p:nvPr>
        </p:nvSpPr>
        <p:spPr>
          <a:xfrm>
            <a:off x="288925" y="1382395"/>
            <a:ext cx="10704195" cy="3761105"/>
          </a:xfrm>
        </p:spPr>
        <p:txBody>
          <a:bodyPr/>
          <a:p>
            <a:pPr algn="l"/>
            <a:r>
              <a:rPr lang="en-US" altLang="zh-CN"/>
              <a:t>1</a:t>
            </a:r>
            <a:r>
              <a:rPr lang="zh-CN" altLang="en-US"/>
              <a:t>、</a:t>
            </a:r>
            <a:r>
              <a:rPr lang="en-US" altLang="zh-CN"/>
              <a:t>kvdb</a:t>
            </a:r>
            <a:r>
              <a:rPr lang="zh-CN" altLang="en-US"/>
              <a:t>暂时只能部署在</a:t>
            </a:r>
            <a:r>
              <a:rPr lang="en-US" altLang="zh-CN"/>
              <a:t>CentOS 7 Linux </a:t>
            </a:r>
            <a:r>
              <a:rPr lang="zh-CN" altLang="en-US"/>
              <a:t>或以上系统有部署</a:t>
            </a:r>
            <a:r>
              <a:rPr lang="zh-CN" altLang="en-US"/>
              <a:t>测试。其它的</a:t>
            </a:r>
            <a:r>
              <a:rPr lang="en-US" altLang="zh-CN"/>
              <a:t>linux</a:t>
            </a:r>
            <a:r>
              <a:rPr lang="zh-CN" altLang="en-US"/>
              <a:t>系统没有部署</a:t>
            </a:r>
            <a:r>
              <a:rPr lang="zh-CN" altLang="en-US"/>
              <a:t>测试。</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安装：</a:t>
            </a:r>
            <a:endParaRPr lang="zh-CN" altLang="en-US" b="0"/>
          </a:p>
        </p:txBody>
      </p:sp>
      <p:sp>
        <p:nvSpPr>
          <p:cNvPr id="3" name="副标题 2"/>
          <p:cNvSpPr>
            <a:spLocks noGrp="1"/>
          </p:cNvSpPr>
          <p:nvPr>
            <p:ph type="subTitle" idx="1"/>
            <p:custDataLst>
              <p:tags r:id="rId2"/>
            </p:custDataLst>
          </p:nvPr>
        </p:nvSpPr>
        <p:spPr>
          <a:xfrm>
            <a:off x="288925" y="1382395"/>
            <a:ext cx="10704195" cy="4661535"/>
          </a:xfrm>
        </p:spPr>
        <p:txBody>
          <a:bodyPr>
            <a:normAutofit fontScale="80000"/>
          </a:bodyPr>
          <a:p>
            <a:pPr algn="l"/>
            <a:r>
              <a:rPr lang="en-US" altLang="zh-CN"/>
              <a:t>1</a:t>
            </a:r>
            <a:r>
              <a:rPr lang="zh-CN" altLang="en-US"/>
              <a:t>、</a:t>
            </a:r>
            <a:r>
              <a:rPr lang="en-US" altLang="zh-CN"/>
              <a:t>kvdb</a:t>
            </a:r>
            <a:r>
              <a:rPr lang="zh-CN" altLang="en-US"/>
              <a:t>服务端的</a:t>
            </a:r>
            <a:r>
              <a:rPr lang="zh-CN" altLang="en-US"/>
              <a:t>安装。</a:t>
            </a:r>
            <a:endParaRPr lang="zh-CN" altLang="en-US"/>
          </a:p>
          <a:p>
            <a:pPr indent="457200" algn="l"/>
            <a:r>
              <a:rPr lang="en-US" altLang="zh-CN"/>
              <a:t>mkdir -p /home/kvdb</a:t>
            </a:r>
            <a:endParaRPr lang="en-US" altLang="zh-CN"/>
          </a:p>
          <a:p>
            <a:pPr indent="457200" algn="l"/>
            <a:r>
              <a:rPr lang="en-US" altLang="zh-CN">
                <a:sym typeface="+mn-ea"/>
              </a:rPr>
              <a:t>chmod 0755</a:t>
            </a:r>
            <a:r>
              <a:rPr lang="en-US" altLang="zh-CN"/>
              <a:t> </a:t>
            </a:r>
            <a:r>
              <a:rPr lang="en-US" altLang="zh-CN">
                <a:sym typeface="+mn-ea"/>
              </a:rPr>
              <a:t>kvdb</a:t>
            </a:r>
            <a:endParaRPr lang="en-US" altLang="zh-CN"/>
          </a:p>
          <a:p>
            <a:pPr indent="457200" algn="l"/>
            <a:r>
              <a:rPr lang="en-US" altLang="zh-CN"/>
              <a:t>cp -f </a:t>
            </a:r>
            <a:r>
              <a:rPr lang="en-US" altLang="zh-CN">
                <a:sym typeface="+mn-ea"/>
              </a:rPr>
              <a:t>kvdb /home/kvdb</a:t>
            </a:r>
            <a:endParaRPr lang="zh-CN" altLang="en-US"/>
          </a:p>
          <a:p>
            <a:pPr algn="l"/>
            <a:r>
              <a:rPr lang="en-US" altLang="zh-CN"/>
              <a:t>2</a:t>
            </a:r>
            <a:r>
              <a:rPr lang="zh-CN" altLang="en-US"/>
              <a:t>、</a:t>
            </a:r>
            <a:r>
              <a:rPr lang="en-US" altLang="zh-CN"/>
              <a:t>kvdb</a:t>
            </a:r>
            <a:r>
              <a:rPr lang="zh-CN" altLang="en-US"/>
              <a:t>客户端的</a:t>
            </a:r>
            <a:r>
              <a:rPr lang="zh-CN" altLang="en-US"/>
              <a:t>安装。</a:t>
            </a:r>
            <a:endParaRPr lang="zh-CN" altLang="en-US"/>
          </a:p>
          <a:p>
            <a:pPr indent="457200" algn="l"/>
            <a:r>
              <a:rPr lang="en-US" altLang="zh-CN">
                <a:sym typeface="+mn-ea"/>
              </a:rPr>
              <a:t>mkdir -p /home/kvdb</a:t>
            </a:r>
            <a:endParaRPr lang="en-US" altLang="zh-CN">
              <a:sym typeface="+mn-ea"/>
            </a:endParaRPr>
          </a:p>
          <a:p>
            <a:pPr indent="457200" algn="l"/>
            <a:r>
              <a:rPr lang="en-US" altLang="zh-CN">
                <a:sym typeface="+mn-ea"/>
              </a:rPr>
              <a:t>chmod 0755</a:t>
            </a:r>
            <a:r>
              <a:rPr lang="en-US" altLang="zh-CN">
                <a:sym typeface="+mn-ea"/>
              </a:rPr>
              <a:t> </a:t>
            </a:r>
            <a:r>
              <a:rPr lang="en-US" altLang="zh-CN">
                <a:sym typeface="+mn-ea"/>
              </a:rPr>
              <a:t>kvdb-cli</a:t>
            </a:r>
            <a:endParaRPr lang="en-US" altLang="zh-CN">
              <a:sym typeface="+mn-ea"/>
            </a:endParaRPr>
          </a:p>
          <a:p>
            <a:pPr indent="457200" algn="l"/>
            <a:r>
              <a:rPr lang="en-US" altLang="zh-CN">
                <a:sym typeface="+mn-ea"/>
              </a:rPr>
              <a:t>chmod 0755</a:t>
            </a:r>
            <a:r>
              <a:rPr lang="en-US" altLang="zh-CN">
                <a:sym typeface="+mn-ea"/>
              </a:rPr>
              <a:t> </a:t>
            </a:r>
            <a:r>
              <a:rPr lang="en-US" altLang="zh-CN">
                <a:sym typeface="+mn-ea"/>
              </a:rPr>
              <a:t>libkvdb.so</a:t>
            </a:r>
            <a:endParaRPr lang="en-US" altLang="zh-CN">
              <a:sym typeface="+mn-ea"/>
            </a:endParaRPr>
          </a:p>
          <a:p>
            <a:pPr indent="457200" algn="l"/>
            <a:r>
              <a:rPr lang="en-US" altLang="zh-CN">
                <a:sym typeface="+mn-ea"/>
              </a:rPr>
              <a:t>cp -f </a:t>
            </a:r>
            <a:r>
              <a:rPr lang="en-US" altLang="zh-CN">
                <a:sym typeface="+mn-ea"/>
              </a:rPr>
              <a:t>kvdb-cli /home/kvdb</a:t>
            </a:r>
            <a:endParaRPr lang="en-US" altLang="zh-CN">
              <a:sym typeface="+mn-ea"/>
            </a:endParaRPr>
          </a:p>
          <a:p>
            <a:pPr indent="457200" algn="l"/>
            <a:r>
              <a:rPr lang="en-US" altLang="zh-CN">
                <a:sym typeface="+mn-ea"/>
              </a:rPr>
              <a:t>cp -f libkvdb.so /home/kvdb</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服务端使用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633095" y="1382395"/>
            <a:ext cx="10360025" cy="1765300"/>
          </a:xfrm>
        </p:spPr>
        <p:txBody>
          <a:bodyPr/>
          <a:p>
            <a:pPr algn="l"/>
            <a:r>
              <a:rPr lang="en-US" altLang="zh-CN">
                <a:sym typeface="+mn-ea"/>
              </a:rPr>
              <a:t>cd /home/kvdb</a:t>
            </a:r>
            <a:endParaRPr lang="en-US" altLang="zh-CN">
              <a:sym typeface="+mn-ea"/>
            </a:endParaRPr>
          </a:p>
          <a:p>
            <a:pPr algn="l"/>
            <a:r>
              <a:rPr lang="zh-CN" altLang="en-US"/>
              <a:t>直接默认参数启动：</a:t>
            </a:r>
            <a:r>
              <a:rPr lang="en-US" altLang="zh-CN"/>
              <a:t>./kvdb</a:t>
            </a:r>
            <a:endParaRPr lang="en-US" altLang="zh-CN"/>
          </a:p>
          <a:p>
            <a:pPr algn="l"/>
            <a:r>
              <a:rPr lang="zh-CN" altLang="en-US"/>
              <a:t>或携带参数启动：</a:t>
            </a:r>
            <a:r>
              <a:rPr lang="en-US" altLang="zh-CN"/>
              <a:t>./kvdb -p 888 -D /data/kvdb</a:t>
            </a:r>
            <a:endParaRPr lang="en-US" altLang="zh-CN"/>
          </a:p>
        </p:txBody>
      </p:sp>
      <p:pic>
        <p:nvPicPr>
          <p:cNvPr id="4" name="图片 3" descr="屏幕截图 2024-06-01 194827"/>
          <p:cNvPicPr>
            <a:picLocks noChangeAspect="1"/>
          </p:cNvPicPr>
          <p:nvPr/>
        </p:nvPicPr>
        <p:blipFill>
          <a:blip r:embed="rId3"/>
          <a:stretch>
            <a:fillRect/>
          </a:stretch>
        </p:blipFill>
        <p:spPr>
          <a:xfrm>
            <a:off x="633095" y="3429000"/>
            <a:ext cx="10549890" cy="1511300"/>
          </a:xfrm>
          <a:prstGeom prst="rect">
            <a:avLst/>
          </a:prstGeom>
        </p:spPr>
      </p:pic>
      <p:sp>
        <p:nvSpPr>
          <p:cNvPr id="5" name="文本框 4"/>
          <p:cNvSpPr txBox="1"/>
          <p:nvPr/>
        </p:nvSpPr>
        <p:spPr>
          <a:xfrm>
            <a:off x="633095" y="5222240"/>
            <a:ext cx="10550525" cy="745490"/>
          </a:xfrm>
          <a:prstGeom prst="rect">
            <a:avLst/>
          </a:prstGeom>
          <a:noFill/>
        </p:spPr>
        <p:txBody>
          <a:bodyPr wrap="square" rtlCol="0">
            <a:noAutofit/>
          </a:bodyPr>
          <a:p>
            <a:r>
              <a:rPr lang="en-US" altLang="zh-CN">
                <a:solidFill>
                  <a:srgbClr val="FF0000"/>
                </a:solidFill>
                <a:sym typeface="+mn-ea"/>
              </a:rPr>
              <a:t>kvdb</a:t>
            </a:r>
            <a:r>
              <a:rPr lang="zh-CN" altLang="en-US">
                <a:solidFill>
                  <a:srgbClr val="FF0000"/>
                </a:solidFill>
                <a:sym typeface="+mn-ea"/>
              </a:rPr>
              <a:t>数据库的初始默认用户名</a:t>
            </a:r>
            <a:r>
              <a:rPr lang="en-US" altLang="zh-CN">
                <a:solidFill>
                  <a:srgbClr val="FF0000"/>
                </a:solidFill>
                <a:sym typeface="+mn-ea"/>
              </a:rPr>
              <a:t>/</a:t>
            </a:r>
            <a:r>
              <a:rPr lang="zh-CN" altLang="en-US">
                <a:solidFill>
                  <a:srgbClr val="FF0000"/>
                </a:solidFill>
                <a:sym typeface="+mn-ea"/>
              </a:rPr>
              <a:t>密码：</a:t>
            </a:r>
            <a:endParaRPr lang="zh-CN" altLang="en-US">
              <a:solidFill>
                <a:srgbClr val="FF0000"/>
              </a:solidFill>
            </a:endParaRPr>
          </a:p>
          <a:p>
            <a:pPr indent="457200"/>
            <a:r>
              <a:rPr lang="en-US" altLang="zh-CN">
                <a:solidFill>
                  <a:srgbClr val="FF0000"/>
                </a:solidFill>
                <a:sym typeface="+mn-ea"/>
              </a:rPr>
              <a:t>admin/password</a:t>
            </a:r>
            <a:endParaRPr lang="en-US" altLang="zh-CN">
              <a:solidFill>
                <a:srgbClr val="FF0000"/>
              </a:solidFill>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kvdb-cli</a:t>
            </a:r>
            <a:r>
              <a:rPr lang="zh-CN" altLang="en-US" b="0"/>
              <a:t>客户端使用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288925" y="1382395"/>
            <a:ext cx="10704195" cy="2114550"/>
          </a:xfrm>
        </p:spPr>
        <p:txBody>
          <a:bodyPr/>
          <a:p>
            <a:pPr algn="l"/>
            <a:r>
              <a:rPr lang="zh-CN" altLang="en-US"/>
              <a:t>交互模式：</a:t>
            </a:r>
            <a:endParaRPr lang="zh-CN" altLang="en-US"/>
          </a:p>
          <a:p>
            <a:pPr indent="457200" algn="l"/>
            <a:r>
              <a:rPr lang="en-US" altLang="zh-CN">
                <a:sym typeface="+mn-ea"/>
              </a:rPr>
              <a:t>cd /home/kvdb</a:t>
            </a:r>
            <a:endParaRPr lang="en-US" altLang="zh-CN"/>
          </a:p>
          <a:p>
            <a:pPr indent="457200" algn="l"/>
            <a:r>
              <a:rPr lang="en-US" altLang="zh-CN"/>
              <a:t>./kvdb-cli --help</a:t>
            </a:r>
            <a:endParaRPr lang="en-US" altLang="zh-CN"/>
          </a:p>
        </p:txBody>
      </p:sp>
      <p:pic>
        <p:nvPicPr>
          <p:cNvPr id="7" name="图片 6" descr="屏幕截图 2024-05-31 213924"/>
          <p:cNvPicPr>
            <a:picLocks noChangeAspect="1"/>
          </p:cNvPicPr>
          <p:nvPr/>
        </p:nvPicPr>
        <p:blipFill>
          <a:blip r:embed="rId3"/>
          <a:stretch>
            <a:fillRect/>
          </a:stretch>
        </p:blipFill>
        <p:spPr>
          <a:xfrm>
            <a:off x="855345" y="3111500"/>
            <a:ext cx="10565130" cy="2443480"/>
          </a:xfrm>
          <a:prstGeom prst="rect">
            <a:avLst/>
          </a:prstGeom>
        </p:spPr>
      </p:pic>
      <p:sp>
        <p:nvSpPr>
          <p:cNvPr id="8" name="文本框 7"/>
          <p:cNvSpPr txBox="1"/>
          <p:nvPr/>
        </p:nvSpPr>
        <p:spPr>
          <a:xfrm>
            <a:off x="855345" y="5758180"/>
            <a:ext cx="10550525" cy="745490"/>
          </a:xfrm>
          <a:prstGeom prst="rect">
            <a:avLst/>
          </a:prstGeom>
          <a:noFill/>
        </p:spPr>
        <p:txBody>
          <a:bodyPr wrap="square" rtlCol="0">
            <a:noAutofit/>
          </a:bodyPr>
          <a:p>
            <a:r>
              <a:rPr lang="en-US" altLang="zh-CN">
                <a:solidFill>
                  <a:srgbClr val="FF0000"/>
                </a:solidFill>
                <a:sym typeface="+mn-ea"/>
              </a:rPr>
              <a:t>kvdb</a:t>
            </a:r>
            <a:r>
              <a:rPr lang="zh-CN" altLang="en-US">
                <a:solidFill>
                  <a:srgbClr val="FF0000"/>
                </a:solidFill>
                <a:sym typeface="+mn-ea"/>
              </a:rPr>
              <a:t>数据库的初始默认用户名</a:t>
            </a:r>
            <a:r>
              <a:rPr lang="en-US" altLang="zh-CN">
                <a:solidFill>
                  <a:srgbClr val="FF0000"/>
                </a:solidFill>
                <a:sym typeface="+mn-ea"/>
              </a:rPr>
              <a:t>/</a:t>
            </a:r>
            <a:r>
              <a:rPr lang="zh-CN" altLang="en-US">
                <a:solidFill>
                  <a:srgbClr val="FF0000"/>
                </a:solidFill>
                <a:sym typeface="+mn-ea"/>
              </a:rPr>
              <a:t>密码：</a:t>
            </a:r>
            <a:endParaRPr lang="zh-CN" altLang="en-US">
              <a:solidFill>
                <a:srgbClr val="FF0000"/>
              </a:solidFill>
            </a:endParaRPr>
          </a:p>
          <a:p>
            <a:pPr indent="457200"/>
            <a:r>
              <a:rPr lang="en-US" altLang="zh-CN">
                <a:solidFill>
                  <a:srgbClr val="FF0000"/>
                </a:solidFill>
                <a:sym typeface="+mn-ea"/>
              </a:rPr>
              <a:t>admin/password</a:t>
            </a:r>
            <a:endParaRPr lang="en-US" altLang="zh-CN">
              <a:solidFill>
                <a:srgbClr val="FF0000"/>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sym typeface="+mn-ea"/>
              </a:rPr>
              <a:t>kvdb-cli</a:t>
            </a:r>
            <a:r>
              <a:rPr lang="zh-CN" altLang="en-US" b="0">
                <a:sym typeface="+mn-ea"/>
              </a:rPr>
              <a:t>客户端使用说明：</a:t>
            </a:r>
            <a:endParaRPr lang="zh-CN" altLang="en-US" b="0"/>
          </a:p>
        </p:txBody>
      </p:sp>
      <p:sp>
        <p:nvSpPr>
          <p:cNvPr id="3" name="副标题 2"/>
          <p:cNvSpPr>
            <a:spLocks noGrp="1"/>
          </p:cNvSpPr>
          <p:nvPr>
            <p:ph type="subTitle" idx="1"/>
            <p:custDataLst>
              <p:tags r:id="rId2"/>
            </p:custDataLst>
          </p:nvPr>
        </p:nvSpPr>
        <p:spPr>
          <a:xfrm>
            <a:off x="288925" y="1382395"/>
            <a:ext cx="10967720" cy="2791460"/>
          </a:xfrm>
        </p:spPr>
        <p:txBody>
          <a:bodyPr>
            <a:normAutofit fontScale="60000"/>
          </a:bodyPr>
          <a:p>
            <a:pPr algn="l"/>
            <a:r>
              <a:rPr lang="zh-CN" altLang="en-US"/>
              <a:t>命令</a:t>
            </a:r>
            <a:r>
              <a:rPr lang="zh-CN" altLang="en-US"/>
              <a:t>行模式：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password --set --key </a:t>
            </a:r>
            <a:r>
              <a:rPr lang="en-US" altLang="zh-CN"/>
              <a:t>key1 --value value1</a:t>
            </a:r>
            <a:endParaRPr lang="en-US" altLang="zh-CN"/>
          </a:p>
          <a:p>
            <a:pPr indent="457200" algn="l"/>
            <a:r>
              <a:rPr lang="en-US" altLang="zh-CN"/>
              <a:t>./kvdb-cli --host 127.0.0.1 --port 666 --user admin --password password --get --key key1</a:t>
            </a:r>
            <a:endParaRPr lang="en-US" altLang="zh-CN"/>
          </a:p>
          <a:p>
            <a:pPr indent="457200" algn="l"/>
            <a:r>
              <a:rPr lang="en-US" altLang="zh-CN"/>
              <a:t>./kvdb-cli --host 127.0.0.1 --port 666 --user admin --password password --del --key key1</a:t>
            </a:r>
            <a:endParaRPr lang="en-US" altLang="zh-CN"/>
          </a:p>
        </p:txBody>
      </p:sp>
      <p:pic>
        <p:nvPicPr>
          <p:cNvPr id="5" name="图片 4" descr="屏幕截图 2024-05-29 230143"/>
          <p:cNvPicPr>
            <a:picLocks noChangeAspect="1"/>
          </p:cNvPicPr>
          <p:nvPr/>
        </p:nvPicPr>
        <p:blipFill>
          <a:blip r:embed="rId3"/>
          <a:stretch>
            <a:fillRect/>
          </a:stretch>
        </p:blipFill>
        <p:spPr>
          <a:xfrm>
            <a:off x="871855" y="4347845"/>
            <a:ext cx="10281920" cy="159258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p="http://schemas.openxmlformats.org/presentationml/2006/main">
  <p:tag name="commondata" val="eyJoZGlkIjoiMzdmNDE2MmYyZmNmNDdmOWRiZmIyN2M3NzQ2NTBkZjY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2461</Words>
  <Application>WPS 演示</Application>
  <PresentationFormat>宽屏</PresentationFormat>
  <Paragraphs>139</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微软雅黑</vt:lpstr>
      <vt:lpstr>Arial Unicode MS</vt:lpstr>
      <vt:lpstr>Calibri</vt:lpstr>
      <vt:lpstr>WPS</vt:lpstr>
      <vt:lpstr>kvdb的使用说明</vt:lpstr>
      <vt:lpstr>kvdb实现原理：</vt:lpstr>
      <vt:lpstr>kvdb应用场景：</vt:lpstr>
      <vt:lpstr>kvdb部署硬件的需求：</vt:lpstr>
      <vt:lpstr>kvdb部署系统需求：</vt:lpstr>
      <vt:lpstr>kvdb安装：</vt:lpstr>
      <vt:lpstr>kvdb服务端使用说明：</vt:lpstr>
      <vt:lpstr>kvdb-cli客户端使用说明：</vt:lpstr>
      <vt:lpstr>kvdb-cli客户端使用说明：</vt:lpstr>
      <vt:lpstr>kvdb-cli客户端使用说明：</vt:lpstr>
      <vt:lpstr>kvdb-cli客户端使用说明：</vt:lpstr>
      <vt:lpstr>kvdb-cli客户端使用说明：</vt:lpstr>
      <vt:lpstr>test-io测试程序：</vt:lpstr>
      <vt:lpstr>kvdb编程：</vt:lpstr>
      <vt:lpstr>kvdb编程：</vt:lpstr>
      <vt:lpstr>kvdb编程错误码：</vt:lpstr>
      <vt:lpstr>kvdb编程错误码：</vt:lpstr>
      <vt:lpstr>kvdb编程错误码：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Missluo</cp:lastModifiedBy>
  <cp:revision>200</cp:revision>
  <dcterms:created xsi:type="dcterms:W3CDTF">2019-06-19T02:08:00Z</dcterms:created>
  <dcterms:modified xsi:type="dcterms:W3CDTF">2024-06-02T15:43:43Z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877FDC8B8D5740C2B238C5882891B88F_13</vt:lpwstr>
  </property>
</Properties>
</file>