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31" r:id="rId4"/>
    <p:sldId id="329" r:id="rId5"/>
    <p:sldId id="330" r:id="rId6"/>
    <p:sldId id="334" r:id="rId7"/>
    <p:sldId id="332" r:id="rId8"/>
    <p:sldId id="333" r:id="rId9"/>
    <p:sldId id="335" r:id="rId10"/>
    <p:sldId id="336" r:id="rId11"/>
    <p:sldId id="337" r:id="rId12"/>
    <p:sldId id="387" r:id="rId13"/>
    <p:sldId id="386" r:id="rId14"/>
    <p:sldId id="338" r:id="rId15"/>
    <p:sldId id="340" r:id="rId16"/>
    <p:sldId id="341" r:id="rId17"/>
    <p:sldId id="342" r:id="rId18"/>
    <p:sldId id="363" r:id="rId19"/>
    <p:sldId id="364" r:id="rId20"/>
    <p:sldId id="343" r:id="rId21"/>
    <p:sldId id="344" r:id="rId22"/>
    <p:sldId id="345" r:id="rId23"/>
    <p:sldId id="346" r:id="rId24"/>
    <p:sldId id="388" r:id="rId25"/>
    <p:sldId id="349" r:id="rId26"/>
    <p:sldId id="348" r:id="rId27"/>
    <p:sldId id="351" r:id="rId28"/>
    <p:sldId id="347" r:id="rId29"/>
    <p:sldId id="352" r:id="rId30"/>
    <p:sldId id="354" r:id="rId31"/>
    <p:sldId id="353" r:id="rId32"/>
    <p:sldId id="355" r:id="rId33"/>
    <p:sldId id="356" r:id="rId34"/>
    <p:sldId id="357" r:id="rId35"/>
    <p:sldId id="359" r:id="rId36"/>
    <p:sldId id="358" r:id="rId37"/>
    <p:sldId id="360" r:id="rId38"/>
    <p:sldId id="361" r:id="rId39"/>
    <p:sldId id="362" r:id="rId40"/>
    <p:sldId id="365" r:id="rId41"/>
    <p:sldId id="366" r:id="rId42"/>
    <p:sldId id="367" r:id="rId43"/>
    <p:sldId id="369" r:id="rId44"/>
    <p:sldId id="370" r:id="rId45"/>
    <p:sldId id="371" r:id="rId46"/>
    <p:sldId id="373" r:id="rId47"/>
    <p:sldId id="374" r:id="rId48"/>
    <p:sldId id="368" r:id="rId49"/>
    <p:sldId id="375" r:id="rId50"/>
    <p:sldId id="376" r:id="rId51"/>
    <p:sldId id="377" r:id="rId52"/>
    <p:sldId id="378" r:id="rId53"/>
    <p:sldId id="379" r:id="rId54"/>
    <p:sldId id="381" r:id="rId55"/>
    <p:sldId id="382" r:id="rId56"/>
    <p:sldId id="384" r:id="rId57"/>
    <p:sldId id="389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>
      <p:cViewPr>
        <p:scale>
          <a:sx n="117" d="100"/>
          <a:sy n="117" d="100"/>
        </p:scale>
        <p:origin x="-126" y="-360"/>
      </p:cViewPr>
      <p:guideLst>
        <p:guide orient="horz" pos="2160"/>
        <p:guide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AB0F1-372B-431F-A1DA-80864155056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23EF5-0FD3-4C6B-9D7F-1DCBFA9F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23EF5-0FD3-4C6B-9D7F-1DCBFA9FD1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3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23EF5-0FD3-4C6B-9D7F-1DCBFA9FD1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0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1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2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1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9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2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4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C3BA-47F3-4048-B1E0-953D55698AA3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5683-3BF4-43EC-8151-29E54EC0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0" y="878723"/>
            <a:ext cx="8058150" cy="4391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4953" y="585032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赵叶</a:t>
            </a:r>
            <a:r>
              <a:rPr lang="zh-CN" altLang="en-US" dirty="0" smtClean="0"/>
              <a:t>红</a:t>
            </a:r>
            <a:endParaRPr lang="en-US" altLang="zh-CN" dirty="0" smtClean="0"/>
          </a:p>
          <a:p>
            <a:r>
              <a:rPr lang="en-US" altLang="zh-CN" dirty="0" smtClean="0"/>
              <a:t>2018.8.15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74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dirty="0">
                <a:solidFill>
                  <a:srgbClr val="92D050"/>
                </a:solidFill>
              </a:rPr>
              <a:t>render</a:t>
            </a:r>
            <a:r>
              <a:rPr lang="zh-CN" altLang="en-US" dirty="0">
                <a:solidFill>
                  <a:srgbClr val="92D050"/>
                </a:solidFill>
              </a:rPr>
              <a:t>返回类型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/>
              <a:t>render 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1289" y="1412631"/>
            <a:ext cx="9370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sz="1400" dirty="0"/>
              <a:t>在</a:t>
            </a:r>
            <a:r>
              <a:rPr lang="en-US" altLang="zh-CN" sz="1400" dirty="0"/>
              <a:t>React 16</a:t>
            </a:r>
            <a:r>
              <a:rPr lang="zh-CN" altLang="en-US" sz="1400" dirty="0"/>
              <a:t>中，</a:t>
            </a:r>
            <a:r>
              <a:rPr lang="en-US" altLang="zh-CN" sz="1400" dirty="0"/>
              <a:t>render</a:t>
            </a:r>
            <a:r>
              <a:rPr lang="zh-CN" altLang="en-US" sz="1400" dirty="0"/>
              <a:t>方法支持直接返回</a:t>
            </a:r>
            <a:r>
              <a:rPr lang="en-US" altLang="zh-CN" sz="1400" dirty="0"/>
              <a:t>string</a:t>
            </a:r>
            <a:r>
              <a:rPr lang="zh-CN" altLang="en-US" sz="1400" dirty="0"/>
              <a:t>，</a:t>
            </a:r>
            <a:r>
              <a:rPr lang="en-US" altLang="zh-CN" sz="1400" dirty="0"/>
              <a:t>number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boolean</a:t>
            </a:r>
            <a:r>
              <a:rPr lang="zh-CN" altLang="en-US" sz="1400" dirty="0"/>
              <a:t>，</a:t>
            </a:r>
            <a:r>
              <a:rPr lang="en-US" altLang="zh-CN" sz="1400" dirty="0"/>
              <a:t>null</a:t>
            </a:r>
            <a:r>
              <a:rPr lang="zh-CN" altLang="en-US" sz="1400" dirty="0"/>
              <a:t>，</a:t>
            </a:r>
            <a:r>
              <a:rPr lang="en-US" altLang="zh-CN" sz="1400" dirty="0"/>
              <a:t>portal</a:t>
            </a:r>
            <a:r>
              <a:rPr lang="zh-CN" altLang="en-US" sz="1400" dirty="0"/>
              <a:t>，以及</a:t>
            </a:r>
            <a:r>
              <a:rPr lang="en-US" altLang="zh-CN" sz="1400" dirty="0"/>
              <a:t>fragments(</a:t>
            </a:r>
            <a:r>
              <a:rPr lang="zh-CN" altLang="en-US" sz="1400" dirty="0"/>
              <a:t>带有</a:t>
            </a:r>
            <a:r>
              <a:rPr lang="en-US" altLang="zh-CN" sz="1400" dirty="0"/>
              <a:t>key</a:t>
            </a:r>
            <a:r>
              <a:rPr lang="zh-CN" altLang="en-US" sz="1400" dirty="0"/>
              <a:t>属性的数组</a:t>
            </a:r>
            <a:r>
              <a:rPr lang="en-US" altLang="zh-CN" sz="1400" dirty="0"/>
              <a:t>)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latinLnBrk="1"/>
            <a:r>
              <a:rPr lang="zh-CN" altLang="en-US" sz="1400" dirty="0" smtClean="0"/>
              <a:t>这</a:t>
            </a:r>
            <a:r>
              <a:rPr lang="zh-CN" altLang="en-US" sz="1400" dirty="0"/>
              <a:t>可以在一定程度上减少页面的</a:t>
            </a:r>
            <a:r>
              <a:rPr lang="en-US" altLang="zh-CN" sz="1400" dirty="0"/>
              <a:t>DOM</a:t>
            </a:r>
            <a:r>
              <a:rPr lang="zh-CN" altLang="en-US" sz="1400" dirty="0"/>
              <a:t>层级。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9" y="2002448"/>
            <a:ext cx="4139571" cy="48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31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dirty="0" smtClean="0">
                <a:solidFill>
                  <a:srgbClr val="92D050"/>
                </a:solidFill>
              </a:rPr>
              <a:t>Portals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传送门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1811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 dirty="0" smtClean="0"/>
              <a:t>Portals</a:t>
            </a:r>
            <a:br>
              <a:rPr lang="en-US" altLang="zh-CN" b="1" dirty="0" smtClean="0"/>
            </a:br>
            <a:r>
              <a:rPr lang="zh-CN" altLang="en-US" b="1" dirty="0"/>
              <a:t>什</a:t>
            </a:r>
            <a:r>
              <a:rPr lang="zh-CN" altLang="en-US" b="1" dirty="0" smtClean="0"/>
              <a:t>么是传送门？</a:t>
            </a:r>
            <a:endParaRPr lang="zh-CN" altLang="en-US" sz="1400" dirty="0"/>
          </a:p>
        </p:txBody>
      </p:sp>
      <p:pic>
        <p:nvPicPr>
          <p:cNvPr id="1027" name="Picture 3" descr="C:\project\v2-a650d2d42e0ed880c4413340ec961a27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2566987"/>
            <a:ext cx="6858001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7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31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dirty="0" smtClean="0">
                <a:solidFill>
                  <a:srgbClr val="92D050"/>
                </a:solidFill>
              </a:rPr>
              <a:t>Portals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传送门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11007501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 dirty="0" smtClean="0"/>
              <a:t>Portals</a:t>
            </a:r>
            <a:br>
              <a:rPr lang="en-US" altLang="zh-CN" b="1" dirty="0" smtClean="0"/>
            </a:br>
            <a:r>
              <a:rPr lang="en-US" altLang="zh-CN" sz="1400" dirty="0" smtClean="0"/>
              <a:t>React </a:t>
            </a:r>
            <a:r>
              <a:rPr lang="en-US" altLang="zh-CN" sz="1400" dirty="0"/>
              <a:t>Portal</a:t>
            </a:r>
            <a:r>
              <a:rPr lang="zh-CN" altLang="en-US" sz="1400" dirty="0"/>
              <a:t>之所以叫</a:t>
            </a:r>
            <a:r>
              <a:rPr lang="en-US" altLang="zh-CN" sz="1400" dirty="0"/>
              <a:t>Portal</a:t>
            </a:r>
            <a:r>
              <a:rPr lang="zh-CN" altLang="en-US" sz="1400" dirty="0"/>
              <a:t>，因为做的就是和“传送门”一样的事情：</a:t>
            </a:r>
            <a:r>
              <a:rPr lang="en-US" altLang="zh-CN" sz="1400" b="1" dirty="0"/>
              <a:t>render</a:t>
            </a:r>
            <a:r>
              <a:rPr lang="zh-CN" altLang="en-US" sz="1400" b="1" dirty="0"/>
              <a:t>到一个组件里面去，实际改变的是网页上另一处的</a:t>
            </a:r>
            <a:r>
              <a:rPr lang="en-US" altLang="zh-CN" sz="1400" b="1" dirty="0"/>
              <a:t>DOM</a:t>
            </a:r>
            <a:r>
              <a:rPr lang="zh-CN" altLang="en-US" sz="1400" b="1" dirty="0"/>
              <a:t>结构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/>
              <a:t>就是能够表面上渲染在一个地方，实际上渲染到了另一个地方。</a:t>
            </a:r>
            <a:endParaRPr lang="zh-CN" altLang="en-US" sz="1400" dirty="0"/>
          </a:p>
        </p:txBody>
      </p:sp>
      <p:pic>
        <p:nvPicPr>
          <p:cNvPr id="1026" name="Picture 2" descr="C:\project\v2-4022e89a8d7a22461e426cf6c653e18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07" y="2196873"/>
            <a:ext cx="6180364" cy="46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5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31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dirty="0" smtClean="0">
                <a:solidFill>
                  <a:srgbClr val="92D050"/>
                </a:solidFill>
              </a:rPr>
              <a:t>Portals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传送门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10887917" cy="1117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 dirty="0" smtClean="0"/>
              <a:t>Portals</a:t>
            </a:r>
            <a:br>
              <a:rPr lang="en-US" altLang="zh-CN" b="1" dirty="0" smtClean="0"/>
            </a:br>
            <a:r>
              <a:rPr lang="zh-CN" altLang="en-US" sz="1400" dirty="0"/>
              <a:t>弹窗依赖原来</a:t>
            </a:r>
            <a:r>
              <a:rPr lang="en-US" altLang="zh-CN" sz="1400" dirty="0"/>
              <a:t>DOM</a:t>
            </a:r>
            <a:r>
              <a:rPr lang="zh-CN" altLang="en-US" sz="1400" dirty="0"/>
              <a:t>树的上下文，因为这个</a:t>
            </a:r>
            <a:r>
              <a:rPr lang="en-US" altLang="zh-CN" sz="1400" dirty="0"/>
              <a:t>API</a:t>
            </a:r>
            <a:r>
              <a:rPr lang="zh-CN" altLang="en-US" sz="1400" dirty="0"/>
              <a:t>第一个参数是组件实例，通过它可以得到虚拟</a:t>
            </a:r>
            <a:r>
              <a:rPr lang="en-US" altLang="zh-CN" sz="1400" dirty="0"/>
              <a:t>DOM</a:t>
            </a:r>
            <a:r>
              <a:rPr lang="zh-CN" altLang="en-US" sz="1400" dirty="0"/>
              <a:t>，然后可以一级一级往上找得到上下文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（</a:t>
            </a:r>
            <a:r>
              <a:rPr lang="en-US" altLang="zh-CN" sz="1400" dirty="0"/>
              <a:t>16</a:t>
            </a:r>
            <a:r>
              <a:rPr lang="zh-CN" altLang="en-US" sz="1400" dirty="0"/>
              <a:t>版本推出</a:t>
            </a:r>
            <a:r>
              <a:rPr lang="en-US" altLang="zh-CN" sz="1400" dirty="0" err="1"/>
              <a:t>createPortal</a:t>
            </a:r>
            <a:r>
              <a:rPr lang="en-US" altLang="zh-CN" sz="1400" dirty="0"/>
              <a:t> API,</a:t>
            </a:r>
            <a:r>
              <a:rPr lang="zh-CN" altLang="en-US" sz="1400" dirty="0"/>
              <a:t>解决了弹窗</a:t>
            </a:r>
            <a:r>
              <a:rPr lang="zh-CN" altLang="en-US" sz="1400" dirty="0" smtClean="0"/>
              <a:t>问题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tooltips </a:t>
            </a:r>
            <a:r>
              <a:rPr lang="zh-CN" altLang="en-US" sz="1400" dirty="0" smtClean="0"/>
              <a:t>场景</a:t>
            </a:r>
            <a:r>
              <a:rPr lang="zh-CN" altLang="en-US" sz="1400" dirty="0"/>
              <a:t>也一样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7" y="2414446"/>
            <a:ext cx="11115675" cy="288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3" y="2410191"/>
            <a:ext cx="6543675" cy="1381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387" y="3790949"/>
            <a:ext cx="6381750" cy="1509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364" y="5318979"/>
            <a:ext cx="51530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32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dirty="0" smtClean="0">
                <a:solidFill>
                  <a:srgbClr val="92D050"/>
                </a:solidFill>
              </a:rPr>
              <a:t>Error Boundary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164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/>
              <a:t>Error Boundary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1289" y="1412631"/>
            <a:ext cx="12115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latinLnBrk="1">
              <a:buFontTx/>
              <a:buChar char="-"/>
            </a:pPr>
            <a:r>
              <a:rPr lang="en-US" altLang="zh-CN" sz="1400" dirty="0" smtClean="0"/>
              <a:t>React15: </a:t>
            </a:r>
            <a:r>
              <a:rPr lang="zh-CN" altLang="en-US" sz="1400" dirty="0" smtClean="0"/>
              <a:t>一旦</a:t>
            </a:r>
            <a:r>
              <a:rPr lang="zh-CN" altLang="en-US" sz="1400" dirty="0"/>
              <a:t>某个组件发生错误，整个组件树将会从根节点被</a:t>
            </a:r>
            <a:r>
              <a:rPr lang="en-US" altLang="zh-CN" sz="1400" dirty="0" err="1"/>
              <a:t>unmount</a:t>
            </a:r>
            <a:r>
              <a:rPr lang="zh-CN" altLang="en-US" sz="1400" dirty="0" smtClean="0"/>
              <a:t>下来 </a:t>
            </a:r>
            <a:endParaRPr lang="en-US" altLang="zh-CN" sz="1400" dirty="0"/>
          </a:p>
          <a:p>
            <a:pPr marL="285750" indent="-285750" latinLnBrk="1">
              <a:buFontTx/>
              <a:buChar char="-"/>
            </a:pPr>
            <a:r>
              <a:rPr lang="en-US" altLang="zh-CN" sz="1400" dirty="0" smtClean="0"/>
              <a:t> React16:</a:t>
            </a:r>
            <a:r>
              <a:rPr lang="zh-CN" altLang="en-US" sz="1400" dirty="0"/>
              <a:t>引入了</a:t>
            </a:r>
            <a:r>
              <a:rPr lang="en-US" altLang="zh-CN" sz="1400" dirty="0"/>
              <a:t>Error Boundary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概念</a:t>
            </a:r>
            <a:r>
              <a:rPr lang="en-US" altLang="zh-CN" sz="1400" dirty="0" smtClean="0"/>
              <a:t>,</a:t>
            </a:r>
            <a:r>
              <a:rPr lang="zh-CN" altLang="en-US" sz="1400" dirty="0"/>
              <a:t>当某个组件发生错误时，我们可以通过</a:t>
            </a:r>
            <a:r>
              <a:rPr lang="en-US" altLang="zh-CN" sz="1400" dirty="0"/>
              <a:t>Error Boundary</a:t>
            </a:r>
            <a:r>
              <a:rPr lang="zh-CN" altLang="en-US" sz="1400" dirty="0"/>
              <a:t>捕获到错误并对错误做优雅处理，如使用</a:t>
            </a:r>
            <a:r>
              <a:rPr lang="en-US" altLang="zh-CN" sz="1400" dirty="0"/>
              <a:t>Error </a:t>
            </a:r>
            <a:r>
              <a:rPr lang="en-US" altLang="zh-CN" sz="1400" dirty="0" smtClean="0"/>
              <a:t>Boundary</a:t>
            </a:r>
            <a:br>
              <a:rPr lang="en-US" altLang="zh-CN" sz="1400" dirty="0" smtClean="0"/>
            </a:br>
            <a:r>
              <a:rPr lang="zh-CN" altLang="en-US" sz="1400" dirty="0" smtClean="0"/>
              <a:t>提供</a:t>
            </a:r>
            <a:r>
              <a:rPr lang="zh-CN" altLang="en-US" sz="1400" dirty="0"/>
              <a:t>的内容替代错误组件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 latinLnBrk="1">
              <a:buFontTx/>
              <a:buChar char="-"/>
            </a:pPr>
            <a:r>
              <a:rPr lang="en-US" altLang="zh-CN" sz="1400" dirty="0" err="1"/>
              <a:t>componentDidCatch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: Error </a:t>
            </a:r>
            <a:r>
              <a:rPr lang="en-US" altLang="zh-CN" sz="1400" dirty="0"/>
              <a:t>Boundary</a:t>
            </a:r>
            <a:r>
              <a:rPr lang="zh-CN" altLang="en-US" sz="1400" dirty="0"/>
              <a:t>可以看作是一种特殊的</a:t>
            </a:r>
            <a:r>
              <a:rPr lang="en-US" altLang="zh-CN" sz="1400" dirty="0"/>
              <a:t>React</a:t>
            </a:r>
            <a:r>
              <a:rPr lang="zh-CN" altLang="en-US" sz="1400" dirty="0"/>
              <a:t>组件，新增了</a:t>
            </a:r>
            <a:r>
              <a:rPr lang="en-US" altLang="zh-CN" sz="1400" dirty="0" err="1"/>
              <a:t>componentDidCatch</a:t>
            </a:r>
            <a:r>
              <a:rPr lang="zh-CN" altLang="en-US" sz="1400" dirty="0"/>
              <a:t>这个生命周期函数，它可以捕获自身及子树上的</a:t>
            </a:r>
            <a:r>
              <a:rPr lang="zh-CN" altLang="en-US" sz="1400" dirty="0" smtClean="0"/>
              <a:t>错误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并</a:t>
            </a:r>
            <a:r>
              <a:rPr lang="zh-CN" altLang="en-US" sz="1400" dirty="0"/>
              <a:t>对错误做优雅处理，包括上报错误日志、展示出错提示，而不是卸载整个组件树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200" dirty="0" smtClean="0">
                <a:solidFill>
                  <a:srgbClr val="FF0000"/>
                </a:solidFill>
              </a:rPr>
              <a:t>（注</a:t>
            </a:r>
            <a:r>
              <a:rPr lang="zh-CN" altLang="en-US" sz="1200" dirty="0">
                <a:solidFill>
                  <a:srgbClr val="FF0000"/>
                </a:solidFill>
              </a:rPr>
              <a:t>：它并不能捕获</a:t>
            </a:r>
            <a:r>
              <a:rPr lang="en-US" altLang="zh-CN" sz="1200" dirty="0">
                <a:solidFill>
                  <a:srgbClr val="FF0000"/>
                </a:solidFill>
              </a:rPr>
              <a:t>runtime</a:t>
            </a:r>
            <a:r>
              <a:rPr lang="zh-CN" altLang="en-US" sz="1200" dirty="0">
                <a:solidFill>
                  <a:srgbClr val="FF0000"/>
                </a:solidFill>
              </a:rPr>
              <a:t>所有的错误，比如组件回调事件里的错误，可以把它想象成传统的</a:t>
            </a:r>
            <a:r>
              <a:rPr lang="en-US" altLang="zh-CN" sz="1200" dirty="0">
                <a:solidFill>
                  <a:srgbClr val="FF0000"/>
                </a:solidFill>
              </a:rPr>
              <a:t>try-catch</a:t>
            </a:r>
            <a:r>
              <a:rPr lang="zh-CN" altLang="en-US" sz="1200" dirty="0">
                <a:solidFill>
                  <a:srgbClr val="FF0000"/>
                </a:solidFill>
              </a:rPr>
              <a:t>语句）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3216885"/>
            <a:ext cx="4314825" cy="3495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57" y="3264877"/>
            <a:ext cx="4772025" cy="3352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8923" y="2901461"/>
            <a:ext cx="95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使用错误组件将</a:t>
            </a:r>
            <a:r>
              <a:rPr lang="en-US" altLang="zh-CN" dirty="0" err="1" smtClean="0">
                <a:solidFill>
                  <a:srgbClr val="FF0000"/>
                </a:solidFill>
              </a:rPr>
              <a:t>UserError</a:t>
            </a:r>
            <a:r>
              <a:rPr lang="zh-CN" altLang="en-US" dirty="0" smtClean="0">
                <a:solidFill>
                  <a:srgbClr val="FF0000"/>
                </a:solidFill>
              </a:rPr>
              <a:t>包裹，当</a:t>
            </a:r>
            <a:r>
              <a:rPr lang="en-US" altLang="zh-CN" dirty="0" err="1" smtClean="0">
                <a:solidFill>
                  <a:srgbClr val="FF0000"/>
                </a:solidFill>
              </a:rPr>
              <a:t>UserError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Profile</a:t>
            </a:r>
            <a:r>
              <a:rPr lang="zh-CN" altLang="en-US" dirty="0" smtClean="0">
                <a:solidFill>
                  <a:srgbClr val="FF0000"/>
                </a:solidFill>
              </a:rPr>
              <a:t>发生错误，会使用</a:t>
            </a:r>
            <a:r>
              <a:rPr lang="en-US" altLang="zh-CN" dirty="0" err="1" smtClean="0">
                <a:solidFill>
                  <a:srgbClr val="FF0000"/>
                </a:solidFill>
              </a:rPr>
              <a:t>ErrorBoundary</a:t>
            </a:r>
            <a:r>
              <a:rPr lang="zh-CN" altLang="en-US" dirty="0" smtClean="0">
                <a:solidFill>
                  <a:srgbClr val="FF0000"/>
                </a:solidFill>
              </a:rPr>
              <a:t>内容包裹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302734" y="4842138"/>
            <a:ext cx="2197345" cy="3868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dirty="0" smtClean="0">
                <a:solidFill>
                  <a:srgbClr val="92D050"/>
                </a:solidFill>
              </a:rPr>
              <a:t>ref</a:t>
            </a:r>
            <a:r>
              <a:rPr lang="zh-CN" altLang="en-US" dirty="0" smtClean="0">
                <a:solidFill>
                  <a:srgbClr val="92D050"/>
                </a:solidFill>
              </a:rPr>
              <a:t>传递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1955" y="802732"/>
            <a:ext cx="96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/>
              <a:t>Ref</a:t>
            </a:r>
            <a:r>
              <a:rPr lang="zh-CN" altLang="en-US" b="1" dirty="0" smtClean="0"/>
              <a:t>使用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627" y="1233226"/>
            <a:ext cx="1102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sz="1400" dirty="0"/>
              <a:t>在父组件中直接操作子组件的方法，</a:t>
            </a:r>
            <a:r>
              <a:rPr lang="en-US" altLang="zh-CN" sz="1400" dirty="0"/>
              <a:t>Ref</a:t>
            </a:r>
            <a:r>
              <a:rPr lang="zh-CN" altLang="en-US" sz="1400" dirty="0"/>
              <a:t>的方式，使其脱离了</a:t>
            </a:r>
            <a:r>
              <a:rPr lang="en-US" altLang="zh-CN" sz="1400" dirty="0"/>
              <a:t>props</a:t>
            </a:r>
            <a:r>
              <a:rPr lang="zh-CN" altLang="en-US" sz="1400" dirty="0"/>
              <a:t>传值，然后更新子组件的标准方法</a:t>
            </a:r>
            <a:r>
              <a:rPr lang="zh-CN" altLang="en-US" sz="1400" dirty="0" smtClean="0"/>
              <a:t>。</a:t>
            </a:r>
            <a:r>
              <a:rPr lang="en-US" altLang="zh-CN" sz="1400" dirty="0"/>
              <a:t>React16.3</a:t>
            </a:r>
            <a:r>
              <a:rPr lang="zh-CN" altLang="en-US" sz="1400" dirty="0"/>
              <a:t>中修改了</a:t>
            </a:r>
            <a:r>
              <a:rPr lang="en-US" altLang="zh-CN" sz="1400" dirty="0"/>
              <a:t>Refs</a:t>
            </a:r>
            <a:r>
              <a:rPr lang="zh-CN" altLang="en-US" sz="1400" dirty="0"/>
              <a:t>的使用方法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并且</a:t>
            </a:r>
            <a:r>
              <a:rPr lang="zh-CN" altLang="en-US" sz="1400" dirty="0"/>
              <a:t>提供了</a:t>
            </a:r>
            <a:r>
              <a:rPr lang="en-US" altLang="zh-CN" sz="1400" dirty="0"/>
              <a:t>Forwarding Refs</a:t>
            </a:r>
            <a:r>
              <a:rPr lang="zh-CN" altLang="en-US" sz="1400" dirty="0"/>
              <a:t>用于在父组件中操作子组件中的</a:t>
            </a:r>
            <a:r>
              <a:rPr lang="en-US" altLang="zh-CN" sz="1400" dirty="0" err="1"/>
              <a:t>dom</a:t>
            </a:r>
            <a:r>
              <a:rPr lang="zh-CN" altLang="en-US" sz="1400" dirty="0"/>
              <a:t>节点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68093" y="1794169"/>
            <a:ext cx="1285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/>
              <a:t>父组件</a:t>
            </a:r>
            <a:r>
              <a:rPr lang="en-US" altLang="zh-CN" b="1" i="1" dirty="0" err="1" smtClean="0"/>
              <a:t>myRef</a:t>
            </a:r>
            <a:r>
              <a:rPr lang="en-US" altLang="zh-CN" b="1" i="1" dirty="0" smtClean="0"/>
              <a:t>—&gt;</a:t>
            </a:r>
            <a:r>
              <a:rPr lang="en-US" altLang="zh-CN" b="1" i="1" dirty="0" err="1"/>
              <a:t>React.forwardRef</a:t>
            </a:r>
            <a:r>
              <a:rPr lang="zh-CN" altLang="en-US" b="1" i="1" dirty="0"/>
              <a:t>中的</a:t>
            </a:r>
            <a:r>
              <a:rPr lang="zh-CN" altLang="en-US" b="1" i="1" dirty="0" smtClean="0"/>
              <a:t>实参</a:t>
            </a:r>
            <a:r>
              <a:rPr lang="en-US" altLang="zh-CN" b="1" i="1" dirty="0" smtClean="0"/>
              <a:t>—&gt;</a:t>
            </a:r>
            <a:r>
              <a:rPr lang="zh-CN" altLang="en-US" b="1" i="1" dirty="0"/>
              <a:t>通过</a:t>
            </a:r>
            <a:r>
              <a:rPr lang="en-US" altLang="zh-CN" b="1" i="1" dirty="0" err="1"/>
              <a:t>forwardRef</a:t>
            </a:r>
            <a:r>
              <a:rPr lang="zh-CN" altLang="en-US" b="1" i="1" dirty="0"/>
              <a:t>方法创建的子组件中的</a:t>
            </a:r>
            <a:r>
              <a:rPr lang="en-US" altLang="zh-CN" b="1" i="1" dirty="0" smtClean="0"/>
              <a:t>ref—&gt;</a:t>
            </a:r>
            <a:r>
              <a:rPr lang="zh-CN" altLang="en-US" b="1" i="1" dirty="0"/>
              <a:t>指向子组件中的某一个</a:t>
            </a:r>
            <a:r>
              <a:rPr lang="en-US" altLang="zh-CN" b="1" i="1" dirty="0" err="1"/>
              <a:t>dom</a:t>
            </a:r>
            <a:r>
              <a:rPr lang="zh-CN" altLang="en-US" b="1" i="1" dirty="0"/>
              <a:t>节点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1" y="2139008"/>
            <a:ext cx="3680679" cy="4697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05" y="2650513"/>
            <a:ext cx="5286375" cy="305752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 flipV="1">
            <a:off x="3873969" y="3429000"/>
            <a:ext cx="1800000" cy="4454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8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29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dirty="0" smtClean="0">
                <a:solidFill>
                  <a:srgbClr val="92D050"/>
                </a:solidFill>
              </a:rPr>
              <a:t>context</a:t>
            </a:r>
            <a:r>
              <a:rPr lang="zh-CN" altLang="en-US" dirty="0" smtClean="0">
                <a:solidFill>
                  <a:srgbClr val="92D050"/>
                </a:solidFill>
              </a:rPr>
              <a:t>传递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706" y="515307"/>
            <a:ext cx="1209923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Context</a:t>
            </a:r>
            <a:r>
              <a:rPr lang="zh-CN" altLang="en-US" b="1" dirty="0" smtClean="0"/>
              <a:t>使用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- </a:t>
            </a:r>
            <a:r>
              <a:rPr lang="en-US" altLang="zh-CN" sz="1400" dirty="0" err="1" smtClean="0"/>
              <a:t>React.creatContext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用来创建一个</a:t>
            </a:r>
            <a:r>
              <a:rPr lang="en-US" altLang="zh-CN" sz="1400" dirty="0"/>
              <a:t>Context</a:t>
            </a:r>
            <a:r>
              <a:rPr lang="zh-CN" altLang="en-US" sz="1400" dirty="0"/>
              <a:t>，它接受一个参数，这个参数会作为</a:t>
            </a:r>
            <a:r>
              <a:rPr lang="en-US" altLang="zh-CN" sz="1400" dirty="0"/>
              <a:t>Context</a:t>
            </a:r>
            <a:r>
              <a:rPr lang="zh-CN" altLang="en-US" sz="1400" dirty="0"/>
              <a:t>传递的默认值。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- Provider:</a:t>
            </a:r>
            <a:r>
              <a:rPr lang="zh-CN" altLang="en-US" sz="1400" dirty="0"/>
              <a:t>是需要使用</a:t>
            </a:r>
            <a:r>
              <a:rPr lang="en-US" altLang="zh-CN" sz="1400" dirty="0"/>
              <a:t>Context</a:t>
            </a:r>
            <a:r>
              <a:rPr lang="zh-CN" altLang="en-US" sz="1400" dirty="0"/>
              <a:t>的所有组件的根</a:t>
            </a:r>
            <a:r>
              <a:rPr lang="zh-CN" altLang="en-US" sz="1400" dirty="0" smtClean="0"/>
              <a:t>组件，</a:t>
            </a:r>
            <a:r>
              <a:rPr lang="zh-CN" altLang="en-US" sz="1400" dirty="0"/>
              <a:t>它接受一个</a:t>
            </a:r>
            <a:r>
              <a:rPr lang="en-US" altLang="zh-CN" sz="1400" dirty="0"/>
              <a:t>value</a:t>
            </a:r>
            <a:r>
              <a:rPr lang="zh-CN" altLang="en-US" sz="1400" dirty="0"/>
              <a:t>作为</a:t>
            </a:r>
            <a:r>
              <a:rPr lang="en-US" altLang="zh-CN" sz="1400" dirty="0"/>
              <a:t>props</a:t>
            </a:r>
            <a:r>
              <a:rPr lang="zh-CN" altLang="en-US" sz="1400" dirty="0"/>
              <a:t>，它表示</a:t>
            </a:r>
            <a:r>
              <a:rPr lang="en-US" altLang="zh-CN" sz="1400" dirty="0"/>
              <a:t>Context</a:t>
            </a:r>
            <a:r>
              <a:rPr lang="zh-CN" altLang="en-US" sz="1400" dirty="0"/>
              <a:t>传递的</a:t>
            </a:r>
            <a:r>
              <a:rPr lang="zh-CN" altLang="en-US" sz="1400" dirty="0" smtClean="0"/>
              <a:t>值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它</a:t>
            </a:r>
            <a:r>
              <a:rPr lang="zh-CN" altLang="en-US" sz="1400" dirty="0"/>
              <a:t>会</a:t>
            </a:r>
            <a:r>
              <a:rPr lang="zh-CN" altLang="en-US" sz="1400" dirty="0" smtClean="0"/>
              <a:t>修  改</a:t>
            </a:r>
            <a:r>
              <a:rPr lang="zh-CN" altLang="en-US" sz="1400" dirty="0"/>
              <a:t>你在创建</a:t>
            </a:r>
            <a:r>
              <a:rPr lang="en-US" altLang="zh-CN" sz="1400" dirty="0"/>
              <a:t>Context</a:t>
            </a:r>
            <a:r>
              <a:rPr lang="zh-CN" altLang="en-US" sz="1400" dirty="0"/>
              <a:t>时候设定的默认值。</a:t>
            </a:r>
            <a:endParaRPr lang="en-US" altLang="zh-CN" sz="1400" dirty="0" smtClean="0"/>
          </a:p>
          <a:p>
            <a:r>
              <a:rPr lang="en-US" altLang="zh-CN" sz="1400" dirty="0" smtClean="0"/>
              <a:t>- Consumer:</a:t>
            </a:r>
            <a:r>
              <a:rPr lang="zh-CN" altLang="en-US" sz="1400" dirty="0"/>
              <a:t>表示消费者，它接受一个</a:t>
            </a:r>
            <a:r>
              <a:rPr lang="en-US" altLang="zh-CN" sz="1400" dirty="0"/>
              <a:t>render props</a:t>
            </a:r>
            <a:r>
              <a:rPr lang="zh-CN" altLang="en-US" sz="1400" dirty="0"/>
              <a:t>作为唯一的</a:t>
            </a:r>
            <a:r>
              <a:rPr lang="en-US" altLang="zh-CN" sz="1400" dirty="0"/>
              <a:t>children</a:t>
            </a:r>
            <a:r>
              <a:rPr lang="zh-CN" altLang="en-US" sz="1400" dirty="0"/>
              <a:t>。其实就是一个函数，这个函数会接收到</a:t>
            </a:r>
            <a:r>
              <a:rPr lang="en-US" altLang="zh-CN" sz="1400" dirty="0"/>
              <a:t>Context</a:t>
            </a:r>
            <a:r>
              <a:rPr lang="zh-CN" altLang="en-US" sz="1400" dirty="0"/>
              <a:t>传递的数据作为参数，并且需要返回一个组件。</a:t>
            </a:r>
            <a:endParaRPr lang="en-US" altLang="zh-CN" sz="1400" dirty="0"/>
          </a:p>
          <a:p>
            <a:pPr latinLnBrk="1"/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" y="2153244"/>
            <a:ext cx="11674205" cy="46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6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361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zh-CN" altLang="en-US" dirty="0" smtClean="0">
                <a:solidFill>
                  <a:srgbClr val="92D050"/>
                </a:solidFill>
              </a:rPr>
              <a:t>更好的服务端渲染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045" y="972507"/>
            <a:ext cx="12099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服务端渲染提升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简单介绍</a:t>
            </a:r>
            <a:r>
              <a:rPr lang="en-US" altLang="zh-CN" b="1" dirty="0" smtClean="0"/>
              <a:t>)</a:t>
            </a:r>
            <a:br>
              <a:rPr lang="en-US" altLang="zh-CN" b="1" dirty="0" smtClean="0"/>
            </a:br>
            <a:r>
              <a:rPr lang="en-US" altLang="zh-CN" sz="1400" dirty="0"/>
              <a:t>React 16</a:t>
            </a:r>
            <a:r>
              <a:rPr lang="zh-CN" altLang="en-US" sz="1400" dirty="0"/>
              <a:t>的</a:t>
            </a:r>
            <a:r>
              <a:rPr lang="en-US" altLang="zh-CN" sz="1400" dirty="0"/>
              <a:t>SSR</a:t>
            </a:r>
            <a:r>
              <a:rPr lang="zh-CN" altLang="en-US" sz="1400" dirty="0"/>
              <a:t>被完全重写，新的实现非常快，接近</a:t>
            </a:r>
            <a:r>
              <a:rPr lang="en-US" altLang="zh-CN" sz="1400" dirty="0"/>
              <a:t>3</a:t>
            </a:r>
            <a:r>
              <a:rPr lang="zh-CN" altLang="en-US" sz="1400" dirty="0"/>
              <a:t>倍性能于</a:t>
            </a:r>
            <a:r>
              <a:rPr lang="en-US" altLang="zh-CN" sz="1400" dirty="0"/>
              <a:t>React 15</a:t>
            </a:r>
            <a:r>
              <a:rPr lang="zh-CN" altLang="en-US" sz="1400" dirty="0"/>
              <a:t>，现在提供一种流模式</a:t>
            </a:r>
            <a:r>
              <a:rPr lang="en-US" altLang="zh-CN" sz="1400" dirty="0"/>
              <a:t>streaming</a:t>
            </a:r>
            <a:r>
              <a:rPr lang="zh-CN" altLang="en-US" sz="1400" dirty="0"/>
              <a:t>，可以更快地把渲染的字节发送到客户端。另外，</a:t>
            </a:r>
            <a:r>
              <a:rPr lang="en-US" altLang="zh-CN" sz="1400" dirty="0"/>
              <a:t>React 16</a:t>
            </a:r>
            <a:r>
              <a:rPr lang="zh-CN" altLang="en-US" sz="1400" dirty="0"/>
              <a:t>在</a:t>
            </a:r>
            <a:r>
              <a:rPr lang="en-US" altLang="zh-CN" sz="1400" dirty="0"/>
              <a:t>hydrating(</a:t>
            </a:r>
            <a:r>
              <a:rPr lang="zh-CN" altLang="en-US" sz="1400" dirty="0"/>
              <a:t>注：指在客户端基于服务器返回的</a:t>
            </a:r>
            <a:r>
              <a:rPr lang="en-US" altLang="zh-CN" sz="1400" dirty="0"/>
              <a:t>HTML</a:t>
            </a:r>
            <a:r>
              <a:rPr lang="zh-CN" altLang="en-US" sz="1400" dirty="0"/>
              <a:t>再次重新渲染）方面也表现的更好，</a:t>
            </a:r>
            <a:r>
              <a:rPr lang="en-US" altLang="zh-CN" sz="1400" dirty="0"/>
              <a:t>React 16</a:t>
            </a:r>
            <a:r>
              <a:rPr lang="zh-CN" altLang="en-US" sz="1400" dirty="0"/>
              <a:t>不再要求客户端的初始渲染完全和服务器返回的渲染结果一致，而是尽量重用已经存在的</a:t>
            </a:r>
            <a:r>
              <a:rPr lang="en-US" altLang="zh-CN" sz="1400" dirty="0"/>
              <a:t>DOM</a:t>
            </a:r>
            <a:r>
              <a:rPr lang="zh-CN" altLang="en-US" sz="1400" dirty="0"/>
              <a:t>元素。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5519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原理</a:t>
            </a:r>
            <a:r>
              <a:rPr lang="en-US" altLang="zh-CN" b="1" dirty="0" smtClean="0">
                <a:solidFill>
                  <a:srgbClr val="92D050"/>
                </a:solidFill>
              </a:rPr>
              <a:t>  -  </a:t>
            </a:r>
            <a:r>
              <a:rPr lang="zh-CN" altLang="en-US" b="1" dirty="0" smtClean="0">
                <a:solidFill>
                  <a:srgbClr val="92D050"/>
                </a:solidFill>
              </a:rPr>
              <a:t>虚拟</a:t>
            </a:r>
            <a:r>
              <a:rPr lang="en-US" altLang="zh-CN" b="1" dirty="0" smtClean="0">
                <a:solidFill>
                  <a:srgbClr val="92D050"/>
                </a:solidFill>
              </a:rPr>
              <a:t>DOM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045" y="972507"/>
            <a:ext cx="12099232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1" y="2309812"/>
            <a:ext cx="6800850" cy="31527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045" y="972507"/>
            <a:ext cx="120992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err="1" smtClean="0"/>
              <a:t>Vitual</a:t>
            </a:r>
            <a:r>
              <a:rPr lang="en-US" altLang="zh-CN" sz="1400" b="1" dirty="0" smtClean="0"/>
              <a:t> DOM</a:t>
            </a:r>
            <a:br>
              <a:rPr lang="en-US" altLang="zh-CN" sz="1400" b="1" dirty="0" smtClean="0"/>
            </a:br>
            <a:r>
              <a:rPr lang="en-US" altLang="zh-CN" sz="1400" b="1" dirty="0" smtClean="0"/>
              <a:t>- </a:t>
            </a:r>
            <a:r>
              <a:rPr lang="zh-CN" altLang="en-US" sz="1400" dirty="0" smtClean="0"/>
              <a:t>使用轻量级的</a:t>
            </a:r>
            <a:r>
              <a:rPr lang="en-US" altLang="zh-CN" sz="1400" dirty="0" err="1" smtClean="0"/>
              <a:t>dom</a:t>
            </a:r>
            <a:r>
              <a:rPr lang="zh-CN" altLang="en-US" sz="1400" dirty="0" smtClean="0"/>
              <a:t>结构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js</a:t>
            </a:r>
            <a:r>
              <a:rPr lang="zh-CN" altLang="en-US" sz="1400" dirty="0" smtClean="0"/>
              <a:t>模拟实现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，来模拟重量级的</a:t>
            </a:r>
            <a:r>
              <a:rPr lang="en-US" altLang="zh-CN" sz="1400" dirty="0" err="1" smtClean="0"/>
              <a:t>dom</a:t>
            </a:r>
            <a:r>
              <a:rPr lang="zh-CN" altLang="en-US" sz="1400" dirty="0" smtClean="0"/>
              <a:t>结构，通过对轻量级的模拟</a:t>
            </a:r>
            <a:r>
              <a:rPr lang="en-US" altLang="zh-CN" sz="1400" dirty="0" err="1" smtClean="0"/>
              <a:t>dom</a:t>
            </a:r>
            <a:r>
              <a:rPr lang="zh-CN" altLang="en-US" sz="1400" dirty="0" smtClean="0"/>
              <a:t>结构进行操作，来减少重量级结构</a:t>
            </a:r>
            <a:r>
              <a:rPr lang="en-US" altLang="zh-CN" sz="1400" dirty="0" err="1" smtClean="0"/>
              <a:t>dom</a:t>
            </a:r>
            <a:r>
              <a:rPr lang="zh-CN" altLang="en-US" sz="1400" dirty="0" smtClean="0"/>
              <a:t>的操作，最终达到性能优化的目的。而这轻量级的</a:t>
            </a:r>
            <a:r>
              <a:rPr lang="en-US" altLang="zh-CN" sz="1400" dirty="0" err="1" smtClean="0"/>
              <a:t>dom</a:t>
            </a:r>
            <a:r>
              <a:rPr lang="zh-CN" altLang="en-US" sz="1400" dirty="0" smtClean="0"/>
              <a:t>就是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virual</a:t>
            </a:r>
            <a:r>
              <a:rPr lang="en-US" altLang="zh-CN" sz="1400" dirty="0" smtClean="0">
                <a:solidFill>
                  <a:srgbClr val="FF0000"/>
                </a:solidFill>
              </a:rPr>
              <a:t> DOM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11078097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92D050"/>
                </a:solidFill>
              </a:rPr>
              <a:t>原理</a:t>
            </a:r>
            <a:r>
              <a:rPr lang="en-US" altLang="zh-CN" b="1" dirty="0" smtClean="0">
                <a:solidFill>
                  <a:srgbClr val="92D050"/>
                </a:solidFill>
              </a:rPr>
              <a:t>  -  </a:t>
            </a:r>
            <a:r>
              <a:rPr lang="zh-CN" altLang="en-US" b="1" dirty="0" smtClean="0">
                <a:solidFill>
                  <a:srgbClr val="92D050"/>
                </a:solidFill>
              </a:rPr>
              <a:t>虚拟</a:t>
            </a:r>
            <a:r>
              <a:rPr lang="en-US" altLang="zh-CN" b="1" dirty="0" smtClean="0">
                <a:solidFill>
                  <a:srgbClr val="92D050"/>
                </a:solidFill>
              </a:rPr>
              <a:t>DOM </a:t>
            </a:r>
            <a:r>
              <a:rPr lang="zh-CN" altLang="en-US" b="1" dirty="0" smtClean="0">
                <a:solidFill>
                  <a:srgbClr val="92D050"/>
                </a:solidFill>
              </a:rPr>
              <a:t>一定比真实</a:t>
            </a:r>
            <a:r>
              <a:rPr lang="en-US" altLang="zh-CN" b="1" dirty="0" smtClean="0">
                <a:solidFill>
                  <a:srgbClr val="92D050"/>
                </a:solidFill>
              </a:rPr>
              <a:t>DOM</a:t>
            </a:r>
            <a:r>
              <a:rPr lang="zh-CN" altLang="en-US" b="1" dirty="0" smtClean="0">
                <a:solidFill>
                  <a:srgbClr val="92D050"/>
                </a:solidFill>
              </a:rPr>
              <a:t>操作快？</a:t>
            </a:r>
            <a:r>
              <a:rPr lang="en-US" altLang="zh-CN" b="1" dirty="0" smtClean="0"/>
              <a:t> </a:t>
            </a:r>
            <a:r>
              <a:rPr lang="en-US" altLang="zh-CN" b="1" dirty="0"/>
              <a:t>https://</a:t>
            </a:r>
            <a:r>
              <a:rPr lang="en-US" altLang="zh-CN" b="1" dirty="0" smtClean="0"/>
              <a:t>www.zhihu.com/question/31809713/answer/53544875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045" y="972507"/>
            <a:ext cx="120992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4677" y="1823522"/>
            <a:ext cx="658096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-</a:t>
            </a:r>
            <a:r>
              <a:rPr lang="en-US" altLang="zh-CN" sz="1400" b="1" dirty="0"/>
              <a:t> React </a:t>
            </a:r>
            <a:r>
              <a:rPr lang="zh-CN" altLang="en-US" sz="1400" b="1" dirty="0"/>
              <a:t>从来没有说过 “</a:t>
            </a:r>
            <a:r>
              <a:rPr lang="en-US" altLang="zh-CN" sz="1400" b="1" dirty="0"/>
              <a:t>React </a:t>
            </a:r>
            <a:r>
              <a:rPr lang="zh-CN" altLang="en-US" sz="1400" b="1" dirty="0"/>
              <a:t>比原生操作 </a:t>
            </a:r>
            <a:r>
              <a:rPr lang="en-US" altLang="zh-CN" sz="1400" b="1" dirty="0"/>
              <a:t>DOM </a:t>
            </a:r>
            <a:r>
              <a:rPr lang="zh-CN" altLang="en-US" sz="1400" b="1" dirty="0"/>
              <a:t>快” 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</a:t>
            </a:r>
            <a:r>
              <a:rPr lang="en-US" altLang="zh-CN" sz="1200" dirty="0" smtClean="0"/>
              <a:t>1. Virtual </a:t>
            </a:r>
            <a:r>
              <a:rPr lang="en-US" altLang="zh-CN" sz="1200" dirty="0"/>
              <a:t>DOM</a:t>
            </a:r>
            <a:r>
              <a:rPr lang="zh-CN" altLang="en-US" sz="1200" dirty="0"/>
              <a:t>在数据</a:t>
            </a:r>
            <a:r>
              <a:rPr lang="en-US" altLang="zh-CN" sz="1200" dirty="0"/>
              <a:t>change</a:t>
            </a:r>
            <a:r>
              <a:rPr lang="zh-CN" altLang="en-US" sz="1200" dirty="0"/>
              <a:t>时才能有优势，如果页面第一次展现出来以后都不用变就没优势</a:t>
            </a:r>
            <a:r>
              <a:rPr lang="zh-CN" altLang="en-US" sz="1200" dirty="0" smtClean="0"/>
              <a:t>了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2. </a:t>
            </a:r>
            <a:r>
              <a:rPr lang="zh-CN" altLang="en-US" sz="1200" dirty="0" smtClean="0"/>
              <a:t>如果只是更新一部分的数据，那么</a:t>
            </a:r>
            <a:r>
              <a:rPr lang="en-US" altLang="zh-CN" sz="1200" dirty="0" err="1" smtClean="0"/>
              <a:t>innerHTML</a:t>
            </a:r>
            <a:r>
              <a:rPr lang="zh-CN" altLang="en-US" sz="1200" dirty="0" smtClean="0"/>
              <a:t>就显得太浪费了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123" y="776636"/>
            <a:ext cx="79688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- </a:t>
            </a:r>
            <a:r>
              <a:rPr lang="zh-CN" altLang="en-US" sz="1400" b="1" dirty="0"/>
              <a:t>纯</a:t>
            </a:r>
            <a:r>
              <a:rPr lang="zh-CN" altLang="en-US" sz="1400" b="1" dirty="0" smtClean="0"/>
              <a:t>手动优化</a:t>
            </a:r>
            <a:r>
              <a:rPr lang="en-US" altLang="zh-CN" sz="1400" b="1" dirty="0" smtClean="0"/>
              <a:t>DOM + </a:t>
            </a:r>
            <a:r>
              <a:rPr lang="zh-CN" altLang="en-US" sz="1400" b="1" dirty="0" smtClean="0"/>
              <a:t>手动操作</a:t>
            </a:r>
            <a:r>
              <a:rPr lang="en-US" altLang="zh-CN" sz="1400" b="1" dirty="0" smtClean="0"/>
              <a:t>DOM &gt; </a:t>
            </a:r>
            <a:r>
              <a:rPr lang="zh-CN" altLang="en-US" sz="1400" b="1" dirty="0" smtClean="0"/>
              <a:t>框架操作</a:t>
            </a:r>
            <a:r>
              <a:rPr lang="en-US" altLang="zh-CN" sz="1400" b="1" dirty="0" smtClean="0"/>
              <a:t>DOM</a:t>
            </a:r>
            <a:r>
              <a:rPr lang="zh-CN" altLang="en-US" sz="1400" b="1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200" dirty="0" smtClean="0"/>
              <a:t>  1. </a:t>
            </a:r>
            <a:r>
              <a:rPr lang="zh-CN" altLang="en-US" sz="1200" dirty="0" smtClean="0"/>
              <a:t>框架能做的保证：不</a:t>
            </a:r>
            <a:r>
              <a:rPr lang="zh-CN" altLang="en-US" sz="1200" dirty="0"/>
              <a:t>需要手动优化的情况下</a:t>
            </a:r>
            <a:r>
              <a:rPr lang="zh-CN" altLang="en-US" sz="1200" dirty="0" smtClean="0"/>
              <a:t>，依然可以提供</a:t>
            </a:r>
            <a:r>
              <a:rPr lang="zh-CN" altLang="en-US" sz="1200" dirty="0"/>
              <a:t>过得去的性能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2. </a:t>
            </a:r>
            <a:r>
              <a:rPr lang="zh-CN" altLang="en-US" sz="1200" dirty="0" smtClean="0"/>
              <a:t>框架</a:t>
            </a:r>
            <a:r>
              <a:rPr lang="zh-CN" altLang="en-US" sz="1200" dirty="0"/>
              <a:t>的意义</a:t>
            </a:r>
            <a:r>
              <a:rPr lang="zh-CN" altLang="en-US" sz="1200" dirty="0" smtClean="0"/>
              <a:t>在于：掩盖</a:t>
            </a:r>
            <a:r>
              <a:rPr lang="zh-CN" altLang="en-US" sz="1200" dirty="0"/>
              <a:t>了底层的</a:t>
            </a:r>
            <a:r>
              <a:rPr lang="en-US" altLang="zh-CN" sz="1200" dirty="0"/>
              <a:t>DOM</a:t>
            </a:r>
            <a:r>
              <a:rPr lang="zh-CN" altLang="en-US" sz="1200" dirty="0"/>
              <a:t>操作，让我们使用声明式的方式描述描述我们的目的，让代码更容易维护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" y="2888140"/>
            <a:ext cx="10096500" cy="1828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9846" y="4834171"/>
            <a:ext cx="522771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-</a:t>
            </a:r>
            <a:r>
              <a:rPr lang="en-US" altLang="zh-CN" sz="1400" b="1" dirty="0"/>
              <a:t> </a:t>
            </a:r>
            <a:r>
              <a:rPr lang="en-US" altLang="zh-CN" sz="1400" b="1" dirty="0" smtClean="0"/>
              <a:t>virtual </a:t>
            </a:r>
            <a:r>
              <a:rPr lang="en-US" altLang="zh-CN" sz="1400" b="1" dirty="0"/>
              <a:t>DOM </a:t>
            </a:r>
            <a:r>
              <a:rPr lang="zh-CN" altLang="en-US" sz="1400" b="1" dirty="0"/>
              <a:t>真正的价值从来都不是性能，而是它 </a:t>
            </a:r>
            <a:r>
              <a:rPr lang="zh-CN" altLang="en-US" sz="1400" b="1" dirty="0" smtClean="0"/>
              <a:t>的以下特点：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200" dirty="0" smtClean="0"/>
              <a:t>  1.</a:t>
            </a:r>
            <a:r>
              <a:rPr lang="zh-CN" altLang="en-US" sz="1200" dirty="0" smtClean="0"/>
              <a:t>为</a:t>
            </a:r>
            <a:r>
              <a:rPr lang="zh-CN" altLang="en-US" sz="1200" dirty="0"/>
              <a:t>函数式的 </a:t>
            </a:r>
            <a:r>
              <a:rPr lang="en-US" altLang="zh-CN" sz="1200" dirty="0"/>
              <a:t>UI </a:t>
            </a:r>
            <a:r>
              <a:rPr lang="zh-CN" altLang="en-US" sz="1200" dirty="0"/>
              <a:t>编程方式打开了大门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2.</a:t>
            </a:r>
            <a:r>
              <a:rPr lang="zh-CN" altLang="en-US" sz="1200" dirty="0" smtClean="0"/>
              <a:t>可以</a:t>
            </a:r>
            <a:r>
              <a:rPr lang="zh-CN" altLang="en-US" sz="1200" dirty="0"/>
              <a:t>渲染到 </a:t>
            </a:r>
            <a:r>
              <a:rPr lang="en-US" altLang="zh-CN" sz="1200" dirty="0"/>
              <a:t>DOM </a:t>
            </a:r>
            <a:r>
              <a:rPr lang="zh-CN" altLang="en-US" sz="1200" dirty="0"/>
              <a:t>以外的 </a:t>
            </a:r>
            <a:r>
              <a:rPr lang="en-US" altLang="zh-CN" sz="1200" dirty="0"/>
              <a:t>backend</a:t>
            </a:r>
            <a:r>
              <a:rPr lang="zh-CN" altLang="en-US" sz="1200" dirty="0"/>
              <a:t>，比如 </a:t>
            </a:r>
            <a:r>
              <a:rPr lang="en-US" altLang="zh-CN" sz="1200" dirty="0" err="1"/>
              <a:t>ReactNative</a:t>
            </a:r>
            <a:r>
              <a:rPr lang="zh-CN" altLang="en-US" sz="12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5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目录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8761" y="1113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使用方法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1098" y="176967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数据绑定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9713" y="2369374"/>
            <a:ext cx="16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数据绑定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83414" y="12462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原理浅析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18578" y="3574588"/>
            <a:ext cx="29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依赖收集与响应式原理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559821" y="4178745"/>
            <a:ext cx="14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92624" y="3008280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组件化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951811" y="1102922"/>
            <a:ext cx="16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React16 </a:t>
            </a:r>
            <a:r>
              <a:rPr lang="zh-CN" altLang="en-US" dirty="0" smtClean="0">
                <a:solidFill>
                  <a:srgbClr val="92D050"/>
                </a:solidFill>
              </a:rPr>
              <a:t>新特性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2272" y="3183691"/>
            <a:ext cx="8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Portals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11933" y="1661665"/>
            <a:ext cx="108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Fragment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70192" y="3658909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组件化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035379" y="374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042103" y="4408996"/>
            <a:ext cx="95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98703" y="4942672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Context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49108" y="55652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更好的服务端渲染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23084" y="2357076"/>
            <a:ext cx="220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ender</a:t>
            </a:r>
            <a:r>
              <a:rPr lang="zh-CN" altLang="en-US" dirty="0" smtClean="0"/>
              <a:t>返回类型增加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549730" y="1809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速度对比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549730" y="2914495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524652" y="4734579"/>
            <a:ext cx="106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549730" y="233001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虚拟</a:t>
            </a:r>
            <a:r>
              <a:rPr lang="en-US" altLang="zh-CN" dirty="0" smtClean="0"/>
              <a:t>DOM 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696000" y="1809346"/>
            <a:ext cx="16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696000" y="2373366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React16 </a:t>
            </a:r>
            <a:r>
              <a:rPr lang="zh-CN" altLang="en-US" dirty="0" smtClean="0"/>
              <a:t>优化思想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696000" y="303131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Fiber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696000" y="3660847"/>
            <a:ext cx="17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reconclier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82186" y="4318793"/>
            <a:ext cx="214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批量更新优化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62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87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原理</a:t>
            </a:r>
            <a:r>
              <a:rPr lang="en-US" altLang="zh-CN" b="1" dirty="0" smtClean="0">
                <a:solidFill>
                  <a:srgbClr val="92D050"/>
                </a:solidFill>
              </a:rPr>
              <a:t>  -  </a:t>
            </a:r>
            <a:r>
              <a:rPr lang="zh-CN" altLang="en-US" b="1" dirty="0" smtClean="0">
                <a:solidFill>
                  <a:srgbClr val="92D050"/>
                </a:solidFill>
              </a:rPr>
              <a:t>速度对比</a:t>
            </a:r>
            <a:r>
              <a:rPr lang="en-US" altLang="zh-CN" b="1" dirty="0">
                <a:solidFill>
                  <a:srgbClr val="92D050"/>
                </a:solidFill>
              </a:rPr>
              <a:t>(https://github.com/chrisvfritz/vue-render-performance-comparisons)  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7" y="1816569"/>
            <a:ext cx="8924925" cy="3552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045" y="972507"/>
            <a:ext cx="120992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React16 vs Vue2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渲染 </a:t>
            </a:r>
            <a:r>
              <a:rPr lang="en-US" altLang="zh-CN" dirty="0"/>
              <a:t>10,000 </a:t>
            </a:r>
            <a:r>
              <a:rPr lang="zh-CN" altLang="en-US" dirty="0"/>
              <a:t>个列表项 </a:t>
            </a:r>
            <a:r>
              <a:rPr lang="en-US" altLang="zh-CN" dirty="0"/>
              <a:t>100 </a:t>
            </a:r>
            <a:r>
              <a:rPr lang="zh-CN" altLang="en-US" dirty="0" smtClean="0"/>
              <a:t>次。下面是在</a:t>
            </a:r>
            <a:r>
              <a:rPr lang="en-US" altLang="zh-CN" dirty="0" smtClean="0"/>
              <a:t>Chrome67</a:t>
            </a:r>
            <a:r>
              <a:rPr lang="zh-CN" altLang="en-US" dirty="0" smtClean="0"/>
              <a:t>下的运行结果：</a:t>
            </a:r>
            <a:r>
              <a:rPr lang="zh-CN" altLang="en-US" dirty="0" smtClean="0">
                <a:solidFill>
                  <a:srgbClr val="FF0000"/>
                </a:solidFill>
              </a:rPr>
              <a:t>表明</a:t>
            </a:r>
            <a:r>
              <a:rPr lang="en-US" altLang="zh-CN" dirty="0" smtClean="0">
                <a:solidFill>
                  <a:srgbClr val="FF0000"/>
                </a:solidFill>
              </a:rPr>
              <a:t>React16</a:t>
            </a:r>
            <a:r>
              <a:rPr lang="zh-CN" altLang="en-US" dirty="0" smtClean="0">
                <a:solidFill>
                  <a:srgbClr val="FF0000"/>
                </a:solidFill>
              </a:rPr>
              <a:t>速度大幅度提高，并且远快于</a:t>
            </a:r>
            <a:r>
              <a:rPr lang="en-US" altLang="zh-CN" dirty="0" smtClean="0">
                <a:solidFill>
                  <a:srgbClr val="FF0000"/>
                </a:solidFill>
              </a:rPr>
              <a:t>Vue2</a:t>
            </a:r>
            <a:r>
              <a:rPr lang="zh-CN" altLang="en-US" dirty="0" smtClean="0"/>
              <a:t>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sz="1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5" y="5606971"/>
            <a:ext cx="7267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30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生命周期 </a:t>
            </a:r>
            <a:r>
              <a:rPr lang="en-US" altLang="zh-CN" b="1" dirty="0" smtClean="0">
                <a:solidFill>
                  <a:srgbClr val="92D050"/>
                </a:solidFill>
              </a:rPr>
              <a:t>(</a:t>
            </a:r>
            <a:r>
              <a:rPr lang="zh-CN" altLang="en-US" b="1" dirty="0" smtClean="0">
                <a:solidFill>
                  <a:srgbClr val="92D050"/>
                </a:solidFill>
              </a:rPr>
              <a:t>挂载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77" y="140171"/>
            <a:ext cx="4704899" cy="65769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146296"/>
            <a:ext cx="7251587" cy="21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40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生命周期 </a:t>
            </a:r>
            <a:r>
              <a:rPr lang="en-US" altLang="zh-CN" b="1" dirty="0" smtClean="0">
                <a:solidFill>
                  <a:srgbClr val="92D050"/>
                </a:solidFill>
              </a:rPr>
              <a:t>(</a:t>
            </a:r>
            <a:r>
              <a:rPr lang="zh-CN" altLang="en-US" b="1" dirty="0" smtClean="0">
                <a:solidFill>
                  <a:srgbClr val="92D050"/>
                </a:solidFill>
              </a:rPr>
              <a:t>更新与销毁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68" y="0"/>
            <a:ext cx="6955339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18" y="926122"/>
            <a:ext cx="4264636" cy="23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403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依赖收集与响应式原理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 descr="C:\project\4018196090-59114f1b9b89c_artic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51" y="1252538"/>
            <a:ext cx="7620001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403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依赖收集与响应式原理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934" y="924495"/>
            <a:ext cx="11103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Object.defineProperty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https://developer.mozilla.org/en-US/docs/Web/JavaScript/Reference/Global_Objects/Object/defineProperty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432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403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依赖收集与响应式原理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1" y="2864730"/>
            <a:ext cx="5867400" cy="3486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2934" y="924495"/>
            <a:ext cx="111030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初始化时，会将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属性挂载到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实例上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sz="1400" dirty="0" err="1" smtClean="0"/>
              <a:t>Object.defineProperty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Vue.prototype</a:t>
            </a:r>
            <a:r>
              <a:rPr lang="en-US" altLang="zh-CN" sz="1400" dirty="0"/>
              <a:t>, '$data', </a:t>
            </a:r>
            <a:r>
              <a:rPr lang="en-US" altLang="zh-CN" sz="1400" dirty="0" err="1"/>
              <a:t>dataDef</a:t>
            </a:r>
            <a:r>
              <a:rPr lang="en-US" altLang="zh-CN" sz="1400" dirty="0"/>
              <a:t>)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数据，将数据通过</a:t>
            </a:r>
            <a:r>
              <a:rPr lang="en-US" altLang="zh-CN" dirty="0" smtClean="0"/>
              <a:t>Observer()</a:t>
            </a:r>
            <a:r>
              <a:rPr lang="zh-CN" altLang="en-US" dirty="0" smtClean="0"/>
              <a:t>设置为可观察的。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400" dirty="0"/>
              <a:t>observe(data, </a:t>
            </a:r>
            <a:r>
              <a:rPr lang="en-US" altLang="zh-CN" sz="1400" dirty="0" smtClean="0"/>
              <a:t>true)  =&gt; </a:t>
            </a:r>
            <a:r>
              <a:rPr lang="en-US" altLang="zh-CN" sz="1400" dirty="0" err="1"/>
              <a:t>ob</a:t>
            </a:r>
            <a:r>
              <a:rPr lang="en-US" altLang="zh-CN" sz="1400" dirty="0"/>
              <a:t> = new Observer(value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  </a:t>
            </a:r>
            <a:r>
              <a:rPr lang="en-US" altLang="zh-CN" sz="1400" dirty="0" smtClean="0"/>
              <a:t>=&gt;  </a:t>
            </a:r>
            <a:r>
              <a:rPr lang="zh-CN" altLang="en-US" sz="1400" dirty="0" smtClean="0"/>
              <a:t>循环遍历</a:t>
            </a:r>
            <a:r>
              <a:rPr lang="en-US" altLang="zh-CN" sz="1400" dirty="0" err="1" smtClean="0"/>
              <a:t>data:defineReactive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obj</a:t>
            </a:r>
            <a:r>
              <a:rPr lang="en-US" altLang="zh-CN" sz="1400" dirty="0"/>
              <a:t>, keys[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457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403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依赖收集与响应式原理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6" y="716442"/>
            <a:ext cx="4413513" cy="3286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57" y="-33050"/>
            <a:ext cx="7553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636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依赖收集与响应式原理</a:t>
            </a:r>
            <a:r>
              <a:rPr lang="zh-CN" altLang="en-US" b="1" dirty="0" smtClean="0">
                <a:solidFill>
                  <a:srgbClr val="92D050"/>
                </a:solidFill>
              </a:rPr>
              <a:t>（发布订阅模式对象）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769" y="772952"/>
            <a:ext cx="4267200" cy="6067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0" y="3845484"/>
            <a:ext cx="4419600" cy="2924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79" y="1269771"/>
            <a:ext cx="777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在第一步数据劫持的时候，数据的获取或者修改的时候，都会做出对应的操作。这些操作的目的很简单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就</a:t>
            </a:r>
            <a:r>
              <a:rPr lang="zh-CN" altLang="en-US" sz="1200" dirty="0"/>
              <a:t>是“通知”到“中转站”。这个“中转站”主要就是对数据的变更起通知作用以及存放依赖这些数据</a:t>
            </a:r>
            <a:r>
              <a:rPr lang="zh-CN" altLang="en-US" sz="1200" dirty="0" smtClean="0"/>
              <a:t>的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en-US" sz="1200" dirty="0" smtClean="0"/>
              <a:t>“</a:t>
            </a:r>
            <a:r>
              <a:rPr lang="zh-CN" altLang="en-US" sz="1200" dirty="0"/>
              <a:t>地方</a:t>
            </a:r>
            <a:r>
              <a:rPr lang="zh-CN" altLang="en-US" sz="1200" dirty="0" smtClean="0"/>
              <a:t>”。这</a:t>
            </a:r>
            <a:r>
              <a:rPr lang="zh-CN" altLang="en-US" sz="1200" dirty="0"/>
              <a:t>个</a:t>
            </a:r>
            <a:r>
              <a:rPr lang="en-US" altLang="zh-CN" sz="1200" dirty="0"/>
              <a:t>"</a:t>
            </a:r>
            <a:r>
              <a:rPr lang="zh-CN" altLang="en-US" sz="1200" dirty="0"/>
              <a:t>中转站</a:t>
            </a:r>
            <a:r>
              <a:rPr lang="en-US" altLang="zh-CN" sz="1200" dirty="0"/>
              <a:t>"</a:t>
            </a:r>
            <a:r>
              <a:rPr lang="zh-CN" altLang="en-US" sz="1200" dirty="0"/>
              <a:t>就是由</a:t>
            </a:r>
            <a:r>
              <a:rPr lang="en-US" altLang="zh-CN" sz="1200" dirty="0"/>
              <a:t>"Dep"</a:t>
            </a:r>
            <a:r>
              <a:rPr lang="zh-CN" altLang="en-US" sz="1200" dirty="0"/>
              <a:t>和“</a:t>
            </a:r>
            <a:r>
              <a:rPr lang="en-US" altLang="zh-CN" sz="1200" dirty="0"/>
              <a:t>Watcher” </a:t>
            </a:r>
            <a:r>
              <a:rPr lang="zh-CN" altLang="en-US" sz="1200" dirty="0"/>
              <a:t>类构成的。每个被劫持的数据都会产生一个这样的“中转站”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478" y="7853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中转站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135" y="2286000"/>
            <a:ext cx="6669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Dep:</a:t>
            </a:r>
            <a:br>
              <a:rPr lang="en-US" altLang="zh-CN" sz="1200" dirty="0" smtClean="0"/>
            </a:br>
            <a:r>
              <a:rPr lang="ko-KR" altLang="en-US" sz="1200" dirty="0"/>
              <a:t>定义 </a:t>
            </a:r>
            <a:r>
              <a:rPr lang="en-US" altLang="ko-KR" sz="1200" dirty="0"/>
              <a:t>subs </a:t>
            </a:r>
            <a:r>
              <a:rPr lang="ko-KR" altLang="en-US" sz="1200" dirty="0"/>
              <a:t>数组，</a:t>
            </a:r>
            <a:r>
              <a:rPr lang="ko-KR" altLang="en-US" sz="1200" dirty="0" err="1"/>
              <a:t>用来收集订阅者</a:t>
            </a:r>
            <a:r>
              <a:rPr lang="ko-KR" altLang="en-US" sz="1200" dirty="0"/>
              <a:t> </a:t>
            </a:r>
            <a:r>
              <a:rPr lang="en-US" altLang="ko-KR" sz="1200" dirty="0"/>
              <a:t>Watcher</a:t>
            </a:r>
          </a:p>
          <a:p>
            <a:r>
              <a:rPr lang="ko-KR" altLang="en-US" sz="1200" dirty="0" err="1"/>
              <a:t>当劫持到数据变更的时候</a:t>
            </a:r>
            <a:r>
              <a:rPr lang="ko-KR" altLang="en-US" sz="1200" dirty="0"/>
              <a:t>，</a:t>
            </a:r>
            <a:r>
              <a:rPr lang="ko-KR" altLang="en-US" sz="1200" dirty="0" err="1"/>
              <a:t>通知订阅者</a:t>
            </a:r>
            <a:r>
              <a:rPr lang="ko-KR" altLang="en-US" sz="1200" dirty="0"/>
              <a:t> </a:t>
            </a:r>
            <a:r>
              <a:rPr lang="en-US" altLang="ko-KR" sz="1200" dirty="0"/>
              <a:t>Watcher </a:t>
            </a:r>
            <a:r>
              <a:rPr lang="ko-KR" altLang="en-US" sz="1200" dirty="0"/>
              <a:t>进行 </a:t>
            </a:r>
            <a:r>
              <a:rPr lang="en-US" altLang="ko-KR" sz="1200" dirty="0"/>
              <a:t>update </a:t>
            </a:r>
            <a:r>
              <a:rPr lang="ko-KR" altLang="en-US" sz="1200" dirty="0"/>
              <a:t>操作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/>
              <a:t>Watcher </a:t>
            </a:r>
            <a:r>
              <a:rPr lang="ko-KR" altLang="en-US" sz="1200" dirty="0" err="1"/>
              <a:t>就是订阅者</a:t>
            </a:r>
            <a:r>
              <a:rPr lang="ko-KR" altLang="en-US" sz="1200" dirty="0"/>
              <a:t>（观察者</a:t>
            </a:r>
            <a:r>
              <a:rPr lang="ko-KR" altLang="en-US" sz="1200" dirty="0" smtClean="0"/>
              <a:t>）</a:t>
            </a:r>
            <a:r>
              <a:rPr lang="en-US" altLang="ko-KR" sz="1200" dirty="0" smtClean="0"/>
              <a:t>:</a:t>
            </a:r>
            <a:br>
              <a:rPr lang="en-US" altLang="ko-KR" sz="1200" dirty="0" smtClean="0"/>
            </a:br>
            <a:r>
              <a:rPr lang="ko-KR" altLang="en-US" sz="1200" dirty="0" err="1" smtClean="0"/>
              <a:t>主要的作用就是就是订阅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Dep(</a:t>
            </a:r>
            <a:r>
              <a:rPr lang="ko-KR" altLang="en-US" sz="1200" dirty="0" err="1"/>
              <a:t>每个属性都会有一个</a:t>
            </a:r>
            <a:r>
              <a:rPr lang="ko-KR" altLang="en-US" sz="1200" dirty="0"/>
              <a:t> </a:t>
            </a:r>
            <a:r>
              <a:rPr lang="en-US" altLang="ko-KR" sz="1200" dirty="0"/>
              <a:t>dep)</a:t>
            </a:r>
            <a:r>
              <a:rPr lang="ko-KR" altLang="en-US" sz="1200" dirty="0" smtClean="0"/>
              <a:t>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当 </a:t>
            </a:r>
            <a:r>
              <a:rPr lang="en-US" altLang="ko-KR" sz="1200" dirty="0"/>
              <a:t>Dep </a:t>
            </a:r>
            <a:r>
              <a:rPr lang="ko-KR" altLang="en-US" sz="1200" dirty="0"/>
              <a:t>发出消息传递（</a:t>
            </a:r>
            <a:r>
              <a:rPr lang="en-US" altLang="ko-KR" sz="1200" dirty="0"/>
              <a:t>notify</a:t>
            </a:r>
            <a:r>
              <a:rPr lang="ko-KR" altLang="en-US" sz="1200" dirty="0"/>
              <a:t>）</a:t>
            </a:r>
            <a:r>
              <a:rPr lang="ko-KR" altLang="en-US" sz="1200" dirty="0" err="1"/>
              <a:t>的时候</a:t>
            </a:r>
            <a:r>
              <a:rPr lang="ko-KR" altLang="en-US" sz="1200" dirty="0"/>
              <a:t>，</a:t>
            </a:r>
            <a:r>
              <a:rPr lang="ko-KR" altLang="en-US" sz="1200" dirty="0" err="1"/>
              <a:t>所以订阅着</a:t>
            </a:r>
            <a:r>
              <a:rPr lang="ko-KR" altLang="en-US" sz="1200" dirty="0"/>
              <a:t> </a:t>
            </a:r>
            <a:r>
              <a:rPr lang="en-US" altLang="ko-KR" sz="1200" dirty="0"/>
              <a:t>Dep </a:t>
            </a:r>
            <a:r>
              <a:rPr lang="ko-KR" altLang="en-US" sz="1200" dirty="0"/>
              <a:t>的 </a:t>
            </a:r>
            <a:r>
              <a:rPr lang="en-US" altLang="ko-KR" sz="1200" dirty="0"/>
              <a:t>Watchers </a:t>
            </a:r>
            <a:r>
              <a:rPr lang="ko-KR" altLang="en-US" sz="1200" dirty="0"/>
              <a:t>会进行自己的 </a:t>
            </a:r>
            <a:r>
              <a:rPr lang="en-US" altLang="ko-KR" sz="1200" dirty="0"/>
              <a:t>update </a:t>
            </a:r>
            <a:r>
              <a:rPr lang="ko-KR" altLang="en-US" sz="1200" dirty="0"/>
              <a:t>操作。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Watcher </a:t>
            </a:r>
            <a:r>
              <a:rPr lang="ko-KR" altLang="en-US" dirty="0" err="1"/>
              <a:t>就是订阅者</a:t>
            </a:r>
            <a:r>
              <a:rPr lang="ko-KR" altLang="en-US" dirty="0"/>
              <a:t>（观察者）。 </a:t>
            </a:r>
            <a:r>
              <a:rPr lang="ko-KR" altLang="en-US" dirty="0" err="1"/>
              <a:t>主要的作用就是就是订阅</a:t>
            </a:r>
            <a:r>
              <a:rPr lang="ko-KR" altLang="en-US" dirty="0"/>
              <a:t> </a:t>
            </a:r>
            <a:r>
              <a:rPr lang="en-US" altLang="ko-KR" dirty="0"/>
              <a:t>Dep(</a:t>
            </a:r>
            <a:r>
              <a:rPr lang="ko-KR" altLang="en-US" dirty="0" err="1"/>
              <a:t>每个属性都会有一个</a:t>
            </a:r>
            <a:r>
              <a:rPr lang="ko-KR" altLang="en-US" dirty="0"/>
              <a:t> </a:t>
            </a:r>
            <a:r>
              <a:rPr lang="en-US" altLang="ko-KR" dirty="0"/>
              <a:t>dep)</a:t>
            </a:r>
            <a:r>
              <a:rPr lang="ko-KR" altLang="en-US" dirty="0"/>
              <a:t>，当 </a:t>
            </a:r>
            <a:r>
              <a:rPr lang="en-US" altLang="ko-KR" dirty="0"/>
              <a:t>Dep </a:t>
            </a:r>
            <a:r>
              <a:rPr lang="ko-KR" altLang="en-US" dirty="0"/>
              <a:t>发出消息传递（</a:t>
            </a:r>
            <a:r>
              <a:rPr lang="en-US" altLang="ko-KR" dirty="0"/>
              <a:t>notify</a:t>
            </a:r>
            <a:r>
              <a:rPr lang="ko-KR" altLang="en-US" dirty="0"/>
              <a:t>）</a:t>
            </a:r>
            <a:r>
              <a:rPr lang="ko-KR" altLang="en-US" dirty="0" err="1"/>
              <a:t>的时候</a:t>
            </a:r>
            <a:r>
              <a:rPr lang="ko-KR" altLang="en-US" dirty="0"/>
              <a:t>，</a:t>
            </a:r>
            <a:r>
              <a:rPr lang="ko-KR" altLang="en-US" dirty="0" err="1"/>
              <a:t>所以订阅着</a:t>
            </a:r>
            <a:r>
              <a:rPr lang="ko-KR" altLang="en-US" dirty="0"/>
              <a:t> </a:t>
            </a:r>
            <a:r>
              <a:rPr lang="en-US" altLang="ko-KR" dirty="0"/>
              <a:t>Dep </a:t>
            </a:r>
            <a:r>
              <a:rPr lang="ko-KR" altLang="en-US" dirty="0"/>
              <a:t>的 </a:t>
            </a:r>
            <a:r>
              <a:rPr lang="en-US" altLang="ko-KR" dirty="0"/>
              <a:t>Watchers </a:t>
            </a:r>
            <a:r>
              <a:rPr lang="ko-KR" altLang="en-US" dirty="0"/>
              <a:t>会进行自己的 </a:t>
            </a:r>
            <a:r>
              <a:rPr lang="en-US" altLang="ko-KR" dirty="0"/>
              <a:t>update </a:t>
            </a:r>
            <a:r>
              <a:rPr lang="ko-KR" altLang="en-US" dirty="0"/>
              <a:t>操作。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0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63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diff (</a:t>
            </a:r>
            <a:r>
              <a:rPr lang="zh-CN" altLang="en-US" b="1" dirty="0" smtClean="0">
                <a:solidFill>
                  <a:srgbClr val="92D050"/>
                </a:solidFill>
              </a:rPr>
              <a:t>新旧节点对比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545" y="1067139"/>
            <a:ext cx="291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如何触发页面更新？</a:t>
            </a:r>
            <a:r>
              <a:rPr lang="en-US" altLang="zh-CN" dirty="0" smtClean="0"/>
              <a:t>--- set?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3" y="3715784"/>
            <a:ext cx="6200775" cy="2114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6000" y="1629000"/>
            <a:ext cx="9480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新节点不存在，旧节点存在，移除旧节点</a:t>
            </a:r>
          </a:p>
          <a:p>
            <a:r>
              <a:rPr lang="zh-CN" altLang="en-US" dirty="0"/>
              <a:t>旧节点不存在，新节点存在，直接创建一个新节点</a:t>
            </a:r>
          </a:p>
          <a:p>
            <a:r>
              <a:rPr lang="zh-CN" altLang="en-US" dirty="0"/>
              <a:t>新旧节点存在，且是同一个节点，则直接修改现有节点（只有是同一个节点，才进行</a:t>
            </a:r>
            <a:r>
              <a:rPr lang="en-US" altLang="zh-CN" dirty="0"/>
              <a:t>patch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新旧节点存在，不是同一个节点，取代现有节点，移除旧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8" y="4488283"/>
            <a:ext cx="4648200" cy="1076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6" y="3103772"/>
            <a:ext cx="4810125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1" y="1799880"/>
            <a:ext cx="4648200" cy="11430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diff (</a:t>
            </a:r>
            <a:r>
              <a:rPr lang="zh-CN" altLang="en-US" b="1" dirty="0" smtClean="0">
                <a:solidFill>
                  <a:srgbClr val="92D050"/>
                </a:solidFill>
              </a:rPr>
              <a:t>相同节点</a:t>
            </a:r>
            <a:r>
              <a:rPr lang="en-US" altLang="zh-CN" b="1" dirty="0" smtClean="0">
                <a:solidFill>
                  <a:srgbClr val="92D050"/>
                </a:solidFill>
              </a:rPr>
              <a:t>patch)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42129" y="901886"/>
            <a:ext cx="807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当两个节点是同一个节点上时，会进行</a:t>
            </a:r>
            <a:r>
              <a:rPr lang="en-US" altLang="zh-CN" dirty="0"/>
              <a:t>patch</a:t>
            </a:r>
            <a:r>
              <a:rPr lang="zh-CN" altLang="en-US" dirty="0"/>
              <a:t>更新操作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patchVnode</a:t>
            </a:r>
            <a:r>
              <a:rPr lang="zh-CN" altLang="en-US" dirty="0" smtClean="0"/>
              <a:t>源码步骤：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055" y="1375612"/>
            <a:ext cx="7970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- </a:t>
            </a:r>
            <a:r>
              <a:rPr lang="zh-CN" altLang="en-US" sz="1400" dirty="0" smtClean="0"/>
              <a:t>节点</a:t>
            </a:r>
            <a:r>
              <a:rPr lang="zh-CN" altLang="en-US" sz="1400" dirty="0"/>
              <a:t>相同，直接返回</a:t>
            </a:r>
          </a:p>
          <a:p>
            <a:r>
              <a:rPr lang="en-US" altLang="zh-CN" sz="1400" dirty="0" smtClean="0"/>
              <a:t>- </a:t>
            </a:r>
            <a:r>
              <a:rPr lang="zh-CN" altLang="en-US" sz="1400" dirty="0" smtClean="0"/>
              <a:t>旧节点没有</a:t>
            </a:r>
            <a:r>
              <a:rPr lang="en-US" altLang="zh-CN" sz="1400" dirty="0" err="1" smtClean="0"/>
              <a:t>chilren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新节点有</a:t>
            </a:r>
            <a:r>
              <a:rPr lang="en-US" altLang="zh-CN" sz="1400" dirty="0" smtClean="0"/>
              <a:t>children,</a:t>
            </a:r>
            <a:r>
              <a:rPr lang="zh-CN" altLang="en-US" sz="1400" dirty="0" smtClean="0"/>
              <a:t>清空旧节点</a:t>
            </a:r>
            <a:r>
              <a:rPr lang="en-US" altLang="zh-CN" sz="1400" dirty="0" smtClean="0"/>
              <a:t>DOM</a:t>
            </a:r>
            <a:r>
              <a:rPr lang="zh-CN" altLang="en-US" sz="1400" dirty="0" smtClean="0"/>
              <a:t>的文本内容，然后为当前</a:t>
            </a:r>
            <a:r>
              <a:rPr lang="en-US" altLang="zh-CN" sz="1400" dirty="0" smtClean="0"/>
              <a:t>DOM</a:t>
            </a:r>
            <a:r>
              <a:rPr lang="zh-CN" altLang="en-US" sz="1400" dirty="0" smtClean="0"/>
              <a:t>节点加入子节点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206" y="2999342"/>
            <a:ext cx="682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旧节点有</a:t>
            </a:r>
            <a:r>
              <a:rPr lang="en-US" altLang="zh-CN" dirty="0"/>
              <a:t>children,</a:t>
            </a:r>
            <a:r>
              <a:rPr lang="zh-CN" altLang="en-US" dirty="0"/>
              <a:t>新节点没有</a:t>
            </a:r>
            <a:r>
              <a:rPr lang="en-US" altLang="zh-CN" dirty="0"/>
              <a:t>children,</a:t>
            </a:r>
            <a:r>
              <a:rPr lang="zh-CN" altLang="en-US" dirty="0"/>
              <a:t>移除该</a:t>
            </a:r>
            <a:r>
              <a:rPr lang="en-US" altLang="zh-CN" dirty="0"/>
              <a:t>DOM</a:t>
            </a:r>
            <a:r>
              <a:rPr lang="zh-CN" altLang="en-US" dirty="0"/>
              <a:t>节点的所有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4308" y="430313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当新旧节点无子节点，只是文本替换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3489" y="5645805"/>
            <a:ext cx="709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  </a:t>
            </a:r>
            <a:r>
              <a:rPr lang="zh-CN" altLang="en-US" dirty="0"/>
              <a:t>新旧节点都有</a:t>
            </a:r>
            <a:r>
              <a:rPr lang="en-US" altLang="zh-CN" dirty="0"/>
              <a:t>children,</a:t>
            </a:r>
            <a:r>
              <a:rPr lang="zh-CN" altLang="en-US" dirty="0"/>
              <a:t>则对子节点进行</a:t>
            </a:r>
            <a:r>
              <a:rPr lang="en-US" altLang="zh-CN" dirty="0"/>
              <a:t>diff</a:t>
            </a:r>
            <a:r>
              <a:rPr lang="zh-CN" altLang="en-US" dirty="0"/>
              <a:t>操作，调用</a:t>
            </a:r>
            <a:r>
              <a:rPr lang="en-US" altLang="zh-CN" dirty="0" err="1" smtClean="0"/>
              <a:t>updateChildren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97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2775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92D050"/>
                </a:solidFill>
              </a:rPr>
              <a:t>使用</a:t>
            </a:r>
            <a:r>
              <a:rPr lang="zh-CN" altLang="en-US" sz="2000" b="1" dirty="0" smtClean="0">
                <a:solidFill>
                  <a:srgbClr val="92D050"/>
                </a:solidFill>
              </a:rPr>
              <a:t>方法</a:t>
            </a:r>
            <a:r>
              <a:rPr lang="en-US" altLang="zh-CN" sz="2000" b="1" dirty="0" smtClean="0">
                <a:solidFill>
                  <a:srgbClr val="92D050"/>
                </a:solidFill>
              </a:rPr>
              <a:t>- </a:t>
            </a:r>
            <a:r>
              <a:rPr lang="en-US" altLang="zh-CN" sz="2000" b="1" dirty="0" err="1" smtClean="0">
                <a:solidFill>
                  <a:srgbClr val="92D050"/>
                </a:solidFill>
              </a:rPr>
              <a:t>vue</a:t>
            </a:r>
            <a:r>
              <a:rPr lang="zh-CN" altLang="en-US" sz="2000" b="1" dirty="0" smtClean="0">
                <a:solidFill>
                  <a:srgbClr val="92D050"/>
                </a:solidFill>
              </a:rPr>
              <a:t>数据绑定</a:t>
            </a:r>
            <a:endParaRPr lang="zh-CN" altLang="en-US" sz="2000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7724" y="771183"/>
            <a:ext cx="18646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333333"/>
                </a:solidFill>
                <a:latin typeface="-apple-system"/>
              </a:rPr>
              <a:t>vue</a:t>
            </a:r>
            <a:r>
              <a:rPr lang="zh-CN" altLang="en-US" sz="2000" b="1" dirty="0">
                <a:solidFill>
                  <a:srgbClr val="333333"/>
                </a:solidFill>
                <a:latin typeface="-apple-system"/>
              </a:rPr>
              <a:t>是双向绑定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277745" y="1336806"/>
            <a:ext cx="107312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所谓双向绑定，指的是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实例中的</a:t>
            </a:r>
            <a:r>
              <a:rPr lang="en-US" altLang="zh-CN" sz="1600" dirty="0"/>
              <a:t>data</a:t>
            </a:r>
            <a:r>
              <a:rPr lang="zh-CN" altLang="en-US" sz="1600" dirty="0"/>
              <a:t>与其渲染的</a:t>
            </a:r>
            <a:r>
              <a:rPr lang="en-US" altLang="zh-CN" sz="1600" dirty="0"/>
              <a:t>DOM</a:t>
            </a:r>
            <a:r>
              <a:rPr lang="zh-CN" altLang="en-US" sz="1600" dirty="0"/>
              <a:t>元素的内容保持一致，无论谁被改变</a:t>
            </a:r>
            <a:r>
              <a:rPr lang="zh-CN" altLang="en-US" sz="1600" dirty="0" smtClean="0"/>
              <a:t>，另</a:t>
            </a:r>
            <a:r>
              <a:rPr lang="zh-CN" altLang="en-US" sz="1600" dirty="0"/>
              <a:t>一方会相应的更新</a:t>
            </a:r>
            <a:r>
              <a:rPr lang="zh-CN" altLang="en-US" sz="1600" dirty="0" smtClean="0"/>
              <a:t>为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相同</a:t>
            </a:r>
            <a:r>
              <a:rPr lang="zh-CN" altLang="en-US" sz="1600" dirty="0"/>
              <a:t>的数据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91688" y="2207822"/>
            <a:ext cx="486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C00000"/>
                </a:solidFill>
                <a:latin typeface="-apple-system"/>
              </a:rPr>
              <a:t>插值表达式</a:t>
            </a:r>
            <a:r>
              <a:rPr lang="en-US" altLang="zh-CN" sz="1200" b="1" dirty="0" smtClean="0">
                <a:solidFill>
                  <a:srgbClr val="C00000"/>
                </a:solidFill>
                <a:latin typeface="-apple-system"/>
              </a:rPr>
              <a:t>(</a:t>
            </a:r>
            <a:r>
              <a:rPr lang="zh-CN" altLang="en-US" sz="1200" b="1" dirty="0" smtClean="0">
                <a:solidFill>
                  <a:srgbClr val="C00000"/>
                </a:solidFill>
                <a:latin typeface="-apple-system"/>
              </a:rPr>
              <a:t>模板语法</a:t>
            </a:r>
            <a:r>
              <a:rPr lang="en-US" altLang="zh-CN" sz="1200" b="1" dirty="0" smtClean="0">
                <a:solidFill>
                  <a:srgbClr val="C00000"/>
                </a:solidFill>
                <a:latin typeface="-apple-system"/>
              </a:rPr>
              <a:t>)</a:t>
            </a:r>
            <a:r>
              <a:rPr lang="zh-CN" altLang="en-US" sz="1200" b="1" dirty="0" smtClean="0">
                <a:solidFill>
                  <a:srgbClr val="00B0F0"/>
                </a:solidFill>
                <a:latin typeface="-apple-system"/>
              </a:rPr>
              <a:t>：</a:t>
            </a:r>
            <a:r>
              <a:rPr lang="zh-CN" altLang="en-US" sz="1200" dirty="0"/>
              <a:t>使用“</a:t>
            </a:r>
            <a:r>
              <a:rPr lang="en-US" altLang="zh-CN" sz="1200" dirty="0"/>
              <a:t>Mustache”</a:t>
            </a:r>
            <a:r>
              <a:rPr lang="zh-CN" altLang="en-US" sz="1200" dirty="0"/>
              <a:t>语法 </a:t>
            </a:r>
            <a:r>
              <a:rPr lang="en-US" altLang="zh-CN" sz="1200" dirty="0"/>
              <a:t>(</a:t>
            </a:r>
            <a:r>
              <a:rPr lang="zh-CN" altLang="en-US" sz="1200" dirty="0">
                <a:solidFill>
                  <a:srgbClr val="C00000"/>
                </a:solidFill>
              </a:rPr>
              <a:t>双大括号</a:t>
            </a:r>
            <a:r>
              <a:rPr lang="en-US" altLang="zh-CN" sz="1200" dirty="0"/>
              <a:t>) </a:t>
            </a:r>
            <a:r>
              <a:rPr lang="zh-CN" altLang="en-US" sz="1200" dirty="0"/>
              <a:t>的文本插值 </a:t>
            </a:r>
          </a:p>
        </p:txBody>
      </p:sp>
      <p:sp>
        <p:nvSpPr>
          <p:cNvPr id="9" name="矩形 8"/>
          <p:cNvSpPr/>
          <p:nvPr/>
        </p:nvSpPr>
        <p:spPr>
          <a:xfrm>
            <a:off x="168242" y="2649226"/>
            <a:ext cx="1195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solidFill>
                  <a:srgbClr val="C00000"/>
                </a:solidFill>
                <a:latin typeface="-apple-system"/>
              </a:rPr>
              <a:t>Vue</a:t>
            </a:r>
            <a:r>
              <a:rPr lang="zh-CN" altLang="en-US" sz="1200" b="1" dirty="0" smtClean="0">
                <a:solidFill>
                  <a:srgbClr val="C00000"/>
                </a:solidFill>
                <a:latin typeface="-apple-system"/>
              </a:rPr>
              <a:t>中的</a:t>
            </a:r>
            <a:r>
              <a:rPr lang="en-US" altLang="zh-CN" sz="1200" b="1" dirty="0" smtClean="0">
                <a:solidFill>
                  <a:srgbClr val="C00000"/>
                </a:solidFill>
                <a:latin typeface="-apple-system"/>
              </a:rPr>
              <a:t>12</a:t>
            </a:r>
            <a:r>
              <a:rPr lang="zh-CN" altLang="en-US" sz="1200" b="1" dirty="0" smtClean="0">
                <a:solidFill>
                  <a:srgbClr val="C00000"/>
                </a:solidFill>
                <a:latin typeface="-apple-system"/>
              </a:rPr>
              <a:t>个指令</a:t>
            </a:r>
            <a:r>
              <a:rPr lang="en-US" altLang="zh-CN" sz="1200" b="1" dirty="0">
                <a:solidFill>
                  <a:srgbClr val="4F4F4F"/>
                </a:solidFill>
                <a:latin typeface="-apple-system"/>
              </a:rPr>
              <a:t>(</a:t>
            </a:r>
            <a:r>
              <a:rPr lang="zh-CN" altLang="en-US" sz="1200" dirty="0" smtClean="0"/>
              <a:t>当</a:t>
            </a:r>
            <a:r>
              <a:rPr lang="zh-CN" altLang="en-US" sz="1200" dirty="0"/>
              <a:t>表达式的值改变时，将其产生的连带影响，响应式地作用于 </a:t>
            </a:r>
            <a:r>
              <a:rPr lang="en-US" altLang="zh-CN" sz="1200" dirty="0" smtClean="0"/>
              <a:t>DOM)</a:t>
            </a:r>
            <a:r>
              <a:rPr lang="zh-CN" altLang="en-US" sz="1200" b="1" dirty="0" smtClean="0">
                <a:solidFill>
                  <a:srgbClr val="4F4F4F"/>
                </a:solidFill>
                <a:latin typeface="-apple-system"/>
              </a:rPr>
              <a:t>： </a:t>
            </a:r>
            <a:r>
              <a:rPr lang="en-US" altLang="zh-CN" sz="1200" b="1" dirty="0" smtClean="0">
                <a:solidFill>
                  <a:srgbClr val="4F4F4F"/>
                </a:solidFill>
                <a:latin typeface="-apple-system"/>
              </a:rPr>
              <a:t>v-bind,v-once,v-modle,v-text,v-html,v-on,v-if,v-else,v-show,v-for,v-pre,v-clock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55346" y="3175505"/>
            <a:ext cx="396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</a:rPr>
              <a:t>class</a:t>
            </a:r>
            <a:r>
              <a:rPr lang="zh-CN" altLang="en-US" sz="1200" b="1" dirty="0">
                <a:solidFill>
                  <a:srgbClr val="C00000"/>
                </a:solidFill>
              </a:rPr>
              <a:t>与</a:t>
            </a:r>
            <a:r>
              <a:rPr lang="en-US" altLang="zh-CN" sz="1200" b="1" dirty="0">
                <a:solidFill>
                  <a:srgbClr val="C00000"/>
                </a:solidFill>
              </a:rPr>
              <a:t>style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绑定</a:t>
            </a:r>
            <a:r>
              <a:rPr lang="en-US" altLang="zh-CN" sz="1200" b="1" dirty="0" smtClean="0">
                <a:solidFill>
                  <a:srgbClr val="4F4F4F"/>
                </a:solidFill>
                <a:latin typeface="-apple-system"/>
              </a:rPr>
              <a:t>: </a:t>
            </a:r>
            <a:r>
              <a:rPr lang="en-US" altLang="zh-CN" sz="1200" b="1" dirty="0" err="1" smtClean="0">
                <a:solidFill>
                  <a:srgbClr val="4F4F4F"/>
                </a:solidFill>
                <a:latin typeface="-apple-system"/>
              </a:rPr>
              <a:t>v-bind:class</a:t>
            </a:r>
            <a:r>
              <a:rPr lang="en-US" altLang="zh-CN" sz="1200" b="1" dirty="0" smtClean="0">
                <a:solidFill>
                  <a:srgbClr val="4F4F4F"/>
                </a:solidFill>
                <a:latin typeface="-apple-system"/>
              </a:rPr>
              <a:t>=“[</a:t>
            </a:r>
            <a:r>
              <a:rPr lang="en-US" altLang="zh-CN" sz="1200" b="1" dirty="0" err="1" smtClean="0">
                <a:solidFill>
                  <a:srgbClr val="4F4F4F"/>
                </a:solidFill>
                <a:latin typeface="-apple-system"/>
              </a:rPr>
              <a:t>activeClass,errClass</a:t>
            </a:r>
            <a:r>
              <a:rPr lang="en-US" altLang="zh-CN" sz="1200" b="1" dirty="0" smtClean="0">
                <a:solidFill>
                  <a:srgbClr val="4F4F4F"/>
                </a:solidFill>
                <a:latin typeface="-apple-system"/>
              </a:rPr>
              <a:t>]”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164404" y="3678337"/>
            <a:ext cx="694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条件渲染和列表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渲染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:  </a:t>
            </a:r>
            <a:r>
              <a:rPr lang="en-US" altLang="zh-CN" sz="1200" dirty="0"/>
              <a:t>v-if</a:t>
            </a:r>
            <a:r>
              <a:rPr lang="zh-CN" altLang="en-US" sz="1200" dirty="0"/>
              <a:t>条件渲染一组</a:t>
            </a:r>
            <a:r>
              <a:rPr lang="zh-CN" altLang="en-US" sz="1200" dirty="0" smtClean="0"/>
              <a:t>数，</a:t>
            </a:r>
            <a:r>
              <a:rPr lang="en-US" altLang="zh-CN" sz="1200" dirty="0" smtClean="0"/>
              <a:t>v-for </a:t>
            </a:r>
            <a:r>
              <a:rPr lang="zh-CN" altLang="en-US" sz="1200" dirty="0" smtClean="0"/>
              <a:t>指令使用 </a:t>
            </a:r>
            <a:r>
              <a:rPr lang="en-US" altLang="zh-CN" sz="1200" dirty="0"/>
              <a:t>item in items </a:t>
            </a:r>
            <a:r>
              <a:rPr lang="zh-CN" altLang="en-US" sz="1200" dirty="0"/>
              <a:t>形式的特殊</a:t>
            </a:r>
            <a:r>
              <a:rPr lang="zh-CN" altLang="en-US" sz="1200" dirty="0" smtClean="0"/>
              <a:t>语法进行列表渲染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29236" y="4223948"/>
            <a:ext cx="1194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C00000"/>
                </a:solidFill>
              </a:rPr>
              <a:t>事件处理器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:  </a:t>
            </a:r>
            <a:r>
              <a:rPr lang="en-US" altLang="zh-CN" sz="1200" dirty="0" smtClean="0"/>
              <a:t>v-on</a:t>
            </a:r>
            <a:r>
              <a:rPr lang="zh-CN" altLang="en-US" sz="1200" dirty="0" smtClean="0"/>
              <a:t>给元素注册事件</a:t>
            </a:r>
            <a:r>
              <a:rPr lang="en-US" altLang="zh-CN" sz="1200" dirty="0" smtClean="0"/>
              <a:t>(</a:t>
            </a:r>
            <a:r>
              <a:rPr lang="zh-CN" altLang="en-US" sz="1200" dirty="0" smtClean="0">
                <a:solidFill>
                  <a:srgbClr val="C00000"/>
                </a:solidFill>
              </a:rPr>
              <a:t>不需要在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javascript</a:t>
            </a:r>
            <a:r>
              <a:rPr lang="zh-CN" altLang="en-US" sz="1200" dirty="0" smtClean="0">
                <a:solidFill>
                  <a:srgbClr val="C00000"/>
                </a:solidFill>
              </a:rPr>
              <a:t>中手动绑定事件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ViewModel</a:t>
            </a:r>
            <a:r>
              <a:rPr lang="zh-CN" altLang="en-US" sz="1200" dirty="0" smtClean="0"/>
              <a:t>代码完全与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解耦，当</a:t>
            </a:r>
            <a:r>
              <a:rPr lang="en-US" altLang="zh-CN" sz="1200" dirty="0" err="1" smtClean="0"/>
              <a:t>ViewModel</a:t>
            </a:r>
            <a:r>
              <a:rPr lang="zh-CN" altLang="en-US" sz="1200" dirty="0" smtClean="0"/>
              <a:t>销毁时，事件处理器会自动被删除，不需要担心清理问题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125259" y="4797119"/>
            <a:ext cx="6463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C00000"/>
                </a:solidFill>
              </a:rPr>
              <a:t>表单控件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:  </a:t>
            </a:r>
            <a:r>
              <a:rPr lang="en-US" altLang="zh-CN" sz="1200" dirty="0" smtClean="0"/>
              <a:t>v-model:</a:t>
            </a:r>
            <a:r>
              <a:rPr lang="zh-CN" altLang="en-US" sz="1200" dirty="0" smtClean="0"/>
              <a:t>在表单上进行双向绑定，</a:t>
            </a:r>
            <a:r>
              <a:rPr lang="en-US" altLang="zh-CN" sz="1200" dirty="0" err="1" smtClean="0"/>
              <a:t>vue</a:t>
            </a:r>
            <a:r>
              <a:rPr lang="zh-CN" altLang="en-US" sz="1200" dirty="0" smtClean="0"/>
              <a:t>会根据控件类型自动选择正确的方式更新元素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23874" y="5301775"/>
            <a:ext cx="848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C00000"/>
                </a:solidFill>
              </a:rPr>
              <a:t>计算属性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:  </a:t>
            </a:r>
            <a:r>
              <a:rPr lang="zh-CN" altLang="en-US" sz="1200" dirty="0" smtClean="0"/>
              <a:t>处理</a:t>
            </a:r>
            <a:r>
              <a:rPr lang="zh-CN" altLang="en-US" sz="1200" dirty="0"/>
              <a:t>模板中放入太多的逻辑会让模板过重且难以维护的</a:t>
            </a:r>
            <a:r>
              <a:rPr lang="zh-CN" altLang="en-US" sz="1200" dirty="0" smtClean="0"/>
              <a:t>问题。只要</a:t>
            </a:r>
            <a:r>
              <a:rPr lang="en-US" altLang="zh-CN" sz="1200" dirty="0" smtClean="0"/>
              <a:t>computed</a:t>
            </a:r>
            <a:r>
              <a:rPr lang="zh-CN" altLang="en-US" sz="1200" dirty="0" smtClean="0"/>
              <a:t>依赖的</a:t>
            </a:r>
            <a:r>
              <a:rPr lang="en-US" altLang="zh-CN" sz="1200" dirty="0" err="1" smtClean="0"/>
              <a:t>vue.data.xxx</a:t>
            </a:r>
            <a:r>
              <a:rPr lang="zh-CN" altLang="en-US" sz="1200" dirty="0" smtClean="0"/>
              <a:t>改变才会再次计算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2488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diff (</a:t>
            </a:r>
            <a:r>
              <a:rPr lang="en-US" altLang="zh-CN" dirty="0" err="1">
                <a:solidFill>
                  <a:srgbClr val="92D050"/>
                </a:solidFill>
              </a:rPr>
              <a:t>updateChildren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10604826" cy="614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-  </a:t>
            </a:r>
            <a:r>
              <a:rPr lang="zh-CN" altLang="en-US" sz="1200" dirty="0" smtClean="0"/>
              <a:t>在</a:t>
            </a:r>
            <a:r>
              <a:rPr lang="zh-CN" altLang="en-US" sz="1200" dirty="0"/>
              <a:t>新旧两个</a:t>
            </a:r>
            <a:r>
              <a:rPr lang="en-US" altLang="zh-CN" sz="1200" dirty="0" err="1"/>
              <a:t>VNode</a:t>
            </a:r>
            <a:r>
              <a:rPr lang="zh-CN" altLang="en-US" sz="1200" dirty="0"/>
              <a:t>节点的左右头尾两侧有一个变量标记，在遍历过程中向中间靠拢。当</a:t>
            </a:r>
            <a:r>
              <a:rPr lang="en-US" altLang="zh-CN" sz="1200" dirty="0" err="1"/>
              <a:t>oldStartIndex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oldEndIdx</a:t>
            </a:r>
            <a:r>
              <a:rPr lang="en-US" altLang="zh-CN" sz="1200" dirty="0"/>
              <a:t> </a:t>
            </a:r>
            <a:r>
              <a:rPr lang="zh-CN" altLang="en-US" sz="1200" dirty="0"/>
              <a:t>或 </a:t>
            </a:r>
            <a:r>
              <a:rPr lang="en-US" altLang="zh-CN" sz="1200" dirty="0" err="1"/>
              <a:t>newStartIndex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newEndIndex</a:t>
            </a:r>
            <a:r>
              <a:rPr lang="zh-CN" altLang="en-US" sz="1200" dirty="0"/>
              <a:t>结束</a:t>
            </a:r>
            <a:r>
              <a:rPr lang="zh-CN" altLang="en-US" sz="1200" dirty="0" smtClean="0"/>
              <a:t>循环。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-</a:t>
            </a:r>
            <a:r>
              <a:rPr lang="zh-CN" altLang="en-US" sz="1200" dirty="0"/>
              <a:t>如果是</a:t>
            </a:r>
            <a:r>
              <a:rPr lang="en-US" altLang="zh-CN" sz="1200" dirty="0" err="1"/>
              <a:t>sameNode</a:t>
            </a:r>
            <a:r>
              <a:rPr lang="zh-CN" altLang="en-US" sz="1200" dirty="0"/>
              <a:t>则将</a:t>
            </a:r>
            <a:r>
              <a:rPr lang="en-US" altLang="zh-CN" sz="1200" dirty="0"/>
              <a:t>DOM</a:t>
            </a:r>
            <a:r>
              <a:rPr lang="zh-CN" altLang="en-US" sz="1200" dirty="0"/>
              <a:t>进行</a:t>
            </a:r>
            <a:r>
              <a:rPr lang="zh-CN" altLang="en-US" sz="1200" dirty="0" smtClean="0"/>
              <a:t>复用，</a:t>
            </a:r>
            <a:r>
              <a:rPr lang="zh-CN" altLang="en-US" sz="1200" dirty="0"/>
              <a:t>直接进行</a:t>
            </a:r>
            <a:r>
              <a:rPr lang="en-US" altLang="zh-CN" sz="1200" dirty="0" err="1"/>
              <a:t>patchVnode</a:t>
            </a:r>
            <a:r>
              <a:rPr lang="zh-CN" altLang="en-US" sz="1200" dirty="0"/>
              <a:t>即可。</a:t>
            </a:r>
            <a:endParaRPr lang="en-US" altLang="zh-CN" sz="12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1" y="1629000"/>
            <a:ext cx="8010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diff (</a:t>
            </a:r>
            <a:r>
              <a:rPr lang="en-US" altLang="zh-CN" dirty="0" err="1">
                <a:solidFill>
                  <a:srgbClr val="92D050"/>
                </a:solidFill>
              </a:rPr>
              <a:t>updateChildren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11222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-  </a:t>
            </a:r>
            <a:r>
              <a:rPr lang="en-US" altLang="zh-CN" sz="1200" dirty="0" err="1"/>
              <a:t>oldStart</a:t>
            </a:r>
            <a:r>
              <a:rPr lang="zh-CN" altLang="en-US" sz="1200" dirty="0"/>
              <a:t>与</a:t>
            </a:r>
            <a:r>
              <a:rPr lang="en-US" altLang="zh-CN" sz="1200" dirty="0" err="1"/>
              <a:t>newEnd</a:t>
            </a:r>
            <a:r>
              <a:rPr lang="zh-CN" altLang="en-US" sz="1200" dirty="0"/>
              <a:t>是</a:t>
            </a:r>
            <a:r>
              <a:rPr lang="en-US" altLang="zh-CN" sz="1200" dirty="0" err="1"/>
              <a:t>sameNode</a:t>
            </a:r>
            <a:r>
              <a:rPr lang="zh-CN" altLang="en-US" sz="1200" dirty="0"/>
              <a:t>时，说明节点位置已经被移动了，进行</a:t>
            </a:r>
            <a:r>
              <a:rPr lang="en-US" altLang="zh-CN" sz="1200" dirty="0" err="1"/>
              <a:t>patchNode</a:t>
            </a:r>
            <a:r>
              <a:rPr lang="zh-CN" altLang="en-US" sz="1200" dirty="0"/>
              <a:t>的同时，还需要将</a:t>
            </a:r>
            <a:r>
              <a:rPr lang="en-US" altLang="zh-CN" sz="1200" dirty="0" err="1"/>
              <a:t>oldStart</a:t>
            </a:r>
            <a:r>
              <a:rPr lang="zh-CN" altLang="en-US" sz="1200" dirty="0"/>
              <a:t>真实</a:t>
            </a:r>
            <a:r>
              <a:rPr lang="en-US" altLang="zh-CN" sz="1200" dirty="0"/>
              <a:t>DOM</a:t>
            </a:r>
            <a:r>
              <a:rPr lang="zh-CN" altLang="en-US" sz="1200" dirty="0"/>
              <a:t>节点移动到</a:t>
            </a:r>
            <a:r>
              <a:rPr lang="en-US" altLang="zh-CN" sz="1200" dirty="0" err="1"/>
              <a:t>oldEnd</a:t>
            </a:r>
            <a:r>
              <a:rPr lang="zh-CN" altLang="en-US" sz="1200" dirty="0"/>
              <a:t>后面。</a:t>
            </a:r>
            <a:r>
              <a:rPr lang="en-US" altLang="zh-CN" sz="1200" dirty="0" err="1"/>
              <a:t>oldEnd</a:t>
            </a:r>
            <a:r>
              <a:rPr lang="zh-CN" altLang="en-US" sz="1200" dirty="0"/>
              <a:t>与</a:t>
            </a:r>
            <a:r>
              <a:rPr lang="en-US" altLang="zh-CN" sz="1200" dirty="0" err="1"/>
              <a:t>newStart</a:t>
            </a:r>
            <a:r>
              <a:rPr lang="zh-CN" altLang="en-US" sz="1200" dirty="0"/>
              <a:t>同理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</a:t>
            </a:r>
            <a:r>
              <a:rPr lang="zh-CN" altLang="en-US" sz="1200" dirty="0" smtClean="0"/>
              <a:t>需要</a:t>
            </a:r>
            <a:r>
              <a:rPr lang="zh-CN" altLang="en-US" sz="1200" dirty="0"/>
              <a:t>将</a:t>
            </a:r>
            <a:r>
              <a:rPr lang="en-US" altLang="zh-CN" sz="1200" dirty="0" err="1"/>
              <a:t>oldEnd</a:t>
            </a:r>
            <a:r>
              <a:rPr lang="zh-CN" altLang="en-US" sz="1200" dirty="0"/>
              <a:t>节点移动到</a:t>
            </a:r>
            <a:r>
              <a:rPr lang="en-US" altLang="zh-CN" sz="1200" dirty="0" err="1"/>
              <a:t>oldStart</a:t>
            </a:r>
            <a:r>
              <a:rPr lang="zh-CN" altLang="en-US" sz="1200" dirty="0"/>
              <a:t>前面。</a:t>
            </a:r>
            <a:endParaRPr lang="en-US" altLang="zh-CN" sz="12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" y="2069676"/>
            <a:ext cx="6094063" cy="359999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25" y="2136807"/>
            <a:ext cx="6229542" cy="34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diff (</a:t>
            </a:r>
            <a:r>
              <a:rPr lang="en-US" altLang="zh-CN" dirty="0" err="1">
                <a:solidFill>
                  <a:srgbClr val="92D050"/>
                </a:solidFill>
              </a:rPr>
              <a:t>updateChildren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11603818" cy="614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-</a:t>
            </a:r>
            <a:r>
              <a:rPr lang="zh-CN" altLang="en-US" sz="1200" dirty="0"/>
              <a:t>当以上情况均不符合，通过</a:t>
            </a:r>
            <a:r>
              <a:rPr lang="en-US" altLang="zh-CN" sz="1200" dirty="0" err="1"/>
              <a:t>createKeyToOldIdx</a:t>
            </a:r>
            <a:r>
              <a:rPr lang="zh-CN" altLang="en-US" sz="1200" dirty="0"/>
              <a:t>会得到一个</a:t>
            </a:r>
            <a:r>
              <a:rPr lang="en-US" altLang="zh-CN" sz="1200" dirty="0" err="1"/>
              <a:t>oldKeyToIdx</a:t>
            </a:r>
            <a:r>
              <a:rPr lang="zh-CN" altLang="en-US" sz="1200" dirty="0"/>
              <a:t>，里面存放了一个</a:t>
            </a:r>
            <a:r>
              <a:rPr lang="en-US" altLang="zh-CN" sz="1200" dirty="0"/>
              <a:t>key</a:t>
            </a:r>
            <a:r>
              <a:rPr lang="zh-CN" altLang="en-US" sz="1200" dirty="0"/>
              <a:t>为旧的</a:t>
            </a:r>
            <a:r>
              <a:rPr lang="en-US" altLang="zh-CN" sz="1200" dirty="0" err="1"/>
              <a:t>VNode</a:t>
            </a:r>
            <a:r>
              <a:rPr lang="zh-CN" altLang="en-US" sz="1200" dirty="0"/>
              <a:t>，</a:t>
            </a:r>
            <a:r>
              <a:rPr lang="en-US" altLang="zh-CN" sz="1200" dirty="0"/>
              <a:t>value</a:t>
            </a:r>
            <a:r>
              <a:rPr lang="zh-CN" altLang="en-US" sz="1200" dirty="0"/>
              <a:t>为对应</a:t>
            </a:r>
            <a:r>
              <a:rPr lang="en-US" altLang="zh-CN" sz="1200" dirty="0"/>
              <a:t>index</a:t>
            </a:r>
            <a:r>
              <a:rPr lang="zh-CN" altLang="en-US" sz="1200" dirty="0"/>
              <a:t>序列的哈希表，从这个哈希表中可以找到是否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与</a:t>
            </a:r>
            <a:r>
              <a:rPr lang="en-US" altLang="zh-CN" sz="1200" dirty="0" err="1"/>
              <a:t>newStartVnode</a:t>
            </a:r>
            <a:r>
              <a:rPr lang="zh-CN" altLang="en-US" sz="1200" dirty="0"/>
              <a:t>一致</a:t>
            </a:r>
            <a:r>
              <a:rPr lang="en-US" altLang="zh-CN" sz="1200" dirty="0"/>
              <a:t>key</a:t>
            </a:r>
            <a:r>
              <a:rPr lang="zh-CN" altLang="en-US" sz="1200" dirty="0"/>
              <a:t>的旧的</a:t>
            </a:r>
            <a:r>
              <a:rPr lang="en-US" altLang="zh-CN" sz="1200" dirty="0" err="1"/>
              <a:t>VNode</a:t>
            </a:r>
            <a:r>
              <a:rPr lang="zh-CN" altLang="en-US" sz="1200" dirty="0"/>
              <a:t>节点，如果同时满足</a:t>
            </a:r>
            <a:r>
              <a:rPr lang="en-US" altLang="zh-CN" sz="1200" dirty="0" err="1"/>
              <a:t>sameVnode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patchVnode</a:t>
            </a:r>
            <a:r>
              <a:rPr lang="zh-CN" altLang="en-US" sz="1200" dirty="0"/>
              <a:t>的同时会将这个真实</a:t>
            </a:r>
            <a:r>
              <a:rPr lang="en-US" altLang="zh-CN" sz="1200" dirty="0"/>
              <a:t>DOM</a:t>
            </a:r>
            <a:r>
              <a:rPr lang="zh-CN" altLang="en-US" sz="1200" dirty="0"/>
              <a:t>（</a:t>
            </a:r>
            <a:r>
              <a:rPr lang="en-US" altLang="zh-CN" sz="1200" dirty="0" err="1"/>
              <a:t>elmToMove</a:t>
            </a:r>
            <a:r>
              <a:rPr lang="zh-CN" altLang="en-US" sz="1200" dirty="0"/>
              <a:t>）移动到</a:t>
            </a:r>
            <a:r>
              <a:rPr lang="en-US" altLang="zh-CN" sz="1200" dirty="0" err="1"/>
              <a:t>oldStartVnode</a:t>
            </a:r>
            <a:r>
              <a:rPr lang="zh-CN" altLang="en-US" sz="1200" dirty="0"/>
              <a:t>对应的真实</a:t>
            </a:r>
            <a:r>
              <a:rPr lang="en-US" altLang="zh-CN" sz="1200" dirty="0"/>
              <a:t>DOM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前面</a:t>
            </a:r>
            <a:endParaRPr lang="en-US" altLang="zh-CN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735" y="1594519"/>
            <a:ext cx="4543425" cy="1685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" y="2194766"/>
            <a:ext cx="7143750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7245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diff (</a:t>
            </a:r>
            <a:r>
              <a:rPr lang="en-US" altLang="zh-CN" dirty="0" err="1">
                <a:solidFill>
                  <a:srgbClr val="92D050"/>
                </a:solidFill>
              </a:rPr>
              <a:t>updateChildren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98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-  </a:t>
            </a:r>
            <a:r>
              <a:rPr lang="en-US" altLang="zh-CN" sz="1200" dirty="0" err="1"/>
              <a:t>newStartVnode</a:t>
            </a:r>
            <a:r>
              <a:rPr lang="zh-CN" altLang="en-US" sz="1200" dirty="0"/>
              <a:t>在旧的</a:t>
            </a:r>
            <a:r>
              <a:rPr lang="en-US" altLang="zh-CN" sz="1200" dirty="0" err="1"/>
              <a:t>VNode</a:t>
            </a:r>
            <a:r>
              <a:rPr lang="zh-CN" altLang="en-US" sz="1200" dirty="0"/>
              <a:t>节点找不到一致的</a:t>
            </a:r>
            <a:r>
              <a:rPr lang="en-US" altLang="zh-CN" sz="1200" dirty="0"/>
              <a:t>key</a:t>
            </a:r>
            <a:r>
              <a:rPr lang="zh-CN" altLang="en-US" sz="1200" dirty="0"/>
              <a:t>，或者是即便</a:t>
            </a:r>
            <a:r>
              <a:rPr lang="en-US" altLang="zh-CN" sz="1200" dirty="0"/>
              <a:t>key</a:t>
            </a:r>
            <a:r>
              <a:rPr lang="zh-CN" altLang="en-US" sz="1200" dirty="0"/>
              <a:t>相同却不是</a:t>
            </a:r>
            <a:r>
              <a:rPr lang="en-US" altLang="zh-CN" sz="1200" dirty="0" err="1"/>
              <a:t>sameVnode</a:t>
            </a:r>
            <a:r>
              <a:rPr lang="zh-CN" altLang="en-US" sz="1200" dirty="0"/>
              <a:t>，这个时候会调用</a:t>
            </a:r>
            <a:r>
              <a:rPr lang="en-US" altLang="zh-CN" sz="1200" dirty="0" err="1"/>
              <a:t>createElm</a:t>
            </a:r>
            <a:r>
              <a:rPr lang="zh-CN" altLang="en-US" sz="1200" dirty="0"/>
              <a:t>创建一个新的</a:t>
            </a:r>
            <a:r>
              <a:rPr lang="en-US" altLang="zh-CN" sz="1200" dirty="0"/>
              <a:t>DOM</a:t>
            </a:r>
            <a:r>
              <a:rPr lang="zh-CN" altLang="en-US" sz="1200" dirty="0"/>
              <a:t>节点。</a:t>
            </a:r>
            <a:endParaRPr lang="en-US" altLang="zh-CN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774872"/>
            <a:ext cx="80010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diff (</a:t>
            </a:r>
            <a:r>
              <a:rPr lang="en-US" altLang="zh-CN" dirty="0" err="1">
                <a:solidFill>
                  <a:srgbClr val="92D050"/>
                </a:solidFill>
              </a:rPr>
              <a:t>updateChildren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-</a:t>
            </a:r>
            <a:r>
              <a:rPr lang="zh-CN" altLang="en-US" sz="1200" dirty="0"/>
              <a:t>到这里循环已经结束了，那么剩下我们还需要处理多余或者不够的真实</a:t>
            </a:r>
            <a:r>
              <a:rPr lang="en-US" altLang="zh-CN" sz="1200" dirty="0"/>
              <a:t>DOM</a:t>
            </a:r>
            <a:r>
              <a:rPr lang="zh-CN" altLang="en-US" sz="1200" dirty="0"/>
              <a:t>节点。</a:t>
            </a:r>
            <a:endParaRPr lang="en-US" altLang="zh-CN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" y="1395585"/>
            <a:ext cx="6050326" cy="3295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1386346"/>
            <a:ext cx="6630777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26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事件机制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4178901" cy="614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- </a:t>
            </a:r>
            <a:r>
              <a:rPr lang="zh-CN" altLang="en-US" sz="1200" dirty="0" smtClean="0"/>
              <a:t>初始化</a:t>
            </a:r>
            <a:r>
              <a:rPr lang="zh-CN" altLang="en-US" sz="1200" dirty="0"/>
              <a:t>事件在</a:t>
            </a:r>
            <a:r>
              <a:rPr lang="en-US" altLang="zh-CN" sz="1200" dirty="0" err="1"/>
              <a:t>vm</a:t>
            </a:r>
            <a:r>
              <a:rPr lang="zh-CN" altLang="en-US" sz="1200" dirty="0"/>
              <a:t>上创建一个</a:t>
            </a:r>
            <a:r>
              <a:rPr lang="en-US" altLang="zh-CN" sz="1200" dirty="0"/>
              <a:t>_events</a:t>
            </a:r>
            <a:r>
              <a:rPr lang="zh-CN" altLang="en-US" sz="1200" dirty="0"/>
              <a:t>对象，用来存放事件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- </a:t>
            </a:r>
            <a:r>
              <a:rPr lang="en-US" altLang="zh-CN" sz="1200" dirty="0"/>
              <a:t>Vue.js</a:t>
            </a:r>
            <a:r>
              <a:rPr lang="zh-CN" altLang="en-US" sz="1200" dirty="0"/>
              <a:t>提供了</a:t>
            </a:r>
            <a:r>
              <a:rPr lang="en-US" altLang="zh-CN" sz="1200" dirty="0"/>
              <a:t>4</a:t>
            </a:r>
            <a:r>
              <a:rPr lang="zh-CN" altLang="en-US" sz="1200" dirty="0"/>
              <a:t>个事件</a:t>
            </a:r>
            <a:r>
              <a:rPr lang="en-US" altLang="zh-CN" sz="1200" dirty="0"/>
              <a:t>API</a:t>
            </a:r>
            <a:r>
              <a:rPr lang="zh-CN" altLang="en-US" sz="1200" dirty="0"/>
              <a:t>。分别是</a:t>
            </a:r>
            <a:r>
              <a:rPr lang="en-US" altLang="zh-CN" sz="1200" dirty="0"/>
              <a:t>$on, $emit, $once, $off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06" y="1821512"/>
            <a:ext cx="42767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15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事件机制</a:t>
            </a:r>
            <a:r>
              <a:rPr lang="en-US" altLang="zh-CN" b="1" dirty="0" smtClean="0">
                <a:solidFill>
                  <a:srgbClr val="92D050"/>
                </a:solidFill>
              </a:rPr>
              <a:t>($on)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5065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/>
              <a:t>$on</a:t>
            </a:r>
            <a:r>
              <a:rPr lang="zh-CN" altLang="en-US" sz="1200" dirty="0"/>
              <a:t>方法用来在</a:t>
            </a:r>
            <a:r>
              <a:rPr lang="en-US" altLang="zh-CN" sz="1200" dirty="0" err="1"/>
              <a:t>vm</a:t>
            </a:r>
            <a:r>
              <a:rPr lang="zh-CN" altLang="en-US" sz="1200" dirty="0"/>
              <a:t>实例上监听一个自定义事件，该事件可用</a:t>
            </a:r>
            <a:r>
              <a:rPr lang="en-US" altLang="zh-CN" sz="1200" dirty="0"/>
              <a:t>$emit</a:t>
            </a:r>
            <a:r>
              <a:rPr lang="zh-CN" altLang="en-US" sz="1200" dirty="0"/>
              <a:t>触发。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9" y="1553838"/>
            <a:ext cx="65246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36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事件机制</a:t>
            </a:r>
            <a:r>
              <a:rPr lang="en-US" altLang="zh-CN" b="1" dirty="0" smtClean="0">
                <a:solidFill>
                  <a:srgbClr val="92D050"/>
                </a:solidFill>
              </a:rPr>
              <a:t>($once)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495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/>
              <a:t>$once</a:t>
            </a:r>
            <a:r>
              <a:rPr lang="zh-CN" altLang="en-US" sz="1200" dirty="0"/>
              <a:t>监听一个只能触发一次的事件，在触发以后会自动移除该事件。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3" y="1554698"/>
            <a:ext cx="57150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17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事件机制</a:t>
            </a:r>
            <a:r>
              <a:rPr lang="en-US" altLang="zh-CN" b="1" dirty="0" smtClean="0">
                <a:solidFill>
                  <a:srgbClr val="92D050"/>
                </a:solidFill>
              </a:rPr>
              <a:t>($off)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190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/>
              <a:t>$off</a:t>
            </a:r>
            <a:r>
              <a:rPr lang="zh-CN" altLang="en-US" sz="1200" dirty="0"/>
              <a:t>用来移除自定义事件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19" y="-35170"/>
            <a:ext cx="719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34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事件机制</a:t>
            </a:r>
            <a:r>
              <a:rPr lang="en-US" altLang="zh-CN" b="1" dirty="0" smtClean="0">
                <a:solidFill>
                  <a:srgbClr val="92D050"/>
                </a:solidFill>
              </a:rPr>
              <a:t>($emit)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263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/>
              <a:t>$emit</a:t>
            </a:r>
            <a:r>
              <a:rPr lang="zh-CN" altLang="en-US" sz="1200" dirty="0"/>
              <a:t>用来触发指定的自定义事件。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0" y="1483605"/>
            <a:ext cx="4857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26523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92D050"/>
                </a:solidFill>
              </a:rPr>
              <a:t>使用</a:t>
            </a:r>
            <a:r>
              <a:rPr lang="zh-CN" altLang="en-US" b="1" dirty="0" smtClean="0">
                <a:solidFill>
                  <a:srgbClr val="92D050"/>
                </a:solidFill>
              </a:rPr>
              <a:t>方法</a:t>
            </a:r>
            <a:r>
              <a:rPr lang="en-US" altLang="zh-CN" b="1" dirty="0" smtClean="0">
                <a:solidFill>
                  <a:srgbClr val="92D050"/>
                </a:solidFill>
              </a:rPr>
              <a:t>- react</a:t>
            </a:r>
            <a:r>
              <a:rPr lang="zh-CN" altLang="en-US" b="1" dirty="0" smtClean="0">
                <a:solidFill>
                  <a:srgbClr val="92D050"/>
                </a:solidFill>
              </a:rPr>
              <a:t>数据绑定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3904" y="960784"/>
            <a:ext cx="20640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 dirty="0"/>
              <a:t>react</a:t>
            </a:r>
            <a:r>
              <a:rPr lang="zh-CN" altLang="en-US" b="1" dirty="0"/>
              <a:t>是单向数据流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289" y="1412631"/>
            <a:ext cx="9795567" cy="701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400" dirty="0"/>
              <a:t>react</a:t>
            </a:r>
            <a:r>
              <a:rPr lang="zh-CN" altLang="en-US" sz="1400" dirty="0"/>
              <a:t>中通过将</a:t>
            </a:r>
            <a:r>
              <a:rPr lang="en-US" altLang="zh-CN" sz="1400" dirty="0"/>
              <a:t>state</a:t>
            </a:r>
            <a:r>
              <a:rPr lang="zh-CN" altLang="en-US" sz="1400" dirty="0"/>
              <a:t>（</a:t>
            </a:r>
            <a:r>
              <a:rPr lang="en-US" altLang="zh-CN" sz="1400" dirty="0"/>
              <a:t>Model</a:t>
            </a:r>
            <a:r>
              <a:rPr lang="zh-CN" altLang="en-US" sz="1400" dirty="0"/>
              <a:t>层）与</a:t>
            </a:r>
            <a:r>
              <a:rPr lang="en-US" altLang="zh-CN" sz="1400" dirty="0"/>
              <a:t>View</a:t>
            </a:r>
            <a:r>
              <a:rPr lang="zh-CN" altLang="en-US" sz="1400" dirty="0"/>
              <a:t>层数据进行双向绑定达数据的实时更新变化，</a:t>
            </a:r>
            <a:r>
              <a:rPr lang="zh-CN" altLang="en-US" sz="1400" dirty="0" smtClean="0"/>
              <a:t>具体</a:t>
            </a:r>
            <a:r>
              <a:rPr lang="zh-CN" altLang="en-US" sz="1400" dirty="0"/>
              <a:t>来说就是在</a:t>
            </a:r>
            <a:r>
              <a:rPr lang="en-US" altLang="zh-CN" sz="1400" dirty="0"/>
              <a:t>View</a:t>
            </a:r>
            <a:r>
              <a:rPr lang="zh-CN" altLang="en-US" sz="1400" dirty="0"/>
              <a:t>层直接写</a:t>
            </a:r>
            <a:r>
              <a:rPr lang="en-US" altLang="zh-CN" sz="1400" dirty="0"/>
              <a:t>JS</a:t>
            </a:r>
            <a:r>
              <a:rPr lang="zh-CN" altLang="en-US" sz="1400" dirty="0" smtClean="0"/>
              <a:t>代码，</a:t>
            </a:r>
            <a:endParaRPr lang="en-US" altLang="zh-CN" sz="1400" dirty="0" smtClean="0"/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/>
              <a:t>Model</a:t>
            </a:r>
            <a:r>
              <a:rPr lang="zh-CN" altLang="en-US" sz="1400" dirty="0"/>
              <a:t>层中的数据拿过来渲染，一旦像</a:t>
            </a:r>
            <a:r>
              <a:rPr lang="zh-CN" altLang="en-US" sz="1400" b="1" dirty="0"/>
              <a:t>表单操作、触发事件、</a:t>
            </a:r>
            <a:r>
              <a:rPr lang="en-US" altLang="zh-CN" sz="1400" b="1" dirty="0" err="1"/>
              <a:t>ajax</a:t>
            </a:r>
            <a:r>
              <a:rPr lang="zh-CN" altLang="en-US" sz="1400" b="1" dirty="0" smtClean="0"/>
              <a:t>请求</a:t>
            </a:r>
            <a:r>
              <a:rPr lang="zh-CN" altLang="en-US" sz="1400" dirty="0" smtClean="0"/>
              <a:t>等</a:t>
            </a:r>
            <a:r>
              <a:rPr lang="zh-CN" altLang="en-US" sz="1400" dirty="0"/>
              <a:t>触发数据变化，则进行双同步</a:t>
            </a:r>
          </a:p>
        </p:txBody>
      </p:sp>
      <p:sp>
        <p:nvSpPr>
          <p:cNvPr id="25" name="矩形 24"/>
          <p:cNvSpPr/>
          <p:nvPr/>
        </p:nvSpPr>
        <p:spPr>
          <a:xfrm>
            <a:off x="267470" y="2117596"/>
            <a:ext cx="7237879" cy="1332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C00000"/>
                </a:solidFill>
                <a:latin typeface="-apple-system"/>
              </a:rPr>
              <a:t>事件处理</a:t>
            </a:r>
            <a:r>
              <a:rPr lang="zh-CN" altLang="en-US" sz="1100" b="1" dirty="0" smtClean="0">
                <a:latin typeface="-apple-system"/>
              </a:rPr>
              <a:t>：</a:t>
            </a:r>
            <a:r>
              <a:rPr lang="zh-CN" altLang="en-US" sz="1100" dirty="0" smtClean="0"/>
              <a:t>与</a:t>
            </a:r>
            <a:r>
              <a:rPr lang="en-US" altLang="zh-CN" sz="1100" dirty="0" smtClean="0"/>
              <a:t>DOM</a:t>
            </a:r>
            <a:r>
              <a:rPr lang="zh-CN" altLang="en-US" sz="1100" dirty="0" smtClean="0"/>
              <a:t>元素相似，语法上有点不同。</a:t>
            </a: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r>
              <a:rPr lang="en-US" altLang="zh-CN" sz="1100" dirty="0" smtClean="0"/>
              <a:t>                      - </a:t>
            </a:r>
            <a:r>
              <a:rPr lang="zh-CN" altLang="en-US" sz="1100" dirty="0" smtClean="0"/>
              <a:t>命名</a:t>
            </a:r>
            <a:r>
              <a:rPr lang="zh-CN" altLang="en-US" sz="1100" dirty="0"/>
              <a:t>采用驼峰式写法，而不是</a:t>
            </a:r>
            <a:r>
              <a:rPr lang="zh-CN" altLang="en-US" sz="1100" dirty="0" smtClean="0"/>
              <a:t>小写</a:t>
            </a: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r>
              <a:rPr lang="en-US" altLang="zh-CN" sz="1100" dirty="0" smtClean="0"/>
              <a:t>                      -  </a:t>
            </a:r>
            <a:r>
              <a:rPr lang="zh-CN" altLang="en-US" sz="1100" dirty="0" smtClean="0"/>
              <a:t>采用 </a:t>
            </a:r>
            <a:r>
              <a:rPr lang="en-US" altLang="zh-CN" sz="1100" dirty="0"/>
              <a:t>JSX </a:t>
            </a:r>
            <a:r>
              <a:rPr lang="zh-CN" altLang="en-US" sz="1100" dirty="0"/>
              <a:t>的语法你需要传入一个函数作为事件处理函数，而不是一个字符串</a:t>
            </a:r>
            <a:r>
              <a:rPr lang="en-US" altLang="zh-CN" sz="1100" dirty="0"/>
              <a:t>(DOM</a:t>
            </a:r>
            <a:r>
              <a:rPr lang="zh-CN" altLang="en-US" sz="1100" dirty="0"/>
              <a:t>元素的写法</a:t>
            </a:r>
            <a:r>
              <a:rPr lang="en-US" altLang="zh-CN" sz="1100" dirty="0" smtClean="0"/>
              <a:t>) </a:t>
            </a:r>
            <a:br>
              <a:rPr lang="en-US" altLang="zh-CN" sz="1100" dirty="0" smtClean="0"/>
            </a:br>
            <a:r>
              <a:rPr lang="en-US" altLang="zh-CN" sz="1100" dirty="0" smtClean="0"/>
              <a:t>                      - </a:t>
            </a:r>
            <a:r>
              <a:rPr lang="zh-CN" altLang="en-US" sz="1100" dirty="0" smtClean="0"/>
              <a:t>在 </a:t>
            </a:r>
            <a:r>
              <a:rPr lang="en-US" altLang="zh-CN" sz="1100" dirty="0"/>
              <a:t>React </a:t>
            </a:r>
            <a:r>
              <a:rPr lang="zh-CN" altLang="en-US" sz="1100" dirty="0"/>
              <a:t>中另一个不同是你不能使用返回 </a:t>
            </a:r>
            <a:r>
              <a:rPr lang="en-US" altLang="zh-CN" sz="1100" dirty="0"/>
              <a:t>false </a:t>
            </a:r>
            <a:r>
              <a:rPr lang="zh-CN" altLang="en-US" sz="1100" dirty="0"/>
              <a:t>的方式阻止默认行为。你必须明确的使用 </a:t>
            </a:r>
            <a:r>
              <a:rPr lang="en-US" altLang="zh-CN" sz="1100" dirty="0" err="1" smtClean="0"/>
              <a:t>preventDefault</a:t>
            </a: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r>
              <a:rPr lang="en-US" altLang="zh-CN" sz="1100" dirty="0" smtClean="0"/>
              <a:t>                      - es6 </a:t>
            </a:r>
            <a:r>
              <a:rPr lang="zh-CN" altLang="en-US" sz="1100" dirty="0" smtClean="0"/>
              <a:t>写法中显示绑定：</a:t>
            </a:r>
            <a:r>
              <a:rPr lang="en-US" altLang="zh-CN" sz="1100" dirty="0" err="1"/>
              <a:t>this.handleClick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this.handleClick.bind</a:t>
            </a:r>
            <a:r>
              <a:rPr lang="en-US" altLang="zh-CN" sz="1100" dirty="0"/>
              <a:t>(this);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220579" y="3454027"/>
            <a:ext cx="6885218" cy="1079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C00000"/>
                </a:solidFill>
                <a:latin typeface="-apple-system"/>
              </a:rPr>
              <a:t>条件渲染</a:t>
            </a:r>
            <a:r>
              <a:rPr lang="zh-CN" altLang="en-US" sz="1100" b="1" dirty="0" smtClean="0">
                <a:latin typeface="-apple-system"/>
              </a:rPr>
              <a:t>：</a:t>
            </a:r>
            <a:r>
              <a:rPr lang="en-US" altLang="zh-CN" sz="1100" b="1" dirty="0" smtClean="0">
                <a:solidFill>
                  <a:srgbClr val="00B0F0"/>
                </a:solidFill>
                <a:latin typeface="-apple-system"/>
              </a:rPr>
              <a:t/>
            </a:r>
            <a:br>
              <a:rPr lang="en-US" altLang="zh-CN" sz="1100" b="1" dirty="0" smtClean="0">
                <a:solidFill>
                  <a:srgbClr val="00B0F0"/>
                </a:solidFill>
                <a:latin typeface="-apple-system"/>
              </a:rPr>
            </a:br>
            <a:r>
              <a:rPr lang="en-US" altLang="zh-CN" sz="1100" b="1" dirty="0" smtClean="0">
                <a:solidFill>
                  <a:srgbClr val="00B0F0"/>
                </a:solidFill>
                <a:latin typeface="-apple-system"/>
              </a:rPr>
              <a:t>         </a:t>
            </a:r>
            <a:r>
              <a:rPr lang="en-US" altLang="zh-CN" sz="1100" b="1" dirty="0" smtClean="0">
                <a:latin typeface="-apple-system"/>
              </a:rPr>
              <a:t>- </a:t>
            </a:r>
            <a:r>
              <a:rPr lang="zh-CN" altLang="en-US" sz="1100" b="1" dirty="0" smtClean="0">
                <a:latin typeface="+mn-ea"/>
              </a:rPr>
              <a:t>与</a:t>
            </a:r>
            <a:r>
              <a:rPr lang="en-US" altLang="zh-CN" sz="1100" b="1" dirty="0" err="1" smtClean="0">
                <a:latin typeface="+mn-ea"/>
              </a:rPr>
              <a:t>javascript</a:t>
            </a:r>
            <a:r>
              <a:rPr lang="zh-CN" altLang="en-US" sz="1100" b="1" dirty="0" smtClean="0">
                <a:latin typeface="+mn-ea"/>
              </a:rPr>
              <a:t>一致。</a:t>
            </a:r>
            <a:r>
              <a:rPr lang="zh-CN" altLang="en-US" sz="1100" dirty="0">
                <a:latin typeface="+mn-ea"/>
              </a:rPr>
              <a:t> </a:t>
            </a:r>
            <a:r>
              <a:rPr lang="zh-CN" altLang="en-US" sz="1100" dirty="0" smtClean="0">
                <a:latin typeface="+mn-ea"/>
              </a:rPr>
              <a:t>使用</a:t>
            </a:r>
            <a:r>
              <a:rPr lang="en-US" altLang="zh-CN" sz="1100" dirty="0" smtClean="0">
                <a:latin typeface="+mn-ea"/>
              </a:rPr>
              <a:t>if</a:t>
            </a:r>
            <a:r>
              <a:rPr lang="zh-CN" altLang="en-US" sz="1100" dirty="0" smtClean="0">
                <a:latin typeface="+mn-ea"/>
              </a:rPr>
              <a:t>或者条件运算符创建当前状态的元素，然后</a:t>
            </a:r>
            <a:r>
              <a:rPr lang="en-US" altLang="zh-CN" sz="1100" dirty="0" smtClean="0">
                <a:latin typeface="+mn-ea"/>
              </a:rPr>
              <a:t>React</a:t>
            </a:r>
            <a:r>
              <a:rPr lang="zh-CN" altLang="en-US" sz="1100" dirty="0" smtClean="0">
                <a:latin typeface="+mn-ea"/>
              </a:rPr>
              <a:t>根据状态来更新</a:t>
            </a:r>
            <a:r>
              <a:rPr lang="en-US" altLang="zh-CN" sz="1100" dirty="0" smtClean="0">
                <a:latin typeface="+mn-ea"/>
              </a:rPr>
              <a:t>UI</a:t>
            </a:r>
            <a:br>
              <a:rPr lang="en-US" altLang="zh-CN" sz="1100" dirty="0" smtClean="0">
                <a:latin typeface="+mn-ea"/>
              </a:rPr>
            </a:br>
            <a:r>
              <a:rPr lang="en-US" altLang="zh-CN" sz="1100" dirty="0" smtClean="0">
                <a:latin typeface="+mn-ea"/>
              </a:rPr>
              <a:t>         - </a:t>
            </a:r>
            <a:r>
              <a:rPr lang="zh-CN" altLang="en-US" sz="1100" dirty="0" smtClean="0">
                <a:latin typeface="+mn-ea"/>
              </a:rPr>
              <a:t>使用</a:t>
            </a:r>
            <a:r>
              <a:rPr lang="en-US" altLang="zh-CN" sz="1100" dirty="0" smtClean="0">
                <a:latin typeface="+mn-ea"/>
              </a:rPr>
              <a:t>`{ }`</a:t>
            </a:r>
            <a:r>
              <a:rPr lang="zh-CN" altLang="en-US" sz="1100" dirty="0" smtClean="0">
                <a:latin typeface="+mn-ea"/>
              </a:rPr>
              <a:t>包裹代码，在</a:t>
            </a:r>
            <a:r>
              <a:rPr lang="en-US" altLang="zh-CN" sz="1100" dirty="0" smtClean="0">
                <a:latin typeface="+mn-ea"/>
              </a:rPr>
              <a:t>JSX</a:t>
            </a:r>
            <a:r>
              <a:rPr lang="zh-CN" altLang="en-US" sz="1100" dirty="0" smtClean="0">
                <a:latin typeface="+mn-ea"/>
              </a:rPr>
              <a:t>中嵌入表达式</a:t>
            </a:r>
            <a:r>
              <a:rPr lang="en-US" altLang="zh-CN" sz="1100" dirty="0" smtClean="0">
                <a:latin typeface="+mn-ea"/>
              </a:rPr>
              <a:t>(&amp;&amp;. ||)</a:t>
            </a:r>
            <a:r>
              <a:rPr lang="zh-CN" altLang="en-US" sz="1100" dirty="0" smtClean="0">
                <a:latin typeface="+mn-ea"/>
              </a:rPr>
              <a:t>，来渲染不同条件的</a:t>
            </a:r>
            <a:r>
              <a:rPr lang="en-US" altLang="zh-CN" sz="1100" dirty="0" smtClean="0">
                <a:latin typeface="+mn-ea"/>
              </a:rPr>
              <a:t>UI</a:t>
            </a:r>
            <a:br>
              <a:rPr lang="en-US" altLang="zh-CN" sz="1100" dirty="0" smtClean="0">
                <a:latin typeface="+mn-ea"/>
              </a:rPr>
            </a:br>
            <a:r>
              <a:rPr lang="en-US" altLang="zh-CN" sz="1100" dirty="0" smtClean="0">
                <a:latin typeface="+mn-ea"/>
              </a:rPr>
              <a:t>         -</a:t>
            </a:r>
            <a:r>
              <a:rPr lang="zh-CN" altLang="en-US" sz="1100" dirty="0"/>
              <a:t>使用 </a:t>
            </a:r>
            <a:r>
              <a:rPr lang="en-US" altLang="zh-CN" sz="1100" dirty="0"/>
              <a:t>JavaScript </a:t>
            </a:r>
            <a:r>
              <a:rPr lang="zh-CN" altLang="en-US" sz="1100" dirty="0"/>
              <a:t>的</a:t>
            </a:r>
            <a:r>
              <a:rPr lang="zh-CN" altLang="en-US" sz="1100" dirty="0" smtClean="0"/>
              <a:t>条件</a:t>
            </a:r>
            <a:r>
              <a:rPr lang="zh-CN" altLang="en-US" sz="1100" dirty="0"/>
              <a:t>运算符 </a:t>
            </a:r>
            <a:r>
              <a:rPr lang="en-US" altLang="zh-CN" sz="1100" dirty="0"/>
              <a:t>condition ? true : false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5966" y="4557324"/>
            <a:ext cx="7786106" cy="317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C00000"/>
                </a:solidFill>
                <a:latin typeface="-apple-system"/>
              </a:rPr>
              <a:t>列表渲染</a:t>
            </a:r>
            <a:r>
              <a:rPr lang="zh-CN" altLang="en-US" sz="1100" b="1" dirty="0" smtClean="0">
                <a:latin typeface="-apple-system"/>
              </a:rPr>
              <a:t>：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`{}`</a:t>
            </a:r>
            <a:r>
              <a:rPr lang="zh-CN" altLang="en-US" sz="1100" dirty="0" smtClean="0"/>
              <a:t>在</a:t>
            </a:r>
            <a:r>
              <a:rPr lang="en-US" altLang="zh-CN" sz="1100" dirty="0"/>
              <a:t>JSX</a:t>
            </a:r>
            <a:r>
              <a:rPr lang="zh-CN" altLang="en-US" sz="1100" dirty="0"/>
              <a:t>内构建一个元素集合，使用</a:t>
            </a:r>
            <a:r>
              <a:rPr lang="en-US" altLang="zh-CN" sz="1100" dirty="0" err="1"/>
              <a:t>Javascript</a:t>
            </a:r>
            <a:r>
              <a:rPr lang="zh-CN" altLang="en-US" sz="1100" dirty="0"/>
              <a:t>中的</a:t>
            </a:r>
            <a:r>
              <a:rPr lang="en-US" altLang="zh-CN" sz="1100" dirty="0"/>
              <a:t>map()</a:t>
            </a:r>
            <a:r>
              <a:rPr lang="zh-CN" altLang="en-US" sz="1100" dirty="0"/>
              <a:t>方法循遍历</a:t>
            </a:r>
            <a:r>
              <a:rPr lang="zh-CN" altLang="en-US" sz="1100" dirty="0" smtClean="0"/>
              <a:t>数组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并赋予一个唯一的</a:t>
            </a:r>
            <a:r>
              <a:rPr lang="en-US" altLang="zh-CN" sz="1100" dirty="0" smtClean="0"/>
              <a:t>key,</a:t>
            </a:r>
            <a:r>
              <a:rPr lang="zh-CN" altLang="en-US" sz="1100" dirty="0" smtClean="0"/>
              <a:t>以便</a:t>
            </a:r>
            <a:r>
              <a:rPr lang="en-US" altLang="zh-CN" sz="1100" dirty="0" smtClean="0"/>
              <a:t>react</a:t>
            </a:r>
            <a:r>
              <a:rPr lang="zh-CN" altLang="en-US" sz="1100" dirty="0" smtClean="0"/>
              <a:t>重用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5218" y="5039220"/>
            <a:ext cx="11634916" cy="317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rgbClr val="C00000"/>
                </a:solidFill>
                <a:latin typeface="-apple-system"/>
              </a:rPr>
              <a:t>表</a:t>
            </a:r>
            <a:r>
              <a:rPr lang="zh-CN" altLang="en-US" sz="1100" b="1" dirty="0" smtClean="0">
                <a:solidFill>
                  <a:srgbClr val="C00000"/>
                </a:solidFill>
                <a:latin typeface="-apple-system"/>
              </a:rPr>
              <a:t>单操作</a:t>
            </a:r>
            <a:r>
              <a:rPr lang="zh-CN" altLang="en-US" sz="1100" b="1" dirty="0" smtClean="0">
                <a:latin typeface="-apple-system"/>
              </a:rPr>
              <a:t>：</a:t>
            </a:r>
            <a:r>
              <a:rPr lang="en-US" altLang="zh-CN" sz="1100" dirty="0" smtClean="0">
                <a:latin typeface="-apple-system"/>
              </a:rPr>
              <a:t>HTML</a:t>
            </a:r>
            <a:r>
              <a:rPr lang="zh-CN" altLang="en-US" sz="1100" dirty="0" smtClean="0">
                <a:latin typeface="-apple-system"/>
              </a:rPr>
              <a:t>表单提交默认会页面跳转。</a:t>
            </a:r>
            <a:r>
              <a:rPr lang="en-US" altLang="zh-CN" sz="1100" dirty="0" smtClean="0">
                <a:latin typeface="-apple-system"/>
              </a:rPr>
              <a:t>React</a:t>
            </a:r>
            <a:r>
              <a:rPr lang="zh-CN" altLang="en-US" sz="1100" dirty="0" smtClean="0">
                <a:latin typeface="-apple-system"/>
              </a:rPr>
              <a:t>通过</a:t>
            </a:r>
            <a:r>
              <a:rPr lang="en-US" altLang="zh-CN" sz="1100" dirty="0" smtClean="0">
                <a:latin typeface="-apple-system"/>
              </a:rPr>
              <a:t>`</a:t>
            </a:r>
            <a:r>
              <a:rPr lang="zh-CN" altLang="en-US" sz="1100" dirty="0" smtClean="0">
                <a:latin typeface="-apple-system"/>
              </a:rPr>
              <a:t>受控组件</a:t>
            </a:r>
            <a:r>
              <a:rPr lang="en-US" altLang="zh-CN" sz="1100" dirty="0" smtClean="0">
                <a:latin typeface="-apple-system"/>
              </a:rPr>
              <a:t>`</a:t>
            </a:r>
            <a:r>
              <a:rPr lang="zh-CN" altLang="en-US" sz="1100" dirty="0" smtClean="0">
                <a:latin typeface="-apple-system"/>
              </a:rPr>
              <a:t>，构造一个处理提交表单并可以访问用户输入表单数据的函数，来控制表单状态。</a:t>
            </a:r>
            <a:r>
              <a:rPr lang="en-US" altLang="zh-CN" sz="1100" dirty="0" err="1"/>
              <a:t>this.setState</a:t>
            </a:r>
            <a:r>
              <a:rPr lang="en-US" altLang="zh-CN" sz="1100" dirty="0"/>
              <a:t>({value: </a:t>
            </a:r>
            <a:r>
              <a:rPr lang="en-US" altLang="zh-CN" sz="1100" dirty="0" err="1"/>
              <a:t>event.target.value</a:t>
            </a:r>
            <a:r>
              <a:rPr lang="en-US" altLang="zh-CN" sz="1100" dirty="0"/>
              <a:t>});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218" y="5716546"/>
            <a:ext cx="11925059" cy="317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C00000"/>
                </a:solidFill>
                <a:latin typeface="-apple-system"/>
              </a:rPr>
              <a:t>状态提升</a:t>
            </a:r>
            <a:r>
              <a:rPr lang="zh-CN" altLang="en-US" sz="1100" b="1" dirty="0" smtClean="0">
                <a:latin typeface="-apple-system"/>
              </a:rPr>
              <a:t>：</a:t>
            </a:r>
            <a:r>
              <a:rPr lang="zh-CN" altLang="en-US" sz="1100" dirty="0" smtClean="0">
                <a:latin typeface="-apple-system"/>
              </a:rPr>
              <a:t>如果不同的组件，</a:t>
            </a:r>
            <a:r>
              <a:rPr lang="zh-CN" altLang="en-US" sz="1100" dirty="0" smtClean="0"/>
              <a:t>在</a:t>
            </a:r>
            <a:r>
              <a:rPr lang="zh-CN" altLang="en-US" sz="1100" dirty="0"/>
              <a:t>应用</a:t>
            </a:r>
            <a:r>
              <a:rPr lang="zh-CN" altLang="en-US" sz="1100" dirty="0" smtClean="0"/>
              <a:t>中应该保持 </a:t>
            </a:r>
            <a:r>
              <a:rPr lang="zh-CN" altLang="en-US" sz="1100" dirty="0"/>
              <a:t>自上而下的数据流，而不是尝试在不同组件中同步状态</a:t>
            </a:r>
            <a:r>
              <a:rPr lang="zh-CN" altLang="en-US" sz="1100" dirty="0" smtClean="0"/>
              <a:t>。</a:t>
            </a:r>
            <a:r>
              <a:rPr lang="zh-CN" altLang="en-US" sz="1100" dirty="0">
                <a:latin typeface="-apple-system"/>
              </a:rPr>
              <a:t>需要使用到相同的</a:t>
            </a:r>
            <a:r>
              <a:rPr lang="zh-CN" altLang="en-US" sz="1100" dirty="0" smtClean="0">
                <a:latin typeface="-apple-system"/>
              </a:rPr>
              <a:t>状态时，应该将其状态</a:t>
            </a:r>
            <a:r>
              <a:rPr lang="zh-CN" altLang="en-US" sz="1100" dirty="0"/>
              <a:t>提升至离需要这些数据的组件最近的父</a:t>
            </a:r>
            <a:r>
              <a:rPr lang="zh-CN" altLang="en-US" sz="1100" dirty="0" smtClean="0"/>
              <a:t>组件</a:t>
            </a:r>
            <a:endParaRPr lang="zh-CN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25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34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en-US" altLang="zh-CN" b="1" dirty="0" smtClean="0">
                <a:solidFill>
                  <a:srgbClr val="92D050"/>
                </a:solidFill>
              </a:rPr>
              <a:t>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事件机制</a:t>
            </a:r>
            <a:r>
              <a:rPr lang="en-US" altLang="zh-CN" b="1" dirty="0" smtClean="0">
                <a:solidFill>
                  <a:srgbClr val="92D050"/>
                </a:solidFill>
              </a:rPr>
              <a:t>($emit)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69" y="908552"/>
            <a:ext cx="263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/>
              <a:t>$emit</a:t>
            </a:r>
            <a:r>
              <a:rPr lang="zh-CN" altLang="en-US" sz="1200" dirty="0"/>
              <a:t>用来触发指定的自定义事件。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0" y="1483605"/>
            <a:ext cx="4857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41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生命周期</a:t>
            </a:r>
            <a:r>
              <a:rPr lang="en-US" altLang="zh-CN" b="1" dirty="0" smtClean="0">
                <a:solidFill>
                  <a:srgbClr val="92D050"/>
                </a:solidFill>
              </a:rPr>
              <a:t>(</a:t>
            </a:r>
            <a:r>
              <a:rPr lang="zh-CN" altLang="en-US" b="1" dirty="0" smtClean="0">
                <a:solidFill>
                  <a:srgbClr val="92D050"/>
                </a:solidFill>
              </a:rPr>
              <a:t>图解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2" y="1129344"/>
            <a:ext cx="9696000" cy="52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4111831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zh-CN" altLang="en-US" b="1" dirty="0" smtClean="0">
                <a:solidFill>
                  <a:srgbClr val="92D050"/>
                </a:solidFill>
              </a:rPr>
              <a:t>生命周期</a:t>
            </a:r>
            <a:r>
              <a:rPr lang="en-US" altLang="zh-CN" b="1" dirty="0" smtClean="0">
                <a:solidFill>
                  <a:srgbClr val="92D050"/>
                </a:solidFill>
              </a:rPr>
              <a:t>(</a:t>
            </a:r>
            <a:r>
              <a:rPr lang="zh-CN" altLang="en-US" b="1" dirty="0" smtClean="0">
                <a:solidFill>
                  <a:srgbClr val="92D050"/>
                </a:solidFill>
              </a:rPr>
              <a:t>移除的方法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00" y="679430"/>
            <a:ext cx="9171613" cy="1030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componentWillMount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异步渲染，会被打断，多次执行不合理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-</a:t>
            </a:r>
            <a:r>
              <a:rPr lang="zh-CN" altLang="en-US" sz="1200" dirty="0"/>
              <a:t>在</a:t>
            </a:r>
            <a:r>
              <a:rPr lang="en-US" altLang="zh-CN" sz="1200" dirty="0" err="1"/>
              <a:t>componentWillMount</a:t>
            </a:r>
            <a:r>
              <a:rPr lang="zh-CN" altLang="en-US" sz="1200" dirty="0"/>
              <a:t>中订阅事件，在</a:t>
            </a:r>
            <a:r>
              <a:rPr lang="en-US" altLang="zh-CN" sz="1200" dirty="0" err="1"/>
              <a:t>componentWillUnmount</a:t>
            </a:r>
            <a:r>
              <a:rPr lang="zh-CN" altLang="en-US" sz="1200" dirty="0"/>
              <a:t>中取消订阅</a:t>
            </a:r>
            <a:r>
              <a:rPr lang="zh-CN" altLang="en-US" sz="1200" dirty="0" smtClean="0"/>
              <a:t>事件。但是在异步渲染中</a:t>
            </a:r>
            <a:r>
              <a:rPr lang="en-US" altLang="zh-CN" sz="1200" dirty="0" err="1" smtClean="0"/>
              <a:t>componentWillMount</a:t>
            </a:r>
            <a:r>
              <a:rPr lang="zh-CN" altLang="en-US" sz="1200" dirty="0" smtClean="0"/>
              <a:t>可能会被打断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- </a:t>
            </a:r>
            <a:r>
              <a:rPr lang="zh-CN" altLang="en-US" sz="1200" dirty="0" smtClean="0"/>
              <a:t>处理：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在此处获取异步数据操作， 迁移至</a:t>
            </a:r>
            <a:r>
              <a:rPr lang="en-US" altLang="zh-CN" sz="1200" dirty="0" smtClean="0"/>
              <a:t>constructor</a:t>
            </a:r>
            <a:r>
              <a:rPr lang="zh-CN" altLang="en-US" sz="1200" dirty="0" smtClean="0"/>
              <a:t>，其他的操作迁移至</a:t>
            </a:r>
            <a:r>
              <a:rPr lang="en-US" altLang="zh-CN" sz="1200" dirty="0" err="1" smtClean="0"/>
              <a:t>componentDidMount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2953" y="2062754"/>
            <a:ext cx="859812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componentWillReceiveProps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框架级别的 </a:t>
            </a:r>
            <a:r>
              <a:rPr lang="en-US" altLang="zh-CN" sz="1400" dirty="0">
                <a:solidFill>
                  <a:srgbClr val="FF0000"/>
                </a:solidFill>
              </a:rPr>
              <a:t>API </a:t>
            </a:r>
            <a:r>
              <a:rPr lang="zh-CN" altLang="en-US" sz="1400" dirty="0">
                <a:solidFill>
                  <a:srgbClr val="FF0000"/>
                </a:solidFill>
              </a:rPr>
              <a:t>来</a:t>
            </a:r>
            <a:r>
              <a:rPr lang="zh-CN" altLang="en-US" sz="1400" dirty="0" smtClean="0">
                <a:solidFill>
                  <a:srgbClr val="FF0000"/>
                </a:solidFill>
              </a:rPr>
              <a:t>约束，</a:t>
            </a:r>
            <a:r>
              <a:rPr lang="zh-CN" altLang="en-US" sz="1400" dirty="0">
                <a:solidFill>
                  <a:srgbClr val="FF0000"/>
                </a:solidFill>
              </a:rPr>
              <a:t>帮助开发者写出可维护性更佳的 </a:t>
            </a:r>
            <a:r>
              <a:rPr lang="en-US" altLang="zh-CN" sz="1400" dirty="0">
                <a:solidFill>
                  <a:srgbClr val="FF0000"/>
                </a:solidFill>
              </a:rPr>
              <a:t>JavaScript </a:t>
            </a:r>
            <a:r>
              <a:rPr lang="zh-CN" altLang="en-US" sz="1400" dirty="0" smtClean="0">
                <a:solidFill>
                  <a:srgbClr val="FF0000"/>
                </a:solidFill>
              </a:rPr>
              <a:t>代码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-  </a:t>
            </a:r>
            <a:r>
              <a:rPr lang="zh-CN" altLang="en-US" sz="1200" dirty="0" smtClean="0"/>
              <a:t>在该方法中，对新旧</a:t>
            </a:r>
            <a:r>
              <a:rPr lang="en-US" altLang="zh-CN" sz="1200" dirty="0" smtClean="0"/>
              <a:t>props</a:t>
            </a:r>
            <a:r>
              <a:rPr lang="zh-CN" altLang="en-US" sz="1200" dirty="0" smtClean="0"/>
              <a:t>进行处理，可使用</a:t>
            </a:r>
            <a:r>
              <a:rPr lang="en-US" altLang="zh-CN" sz="1200" dirty="0" err="1" smtClean="0"/>
              <a:t>setState</a:t>
            </a:r>
            <a:r>
              <a:rPr lang="zh-CN" altLang="en-US" sz="1200" dirty="0" smtClean="0"/>
              <a:t>修改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- </a:t>
            </a:r>
            <a:r>
              <a:rPr lang="zh-CN" altLang="en-US" sz="1200" dirty="0" smtClean="0"/>
              <a:t>处理：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使用</a:t>
            </a:r>
            <a:r>
              <a:rPr lang="en-US" altLang="zh-CN" sz="1200" dirty="0" err="1" smtClean="0">
                <a:solidFill>
                  <a:srgbClr val="92D050"/>
                </a:solidFill>
              </a:rPr>
              <a:t>getDerivedStateFromProps</a:t>
            </a:r>
            <a:r>
              <a:rPr lang="zh-CN" altLang="en-US" sz="1200" dirty="0" smtClean="0"/>
              <a:t>。区别：不能修改</a:t>
            </a:r>
            <a:r>
              <a:rPr lang="en-US" altLang="zh-CN" sz="1200" dirty="0" smtClean="0"/>
              <a:t>state,</a:t>
            </a:r>
            <a:r>
              <a:rPr lang="zh-CN" altLang="en-US" sz="1200" dirty="0" smtClean="0"/>
              <a:t>而是直接返回修改对象。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96" y="2578240"/>
            <a:ext cx="4543425" cy="182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53" y="4151888"/>
            <a:ext cx="1090272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componentWillUpdate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异步渲染，会被打断，多次执行不合理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-  </a:t>
            </a:r>
            <a:r>
              <a:rPr lang="zh-CN" altLang="en-US" sz="1200" dirty="0" smtClean="0"/>
              <a:t>在该方法中，对新旧</a:t>
            </a:r>
            <a:r>
              <a:rPr lang="en-US" altLang="zh-CN" sz="1200" dirty="0" smtClean="0"/>
              <a:t>props</a:t>
            </a:r>
            <a:r>
              <a:rPr lang="zh-CN" altLang="en-US" sz="1200" dirty="0" smtClean="0"/>
              <a:t>进行处理，可使用</a:t>
            </a:r>
            <a:r>
              <a:rPr lang="en-US" altLang="zh-CN" sz="1200" dirty="0" err="1" smtClean="0"/>
              <a:t>setState</a:t>
            </a:r>
            <a:r>
              <a:rPr lang="zh-CN" altLang="en-US" sz="1200" dirty="0" smtClean="0"/>
              <a:t>修改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- </a:t>
            </a:r>
            <a:r>
              <a:rPr lang="zh-CN" altLang="en-US" sz="1200" dirty="0" smtClean="0"/>
              <a:t>处理：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1. </a:t>
            </a:r>
            <a:r>
              <a:rPr lang="zh-CN" altLang="en-US" sz="1200" dirty="0" smtClean="0"/>
              <a:t>根据</a:t>
            </a:r>
            <a:r>
              <a:rPr lang="en-US" altLang="zh-CN" sz="1200" dirty="0" smtClean="0"/>
              <a:t>props</a:t>
            </a:r>
            <a:r>
              <a:rPr lang="zh-CN" altLang="en-US" sz="1200" dirty="0" smtClean="0"/>
              <a:t>等改变可能触发的回调函数，迁移</a:t>
            </a:r>
            <a:r>
              <a:rPr lang="zh-CN" altLang="en-US" sz="1200" dirty="0"/>
              <a:t>到</a:t>
            </a:r>
            <a:r>
              <a:rPr lang="en-US" altLang="zh-CN" sz="1200" dirty="0" err="1" smtClean="0"/>
              <a:t>componentDidUpdate</a:t>
            </a:r>
            <a:r>
              <a:rPr lang="zh-CN" altLang="en-US" sz="1200" dirty="0" smtClean="0"/>
              <a:t>（</a:t>
            </a:r>
            <a:r>
              <a:rPr lang="zh-CN" altLang="en-US" sz="1200" dirty="0"/>
              <a:t>一次更新中只会被调用一</a:t>
            </a:r>
            <a:r>
              <a:rPr lang="zh-CN" altLang="en-US" sz="1200" dirty="0" smtClean="0"/>
              <a:t>次）中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2. </a:t>
            </a:r>
            <a:r>
              <a:rPr lang="zh-CN" altLang="en-US" sz="1200" dirty="0" smtClean="0"/>
              <a:t>读取</a:t>
            </a:r>
            <a:r>
              <a:rPr lang="zh-CN" altLang="en-US" sz="1200" dirty="0"/>
              <a:t>到的</a:t>
            </a:r>
            <a:r>
              <a:rPr lang="en-US" altLang="zh-CN" sz="1200" dirty="0"/>
              <a:t>DOM</a:t>
            </a:r>
            <a:r>
              <a:rPr lang="zh-CN" altLang="en-US" sz="1200" dirty="0" smtClean="0"/>
              <a:t>对于</a:t>
            </a:r>
            <a:r>
              <a:rPr lang="en-US" altLang="zh-CN" sz="1200" dirty="0" err="1" smtClean="0"/>
              <a:t>dom</a:t>
            </a:r>
            <a:r>
              <a:rPr lang="zh-CN" altLang="en-US" sz="1200" dirty="0" smtClean="0"/>
              <a:t>元素的操作，可迁移至 </a:t>
            </a:r>
            <a:r>
              <a:rPr lang="en-US" altLang="zh-CN" sz="1200" dirty="0" err="1" smtClean="0">
                <a:solidFill>
                  <a:srgbClr val="92D050"/>
                </a:solidFill>
              </a:rPr>
              <a:t>getSnapshotBeforeUpdate</a:t>
            </a:r>
            <a:r>
              <a:rPr lang="en-US" altLang="zh-CN" sz="1200" dirty="0" smtClean="0">
                <a:solidFill>
                  <a:srgbClr val="92D050"/>
                </a:solidFill>
              </a:rPr>
              <a:t>(</a:t>
            </a:r>
            <a:r>
              <a:rPr lang="en-US" altLang="zh-CN" sz="1200" dirty="0" err="1" smtClean="0">
                <a:solidFill>
                  <a:srgbClr val="92D050"/>
                </a:solidFill>
              </a:rPr>
              <a:t>prevProps</a:t>
            </a:r>
            <a:r>
              <a:rPr lang="en-US" altLang="zh-CN" sz="1200" dirty="0">
                <a:solidFill>
                  <a:srgbClr val="92D050"/>
                </a:solidFill>
              </a:rPr>
              <a:t>, </a:t>
            </a:r>
            <a:r>
              <a:rPr lang="en-US" altLang="zh-CN" sz="1200" dirty="0" err="1">
                <a:solidFill>
                  <a:srgbClr val="92D050"/>
                </a:solidFill>
              </a:rPr>
              <a:t>prevState</a:t>
            </a:r>
            <a:r>
              <a:rPr lang="en-US" altLang="zh-CN" sz="1200" dirty="0" smtClean="0">
                <a:solidFill>
                  <a:srgbClr val="92D050"/>
                </a:solidFill>
              </a:rPr>
              <a:t>)</a:t>
            </a:r>
            <a:r>
              <a:rPr lang="zh-CN" altLang="en-US" sz="1200" dirty="0" smtClean="0"/>
              <a:t>。该方法会在</a:t>
            </a:r>
            <a:r>
              <a:rPr lang="en-US" altLang="zh-CN" sz="1200" dirty="0" smtClean="0"/>
              <a:t>render</a:t>
            </a:r>
            <a:r>
              <a:rPr lang="zh-CN" altLang="en-US" sz="1200" dirty="0" smtClean="0"/>
              <a:t>之前被调用。在该方法中应该返回一个值，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</a:t>
            </a:r>
            <a:r>
              <a:rPr lang="zh-CN" altLang="en-US" sz="1200" dirty="0" smtClean="0"/>
              <a:t>这个值会被传入到</a:t>
            </a:r>
            <a:r>
              <a:rPr lang="en-US" altLang="zh-CN" sz="1200" dirty="0" err="1" smtClean="0"/>
              <a:t>componentDidUpdate</a:t>
            </a:r>
            <a:r>
              <a:rPr lang="zh-CN" altLang="en-US" sz="1200" dirty="0" smtClean="0"/>
              <a:t>中，在这里更新组件状态等。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5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5714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React16</a:t>
            </a:r>
            <a:r>
              <a:rPr lang="zh-CN" altLang="en-US" b="1" dirty="0" smtClean="0">
                <a:solidFill>
                  <a:srgbClr val="92D050"/>
                </a:solidFill>
              </a:rPr>
              <a:t>优化思想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015" y="10545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6000" y="1054569"/>
            <a:ext cx="6968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这是一个拥有</a:t>
            </a:r>
            <a:r>
              <a:rPr lang="en-US" altLang="zh-CN" sz="1400" dirty="0"/>
              <a:t>10000</a:t>
            </a:r>
            <a:r>
              <a:rPr lang="zh-CN" altLang="en-US" sz="1400" dirty="0"/>
              <a:t>个节点的插入操作，包含了</a:t>
            </a:r>
            <a:r>
              <a:rPr lang="en-US" altLang="zh-CN" sz="1400" dirty="0" err="1"/>
              <a:t>innerHTML</a:t>
            </a:r>
            <a:r>
              <a:rPr lang="zh-CN" altLang="en-US" sz="1400" dirty="0"/>
              <a:t>与样式设置，花掉</a:t>
            </a:r>
            <a:r>
              <a:rPr lang="en-US" altLang="zh-CN" sz="1400" dirty="0"/>
              <a:t>900</a:t>
            </a:r>
            <a:r>
              <a:rPr lang="zh-CN" altLang="en-US" sz="1400" dirty="0"/>
              <a:t>多</a:t>
            </a:r>
            <a:r>
              <a:rPr lang="en-US" altLang="zh-CN" sz="1400" dirty="0" err="1"/>
              <a:t>ms</a:t>
            </a:r>
            <a:r>
              <a:rPr lang="zh-CN" altLang="en-US" sz="14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3" y="1498721"/>
            <a:ext cx="89439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5714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React16</a:t>
            </a:r>
            <a:r>
              <a:rPr lang="zh-CN" altLang="en-US" b="1" dirty="0" smtClean="0">
                <a:solidFill>
                  <a:srgbClr val="92D050"/>
                </a:solidFill>
              </a:rPr>
              <a:t>优化思想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015" y="10545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6000" y="1054569"/>
            <a:ext cx="558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我们再改进一下，分派次插入节点，每次只操作</a:t>
            </a:r>
            <a:r>
              <a:rPr lang="en-US" altLang="zh-CN" sz="1400" dirty="0"/>
              <a:t>100</a:t>
            </a:r>
            <a:r>
              <a:rPr lang="zh-CN" altLang="en-US" sz="1400" dirty="0"/>
              <a:t>个节点，共</a:t>
            </a:r>
            <a:r>
              <a:rPr lang="en-US" altLang="zh-CN" sz="1400" dirty="0"/>
              <a:t>100</a:t>
            </a:r>
            <a:r>
              <a:rPr lang="zh-CN" altLang="en-US" sz="1400" dirty="0"/>
              <a:t>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18" y="1539020"/>
            <a:ext cx="8896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5714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React16</a:t>
            </a:r>
            <a:r>
              <a:rPr lang="zh-CN" altLang="en-US" b="1" dirty="0" smtClean="0">
                <a:solidFill>
                  <a:srgbClr val="92D050"/>
                </a:solidFill>
              </a:rPr>
              <a:t>优化思想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015" y="10545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96000" y="1054569"/>
            <a:ext cx="10657341" cy="1024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因为浏览器是单线程，它将</a:t>
            </a:r>
            <a:r>
              <a:rPr lang="en-US" altLang="zh-CN" sz="1400" dirty="0"/>
              <a:t>GUI</a:t>
            </a:r>
            <a:r>
              <a:rPr lang="zh-CN" altLang="en-US" sz="1400" dirty="0"/>
              <a:t>描绘，时间器处理，事件处理，</a:t>
            </a:r>
            <a:r>
              <a:rPr lang="en-US" altLang="zh-CN" sz="1400" dirty="0"/>
              <a:t>JS</a:t>
            </a:r>
            <a:r>
              <a:rPr lang="zh-CN" altLang="en-US" sz="1400" dirty="0"/>
              <a:t>执行，远程资源加载统统放在一起。当做某件事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只有</a:t>
            </a:r>
            <a:r>
              <a:rPr lang="zh-CN" altLang="en-US" sz="1400" dirty="0"/>
              <a:t>将它做完才能做下一件事。如果有足够的时间，浏览器是会对我们的代码进行编译优化（</a:t>
            </a:r>
            <a:r>
              <a:rPr lang="en-US" altLang="zh-CN" sz="1400" dirty="0"/>
              <a:t>JIT</a:t>
            </a:r>
            <a:r>
              <a:rPr lang="zh-CN" altLang="en-US" sz="1400" dirty="0"/>
              <a:t>）及进行热代码优化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一些</a:t>
            </a:r>
            <a:r>
              <a:rPr lang="en-US" altLang="zh-CN" sz="1400" dirty="0"/>
              <a:t>DOM</a:t>
            </a:r>
            <a:r>
              <a:rPr lang="zh-CN" altLang="en-US" sz="1400" dirty="0"/>
              <a:t>操作，内部也会对</a:t>
            </a:r>
            <a:r>
              <a:rPr lang="en-US" altLang="zh-CN" sz="1400" dirty="0"/>
              <a:t>reflow</a:t>
            </a:r>
            <a:r>
              <a:rPr lang="zh-CN" altLang="en-US" sz="1400" dirty="0"/>
              <a:t>进行处理。</a:t>
            </a:r>
            <a:r>
              <a:rPr lang="en-US" altLang="zh-CN" sz="1400" dirty="0"/>
              <a:t>reflow</a:t>
            </a:r>
            <a:r>
              <a:rPr lang="zh-CN" altLang="en-US" sz="1400" dirty="0"/>
              <a:t>是一个性能黑洞，很可能让页面的大多数元素进行重新布局。浏览器的运作流程：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90" y="2400666"/>
            <a:ext cx="5124450" cy="485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1828" y="3429000"/>
            <a:ext cx="11570283" cy="701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这些</a:t>
            </a:r>
            <a:r>
              <a:rPr lang="en-US" altLang="zh-CN" sz="1400" dirty="0"/>
              <a:t>tasks</a:t>
            </a:r>
            <a:r>
              <a:rPr lang="zh-CN" altLang="en-US" sz="1400" dirty="0"/>
              <a:t>中有些我们可控，有些不可控，比如</a:t>
            </a:r>
            <a:r>
              <a:rPr lang="en-US" altLang="zh-CN" sz="1400" dirty="0" err="1"/>
              <a:t>setTimeout</a:t>
            </a:r>
            <a:r>
              <a:rPr lang="zh-CN" altLang="en-US" sz="1400" dirty="0"/>
              <a:t>什么时候执行不好说，它总是不准时</a:t>
            </a:r>
            <a:r>
              <a:rPr lang="en-US" altLang="zh-CN" sz="1400" dirty="0"/>
              <a:t>; </a:t>
            </a:r>
            <a:r>
              <a:rPr lang="zh-CN" altLang="en-US" sz="1400" dirty="0"/>
              <a:t>资源加载时间不可控。但一些</a:t>
            </a:r>
            <a:r>
              <a:rPr lang="en-US" altLang="zh-CN" sz="1400" dirty="0"/>
              <a:t>JS</a:t>
            </a:r>
            <a:r>
              <a:rPr lang="zh-CN" altLang="en-US" sz="1400" dirty="0"/>
              <a:t>我们可以控制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让</a:t>
            </a:r>
            <a:r>
              <a:rPr lang="zh-CN" altLang="en-US" sz="1400" dirty="0"/>
              <a:t>它们分派执行，</a:t>
            </a:r>
            <a:r>
              <a:rPr lang="en-US" altLang="zh-CN" sz="1400" dirty="0"/>
              <a:t>tasks</a:t>
            </a:r>
            <a:r>
              <a:rPr lang="zh-CN" altLang="en-US" sz="1400" dirty="0"/>
              <a:t>的时长不宜过长，这样浏览器就有时间优化</a:t>
            </a:r>
            <a:r>
              <a:rPr lang="en-US" altLang="zh-CN" sz="1400" dirty="0"/>
              <a:t>JS</a:t>
            </a:r>
            <a:r>
              <a:rPr lang="zh-CN" altLang="en-US" sz="1400" dirty="0"/>
              <a:t>代码与修正</a:t>
            </a:r>
            <a:r>
              <a:rPr lang="en-US" altLang="zh-CN" sz="1400" dirty="0"/>
              <a:t>reflow</a:t>
            </a:r>
            <a:r>
              <a:rPr lang="zh-CN" altLang="en-US" sz="1400" dirty="0"/>
              <a:t>！总结一句，</a:t>
            </a:r>
            <a:r>
              <a:rPr lang="zh-CN" altLang="en-US" sz="1400" dirty="0">
                <a:solidFill>
                  <a:srgbClr val="FF0000"/>
                </a:solidFill>
              </a:rPr>
              <a:t>就是让浏览器休息好，浏览器就能跑得更快。</a:t>
            </a:r>
          </a:p>
        </p:txBody>
      </p:sp>
    </p:spTree>
    <p:extLst>
      <p:ext uri="{BB962C8B-B14F-4D97-AF65-F5344CB8AC3E}">
        <p14:creationId xmlns:p14="http://schemas.microsoft.com/office/powerpoint/2010/main" val="20186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5714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React16</a:t>
            </a:r>
            <a:r>
              <a:rPr lang="zh-CN" altLang="en-US" b="1" dirty="0" smtClean="0">
                <a:solidFill>
                  <a:srgbClr val="92D050"/>
                </a:solidFill>
              </a:rPr>
              <a:t>优化思想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015" y="10545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214289" y="1014046"/>
            <a:ext cx="116057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React15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</a:t>
            </a:r>
            <a:r>
              <a:rPr lang="zh-CN" altLang="en-US" sz="1400" dirty="0"/>
              <a:t>都是从根组件或者</a:t>
            </a:r>
            <a:r>
              <a:rPr lang="en-US" altLang="zh-CN" sz="1400" dirty="0" err="1"/>
              <a:t>setState</a:t>
            </a:r>
            <a:r>
              <a:rPr lang="zh-CN" altLang="en-US" sz="1400" dirty="0"/>
              <a:t>后的组件开始，更新整个子树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当组件树很大的时候就会出现这种问题，因为更新过程是同步地一层组件套一层组件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逐渐</a:t>
            </a:r>
            <a:r>
              <a:rPr lang="zh-CN" altLang="en-US" sz="1400" dirty="0"/>
              <a:t>深入的过程，在更新完所有组件之前不停止，函数的调用栈就像下图这样，调用得很深，而且很长时间不会返回。</a:t>
            </a:r>
          </a:p>
          <a:p>
            <a:endParaRPr lang="en-US" altLang="zh-CN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12" y="3986462"/>
            <a:ext cx="6572250" cy="2238375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>
            <a:off x="3903785" y="1875692"/>
            <a:ext cx="6160984" cy="211519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因为</a:t>
            </a:r>
            <a:r>
              <a:rPr lang="en-US" altLang="zh-CN" dirty="0"/>
              <a:t>JavaScript</a:t>
            </a:r>
            <a:r>
              <a:rPr lang="zh-CN" altLang="en-US" dirty="0"/>
              <a:t>单线程的特点，每个同步任务不能耗时太长，不然就会让程序不会对其他输入作出相应，</a:t>
            </a:r>
            <a:r>
              <a:rPr lang="en-US" altLang="zh-CN" dirty="0"/>
              <a:t>React</a:t>
            </a:r>
            <a:r>
              <a:rPr lang="zh-CN" altLang="en-US" dirty="0"/>
              <a:t>的更新过程就是犯了这个禁忌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3" y="4125789"/>
            <a:ext cx="6010275" cy="20764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5714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React16</a:t>
            </a:r>
            <a:r>
              <a:rPr lang="zh-CN" altLang="en-US" b="1" dirty="0" smtClean="0">
                <a:solidFill>
                  <a:srgbClr val="92D050"/>
                </a:solidFill>
              </a:rPr>
              <a:t>优化思想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015" y="10545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214289" y="1014046"/>
            <a:ext cx="9575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React16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 </a:t>
            </a:r>
            <a:r>
              <a:rPr lang="zh-CN" altLang="en-US" sz="1400" dirty="0" smtClean="0"/>
              <a:t>破解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中同步操作时间过长的方法其实很简单</a:t>
            </a:r>
            <a:r>
              <a:rPr lang="en-US" altLang="zh-CN" sz="1400" dirty="0"/>
              <a:t>——</a:t>
            </a:r>
            <a:r>
              <a:rPr lang="zh-CN" altLang="en-US" sz="1400" dirty="0" smtClean="0"/>
              <a:t>分片。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zh-CN" altLang="en-US" sz="1400" dirty="0" smtClean="0"/>
              <a:t>把</a:t>
            </a:r>
            <a:r>
              <a:rPr lang="zh-CN" altLang="en-US" sz="1400" dirty="0"/>
              <a:t>一个耗时长的任务分成很多小片，每一个小片的运行时间很短，虽然总时间依然很长，但是在每个小片执行完之后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都</a:t>
            </a:r>
            <a:r>
              <a:rPr lang="zh-CN" altLang="en-US" sz="1400" dirty="0"/>
              <a:t>给其他任务一个执行的机会，这样唯一的线程就不会被独占，其他任务依然有运行的机会。</a:t>
            </a:r>
            <a:endParaRPr lang="en-US" altLang="zh-CN" sz="1400" dirty="0"/>
          </a:p>
        </p:txBody>
      </p:sp>
      <p:sp>
        <p:nvSpPr>
          <p:cNvPr id="3" name="云形标注 2"/>
          <p:cNvSpPr/>
          <p:nvPr/>
        </p:nvSpPr>
        <p:spPr>
          <a:xfrm>
            <a:off x="4067908" y="1969477"/>
            <a:ext cx="6160984" cy="211519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React Fiber</a:t>
            </a:r>
            <a:r>
              <a:rPr lang="zh-CN" altLang="en-US" dirty="0"/>
              <a:t>把更新过程碎片</a:t>
            </a:r>
            <a:r>
              <a:rPr lang="zh-CN" altLang="en-US" dirty="0" smtClean="0"/>
              <a:t>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dirty="0"/>
              <a:t>每执行完一段更新过程，就把控制权交还给</a:t>
            </a:r>
            <a:r>
              <a:rPr lang="en-US" altLang="zh-CN" sz="1200" dirty="0"/>
              <a:t>React</a:t>
            </a:r>
            <a:r>
              <a:rPr lang="zh-CN" altLang="en-US" sz="1200" dirty="0"/>
              <a:t>负责任务协调的</a:t>
            </a:r>
            <a:r>
              <a:rPr lang="zh-CN" altLang="en-US" sz="1200" dirty="0" smtClean="0"/>
              <a:t>模块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/>
              <a:t>没有其他紧急任务要做，如果没有就继续去更新，如果有紧急任务，那就去做紧急任务</a:t>
            </a:r>
          </a:p>
        </p:txBody>
      </p:sp>
    </p:spTree>
    <p:extLst>
      <p:ext uri="{BB962C8B-B14F-4D97-AF65-F5344CB8AC3E}">
        <p14:creationId xmlns:p14="http://schemas.microsoft.com/office/powerpoint/2010/main" val="35841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8" y="1429707"/>
            <a:ext cx="8438842" cy="5055356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000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-React16</a:t>
            </a:r>
            <a:r>
              <a:rPr lang="zh-CN" altLang="en-US" b="1" dirty="0" smtClean="0">
                <a:solidFill>
                  <a:srgbClr val="92D050"/>
                </a:solidFill>
              </a:rPr>
              <a:t>动刀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204" y="986283"/>
            <a:ext cx="7130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- </a:t>
            </a:r>
            <a:r>
              <a:rPr lang="zh-CN" altLang="en-US" sz="1400" dirty="0" smtClean="0"/>
              <a:t>虚拟</a:t>
            </a:r>
            <a:r>
              <a:rPr lang="en-US" altLang="zh-CN" sz="1400" dirty="0"/>
              <a:t>DOM</a:t>
            </a:r>
            <a:r>
              <a:rPr lang="zh-CN" altLang="en-US" sz="1400" dirty="0"/>
              <a:t>是由</a:t>
            </a:r>
            <a:r>
              <a:rPr lang="en-US" altLang="zh-CN" sz="1400" dirty="0"/>
              <a:t>JSX</a:t>
            </a:r>
            <a:r>
              <a:rPr lang="zh-CN" altLang="en-US" sz="1400" dirty="0"/>
              <a:t>转义过来的，</a:t>
            </a:r>
            <a:r>
              <a:rPr lang="en-US" altLang="zh-CN" sz="1400" dirty="0"/>
              <a:t>JSX</a:t>
            </a:r>
            <a:r>
              <a:rPr lang="zh-CN" altLang="en-US" sz="1400" dirty="0"/>
              <a:t>的入口函数是</a:t>
            </a:r>
            <a:r>
              <a:rPr lang="en-US" altLang="zh-CN" sz="1400" dirty="0" err="1"/>
              <a:t>React.createElement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可操作空间不大。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zh-CN" altLang="en-US" sz="1400" dirty="0" smtClean="0"/>
              <a:t>第三</a:t>
            </a:r>
            <a:r>
              <a:rPr lang="zh-CN" altLang="en-US" sz="1400" dirty="0"/>
              <a:t>层的</a:t>
            </a:r>
            <a:r>
              <a:rPr lang="en-US" altLang="zh-CN" sz="1400" dirty="0"/>
              <a:t>API</a:t>
            </a:r>
            <a:r>
              <a:rPr lang="zh-CN" altLang="en-US" sz="1400" dirty="0"/>
              <a:t>也比较</a:t>
            </a:r>
            <a:r>
              <a:rPr lang="zh-CN" altLang="en-US" sz="1400" dirty="0" smtClean="0"/>
              <a:t>稳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zh-CN" altLang="en-US" sz="1400" dirty="0" smtClean="0"/>
              <a:t>因此</a:t>
            </a:r>
            <a:r>
              <a:rPr lang="zh-CN" altLang="en-US" sz="1400" dirty="0"/>
              <a:t>只能改变第二层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44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2875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Fiber </a:t>
            </a:r>
            <a:r>
              <a:rPr lang="zh-CN" altLang="en-US" b="1" dirty="0" smtClean="0">
                <a:solidFill>
                  <a:srgbClr val="92D050"/>
                </a:solidFill>
              </a:rPr>
              <a:t>概念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015" y="10545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214289" y="1014046"/>
            <a:ext cx="102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计算机中有一个概念叫做</a:t>
            </a:r>
            <a:r>
              <a:rPr lang="en-US" altLang="zh-CN" sz="1400" dirty="0" smtClean="0"/>
              <a:t>Fiber,</a:t>
            </a:r>
            <a:r>
              <a:rPr lang="zh-CN" altLang="en-US" sz="1400" dirty="0" smtClean="0"/>
              <a:t>中文含义叫</a:t>
            </a:r>
            <a:r>
              <a:rPr lang="en-US" altLang="zh-CN" sz="1400" dirty="0" smtClean="0">
                <a:solidFill>
                  <a:srgbClr val="FF0000"/>
                </a:solidFill>
              </a:rPr>
              <a:t>`</a:t>
            </a:r>
            <a:r>
              <a:rPr lang="zh-CN" altLang="en-US" sz="1400" dirty="0" smtClean="0">
                <a:solidFill>
                  <a:srgbClr val="FF0000"/>
                </a:solidFill>
              </a:rPr>
              <a:t>纤维</a:t>
            </a:r>
            <a:r>
              <a:rPr lang="en-US" altLang="zh-CN" sz="1400" dirty="0" smtClean="0">
                <a:solidFill>
                  <a:srgbClr val="FF0000"/>
                </a:solidFill>
              </a:rPr>
              <a:t>`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意指比</a:t>
            </a:r>
            <a:r>
              <a:rPr lang="en-US" altLang="zh-CN" sz="1400" dirty="0"/>
              <a:t>Thread</a:t>
            </a:r>
            <a:r>
              <a:rPr lang="zh-CN" altLang="en-US" sz="1400" dirty="0"/>
              <a:t>更细的线，也就是比线程</a:t>
            </a:r>
            <a:r>
              <a:rPr lang="en-US" altLang="zh-CN" sz="1400" dirty="0"/>
              <a:t>(Thread)</a:t>
            </a:r>
            <a:r>
              <a:rPr lang="zh-CN" altLang="en-US" sz="1400" dirty="0"/>
              <a:t>控制得更精密的并发处理机制。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7380" y="1664421"/>
            <a:ext cx="1105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在</a:t>
            </a:r>
            <a:r>
              <a:rPr lang="en-US" altLang="zh-CN" sz="1400" dirty="0"/>
              <a:t>React Fiber</a:t>
            </a:r>
            <a:r>
              <a:rPr lang="zh-CN" altLang="en-US" sz="1400" dirty="0"/>
              <a:t>中，一次更新过程会分成多个分片完成，所以完全有可能一个更新任务还没有完成，就被另一个更高优先级的更新过程打断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这时候</a:t>
            </a:r>
            <a:r>
              <a:rPr lang="zh-CN" altLang="en-US" sz="1400" dirty="0"/>
              <a:t>，优先级高的更新任务会优先处理完，而低优先级更新任务所做的工作则会</a:t>
            </a:r>
            <a:r>
              <a:rPr lang="zh-CN" altLang="en-US" sz="1400" b="1" dirty="0"/>
              <a:t>完全作废，然后等待机会重头再来</a:t>
            </a:r>
            <a:r>
              <a:rPr lang="zh-CN" altLang="en-US" sz="1400" dirty="0" smtClean="0"/>
              <a:t>。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React </a:t>
            </a:r>
            <a:r>
              <a:rPr lang="zh-CN" altLang="en-US" sz="1400" dirty="0" smtClean="0"/>
              <a:t>的更新过程可能会被打断，所以</a:t>
            </a:r>
            <a:r>
              <a:rPr lang="en-US" altLang="zh-CN" sz="1400" dirty="0" smtClean="0"/>
              <a:t>React Fiber</a:t>
            </a:r>
            <a:r>
              <a:rPr lang="zh-CN" altLang="en-US" sz="1400" dirty="0" smtClean="0"/>
              <a:t>的更新被分为两个阶段：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6" y="2618528"/>
            <a:ext cx="9134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2303708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92D050"/>
                </a:solidFill>
              </a:rPr>
              <a:t>使用</a:t>
            </a:r>
            <a:r>
              <a:rPr lang="zh-CN" altLang="en-US" b="1" dirty="0" smtClean="0">
                <a:solidFill>
                  <a:srgbClr val="92D050"/>
                </a:solidFill>
              </a:rPr>
              <a:t>方法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zh-CN" altLang="en-US" b="1" dirty="0" smtClean="0">
                <a:solidFill>
                  <a:srgbClr val="92D050"/>
                </a:solidFill>
              </a:rPr>
              <a:t>组件化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18117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1" dirty="0"/>
              <a:t>组件化应用构建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354" y="1511769"/>
            <a:ext cx="812017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- </a:t>
            </a:r>
            <a:r>
              <a:rPr lang="zh-CN" altLang="en-US" sz="1400" dirty="0" smtClean="0"/>
              <a:t>允许</a:t>
            </a:r>
            <a:r>
              <a:rPr lang="zh-CN" altLang="en-US" sz="1400" dirty="0"/>
              <a:t>我们使用小型、独立和通常可复用的组件构建大型</a:t>
            </a:r>
            <a:r>
              <a:rPr lang="zh-CN" altLang="en-US" sz="1400" dirty="0" smtClean="0"/>
              <a:t>应用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 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一个大型应用中，有必要将整个应用程序划分为组件，以使开发可</a:t>
            </a:r>
            <a:r>
              <a:rPr lang="zh-CN" altLang="en-US" sz="1400" dirty="0" smtClean="0"/>
              <a:t>管理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zh-CN" altLang="en-US" sz="1400" dirty="0" smtClean="0"/>
              <a:t>组件</a:t>
            </a:r>
            <a:r>
              <a:rPr lang="en-US" altLang="zh-CN" sz="1400" dirty="0" err="1" smtClean="0"/>
              <a:t>Componetn</a:t>
            </a:r>
            <a:r>
              <a:rPr lang="zh-CN" altLang="en-US" sz="1400" dirty="0" smtClean="0"/>
              <a:t>是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一个强大的功能，组件可以帮助我们扩展基本的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元素，以封装可重用代码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zh-CN" altLang="en-US" sz="1400" dirty="0" smtClean="0">
                <a:solidFill>
                  <a:srgbClr val="C00000"/>
                </a:solidFill>
              </a:rPr>
              <a:t>组件</a:t>
            </a:r>
            <a:r>
              <a:rPr lang="zh-CN" altLang="en-US" sz="1400" dirty="0">
                <a:solidFill>
                  <a:srgbClr val="C00000"/>
                </a:solidFill>
              </a:rPr>
              <a:t>中，</a:t>
            </a:r>
            <a:r>
              <a:rPr lang="en-US" altLang="zh-CN" sz="1400" dirty="0">
                <a:solidFill>
                  <a:srgbClr val="C00000"/>
                </a:solidFill>
              </a:rPr>
              <a:t>data</a:t>
            </a:r>
            <a:r>
              <a:rPr lang="zh-CN" altLang="en-US" sz="1400" dirty="0">
                <a:solidFill>
                  <a:srgbClr val="C00000"/>
                </a:solidFill>
              </a:rPr>
              <a:t>必须是一个函数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- </a:t>
            </a:r>
            <a:r>
              <a:rPr lang="zh-CN" altLang="en-US" sz="1400" dirty="0" smtClean="0"/>
              <a:t>组件</a:t>
            </a:r>
            <a:r>
              <a:rPr lang="zh-CN" altLang="en-US" sz="1400" dirty="0"/>
              <a:t>是自定义元素，</a:t>
            </a:r>
            <a:r>
              <a:rPr lang="en-US" altLang="zh-CN" sz="1400" dirty="0"/>
              <a:t>Vue.js </a:t>
            </a:r>
            <a:r>
              <a:rPr lang="zh-CN" altLang="en-US" sz="1400" dirty="0"/>
              <a:t>的编译器为它添加特殊</a:t>
            </a:r>
            <a:r>
              <a:rPr lang="zh-CN" altLang="en-US" sz="1400" dirty="0" smtClean="0"/>
              <a:t>功能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61938" y="3429000"/>
            <a:ext cx="881973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1" dirty="0"/>
              <a:t>响应式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570" y="3984413"/>
            <a:ext cx="12210202" cy="701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- </a:t>
            </a:r>
            <a:r>
              <a:rPr lang="zh-CN" altLang="en-US" sz="1400" dirty="0" smtClean="0"/>
              <a:t>当一个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实例被创建，它向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的响应式系统中添加其</a:t>
            </a:r>
            <a:r>
              <a:rPr lang="en-US" altLang="zh-CN" sz="1400" dirty="0" smtClean="0"/>
              <a:t>data</a:t>
            </a:r>
            <a:r>
              <a:rPr lang="zh-CN" altLang="en-US" sz="1400" dirty="0" smtClean="0"/>
              <a:t>中能够找到的所有的属性。当这些属性发生改变时，视图将会产生</a:t>
            </a:r>
            <a:r>
              <a:rPr lang="en-US" altLang="zh-CN" sz="1400" dirty="0" smtClean="0"/>
              <a:t>`</a:t>
            </a:r>
            <a:r>
              <a:rPr lang="zh-CN" altLang="en-US" sz="1400" dirty="0" smtClean="0"/>
              <a:t>响应</a:t>
            </a:r>
            <a:r>
              <a:rPr lang="en-US" altLang="zh-CN" sz="1400" dirty="0" smtClean="0"/>
              <a:t>`</a:t>
            </a:r>
            <a:r>
              <a:rPr lang="zh-CN" altLang="en-US" sz="1400" dirty="0" smtClean="0"/>
              <a:t>，即重新匹配新的值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zh-CN" altLang="en-US" sz="1400" dirty="0" smtClean="0"/>
              <a:t>当这些数据发生变化时，视图会进行重新渲染，值得注意一点是：</a:t>
            </a:r>
            <a:r>
              <a:rPr lang="zh-CN" altLang="en-US" sz="1400" dirty="0" smtClean="0">
                <a:solidFill>
                  <a:srgbClr val="FF0000"/>
                </a:solidFill>
              </a:rPr>
              <a:t>只有当实例被创建时的</a:t>
            </a:r>
            <a:r>
              <a:rPr lang="en-US" altLang="zh-CN" sz="1400" dirty="0" smtClean="0">
                <a:solidFill>
                  <a:srgbClr val="FF0000"/>
                </a:solidFill>
              </a:rPr>
              <a:t>data</a:t>
            </a:r>
            <a:r>
              <a:rPr lang="zh-CN" altLang="en-US" sz="1400" dirty="0" smtClean="0">
                <a:solidFill>
                  <a:srgbClr val="FF0000"/>
                </a:solidFill>
              </a:rPr>
              <a:t>中存在的属性才是响应式的。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63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27701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-Fiber </a:t>
            </a:r>
            <a:r>
              <a:rPr lang="zh-CN" altLang="en-US" b="1" dirty="0" smtClean="0">
                <a:solidFill>
                  <a:srgbClr val="92D050"/>
                </a:solidFill>
              </a:rPr>
              <a:t>结构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015" y="1054569"/>
            <a:ext cx="3797706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Fiber</a:t>
            </a:r>
            <a:r>
              <a:rPr lang="zh-CN" altLang="en-US" sz="1400" dirty="0" smtClean="0"/>
              <a:t>架构： </a:t>
            </a:r>
            <a:r>
              <a:rPr lang="en-US" altLang="zh-CN" sz="1400" dirty="0" smtClean="0"/>
              <a:t>`</a:t>
            </a:r>
            <a:r>
              <a:rPr lang="en-US" altLang="zh-CN" sz="1400" dirty="0"/>
              <a:t>return`, `child`, `</a:t>
            </a:r>
            <a:r>
              <a:rPr lang="en-US" altLang="zh-CN" sz="1400" dirty="0" err="1"/>
              <a:t>slibing</a:t>
            </a:r>
            <a:r>
              <a:rPr lang="en-US" altLang="zh-CN" sz="1400" dirty="0"/>
              <a:t>`</a:t>
            </a:r>
            <a:r>
              <a:rPr lang="zh-CN" altLang="en-US" sz="1400" dirty="0"/>
              <a:t>三个</a:t>
            </a:r>
            <a:r>
              <a:rPr lang="zh-CN" altLang="en-US" sz="1400" dirty="0" smtClean="0"/>
              <a:t>属性。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200" dirty="0"/>
              <a:t>-</a:t>
            </a:r>
            <a:r>
              <a:rPr lang="zh-CN" altLang="en-US" sz="1200" dirty="0"/>
              <a:t> 可切分，可中断任务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-</a:t>
            </a:r>
            <a:r>
              <a:rPr lang="zh-CN" altLang="en-US" sz="1200" dirty="0"/>
              <a:t> 可重用各分阶段任务，且可以设置优先级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-</a:t>
            </a:r>
            <a:r>
              <a:rPr lang="zh-CN" altLang="en-US" sz="1200" dirty="0"/>
              <a:t> 可以在父子组件任务间前进后退切换任务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render</a:t>
            </a:r>
            <a:r>
              <a:rPr lang="zh-CN" altLang="en-US" sz="1200" dirty="0"/>
              <a:t>方法可以返回多元素</a:t>
            </a:r>
            <a:r>
              <a:rPr lang="en-US" altLang="zh-CN" sz="1200" dirty="0"/>
              <a:t>(</a:t>
            </a:r>
            <a:r>
              <a:rPr lang="zh-CN" altLang="en-US" sz="1200" dirty="0"/>
              <a:t>即可以返回数组</a:t>
            </a:r>
            <a:r>
              <a:rPr lang="en-US" altLang="zh-CN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-</a:t>
            </a:r>
            <a:r>
              <a:rPr lang="zh-CN" altLang="en-US" sz="1200" dirty="0"/>
              <a:t> 支持异常边界处理异常</a:t>
            </a:r>
          </a:p>
          <a:p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69" y="1976374"/>
            <a:ext cx="78009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6998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-Fiber </a:t>
            </a:r>
            <a:r>
              <a:rPr lang="zh-CN" altLang="en-US" b="1" dirty="0" smtClean="0">
                <a:solidFill>
                  <a:srgbClr val="92D050"/>
                </a:solidFill>
              </a:rPr>
              <a:t>切分任务依赖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907" y="1160076"/>
            <a:ext cx="11689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Fiber</a:t>
            </a:r>
            <a:r>
              <a:rPr lang="zh-CN" altLang="en-US" sz="1400" dirty="0"/>
              <a:t>是拥有异步实现不同优先级任务的协调执行，那么对于</a:t>
            </a:r>
            <a:r>
              <a:rPr lang="en-US" altLang="zh-CN" sz="1400" dirty="0"/>
              <a:t>DOM</a:t>
            </a:r>
            <a:r>
              <a:rPr lang="zh-CN" altLang="en-US" sz="1400" dirty="0"/>
              <a:t>渲染器而言，在</a:t>
            </a:r>
            <a:r>
              <a:rPr lang="en-US" altLang="zh-CN" sz="1400" dirty="0" err="1"/>
              <a:t>javascript</a:t>
            </a:r>
            <a:r>
              <a:rPr lang="zh-CN" altLang="en-US" sz="1400" dirty="0"/>
              <a:t>层是否提供这种方式呢</a:t>
            </a:r>
            <a:r>
              <a:rPr lang="zh-CN" altLang="en-US" sz="1400" dirty="0" smtClean="0"/>
              <a:t>？在</a:t>
            </a:r>
            <a:r>
              <a:rPr lang="zh-CN" altLang="en-US" sz="1400" dirty="0"/>
              <a:t>目前新版本的主流浏览器中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已经</a:t>
            </a:r>
            <a:r>
              <a:rPr lang="zh-CN" altLang="en-US" sz="1400" dirty="0"/>
              <a:t>提供了可用的</a:t>
            </a:r>
            <a:r>
              <a:rPr lang="en-US" altLang="zh-CN" sz="1400" dirty="0" smtClean="0"/>
              <a:t>API</a:t>
            </a:r>
            <a:br>
              <a:rPr lang="en-US" altLang="zh-CN" sz="1400" dirty="0" smtClean="0"/>
            </a:br>
            <a:r>
              <a:rPr lang="en-US" altLang="zh-CN" sz="1400" dirty="0" smtClean="0"/>
              <a:t>-</a:t>
            </a:r>
            <a:r>
              <a:rPr lang="zh-CN" altLang="en-US" sz="1400" dirty="0" smtClean="0"/>
              <a:t> </a:t>
            </a:r>
            <a:r>
              <a:rPr lang="en-US" altLang="zh-CN" sz="1400" dirty="0" err="1"/>
              <a:t>requestIdleCallback</a:t>
            </a:r>
            <a:r>
              <a:rPr lang="en-US" altLang="zh-CN" sz="1400" dirty="0"/>
              <a:t>: </a:t>
            </a:r>
            <a:r>
              <a:rPr lang="zh-CN" altLang="en-US" sz="1400" dirty="0"/>
              <a:t>在线程空闲使其调度执行低优先级函数</a:t>
            </a:r>
          </a:p>
          <a:p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requerstAnimationFrame</a:t>
            </a:r>
            <a:r>
              <a:rPr lang="en-US" altLang="zh-CN" sz="1400" dirty="0"/>
              <a:t>: </a:t>
            </a:r>
            <a:r>
              <a:rPr lang="zh-CN" altLang="en-US" sz="1400" dirty="0"/>
              <a:t>在下一个动画帧调度执行高优先级</a:t>
            </a:r>
            <a:r>
              <a:rPr lang="zh-CN" altLang="en-US" sz="1400" dirty="0" smtClean="0"/>
              <a:t>函数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6065168" y="2860939"/>
            <a:ext cx="51437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zh-CN" altLang="en-US" sz="1200" dirty="0" smtClean="0"/>
              <a:t>优先级</a:t>
            </a:r>
            <a:r>
              <a:rPr lang="zh-CN" altLang="en-US" sz="1200" dirty="0"/>
              <a:t>低的任务由</a:t>
            </a:r>
            <a:r>
              <a:rPr lang="en-US" altLang="zh-CN" sz="1200" dirty="0" err="1"/>
              <a:t>RequestIdleCallback</a:t>
            </a:r>
            <a:r>
              <a:rPr lang="zh-CN" altLang="en-US" sz="1200" dirty="0"/>
              <a:t>处理</a:t>
            </a:r>
          </a:p>
          <a:p>
            <a:r>
              <a:rPr lang="en-US" altLang="zh-CN" sz="1200" dirty="0" smtClean="0"/>
              <a:t>- </a:t>
            </a:r>
            <a:r>
              <a:rPr lang="zh-CN" altLang="en-US" sz="1200" dirty="0" smtClean="0"/>
              <a:t>优先级</a:t>
            </a:r>
            <a:r>
              <a:rPr lang="zh-CN" altLang="en-US" sz="1200" dirty="0"/>
              <a:t>高的任务：如动画相关的由</a:t>
            </a:r>
            <a:r>
              <a:rPr lang="en-US" altLang="zh-CN" sz="1200" dirty="0" err="1"/>
              <a:t>requestAnimationFrame</a:t>
            </a:r>
            <a:r>
              <a:rPr lang="zh-CN" altLang="en-US" sz="1200" dirty="0"/>
              <a:t>处理</a:t>
            </a:r>
          </a:p>
          <a:p>
            <a:r>
              <a:rPr lang="en-US" altLang="zh-CN" sz="1200" dirty="0" smtClean="0"/>
              <a:t>- </a:t>
            </a:r>
            <a:r>
              <a:rPr lang="en-US" altLang="zh-CN" sz="1200" dirty="0" err="1" smtClean="0"/>
              <a:t>requestIdleCallback</a:t>
            </a:r>
            <a:r>
              <a:rPr lang="zh-CN" altLang="en-US" sz="1200" dirty="0"/>
              <a:t>可以在多个空闲期调用空闲期回调，执行任务</a:t>
            </a:r>
          </a:p>
          <a:p>
            <a:r>
              <a:rPr lang="en-US" altLang="zh-CN" sz="1200" dirty="0" smtClean="0"/>
              <a:t>- </a:t>
            </a:r>
            <a:r>
              <a:rPr lang="en-US" altLang="zh-CN" sz="1200" dirty="0" err="1" smtClean="0"/>
              <a:t>requestIdleCallback</a:t>
            </a:r>
            <a:r>
              <a:rPr lang="zh-CN" altLang="en-US" sz="1200" dirty="0"/>
              <a:t>方法提供</a:t>
            </a:r>
            <a:r>
              <a:rPr lang="en-US" altLang="zh-CN" sz="1200" dirty="0"/>
              <a:t>deadline,</a:t>
            </a:r>
            <a:r>
              <a:rPr lang="zh-CN" altLang="en-US" sz="1200" dirty="0"/>
              <a:t>即任务执行限制时间，以切分任务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</a:t>
            </a:r>
            <a:r>
              <a:rPr lang="zh-CN" altLang="en-US" sz="1200" dirty="0" smtClean="0"/>
              <a:t>避免</a:t>
            </a:r>
            <a:r>
              <a:rPr lang="zh-CN" altLang="en-US" sz="1200" dirty="0"/>
              <a:t>长时间执行，阻塞渲染而导致掉帧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1" y="3020157"/>
            <a:ext cx="5667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3" y="2624870"/>
            <a:ext cx="7372350" cy="39528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1083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Fiber </a:t>
            </a:r>
            <a:r>
              <a:rPr lang="zh-CN" altLang="en-US" b="1" dirty="0" smtClean="0">
                <a:solidFill>
                  <a:srgbClr val="92D050"/>
                </a:solidFill>
              </a:rPr>
              <a:t>与组件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907" y="1160076"/>
            <a:ext cx="652294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-  </a:t>
            </a:r>
            <a:r>
              <a:rPr lang="en-US" altLang="zh-CN" sz="1400" dirty="0"/>
              <a:t>React</a:t>
            </a:r>
            <a:r>
              <a:rPr lang="zh-CN" altLang="en-US" sz="1400" dirty="0"/>
              <a:t>应用中的基础单元是组件，应用以组件树的形式组织，渲染组件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-  Fiber</a:t>
            </a:r>
            <a:r>
              <a:rPr lang="zh-CN" altLang="en-US" sz="1400" dirty="0"/>
              <a:t>调和器基础单元则是</a:t>
            </a:r>
            <a:r>
              <a:rPr lang="en-US" altLang="zh-CN" sz="1400" dirty="0"/>
              <a:t>fiber(</a:t>
            </a:r>
            <a:r>
              <a:rPr lang="zh-CN" altLang="en-US" sz="1400" dirty="0"/>
              <a:t>调和单元</a:t>
            </a:r>
            <a:r>
              <a:rPr lang="en-US" altLang="zh-CN" sz="1400" dirty="0"/>
              <a:t>)</a:t>
            </a:r>
            <a:r>
              <a:rPr lang="zh-CN" altLang="en-US" sz="1400" dirty="0"/>
              <a:t>，应以</a:t>
            </a:r>
            <a:r>
              <a:rPr lang="en-US" altLang="zh-CN" sz="1400" dirty="0"/>
              <a:t>fiber</a:t>
            </a:r>
            <a:r>
              <a:rPr lang="zh-CN" altLang="en-US" sz="1400" dirty="0"/>
              <a:t>树形式组织，应用</a:t>
            </a:r>
            <a:r>
              <a:rPr lang="en-US" altLang="zh-CN" sz="1400" dirty="0"/>
              <a:t>Fiber</a:t>
            </a:r>
            <a:r>
              <a:rPr lang="zh-CN" altLang="en-US" sz="1400" dirty="0"/>
              <a:t>算法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-  </a:t>
            </a:r>
            <a:r>
              <a:rPr lang="zh-CN" altLang="en-US" sz="1400" dirty="0" smtClean="0"/>
              <a:t>组件</a:t>
            </a:r>
            <a:r>
              <a:rPr lang="zh-CN" altLang="en-US" sz="1400" dirty="0"/>
              <a:t>树和</a:t>
            </a:r>
            <a:r>
              <a:rPr lang="en-US" altLang="zh-CN" sz="1400" dirty="0"/>
              <a:t>fiber</a:t>
            </a:r>
            <a:r>
              <a:rPr lang="zh-CN" altLang="en-US" sz="1400" dirty="0"/>
              <a:t>树结构对应，一个组件实例有一个对应的</a:t>
            </a:r>
            <a:r>
              <a:rPr lang="en-US" altLang="zh-CN" sz="1400" dirty="0"/>
              <a:t>fiber</a:t>
            </a:r>
            <a:r>
              <a:rPr lang="zh-CN" altLang="en-US" sz="1400" dirty="0" smtClean="0"/>
              <a:t>实例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2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8" y="2549403"/>
            <a:ext cx="11220450" cy="37052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8486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reconciler(DOM diff)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370" y="1183523"/>
            <a:ext cx="3837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内部组件：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en-US" altLang="zh-CN" dirty="0" err="1" smtClean="0"/>
              <a:t>ClassComponent</a:t>
            </a:r>
            <a:r>
              <a:rPr lang="zh-CN" altLang="en-US" dirty="0" smtClean="0"/>
              <a:t>： 类组件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en-US" altLang="zh-CN" dirty="0" err="1" smtClean="0"/>
              <a:t>FunctionalComponent</a:t>
            </a:r>
            <a:r>
              <a:rPr lang="zh-CN" altLang="en-US" dirty="0" smtClean="0"/>
              <a:t>： 函数式组件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en-US" altLang="zh-CN" dirty="0" err="1" smtClean="0"/>
              <a:t>HostRoot</a:t>
            </a:r>
            <a:r>
              <a:rPr lang="en-US" altLang="zh-CN" dirty="0" smtClean="0"/>
              <a:t>: </a:t>
            </a:r>
            <a:r>
              <a:rPr lang="zh-CN" altLang="en-US" dirty="0" smtClean="0"/>
              <a:t>跟组件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en-US" altLang="zh-CN" dirty="0" err="1" smtClean="0"/>
              <a:t>HostComponent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div, span…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8486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reconciler(DOM diff)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35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41808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reconciler(property diff)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2" y="784938"/>
            <a:ext cx="30235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React </a:t>
            </a:r>
            <a:r>
              <a:rPr lang="zh-CN" altLang="en-US" sz="1400" dirty="0" smtClean="0"/>
              <a:t>内部组件：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ClassComponent</a:t>
            </a:r>
            <a:r>
              <a:rPr lang="zh-CN" altLang="en-US" sz="1400" dirty="0" smtClean="0"/>
              <a:t>： 类组件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FunctionalComponent</a:t>
            </a:r>
            <a:r>
              <a:rPr lang="zh-CN" altLang="en-US" sz="1400" dirty="0" smtClean="0"/>
              <a:t>： 函数式组件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HostRoot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跟组件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HostComponent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div, span…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17" y="1191358"/>
            <a:ext cx="104013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661" y="163617"/>
            <a:ext cx="35820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92D050"/>
                </a:solidFill>
              </a:rPr>
              <a:t>React </a:t>
            </a:r>
            <a:r>
              <a:rPr lang="zh-CN" altLang="en-US" b="1" dirty="0" smtClean="0">
                <a:solidFill>
                  <a:srgbClr val="92D050"/>
                </a:solidFill>
              </a:rPr>
              <a:t>原理浅析</a:t>
            </a:r>
            <a:r>
              <a:rPr lang="en-US" altLang="zh-CN" b="1" dirty="0" smtClean="0">
                <a:solidFill>
                  <a:srgbClr val="92D050"/>
                </a:solidFill>
              </a:rPr>
              <a:t>-  </a:t>
            </a:r>
            <a:r>
              <a:rPr lang="en-US" altLang="zh-CN" b="1" dirty="0" err="1" smtClean="0">
                <a:solidFill>
                  <a:srgbClr val="92D050"/>
                </a:solidFill>
              </a:rPr>
              <a:t>setState</a:t>
            </a:r>
            <a:r>
              <a:rPr lang="zh-CN" altLang="en-US" b="1" dirty="0" smtClean="0">
                <a:solidFill>
                  <a:srgbClr val="92D050"/>
                </a:solidFill>
              </a:rPr>
              <a:t>批量更新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23" y="867000"/>
            <a:ext cx="116513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当我们使用</a:t>
            </a:r>
            <a:r>
              <a:rPr lang="en-US" altLang="zh-CN" sz="1400" dirty="0"/>
              <a:t>state</a:t>
            </a:r>
            <a:r>
              <a:rPr lang="zh-CN" altLang="en-US" sz="1400" dirty="0"/>
              <a:t>改变视图时，如果连续使用</a:t>
            </a:r>
            <a:r>
              <a:rPr lang="en-US" altLang="zh-CN" sz="1400" dirty="0" err="1"/>
              <a:t>setState</a:t>
            </a:r>
            <a:r>
              <a:rPr lang="en-US" altLang="zh-CN" sz="1400" dirty="0"/>
              <a:t>,</a:t>
            </a:r>
            <a:r>
              <a:rPr lang="zh-CN" altLang="en-US" sz="1400" dirty="0"/>
              <a:t>并且没有批量更新优化时，我们能够想象，每一次设置</a:t>
            </a:r>
            <a:r>
              <a:rPr lang="en-US" altLang="zh-CN" sz="1400" dirty="0" err="1"/>
              <a:t>setState</a:t>
            </a:r>
            <a:r>
              <a:rPr lang="en-US" altLang="zh-CN" sz="1400" dirty="0"/>
              <a:t>,</a:t>
            </a:r>
            <a:r>
              <a:rPr lang="zh-CN" altLang="en-US" sz="1400" dirty="0"/>
              <a:t>那么就会调用</a:t>
            </a:r>
            <a:r>
              <a:rPr lang="en-US" altLang="zh-CN" sz="1400" dirty="0"/>
              <a:t>render</a:t>
            </a:r>
            <a:r>
              <a:rPr lang="zh-CN" altLang="en-US" sz="1400" dirty="0"/>
              <a:t>函数渲染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如果</a:t>
            </a:r>
            <a:r>
              <a:rPr lang="zh-CN" altLang="en-US" sz="1400" dirty="0"/>
              <a:t>有批量更新优化，那么只会调用一次</a:t>
            </a:r>
            <a:r>
              <a:rPr lang="en-US" altLang="zh-CN" sz="1400" dirty="0"/>
              <a:t>render</a:t>
            </a:r>
            <a:r>
              <a:rPr lang="zh-CN" altLang="en-US" sz="1400" dirty="0"/>
              <a:t>函数渲染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8" y="2070222"/>
            <a:ext cx="82391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2830" y="16993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/>
              <a:t>完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5009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416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使用方法</a:t>
            </a:r>
            <a:r>
              <a:rPr lang="en-US" altLang="zh-CN" b="1" dirty="0">
                <a:solidFill>
                  <a:srgbClr val="92D050"/>
                </a:solidFill>
              </a:rPr>
              <a:t>- </a:t>
            </a:r>
            <a:r>
              <a:rPr lang="en-US" altLang="zh-CN" b="1" dirty="0" err="1" smtClean="0">
                <a:solidFill>
                  <a:srgbClr val="92D050"/>
                </a:solidFill>
              </a:rPr>
              <a:t>Vue</a:t>
            </a:r>
            <a:r>
              <a:rPr lang="zh-CN" altLang="en-US" b="1" dirty="0" smtClean="0">
                <a:solidFill>
                  <a:srgbClr val="92D050"/>
                </a:solidFill>
              </a:rPr>
              <a:t>组件</a:t>
            </a:r>
            <a:r>
              <a:rPr lang="zh-CN" altLang="en-US" b="1" dirty="0">
                <a:solidFill>
                  <a:srgbClr val="92D050"/>
                </a:solidFill>
              </a:rPr>
              <a:t>化</a:t>
            </a:r>
            <a:r>
              <a:rPr lang="zh-CN" altLang="en-US" b="1" dirty="0" smtClean="0">
                <a:solidFill>
                  <a:srgbClr val="92D050"/>
                </a:solidFill>
              </a:rPr>
              <a:t>（父子组件通信）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0120" y="855276"/>
            <a:ext cx="19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 smtClean="0"/>
              <a:t>Vue</a:t>
            </a:r>
            <a:r>
              <a:rPr lang="zh-CN" altLang="en-US" b="1" dirty="0" smtClean="0"/>
              <a:t>父子组件通信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42674" y="1213339"/>
            <a:ext cx="118702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默认是单项数据流，父组件默认可以向子组件传递数据，但是子组件向父组件传递数据就需要额外的设置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支持双向绑定，默认是</a:t>
            </a:r>
            <a:r>
              <a:rPr lang="zh-CN" altLang="en-US" sz="1400" dirty="0"/>
              <a:t>单向</a:t>
            </a:r>
            <a:r>
              <a:rPr lang="zh-CN" altLang="en-US" sz="1400" dirty="0" smtClean="0"/>
              <a:t>绑定，数据从父组件</a:t>
            </a:r>
            <a:r>
              <a:rPr lang="zh-CN" altLang="en-US" sz="1400" dirty="0"/>
              <a:t>单向</a:t>
            </a:r>
            <a:r>
              <a:rPr lang="zh-CN" altLang="en-US" sz="1400" dirty="0" smtClean="0"/>
              <a:t>传递给子组件。在大型应用中，使用单向绑定让数据流更容易理解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zh-CN" altLang="en-US" sz="1400" dirty="0" smtClean="0"/>
              <a:t>父 </a:t>
            </a:r>
            <a:r>
              <a:rPr lang="en-US" altLang="zh-CN" sz="1400" dirty="0" smtClean="0"/>
              <a:t>=&gt; </a:t>
            </a:r>
            <a:r>
              <a:rPr lang="zh-CN" altLang="en-US" sz="1400" dirty="0" smtClean="0"/>
              <a:t>子：</a:t>
            </a:r>
            <a:r>
              <a:rPr lang="en-US" altLang="zh-CN" sz="1400" dirty="0" smtClean="0"/>
              <a:t>props</a:t>
            </a:r>
            <a:r>
              <a:rPr lang="zh-CN" altLang="en-US" sz="1400" dirty="0" smtClean="0"/>
              <a:t>传递。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- </a:t>
            </a:r>
            <a:r>
              <a:rPr lang="zh-CN" altLang="en-US" sz="1400" dirty="0" smtClean="0"/>
              <a:t>子 </a:t>
            </a:r>
            <a:r>
              <a:rPr lang="en-US" altLang="zh-CN" sz="1400" dirty="0" smtClean="0"/>
              <a:t>=&gt; </a:t>
            </a:r>
            <a:r>
              <a:rPr lang="zh-CN" altLang="en-US" sz="1400" dirty="0" smtClean="0"/>
              <a:t>父：自定义</a:t>
            </a:r>
            <a:r>
              <a:rPr lang="zh-CN" altLang="en-US" sz="1400" dirty="0"/>
              <a:t>事件</a:t>
            </a:r>
            <a:r>
              <a:rPr lang="zh-CN" altLang="en-US" sz="1400" dirty="0" smtClean="0"/>
              <a:t>实现，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zh-CN" altLang="en-US" sz="1400" dirty="0"/>
              <a:t>实例都接入了一个事件接口</a:t>
            </a:r>
            <a:r>
              <a:rPr lang="en-US" altLang="zh-CN" sz="1400" dirty="0"/>
              <a:t>(events interface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，使用</a:t>
            </a:r>
            <a:r>
              <a:rPr lang="en-US" altLang="zh-CN" sz="1400" dirty="0" smtClean="0"/>
              <a:t>on</a:t>
            </a:r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eventName</a:t>
            </a:r>
            <a:r>
              <a:rPr lang="zh-CN" altLang="en-US" sz="1400" dirty="0" smtClean="0"/>
              <a:t>）监听事件，使用</a:t>
            </a:r>
            <a:r>
              <a:rPr lang="en-US" altLang="zh-CN" sz="1400" dirty="0" smtClean="0"/>
              <a:t>emit(</a:t>
            </a:r>
            <a:r>
              <a:rPr lang="en-US" altLang="zh-CN" sz="1400" dirty="0" err="1" smtClean="0"/>
              <a:t>eventName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触发一个事件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" y="2657459"/>
            <a:ext cx="12168554" cy="40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418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使用</a:t>
            </a:r>
            <a:r>
              <a:rPr lang="zh-CN" altLang="en-US" b="1" dirty="0" smtClean="0">
                <a:solidFill>
                  <a:srgbClr val="92D050"/>
                </a:solidFill>
              </a:rPr>
              <a:t>方法</a:t>
            </a:r>
            <a:r>
              <a:rPr lang="en-US" altLang="zh-CN" b="1" dirty="0" smtClean="0">
                <a:solidFill>
                  <a:srgbClr val="92D050"/>
                </a:solidFill>
              </a:rPr>
              <a:t>- react</a:t>
            </a:r>
            <a:r>
              <a:rPr lang="zh-CN" altLang="en-US" b="1" dirty="0" smtClean="0">
                <a:solidFill>
                  <a:srgbClr val="92D050"/>
                </a:solidFill>
              </a:rPr>
              <a:t>组件化（</a:t>
            </a:r>
            <a:r>
              <a:rPr lang="en-US" altLang="zh-CN" b="1" dirty="0" smtClean="0">
                <a:solidFill>
                  <a:srgbClr val="92D050"/>
                </a:solidFill>
              </a:rPr>
              <a:t>props </a:t>
            </a:r>
            <a:r>
              <a:rPr lang="zh-CN" altLang="en-US" b="1" dirty="0" smtClean="0">
                <a:solidFill>
                  <a:srgbClr val="92D050"/>
                </a:solidFill>
              </a:rPr>
              <a:t>与</a:t>
            </a:r>
            <a:r>
              <a:rPr lang="en-US" altLang="zh-CN" b="1" dirty="0" smtClean="0">
                <a:solidFill>
                  <a:srgbClr val="92D050"/>
                </a:solidFill>
              </a:rPr>
              <a:t>state</a:t>
            </a:r>
            <a:r>
              <a:rPr lang="zh-CN" altLang="en-US" b="1" dirty="0" smtClean="0">
                <a:solidFill>
                  <a:srgbClr val="92D050"/>
                </a:solidFill>
              </a:rPr>
              <a:t>）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/>
              <a:t>React</a:t>
            </a:r>
            <a:r>
              <a:rPr lang="zh-CN" altLang="en-US" b="1" dirty="0" smtClean="0"/>
              <a:t>组件化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1289" y="1412631"/>
            <a:ext cx="114596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latinLnBrk="1">
              <a:buFontTx/>
              <a:buChar char="-"/>
            </a:pPr>
            <a:r>
              <a:rPr lang="en-US" altLang="zh-CN" sz="1400" dirty="0" smtClean="0"/>
              <a:t>React</a:t>
            </a:r>
            <a:r>
              <a:rPr lang="zh-CN" altLang="en-US" sz="1400" dirty="0" smtClean="0"/>
              <a:t>是单向数据流，数据组要从父节点通过</a:t>
            </a:r>
            <a:r>
              <a:rPr lang="en-US" altLang="zh-CN" sz="1400" dirty="0" smtClean="0"/>
              <a:t>props</a:t>
            </a:r>
            <a:r>
              <a:rPr lang="zh-CN" altLang="en-US" sz="1400" dirty="0" smtClean="0"/>
              <a:t>传递到子节点。如果父节点</a:t>
            </a:r>
            <a:r>
              <a:rPr lang="en-US" altLang="zh-CN" sz="1400" dirty="0" smtClean="0"/>
              <a:t>props</a:t>
            </a:r>
            <a:r>
              <a:rPr lang="zh-CN" altLang="en-US" sz="1400" dirty="0" smtClean="0"/>
              <a:t>改变，则</a:t>
            </a:r>
            <a:r>
              <a:rPr lang="en-US" altLang="zh-CN" sz="1400" dirty="0" smtClean="0"/>
              <a:t>React</a:t>
            </a:r>
            <a:r>
              <a:rPr lang="zh-CN" altLang="en-US" sz="1400" dirty="0" smtClean="0"/>
              <a:t>会重新渲染相关</a:t>
            </a:r>
            <a:r>
              <a:rPr lang="zh-CN" altLang="en-US" sz="1400" dirty="0" smtClean="0"/>
              <a:t>的子节点。</a:t>
            </a:r>
            <a:endParaRPr lang="en-US" altLang="zh-CN" sz="1400" dirty="0"/>
          </a:p>
          <a:p>
            <a:pPr marL="285750" indent="-285750" latinLnBrk="1">
              <a:buFontTx/>
              <a:buChar char="-"/>
            </a:pPr>
            <a:r>
              <a:rPr lang="en-US" altLang="zh-CN" sz="1400" dirty="0" smtClean="0"/>
              <a:t> React</a:t>
            </a:r>
            <a:r>
              <a:rPr lang="zh-CN" altLang="en-US" sz="1400" dirty="0" smtClean="0"/>
              <a:t>中，按钮，表单，对话框等，都被表示为组件</a:t>
            </a:r>
            <a:endParaRPr lang="en-US" altLang="zh-CN" sz="1400" dirty="0"/>
          </a:p>
          <a:p>
            <a:pPr marL="285750" indent="-285750" latinLnBrk="1">
              <a:buFontTx/>
              <a:buChar char="-"/>
            </a:pPr>
            <a:r>
              <a:rPr lang="en-US" altLang="zh-CN" sz="1400" dirty="0" smtClean="0"/>
              <a:t>React</a:t>
            </a:r>
            <a:r>
              <a:rPr lang="zh-CN" altLang="en-US" sz="1400" dirty="0" smtClean="0"/>
              <a:t>推崇</a:t>
            </a:r>
            <a:r>
              <a:rPr lang="en-US" altLang="zh-CN" sz="1400" dirty="0" smtClean="0"/>
              <a:t>`</a:t>
            </a:r>
            <a:r>
              <a:rPr lang="zh-CN" altLang="en-US" sz="1400" dirty="0" smtClean="0">
                <a:solidFill>
                  <a:srgbClr val="FF0000"/>
                </a:solidFill>
              </a:rPr>
              <a:t>函数式编程</a:t>
            </a:r>
            <a:r>
              <a:rPr lang="en-US" altLang="zh-CN" sz="1400" dirty="0" smtClean="0"/>
              <a:t>`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`</a:t>
            </a:r>
            <a:r>
              <a:rPr lang="zh-CN" altLang="en-US" sz="1400" dirty="0" smtClean="0">
                <a:solidFill>
                  <a:srgbClr val="FF0000"/>
                </a:solidFill>
              </a:rPr>
              <a:t>单向数据流</a:t>
            </a:r>
            <a:r>
              <a:rPr lang="en-US" altLang="zh-CN" sz="1400" dirty="0" smtClean="0"/>
              <a:t>`</a:t>
            </a:r>
            <a:r>
              <a:rPr lang="zh-CN" altLang="en-US" sz="1400" dirty="0" smtClean="0"/>
              <a:t>，给定原始界面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或数据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，施加一个变化，就能推导出另外一个状态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界面或数据更新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285750" indent="-285750" latinLnBrk="1">
              <a:buFontTx/>
              <a:buChar char="-"/>
            </a:pPr>
            <a:r>
              <a:rPr lang="zh-CN" altLang="en-US" sz="1400" dirty="0" smtClean="0"/>
              <a:t>组件可以将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切分为一些独立的，可复用的部件，我们只需要专注于每一个单独的部件。组件从概念上看就像是函数，可以接收任意</a:t>
            </a:r>
            <a:r>
              <a:rPr lang="en-US" altLang="zh-CN" sz="1400" dirty="0" smtClean="0"/>
              <a:t>props</a:t>
            </a:r>
            <a:r>
              <a:rPr lang="zh-CN" altLang="en-US" sz="1400" dirty="0" smtClean="0"/>
              <a:t>，</a:t>
            </a:r>
            <a:endParaRPr lang="en-US" altLang="zh-CN" sz="1400" dirty="0"/>
          </a:p>
          <a:p>
            <a:pPr latinLnBrk="1"/>
            <a:r>
              <a:rPr lang="en-US" altLang="zh-CN" sz="1400" dirty="0" smtClean="0"/>
              <a:t>       </a:t>
            </a:r>
            <a:r>
              <a:rPr lang="zh-CN" altLang="en-US" sz="1400" dirty="0" smtClean="0"/>
              <a:t>并返回一个需要在页面展示的</a:t>
            </a:r>
            <a:r>
              <a:rPr lang="en-US" altLang="zh-CN" sz="1400" dirty="0" smtClean="0"/>
              <a:t>React</a:t>
            </a:r>
            <a:r>
              <a:rPr lang="zh-CN" altLang="en-US" sz="1400" dirty="0" smtClean="0"/>
              <a:t>元素。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01289" y="3177607"/>
            <a:ext cx="214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/>
              <a:t>props</a:t>
            </a:r>
            <a:r>
              <a:rPr lang="zh-CN" altLang="en-US" b="1" dirty="0"/>
              <a:t>与</a:t>
            </a:r>
            <a:r>
              <a:rPr lang="en-US" altLang="zh-CN" b="1" dirty="0"/>
              <a:t>State</a:t>
            </a:r>
            <a:r>
              <a:rPr lang="zh-CN" altLang="en-US" b="1" dirty="0"/>
              <a:t>的区别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4735" y="3661718"/>
            <a:ext cx="9574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latinLnBrk="1">
              <a:buFontTx/>
              <a:buChar char="-"/>
            </a:pPr>
            <a:r>
              <a:rPr lang="zh-CN" altLang="en-US" sz="1400" dirty="0" smtClean="0"/>
              <a:t>访问：通过</a:t>
            </a:r>
            <a:r>
              <a:rPr lang="en-US" altLang="zh-CN" sz="1400" dirty="0" err="1" smtClean="0"/>
              <a:t>this.props</a:t>
            </a:r>
            <a:r>
              <a:rPr lang="zh-CN" altLang="en-US" sz="1400" dirty="0" smtClean="0"/>
              <a:t>访问当前组件的</a:t>
            </a:r>
            <a:r>
              <a:rPr lang="en-US" altLang="zh-CN" sz="1400" dirty="0" smtClean="0"/>
              <a:t>props</a:t>
            </a:r>
            <a:r>
              <a:rPr lang="zh-CN" altLang="en-US" sz="1400" dirty="0" smtClean="0"/>
              <a:t>，通过</a:t>
            </a:r>
            <a:r>
              <a:rPr lang="en-US" altLang="zh-CN" sz="1400" dirty="0" err="1" smtClean="0"/>
              <a:t>this.state</a:t>
            </a:r>
            <a:r>
              <a:rPr lang="zh-CN" altLang="en-US" sz="1400" dirty="0" smtClean="0"/>
              <a:t>访问当前组件</a:t>
            </a:r>
            <a:r>
              <a:rPr lang="en-US" altLang="zh-CN" sz="1400" dirty="0" smtClean="0"/>
              <a:t>state</a:t>
            </a:r>
          </a:p>
          <a:p>
            <a:pPr marL="285750" indent="-285750" latinLnBrk="1">
              <a:buFontTx/>
              <a:buChar char="-"/>
            </a:pPr>
            <a:r>
              <a:rPr lang="zh-CN" altLang="en-US" sz="1400" dirty="0"/>
              <a:t>可写</a:t>
            </a:r>
            <a:r>
              <a:rPr lang="zh-CN" altLang="en-US" sz="1400" dirty="0" smtClean="0"/>
              <a:t>性：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1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 props</a:t>
            </a:r>
            <a:r>
              <a:rPr lang="zh-CN" altLang="en-US" sz="1400" dirty="0" smtClean="0"/>
              <a:t>从父控件自上而下传入，子控件不能改写自己的</a:t>
            </a:r>
            <a:r>
              <a:rPr lang="en-US" altLang="zh-CN" sz="1400" dirty="0" smtClean="0"/>
              <a:t>props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2. </a:t>
            </a:r>
            <a:r>
              <a:rPr lang="zh-CN" altLang="en-US" sz="1400" dirty="0" smtClean="0"/>
              <a:t>控件自身管理自己的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，是控件私有的。通过</a:t>
            </a:r>
            <a:r>
              <a:rPr lang="en-US" altLang="zh-CN" sz="1400" dirty="0" err="1" smtClean="0"/>
              <a:t>this.setState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方法进行修改，无法管理自己的子控件的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marL="285750" indent="-285750" latinLnBrk="1">
              <a:buFontTx/>
              <a:buChar char="-"/>
            </a:pPr>
            <a:r>
              <a:rPr lang="zh-CN" altLang="en-US" sz="1400" dirty="0" smtClean="0"/>
              <a:t>存在性：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只存在于组件内部。而</a:t>
            </a:r>
            <a:r>
              <a:rPr lang="en-US" altLang="zh-CN" sz="1400" dirty="0" smtClean="0"/>
              <a:t>props</a:t>
            </a:r>
            <a:r>
              <a:rPr lang="zh-CN" altLang="en-US" sz="1400" dirty="0" smtClean="0"/>
              <a:t>可以一直被传递到子孙组件中。</a:t>
            </a:r>
            <a:r>
              <a:rPr lang="en-US" altLang="zh-CN" sz="1400" dirty="0" smtClean="0"/>
              <a:t>State</a:t>
            </a:r>
            <a:r>
              <a:rPr lang="zh-CN" altLang="en-US" sz="1400" dirty="0" smtClean="0"/>
              <a:t>的值可以作为</a:t>
            </a:r>
            <a:r>
              <a:rPr lang="en-US" altLang="zh-CN" sz="1400" dirty="0" smtClean="0"/>
              <a:t>props</a:t>
            </a:r>
            <a:r>
              <a:rPr lang="zh-CN" altLang="en-US" sz="1400" dirty="0" smtClean="0"/>
              <a:t>传递到子控件中。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12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427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使用方法</a:t>
            </a:r>
            <a:r>
              <a:rPr lang="en-US" altLang="zh-CN" b="1" dirty="0">
                <a:solidFill>
                  <a:srgbClr val="92D050"/>
                </a:solidFill>
              </a:rPr>
              <a:t>- react</a:t>
            </a:r>
            <a:r>
              <a:rPr lang="zh-CN" altLang="en-US" b="1" dirty="0">
                <a:solidFill>
                  <a:srgbClr val="92D050"/>
                </a:solidFill>
              </a:rPr>
              <a:t>组件化</a:t>
            </a:r>
            <a:r>
              <a:rPr lang="zh-CN" altLang="en-US" b="1" dirty="0" smtClean="0">
                <a:solidFill>
                  <a:srgbClr val="92D050"/>
                </a:solidFill>
              </a:rPr>
              <a:t>（父子组件通信）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211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/>
              <a:t>React</a:t>
            </a:r>
            <a:r>
              <a:rPr lang="zh-CN" altLang="en-US" b="1" dirty="0" smtClean="0"/>
              <a:t>父子组件通信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1289" y="1412631"/>
            <a:ext cx="8856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zh-CN" sz="1400" dirty="0" smtClean="0"/>
              <a:t>- </a:t>
            </a:r>
            <a:r>
              <a:rPr lang="zh-CN" altLang="en-US" sz="1400" dirty="0" smtClean="0"/>
              <a:t>父</a:t>
            </a:r>
            <a:r>
              <a:rPr lang="zh-CN" altLang="en-US" sz="1400" dirty="0"/>
              <a:t>与子之间通</a:t>
            </a:r>
            <a:r>
              <a:rPr lang="en-US" altLang="zh-CN" sz="1400" dirty="0"/>
              <a:t>props</a:t>
            </a:r>
            <a:r>
              <a:rPr lang="zh-CN" altLang="en-US" sz="1400" dirty="0"/>
              <a:t>属性进行</a:t>
            </a:r>
            <a:r>
              <a:rPr lang="zh-CN" altLang="en-US" sz="1400" dirty="0" smtClean="0"/>
              <a:t>传递</a:t>
            </a:r>
          </a:p>
          <a:p>
            <a:pPr latinLnBrk="1"/>
            <a:r>
              <a:rPr lang="en-US" altLang="zh-CN" sz="1400" dirty="0" smtClean="0"/>
              <a:t>-</a:t>
            </a:r>
            <a:r>
              <a:rPr lang="zh-CN" altLang="en-US" sz="1400" dirty="0"/>
              <a:t>子与父之间，父组件定义事件，子组件触发父组件中的事件时，通过实参的形式来改变父组件中的数据来通信</a:t>
            </a:r>
          </a:p>
          <a:p>
            <a:pPr latinLnBrk="1"/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46" y="2151295"/>
            <a:ext cx="847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661" y="163617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React16</a:t>
            </a:r>
            <a:r>
              <a:rPr lang="zh-CN" altLang="en-US" b="1" dirty="0" smtClean="0">
                <a:solidFill>
                  <a:srgbClr val="92D050"/>
                </a:solidFill>
              </a:rPr>
              <a:t>新特性</a:t>
            </a:r>
            <a:r>
              <a:rPr lang="en-US" altLang="zh-CN" b="1" dirty="0" smtClean="0">
                <a:solidFill>
                  <a:srgbClr val="92D050"/>
                </a:solidFill>
              </a:rPr>
              <a:t>- </a:t>
            </a:r>
            <a:r>
              <a:rPr lang="en-US" altLang="zh-CN" dirty="0" smtClean="0">
                <a:solidFill>
                  <a:srgbClr val="92D050"/>
                </a:solidFill>
              </a:rPr>
              <a:t>Fragment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1723" y="632539"/>
            <a:ext cx="121920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3904" y="960784"/>
            <a:ext cx="109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smtClean="0"/>
              <a:t>Fragment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1289" y="1412631"/>
            <a:ext cx="883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zh-CN" sz="1400" dirty="0" smtClean="0"/>
              <a:t>React15</a:t>
            </a:r>
            <a:r>
              <a:rPr lang="zh-CN" altLang="en-US" sz="1400" dirty="0" smtClean="0"/>
              <a:t>中，组件不能返回多个元素。</a:t>
            </a:r>
            <a:r>
              <a:rPr lang="en-US" altLang="zh-CN" sz="1400" dirty="0" smtClean="0"/>
              <a:t>React16</a:t>
            </a:r>
            <a:r>
              <a:rPr lang="zh-CN" altLang="en-US" sz="1400" dirty="0" smtClean="0"/>
              <a:t>中使用</a:t>
            </a:r>
            <a:r>
              <a:rPr lang="en-US" altLang="zh-CN" sz="1400" dirty="0" err="1" smtClean="0"/>
              <a:t>Fragement</a:t>
            </a:r>
            <a:r>
              <a:rPr lang="zh-CN" altLang="en-US" sz="1400" dirty="0" smtClean="0"/>
              <a:t>让我们的内容能够分组，而不会产生多余的</a:t>
            </a:r>
            <a:r>
              <a:rPr lang="en-US" altLang="zh-CN" sz="1400" dirty="0" smtClean="0"/>
              <a:t>div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4" y="2110207"/>
            <a:ext cx="9296400" cy="1581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8" y="4491770"/>
            <a:ext cx="6505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3858</Words>
  <Application>Microsoft Office PowerPoint</Application>
  <PresentationFormat>사용자 지정</PresentationFormat>
  <Paragraphs>216</Paragraphs>
  <Slides>57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Naver</cp:lastModifiedBy>
  <cp:revision>396</cp:revision>
  <dcterms:created xsi:type="dcterms:W3CDTF">2018-04-20T01:40:44Z</dcterms:created>
  <dcterms:modified xsi:type="dcterms:W3CDTF">2018-08-15T05:54:15Z</dcterms:modified>
</cp:coreProperties>
</file>