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1" r:id="rId3"/>
    <p:sldId id="282" r:id="rId4"/>
    <p:sldId id="283" r:id="rId5"/>
    <p:sldId id="285" r:id="rId6"/>
    <p:sldId id="300" r:id="rId7"/>
    <p:sldId id="301" r:id="rId8"/>
    <p:sldId id="302" r:id="rId9"/>
    <p:sldId id="303" r:id="rId10"/>
    <p:sldId id="299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C7C5"/>
    <a:srgbClr val="6B6ED9"/>
    <a:srgbClr val="D0ACD9"/>
    <a:srgbClr val="D1B2D9"/>
    <a:srgbClr val="6D4CD9"/>
    <a:srgbClr val="0C886A"/>
    <a:srgbClr val="576271"/>
    <a:srgbClr val="106778"/>
    <a:srgbClr val="31597F"/>
    <a:srgbClr val="2F7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6" autoAdjust="0"/>
    <p:restoredTop sz="94637"/>
  </p:normalViewPr>
  <p:slideViewPr>
    <p:cSldViewPr snapToGrid="0" showGuides="1">
      <p:cViewPr varScale="1">
        <p:scale>
          <a:sx n="108" d="100"/>
          <a:sy n="108" d="100"/>
        </p:scale>
        <p:origin x="624" y="19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4352" y="7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2E338-737C-4C2D-9DB3-AD5A98C8FA53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198D7-57E4-48F7-9E4B-1EF67AFE6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13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CPU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PC</a:t>
            </a:r>
            <a:r>
              <a:rPr kumimoji="1" lang="zh-CN" altLang="en-US" dirty="0"/>
              <a:t> </a:t>
            </a:r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mind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mavarl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hero</a:t>
            </a:r>
            <a:r>
              <a:rPr kumimoji="1" lang="zh-CN" altLang="en-US" dirty="0"/>
              <a:t> </a:t>
            </a:r>
            <a:r>
              <a:rPr kumimoji="1" lang="en-US" altLang="zh-CN" dirty="0"/>
              <a:t>vision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198D7-57E4-48F7-9E4B-1EF67AFE647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424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629FB4-6B33-4A4C-B4E4-4CD115646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8BC5-6867-479C-BF5B-03208C4C5277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742242-CDFE-407B-91AB-D578A2461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BBD3A0-F76C-4A9E-B820-AC54FCA2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5C41-0F9D-4697-9AE9-E9B3A6ABBF3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40FA0D-F2CD-403D-8A66-36A81CC4C839}"/>
              </a:ext>
            </a:extLst>
          </p:cNvPr>
          <p:cNvSpPr/>
          <p:nvPr userDrawn="1"/>
        </p:nvSpPr>
        <p:spPr>
          <a:xfrm>
            <a:off x="316871" y="289711"/>
            <a:ext cx="11579382" cy="62649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279EF67-3C11-47AB-A3B7-7B25261EE4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47296"/>
          <a:stretch>
            <a:fillRect/>
          </a:stretch>
        </p:blipFill>
        <p:spPr>
          <a:xfrm>
            <a:off x="8949493" y="727072"/>
            <a:ext cx="2939989" cy="54746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4217E98-1B13-4583-B260-F711060618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47296"/>
          <a:stretch>
            <a:fillRect/>
          </a:stretch>
        </p:blipFill>
        <p:spPr>
          <a:xfrm flipH="1">
            <a:off x="302518" y="727072"/>
            <a:ext cx="2939989" cy="54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84899"/>
      </p:ext>
    </p:extLst>
  </p:cSld>
  <p:clrMapOvr>
    <a:masterClrMapping/>
  </p:clrMapOvr>
  <p:transition spd="slow" advClick="0" advTm="3000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BD16C-0AA7-40BE-A65D-4391DD25F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34B639-DA3A-4577-9190-C864B0AEC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5F05B8-D6C7-4B91-B1FB-0E5BEE873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0B3968-DA5D-4448-BD63-8B3499DC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8BC5-6867-479C-BF5B-03208C4C5277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A44716-A07F-4640-9EE1-A1D8B699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CC6BB2-ED07-4B97-B6E7-EE6CD5E1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5C41-0F9D-4697-9AE9-E9B3A6ABB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773293"/>
      </p:ext>
    </p:extLst>
  </p:cSld>
  <p:clrMapOvr>
    <a:masterClrMapping/>
  </p:clrMapOvr>
  <p:transition spd="slow" advClick="0" advTm="3000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1E45C-2E71-4D05-A7F8-F35164F5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35C6C4-2023-406E-A736-AA55A7CEA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1A8997-BC5A-48D6-9E23-C7A072183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E6131D-D4C5-4445-896A-AB55875C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8BC5-6867-479C-BF5B-03208C4C5277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8A2057-D5EF-402F-80AE-46A72EFB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EA84B9-37CE-4B11-92AC-2CA500D7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5C41-0F9D-4697-9AE9-E9B3A6ABB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692094"/>
      </p:ext>
    </p:extLst>
  </p:cSld>
  <p:clrMapOvr>
    <a:masterClrMapping/>
  </p:clrMapOvr>
  <p:transition spd="slow" advClick="0" advTm="3000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8D04C-0C74-4369-AAD3-4EAFEEDD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42B6F5-B481-46F7-B61E-2A3565A64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AB71A-B1FF-4574-B2DA-0C116EBE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8BC5-6867-479C-BF5B-03208C4C5277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98BCD-D1F2-4925-B8D0-8FB1ABB64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29DA09-1581-4878-B5F8-7CF065D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5C41-0F9D-4697-9AE9-E9B3A6ABB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027909"/>
      </p:ext>
    </p:extLst>
  </p:cSld>
  <p:clrMapOvr>
    <a:masterClrMapping/>
  </p:clrMapOvr>
  <p:transition spd="slow" advClick="0" advTm="3000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83804D-2D75-4271-8051-1C33080B2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1DE36A-D0A3-4320-8CD1-37B7B7209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34080-1AEF-4FE3-BE4E-F48BEED5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8BC5-6867-479C-BF5B-03208C4C5277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6083D8-1208-4C73-8C18-55010CD0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9A80B6-D521-4468-B679-36FBF2855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5C41-0F9D-4697-9AE9-E9B3A6ABB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97241"/>
      </p:ext>
    </p:extLst>
  </p:cSld>
  <p:clrMapOvr>
    <a:masterClrMapping/>
  </p:clrMapOvr>
  <p:transition spd="slow" advClick="0" advTm="300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629FB4-6B33-4A4C-B4E4-4CD115646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8BC5-6867-479C-BF5B-03208C4C5277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742242-CDFE-407B-91AB-D578A2461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BBD3A0-F76C-4A9E-B820-AC54FCA2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5C41-0F9D-4697-9AE9-E9B3A6ABBF3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40FA0D-F2CD-403D-8A66-36A81CC4C839}"/>
              </a:ext>
            </a:extLst>
          </p:cNvPr>
          <p:cNvSpPr/>
          <p:nvPr userDrawn="1"/>
        </p:nvSpPr>
        <p:spPr>
          <a:xfrm>
            <a:off x="316871" y="289711"/>
            <a:ext cx="11579382" cy="62649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CA380CD-061A-46F1-BBE3-A49FA9DA4C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33513" y="359986"/>
            <a:ext cx="1541616" cy="5768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52B4CA0-3740-484A-AC3B-4809F4A224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l="-1" t="1" r="19505" b="45156"/>
          <a:stretch>
            <a:fillRect/>
          </a:stretch>
        </p:blipFill>
        <p:spPr>
          <a:xfrm>
            <a:off x="7405974" y="3552234"/>
            <a:ext cx="4490280" cy="300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43200"/>
      </p:ext>
    </p:extLst>
  </p:cSld>
  <p:clrMapOvr>
    <a:masterClrMapping/>
  </p:clrMapOvr>
  <p:transition spd="slow" advClick="0" advTm="3000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629FB4-6B33-4A4C-B4E4-4CD115646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8BC5-6867-479C-BF5B-03208C4C5277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742242-CDFE-407B-91AB-D578A2461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BBD3A0-F76C-4A9E-B820-AC54FCA2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5C41-0F9D-4697-9AE9-E9B3A6ABBF3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40FA0D-F2CD-403D-8A66-36A81CC4C839}"/>
              </a:ext>
            </a:extLst>
          </p:cNvPr>
          <p:cNvSpPr/>
          <p:nvPr userDrawn="1"/>
        </p:nvSpPr>
        <p:spPr>
          <a:xfrm>
            <a:off x="316871" y="289711"/>
            <a:ext cx="11579382" cy="62649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CA380CD-061A-46F1-BBE3-A49FA9DA4C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33513" y="359986"/>
            <a:ext cx="1541616" cy="5768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52B4CA0-3740-484A-AC3B-4809F4A224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l="22634" t="1" r="-694" b="34713"/>
          <a:stretch>
            <a:fillRect/>
          </a:stretch>
        </p:blipFill>
        <p:spPr>
          <a:xfrm>
            <a:off x="316870" y="3177192"/>
            <a:ext cx="4114799" cy="337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75404"/>
      </p:ext>
    </p:extLst>
  </p:cSld>
  <p:clrMapOvr>
    <a:masterClrMapping/>
  </p:clrMapOvr>
  <p:transition spd="slow" advClick="0" advTm="3000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D95E9-569D-4587-B35B-D855FC2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CCCC6-A151-4D39-A65B-5E8EA6142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AD83DF-4917-4E44-B4C7-4C582A14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8BC5-6867-479C-BF5B-03208C4C5277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77753D-0915-481C-B168-139E8313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B42767-8D39-46E1-BECB-D0125C7FE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5C41-0F9D-4697-9AE9-E9B3A6ABB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402258"/>
      </p:ext>
    </p:extLst>
  </p:cSld>
  <p:clrMapOvr>
    <a:masterClrMapping/>
  </p:clrMapOvr>
  <p:transition spd="slow" advClick="0" advTm="3000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721CF-6B2F-497D-9E13-CD64E56D6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9459DE-3A75-44F6-A69C-99FC0AE86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38B03C-5777-41EC-8312-90CB5792A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8BC5-6867-479C-BF5B-03208C4C5277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E48E79-3E22-44D3-A933-5BB6EC04F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B3BD72-6A83-4515-AC23-35A1A2F81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5C41-0F9D-4697-9AE9-E9B3A6ABB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984075"/>
      </p:ext>
    </p:extLst>
  </p:cSld>
  <p:clrMapOvr>
    <a:masterClrMapping/>
  </p:clrMapOvr>
  <p:transition spd="slow" advClick="0" advTm="3000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13517-51D7-41D2-807F-D5C4000E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89E502-A12A-432D-9469-5E4049F83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82C21-3212-4560-BFAA-6111354FB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369414-0C3C-41CD-A256-E8A2D0F2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8BC5-6867-479C-BF5B-03208C4C5277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4E817E-36C9-4BB2-9CFF-0201771C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094540-8793-44BB-8C7F-294DC9BE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5C41-0F9D-4697-9AE9-E9B3A6ABB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992961"/>
      </p:ext>
    </p:extLst>
  </p:cSld>
  <p:clrMapOvr>
    <a:masterClrMapping/>
  </p:clrMapOvr>
  <p:transition spd="slow" advClick="0" advTm="3000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99BA8-2500-48D2-9E1F-D4F4359A0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47C996-9B6B-42F6-A0A7-D4ABBE17A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CD1895-30DA-4A66-945E-AEB822C66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5758DC-DD2F-42D0-B342-66EC7BC24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01B0ED-69CC-4C09-BE22-58FBE1769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98408D-A3A6-4341-B860-83B595389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8BC5-6867-479C-BF5B-03208C4C5277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02221E-4B38-49E1-8D8C-275A00E2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8D6144-C297-4103-9BA7-251E7DF8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5C41-0F9D-4697-9AE9-E9B3A6ABB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499496"/>
      </p:ext>
    </p:extLst>
  </p:cSld>
  <p:clrMapOvr>
    <a:masterClrMapping/>
  </p:clrMapOvr>
  <p:transition spd="slow" advClick="0" advTm="3000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E8548-92A4-4FE0-90D0-4011CC8B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B7081-0E91-47EE-AED7-354F54D58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8BC5-6867-479C-BF5B-03208C4C5277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9C43A0-19ED-4A5A-8358-3875A4FD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623BA1-6E87-4C48-8824-FE51B969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5C41-0F9D-4697-9AE9-E9B3A6ABB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766957"/>
      </p:ext>
    </p:extLst>
  </p:cSld>
  <p:clrMapOvr>
    <a:masterClrMapping/>
  </p:clrMapOvr>
  <p:transition spd="slow" advClick="0" advTm="3000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16D1E0-9648-43E4-A064-0BE8B3C1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8BC5-6867-479C-BF5B-03208C4C5277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E63C25-0254-4D86-88A7-E0CEAD93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409FA2-ED11-4EF2-B1ED-247E8FAC8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5C41-0F9D-4697-9AE9-E9B3A6ABB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320263"/>
      </p:ext>
    </p:extLst>
  </p:cSld>
  <p:clrMapOvr>
    <a:masterClrMapping/>
  </p:clrMapOvr>
  <p:transition spd="slow" advClick="0" advTm="3000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B8F331-B0ED-4EE2-96F7-EE272B20D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E4C595-119F-40BF-A9B7-3C65F4113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092C92-41A5-45A4-A324-DCE810C5F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38BC5-6867-479C-BF5B-03208C4C5277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0EA19-D7E8-4291-AD8A-2743E7066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5DBD46-7624-4A18-9649-492A64A4E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55C41-0F9D-4697-9AE9-E9B3A6ABB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78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spd="slow" advClick="0" advTm="3000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b5411b7SD/?spm_id_from=333.337.search-card.all.click&amp;vd_source=24bf866712cea6368bf09110d16d89e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zhuanlan.zhihu.com/p/7025697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A224878-C13A-40F4-AE81-80A17F13DE3E}"/>
              </a:ext>
            </a:extLst>
          </p:cNvPr>
          <p:cNvSpPr txBox="1"/>
          <p:nvPr/>
        </p:nvSpPr>
        <p:spPr>
          <a:xfrm>
            <a:off x="715698" y="1926484"/>
            <a:ext cx="100482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200" dirty="0">
                <a:solidFill>
                  <a:schemeClr val="accent3"/>
                </a:solidFill>
              </a:rPr>
              <a:t>计算机系统概论</a:t>
            </a:r>
            <a:r>
              <a:rPr lang="en-US" altLang="zh-CN" sz="4000" b="1" spc="200" dirty="0">
                <a:solidFill>
                  <a:schemeClr val="accent3"/>
                </a:solidFill>
              </a:rPr>
              <a:t>-</a:t>
            </a:r>
            <a:r>
              <a:rPr lang="zh-CN" altLang="en-US" sz="4000" b="1" spc="200" dirty="0">
                <a:solidFill>
                  <a:schemeClr val="accent3"/>
                </a:solidFill>
              </a:rPr>
              <a:t>实验</a:t>
            </a:r>
            <a:r>
              <a:rPr lang="en-US" altLang="zh-CN" sz="4000" b="1" spc="200" dirty="0">
                <a:solidFill>
                  <a:schemeClr val="accent3"/>
                </a:solidFill>
              </a:rPr>
              <a:t>1</a:t>
            </a:r>
          </a:p>
          <a:p>
            <a:pPr algn="ctr"/>
            <a:r>
              <a:rPr lang="zh-CN" altLang="en-US" sz="4000" b="1" spc="200" dirty="0">
                <a:solidFill>
                  <a:schemeClr val="accent3"/>
                </a:solidFill>
              </a:rPr>
              <a:t>协程实验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0C83E1A-48F1-4AD6-A6B5-D725B238B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393" y="3629415"/>
            <a:ext cx="1848822" cy="69178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EDB4631-C4A3-40B6-BFA8-F5A2F8B0840A}"/>
              </a:ext>
            </a:extLst>
          </p:cNvPr>
          <p:cNvSpPr/>
          <p:nvPr/>
        </p:nvSpPr>
        <p:spPr>
          <a:xfrm flipV="1">
            <a:off x="1683909" y="3249923"/>
            <a:ext cx="8111790" cy="80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1810AC-1AD5-31DA-5BB8-ABACEB6C1032}"/>
              </a:ext>
            </a:extLst>
          </p:cNvPr>
          <p:cNvSpPr txBox="1"/>
          <p:nvPr/>
        </p:nvSpPr>
        <p:spPr>
          <a:xfrm>
            <a:off x="8714789" y="5107259"/>
            <a:ext cx="1483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 b="1" dirty="0"/>
              <a:t>张学峰</a:t>
            </a:r>
            <a:endParaRPr kumimoji="1" lang="en-US" altLang="zh-CN" sz="2000" b="1" dirty="0"/>
          </a:p>
          <a:p>
            <a:pPr algn="ctr"/>
            <a:r>
              <a:rPr kumimoji="1" lang="en-US" altLang="zh-CN" sz="2000" b="1" dirty="0"/>
              <a:t>2022.10.24</a:t>
            </a:r>
            <a:endParaRPr kumimoji="1"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7015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A224878-C13A-40F4-AE81-80A17F13DE3E}"/>
              </a:ext>
            </a:extLst>
          </p:cNvPr>
          <p:cNvSpPr txBox="1"/>
          <p:nvPr/>
        </p:nvSpPr>
        <p:spPr>
          <a:xfrm>
            <a:off x="3008721" y="3075057"/>
            <a:ext cx="6174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pc="200" dirty="0">
                <a:solidFill>
                  <a:schemeClr val="accent1">
                    <a:lumMod val="75000"/>
                  </a:schemeClr>
                </a:solidFill>
              </a:rPr>
              <a:t>Thanks</a:t>
            </a:r>
            <a:endParaRPr lang="zh-CN" altLang="en-US" sz="4000" b="1" spc="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0C83E1A-48F1-4AD6-A6B5-D725B238B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446" y="2351240"/>
            <a:ext cx="1848822" cy="69178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D02E343-211E-E981-B178-1768355C5E10}"/>
              </a:ext>
            </a:extLst>
          </p:cNvPr>
          <p:cNvSpPr txBox="1"/>
          <p:nvPr/>
        </p:nvSpPr>
        <p:spPr>
          <a:xfrm>
            <a:off x="800975" y="4930347"/>
            <a:ext cx="2236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3"/>
                </a:solidFill>
              </a:rPr>
              <a:t>协程相关：</a:t>
            </a:r>
            <a:endParaRPr kumimoji="1" lang="en-US" altLang="zh-CN" sz="2000" b="1" dirty="0">
              <a:solidFill>
                <a:schemeClr val="accent3"/>
              </a:solidFill>
            </a:endParaRPr>
          </a:p>
          <a:p>
            <a:r>
              <a:rPr kumimoji="1" lang="zh-CN" altLang="en-US" sz="2000" b="1" dirty="0">
                <a:solidFill>
                  <a:schemeClr val="accent3"/>
                </a:solidFill>
                <a:hlinkClick r:id="rId3"/>
              </a:rPr>
              <a:t>协程入门</a:t>
            </a:r>
            <a:endParaRPr kumimoji="1" lang="en-US" altLang="zh-CN" sz="2000" b="1" dirty="0">
              <a:solidFill>
                <a:schemeClr val="accent3"/>
              </a:solidFill>
            </a:endParaRPr>
          </a:p>
          <a:p>
            <a:r>
              <a:rPr kumimoji="1" lang="zh-CN" altLang="en-US" sz="2000" b="1" dirty="0">
                <a:solidFill>
                  <a:schemeClr val="accent3"/>
                </a:solidFill>
                <a:hlinkClick r:id="rId4"/>
              </a:rPr>
              <a:t>进程</a:t>
            </a:r>
            <a:r>
              <a:rPr kumimoji="1" lang="en-US" altLang="zh-CN" sz="2000" b="1" dirty="0">
                <a:solidFill>
                  <a:schemeClr val="accent3"/>
                </a:solidFill>
                <a:hlinkClick r:id="rId4"/>
              </a:rPr>
              <a:t>→</a:t>
            </a:r>
            <a:r>
              <a:rPr kumimoji="1" lang="zh-CN" altLang="en-US" sz="2000" b="1" dirty="0">
                <a:solidFill>
                  <a:schemeClr val="accent3"/>
                </a:solidFill>
                <a:hlinkClick r:id="rId4"/>
              </a:rPr>
              <a:t>线程</a:t>
            </a:r>
            <a:r>
              <a:rPr kumimoji="1" lang="en-US" altLang="zh-CN" sz="2000" b="1" dirty="0">
                <a:solidFill>
                  <a:schemeClr val="accent3"/>
                </a:solidFill>
                <a:hlinkClick r:id="rId4"/>
              </a:rPr>
              <a:t>→</a:t>
            </a:r>
            <a:r>
              <a:rPr kumimoji="1" lang="zh-CN" altLang="en-US" sz="2000" b="1" dirty="0">
                <a:solidFill>
                  <a:schemeClr val="accent3"/>
                </a:solidFill>
                <a:hlinkClick r:id="rId4"/>
              </a:rPr>
              <a:t>协程</a:t>
            </a:r>
            <a:endParaRPr kumimoji="1" lang="en-US" altLang="zh-CN" sz="20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56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0F5A13-3AF3-A9F2-D88E-5DF19D5F6AAA}"/>
              </a:ext>
            </a:extLst>
          </p:cNvPr>
          <p:cNvSpPr txBox="1"/>
          <p:nvPr/>
        </p:nvSpPr>
        <p:spPr>
          <a:xfrm>
            <a:off x="650314" y="53558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b="1" dirty="0">
                <a:solidFill>
                  <a:schemeClr val="accent3"/>
                </a:solidFill>
              </a:rPr>
              <a:t>协程引入</a:t>
            </a:r>
            <a:endParaRPr kumimoji="1" lang="zh-CN" altLang="en-US" sz="2400" b="1" dirty="0">
              <a:solidFill>
                <a:schemeClr val="accent3"/>
              </a:solidFill>
            </a:endParaRPr>
          </a:p>
        </p:txBody>
      </p:sp>
      <p:cxnSp>
        <p:nvCxnSpPr>
          <p:cNvPr id="5" name="直接连接符 79">
            <a:extLst>
              <a:ext uri="{FF2B5EF4-FFF2-40B4-BE49-F238E27FC236}">
                <a16:creationId xmlns:a16="http://schemas.microsoft.com/office/drawing/2014/main" id="{C27849E8-D1EC-1B17-EE63-DFA99639953D}"/>
              </a:ext>
            </a:extLst>
          </p:cNvPr>
          <p:cNvCxnSpPr>
            <a:cxnSpLocks/>
          </p:cNvCxnSpPr>
          <p:nvPr/>
        </p:nvCxnSpPr>
        <p:spPr>
          <a:xfrm>
            <a:off x="779388" y="1369365"/>
            <a:ext cx="10517617" cy="0"/>
          </a:xfrm>
          <a:prstGeom prst="line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5FC2281-2235-44E5-CC5A-8EB495F25962}"/>
              </a:ext>
            </a:extLst>
          </p:cNvPr>
          <p:cNvSpPr txBox="1"/>
          <p:nvPr/>
        </p:nvSpPr>
        <p:spPr>
          <a:xfrm>
            <a:off x="495315" y="1908283"/>
            <a:ext cx="5971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chemeClr val="accent2"/>
                </a:solidFill>
              </a:rPr>
              <a:t>【1】</a:t>
            </a:r>
            <a:r>
              <a:rPr kumimoji="1" lang="zh-CN" altLang="en-US" sz="2000" dirty="0"/>
              <a:t>学习了栈之后，我们了解到栈是</a:t>
            </a:r>
            <a:r>
              <a:rPr kumimoji="1" lang="zh-CN" altLang="en-US" sz="2000" dirty="0">
                <a:solidFill>
                  <a:schemeClr val="accent2"/>
                </a:solidFill>
              </a:rPr>
              <a:t>每个函数实例</a:t>
            </a:r>
            <a:endParaRPr kumimoji="1" lang="en-US" altLang="zh-CN" sz="2000" dirty="0">
              <a:solidFill>
                <a:schemeClr val="accent2"/>
              </a:solidFill>
            </a:endParaRPr>
          </a:p>
          <a:p>
            <a:r>
              <a:rPr kumimoji="1" lang="zh-CN" altLang="en-US" sz="2000" dirty="0"/>
              <a:t>需要的一块存储区域，来保存执行上下文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7FEA278-6370-3EC0-C272-9D3747B0B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205" y="1495258"/>
            <a:ext cx="4926042" cy="148543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92AF632-DE01-94D1-A5DF-11E27EEA9FF0}"/>
              </a:ext>
            </a:extLst>
          </p:cNvPr>
          <p:cNvSpPr txBox="1"/>
          <p:nvPr/>
        </p:nvSpPr>
        <p:spPr>
          <a:xfrm>
            <a:off x="495315" y="4169642"/>
            <a:ext cx="65710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chemeClr val="accent2"/>
                </a:solidFill>
              </a:rPr>
              <a:t>【2】CPU</a:t>
            </a:r>
            <a:r>
              <a:rPr kumimoji="1" lang="zh-CN" altLang="en-US" sz="2000" b="1" dirty="0">
                <a:solidFill>
                  <a:schemeClr val="accent2"/>
                </a:solidFill>
              </a:rPr>
              <a:t>的执行速度相较于</a:t>
            </a:r>
            <a:r>
              <a:rPr kumimoji="1" lang="en-US" altLang="zh-CN" sz="2000" b="1" dirty="0">
                <a:solidFill>
                  <a:schemeClr val="accent2"/>
                </a:solidFill>
              </a:rPr>
              <a:t>IO</a:t>
            </a:r>
            <a:r>
              <a:rPr kumimoji="1" lang="zh-CN" altLang="en-US" sz="2000" b="1" dirty="0">
                <a:solidFill>
                  <a:schemeClr val="accent2"/>
                </a:solidFill>
              </a:rPr>
              <a:t>操作（磁盘</a:t>
            </a:r>
            <a:r>
              <a:rPr kumimoji="1" lang="en-US" altLang="zh-CN" sz="2000" b="1" dirty="0">
                <a:solidFill>
                  <a:schemeClr val="accent2"/>
                </a:solidFill>
              </a:rPr>
              <a:t>IO</a:t>
            </a:r>
            <a:r>
              <a:rPr kumimoji="1" lang="zh-CN" altLang="en-US" sz="2000" b="1" dirty="0">
                <a:solidFill>
                  <a:schemeClr val="accent2"/>
                </a:solidFill>
              </a:rPr>
              <a:t>、网络</a:t>
            </a:r>
            <a:r>
              <a:rPr kumimoji="1" lang="en-US" altLang="zh-CN" sz="2000" b="1" dirty="0">
                <a:solidFill>
                  <a:schemeClr val="accent2"/>
                </a:solidFill>
              </a:rPr>
              <a:t>IO</a:t>
            </a:r>
            <a:r>
              <a:rPr kumimoji="1" lang="zh-CN" altLang="en-US" sz="2000" b="1" dirty="0">
                <a:solidFill>
                  <a:schemeClr val="accent2"/>
                </a:solidFill>
              </a:rPr>
              <a:t>）</a:t>
            </a:r>
            <a:endParaRPr kumimoji="1" lang="en-US" altLang="zh-CN" sz="2000" b="1" dirty="0">
              <a:solidFill>
                <a:schemeClr val="accent2"/>
              </a:solidFill>
            </a:endParaRPr>
          </a:p>
          <a:p>
            <a:r>
              <a:rPr kumimoji="1" lang="en-US" altLang="zh-CN" sz="2000" dirty="0"/>
              <a:t>CPU</a:t>
            </a:r>
            <a:r>
              <a:rPr kumimoji="1" lang="zh-CN" altLang="en-US" sz="2000" dirty="0"/>
              <a:t>在实际执行过程中会频繁</a:t>
            </a:r>
            <a:r>
              <a:rPr kumimoji="1" lang="en-US" altLang="zh-CN" sz="2000" dirty="0"/>
              <a:t>IO</a:t>
            </a:r>
            <a:r>
              <a:rPr kumimoji="1" lang="zh-CN" altLang="en-US" sz="2000" dirty="0"/>
              <a:t>操作， 如果</a:t>
            </a:r>
            <a:r>
              <a:rPr kumimoji="1" lang="en-US" altLang="zh-CN" sz="2000" dirty="0"/>
              <a:t>CPU</a:t>
            </a:r>
          </a:p>
          <a:p>
            <a:r>
              <a:rPr kumimoji="1" lang="zh-CN" altLang="en-US" sz="2000" dirty="0"/>
              <a:t>等待响应将会十分低效</a:t>
            </a:r>
            <a:endParaRPr kumimoji="1" lang="en-US" altLang="zh-CN" sz="2000" dirty="0"/>
          </a:p>
        </p:txBody>
      </p:sp>
      <p:pic>
        <p:nvPicPr>
          <p:cNvPr id="1026" name="Picture 2" descr="这里写图片描述">
            <a:extLst>
              <a:ext uri="{FF2B5EF4-FFF2-40B4-BE49-F238E27FC236}">
                <a16:creationId xmlns:a16="http://schemas.microsoft.com/office/drawing/2014/main" id="{F33963C5-3C53-DC6C-1BE3-BEE9DD5EC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970" y="3296986"/>
            <a:ext cx="4979731" cy="297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B5F62A1-36B5-C912-4459-1D283F52488F}"/>
              </a:ext>
            </a:extLst>
          </p:cNvPr>
          <p:cNvSpPr txBox="1"/>
          <p:nvPr/>
        </p:nvSpPr>
        <p:spPr>
          <a:xfrm>
            <a:off x="495315" y="3065794"/>
            <a:ext cx="6266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7030A0"/>
                </a:solidFill>
              </a:rPr>
              <a:t>栈帧内容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+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寄存器状态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=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一个函数的执行现场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3B90F82-B874-2F7F-4EE7-B4748B04A9A5}"/>
              </a:ext>
            </a:extLst>
          </p:cNvPr>
          <p:cNvSpPr txBox="1"/>
          <p:nvPr/>
        </p:nvSpPr>
        <p:spPr>
          <a:xfrm>
            <a:off x="389137" y="5257802"/>
            <a:ext cx="6377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7030A0"/>
                </a:solidFill>
              </a:rPr>
              <a:t>与其等待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IO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，能否干点什么事儿掩盖时延呢？</a:t>
            </a:r>
          </a:p>
        </p:txBody>
      </p:sp>
    </p:spTree>
    <p:extLst>
      <p:ext uri="{BB962C8B-B14F-4D97-AF65-F5344CB8AC3E}">
        <p14:creationId xmlns:p14="http://schemas.microsoft.com/office/powerpoint/2010/main" val="2967530248"/>
      </p:ext>
    </p:extLst>
  </p:cSld>
  <p:clrMapOvr>
    <a:masterClrMapping/>
  </p:clrMapOvr>
  <p:transition spd="slow" advClick="0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0F5A13-3AF3-A9F2-D88E-5DF19D5F6AAA}"/>
              </a:ext>
            </a:extLst>
          </p:cNvPr>
          <p:cNvSpPr txBox="1"/>
          <p:nvPr/>
        </p:nvSpPr>
        <p:spPr>
          <a:xfrm>
            <a:off x="662189" y="66983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chemeClr val="accent3"/>
                </a:solidFill>
              </a:rPr>
              <a:t>什么是协程</a:t>
            </a:r>
            <a:endParaRPr kumimoji="1" lang="zh-CN" altLang="en-US" b="1" dirty="0">
              <a:solidFill>
                <a:schemeClr val="accent3"/>
              </a:solidFill>
            </a:endParaRPr>
          </a:p>
        </p:txBody>
      </p:sp>
      <p:cxnSp>
        <p:nvCxnSpPr>
          <p:cNvPr id="2" name="直接连接符 79">
            <a:extLst>
              <a:ext uri="{FF2B5EF4-FFF2-40B4-BE49-F238E27FC236}">
                <a16:creationId xmlns:a16="http://schemas.microsoft.com/office/drawing/2014/main" id="{3D67B22D-151C-5EDC-3B68-30FA27BCA6E5}"/>
              </a:ext>
            </a:extLst>
          </p:cNvPr>
          <p:cNvCxnSpPr>
            <a:cxnSpLocks/>
          </p:cNvCxnSpPr>
          <p:nvPr/>
        </p:nvCxnSpPr>
        <p:spPr>
          <a:xfrm>
            <a:off x="779388" y="1369365"/>
            <a:ext cx="10517617" cy="0"/>
          </a:xfrm>
          <a:prstGeom prst="line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3F50B8A-73A2-9B97-392D-FF78E1302153}"/>
              </a:ext>
            </a:extLst>
          </p:cNvPr>
          <p:cNvSpPr txBox="1"/>
          <p:nvPr/>
        </p:nvSpPr>
        <p:spPr>
          <a:xfrm>
            <a:off x="819397" y="1745673"/>
            <a:ext cx="7468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accent2"/>
                </a:solidFill>
              </a:rPr>
              <a:t>协程</a:t>
            </a:r>
            <a:r>
              <a:rPr kumimoji="1" lang="zh-CN" altLang="en-US" sz="2000" dirty="0"/>
              <a:t>是一个可以主动切出，并在之后可恢复运行的</a:t>
            </a:r>
            <a:r>
              <a:rPr kumimoji="1" lang="zh-CN" altLang="en-US" sz="2000" dirty="0">
                <a:solidFill>
                  <a:schemeClr val="accent3"/>
                </a:solidFill>
              </a:rPr>
              <a:t>函数运行模式</a:t>
            </a:r>
            <a:endParaRPr kumimoji="1" lang="zh-CN" altLang="en-US" dirty="0">
              <a:solidFill>
                <a:schemeClr val="accent3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C94241-22D5-8CE0-C4C0-7C280570218F}"/>
              </a:ext>
            </a:extLst>
          </p:cNvPr>
          <p:cNvSpPr txBox="1"/>
          <p:nvPr/>
        </p:nvSpPr>
        <p:spPr>
          <a:xfrm>
            <a:off x="819397" y="2383590"/>
            <a:ext cx="10695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accent2"/>
                </a:solidFill>
              </a:rPr>
              <a:t>协程用途：</a:t>
            </a:r>
            <a:r>
              <a:rPr kumimoji="1" lang="zh-CN" altLang="en-US" dirty="0"/>
              <a:t>在</a:t>
            </a:r>
            <a:r>
              <a:rPr kumimoji="1" lang="en-US" altLang="zh-CN" dirty="0"/>
              <a:t>CPU</a:t>
            </a:r>
            <a:r>
              <a:rPr kumimoji="1" lang="zh-CN" altLang="en-US" dirty="0"/>
              <a:t>进行</a:t>
            </a:r>
            <a:r>
              <a:rPr kumimoji="1" lang="en-US" altLang="zh-CN" dirty="0"/>
              <a:t>IO</a:t>
            </a:r>
            <a:r>
              <a:rPr kumimoji="1" lang="zh-CN" altLang="en-US" dirty="0"/>
              <a:t>操作时，切换到其他 </a:t>
            </a:r>
            <a:r>
              <a:rPr kumimoji="1" lang="en-US" altLang="zh-CN" dirty="0"/>
              <a:t>Ready</a:t>
            </a:r>
            <a:r>
              <a:rPr kumimoji="1" lang="zh-CN" altLang="en-US" dirty="0"/>
              <a:t>函数 的</a:t>
            </a:r>
            <a:r>
              <a:rPr kumimoji="1" lang="zh-CN" altLang="en-US" b="1" dirty="0">
                <a:solidFill>
                  <a:srgbClr val="FF0000"/>
                </a:solidFill>
              </a:rPr>
              <a:t>执行现场</a:t>
            </a:r>
            <a:r>
              <a:rPr kumimoji="1" lang="zh-CN" altLang="en-US" dirty="0"/>
              <a:t>，并在合适时间点切换回来。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549F4A-4016-F163-BA58-F5AA8D09F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134" y="3893692"/>
            <a:ext cx="1595111" cy="70458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2F18660-3DED-52C5-602B-EEE7E05F3D50}"/>
              </a:ext>
            </a:extLst>
          </p:cNvPr>
          <p:cNvSpPr txBox="1"/>
          <p:nvPr/>
        </p:nvSpPr>
        <p:spPr>
          <a:xfrm>
            <a:off x="1046910" y="349358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/>
              <a:t>举个例子：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5682AA3-ED26-2C14-3A47-CAEFAD475BF8}"/>
              </a:ext>
            </a:extLst>
          </p:cNvPr>
          <p:cNvSpPr/>
          <p:nvPr/>
        </p:nvSpPr>
        <p:spPr>
          <a:xfrm>
            <a:off x="819397" y="3221562"/>
            <a:ext cx="10248406" cy="272797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DEBE5D1A-D892-6B5F-7D7D-5966DF12E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574" y="3468663"/>
            <a:ext cx="3186747" cy="2256104"/>
          </a:xfrm>
          <a:prstGeom prst="rect">
            <a:avLst/>
          </a:prstGeom>
        </p:spPr>
      </p:pic>
      <p:sp>
        <p:nvSpPr>
          <p:cNvPr id="32" name="右箭头 31">
            <a:extLst>
              <a:ext uri="{FF2B5EF4-FFF2-40B4-BE49-F238E27FC236}">
                <a16:creationId xmlns:a16="http://schemas.microsoft.com/office/drawing/2014/main" id="{E1F83CFB-3B0A-9A2E-C720-EBAE2B1BBB06}"/>
              </a:ext>
            </a:extLst>
          </p:cNvPr>
          <p:cNvSpPr/>
          <p:nvPr/>
        </p:nvSpPr>
        <p:spPr>
          <a:xfrm>
            <a:off x="4227616" y="4120738"/>
            <a:ext cx="1939559" cy="605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BEE3A12-1F06-A0EC-CEE7-5C633FE998E3}"/>
              </a:ext>
            </a:extLst>
          </p:cNvPr>
          <p:cNvSpPr txBox="1"/>
          <p:nvPr/>
        </p:nvSpPr>
        <p:spPr>
          <a:xfrm>
            <a:off x="4370119" y="3847605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切换到函数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35" name="右箭头 34">
            <a:extLst>
              <a:ext uri="{FF2B5EF4-FFF2-40B4-BE49-F238E27FC236}">
                <a16:creationId xmlns:a16="http://schemas.microsoft.com/office/drawing/2014/main" id="{D388C479-BE84-B9CC-4738-593CBB70024F}"/>
              </a:ext>
            </a:extLst>
          </p:cNvPr>
          <p:cNvSpPr/>
          <p:nvPr/>
        </p:nvSpPr>
        <p:spPr>
          <a:xfrm rot="10800000">
            <a:off x="4151141" y="4732317"/>
            <a:ext cx="1939559" cy="605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C9D862A-E516-A488-97E9-07B1D3CCA41F}"/>
              </a:ext>
            </a:extLst>
          </p:cNvPr>
          <p:cNvSpPr txBox="1"/>
          <p:nvPr/>
        </p:nvSpPr>
        <p:spPr>
          <a:xfrm>
            <a:off x="4425512" y="5337959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切换回函数</a:t>
            </a:r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97D3AAD2-90E8-3067-F882-F288CE77E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737" y="4813408"/>
            <a:ext cx="1493466" cy="1049101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696725967"/>
      </p:ext>
    </p:extLst>
  </p:cSld>
  <p:clrMapOvr>
    <a:masterClrMapping/>
  </p:clrMapOvr>
  <p:transition spd="slow" advClick="0" advTm="3000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0F5A13-3AF3-A9F2-D88E-5DF19D5F6AAA}"/>
              </a:ext>
            </a:extLst>
          </p:cNvPr>
          <p:cNvSpPr txBox="1"/>
          <p:nvPr/>
        </p:nvSpPr>
        <p:spPr>
          <a:xfrm>
            <a:off x="662189" y="66983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chemeClr val="accent3"/>
                </a:solidFill>
              </a:rPr>
              <a:t>什么是协程</a:t>
            </a:r>
            <a:endParaRPr kumimoji="1" lang="zh-CN" altLang="en-US" b="1" dirty="0">
              <a:solidFill>
                <a:schemeClr val="accent3"/>
              </a:solidFill>
            </a:endParaRPr>
          </a:p>
        </p:txBody>
      </p:sp>
      <p:cxnSp>
        <p:nvCxnSpPr>
          <p:cNvPr id="5" name="直接连接符 79">
            <a:extLst>
              <a:ext uri="{FF2B5EF4-FFF2-40B4-BE49-F238E27FC236}">
                <a16:creationId xmlns:a16="http://schemas.microsoft.com/office/drawing/2014/main" id="{C27849E8-D1EC-1B17-EE63-DFA99639953D}"/>
              </a:ext>
            </a:extLst>
          </p:cNvPr>
          <p:cNvCxnSpPr>
            <a:cxnSpLocks/>
          </p:cNvCxnSpPr>
          <p:nvPr/>
        </p:nvCxnSpPr>
        <p:spPr>
          <a:xfrm>
            <a:off x="779388" y="1369365"/>
            <a:ext cx="10517617" cy="0"/>
          </a:xfrm>
          <a:prstGeom prst="line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93C1B6-3EBD-E78E-8558-87748BAF81CF}"/>
              </a:ext>
            </a:extLst>
          </p:cNvPr>
          <p:cNvSpPr/>
          <p:nvPr/>
        </p:nvSpPr>
        <p:spPr>
          <a:xfrm>
            <a:off x="4076397" y="2918261"/>
            <a:ext cx="1264023" cy="29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协程</a:t>
            </a:r>
            <a:r>
              <a:rPr lang="en-US" altLang="zh-CN" sz="2000" b="1" dirty="0"/>
              <a:t>A</a:t>
            </a:r>
            <a:endParaRPr lang="zh-CN" altLang="en-US" sz="20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EB41AB0-80FE-6DF5-C288-FFE30C938BA9}"/>
              </a:ext>
            </a:extLst>
          </p:cNvPr>
          <p:cNvSpPr/>
          <p:nvPr/>
        </p:nvSpPr>
        <p:spPr>
          <a:xfrm>
            <a:off x="5340419" y="2622426"/>
            <a:ext cx="2142565" cy="29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协程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访问</a:t>
            </a:r>
            <a:r>
              <a:rPr lang="en-US" altLang="zh-CN" sz="2000" b="1" dirty="0"/>
              <a:t>IO</a:t>
            </a:r>
            <a:endParaRPr lang="zh-CN" altLang="en-US" sz="20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6E9ECB-99EA-CEE7-36DD-5C2E290E7831}"/>
              </a:ext>
            </a:extLst>
          </p:cNvPr>
          <p:cNvSpPr/>
          <p:nvPr/>
        </p:nvSpPr>
        <p:spPr>
          <a:xfrm>
            <a:off x="5340418" y="2918262"/>
            <a:ext cx="466165" cy="292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</a:rPr>
              <a:t>Swap</a:t>
            </a: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A5F9D7-8AD7-9531-EDD4-2C4E0E91021A}"/>
              </a:ext>
            </a:extLst>
          </p:cNvPr>
          <p:cNvSpPr/>
          <p:nvPr/>
        </p:nvSpPr>
        <p:spPr>
          <a:xfrm>
            <a:off x="5752797" y="2916512"/>
            <a:ext cx="1264023" cy="2958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协程</a:t>
            </a:r>
            <a:r>
              <a:rPr lang="en-US" altLang="zh-CN" sz="2000" b="1" dirty="0"/>
              <a:t>B</a:t>
            </a:r>
            <a:endParaRPr lang="zh-CN" altLang="en-US" sz="20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2AC3A2-C679-5D86-4D22-013B238A6BE3}"/>
              </a:ext>
            </a:extLst>
          </p:cNvPr>
          <p:cNvSpPr/>
          <p:nvPr/>
        </p:nvSpPr>
        <p:spPr>
          <a:xfrm>
            <a:off x="7482984" y="2918261"/>
            <a:ext cx="1264023" cy="29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协程</a:t>
            </a:r>
            <a:r>
              <a:rPr lang="en-US" altLang="zh-CN" sz="2000" b="1" dirty="0"/>
              <a:t>A</a:t>
            </a:r>
            <a:endParaRPr lang="zh-CN" altLang="en-US" sz="20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C765F30-9753-D540-005D-90105B1CBC43}"/>
              </a:ext>
            </a:extLst>
          </p:cNvPr>
          <p:cNvSpPr txBox="1"/>
          <p:nvPr/>
        </p:nvSpPr>
        <p:spPr>
          <a:xfrm>
            <a:off x="2592737" y="2547180"/>
            <a:ext cx="1497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外设</a:t>
            </a:r>
            <a:r>
              <a:rPr lang="en-US" altLang="zh-CN" sz="2000" b="1" dirty="0"/>
              <a:t>IO</a:t>
            </a:r>
            <a:r>
              <a:rPr lang="zh-CN" altLang="en-US" sz="2000" b="1" dirty="0"/>
              <a:t>资源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562C751-B34E-2532-259E-E61AF2DD2456}"/>
              </a:ext>
            </a:extLst>
          </p:cNvPr>
          <p:cNvSpPr txBox="1"/>
          <p:nvPr/>
        </p:nvSpPr>
        <p:spPr>
          <a:xfrm>
            <a:off x="2575665" y="2879762"/>
            <a:ext cx="1205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CPU</a:t>
            </a:r>
            <a:r>
              <a:rPr lang="zh-CN" altLang="en-US" sz="2000" b="1" dirty="0"/>
              <a:t>资源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167EE86-18CF-AF5C-7738-02437F32F73B}"/>
              </a:ext>
            </a:extLst>
          </p:cNvPr>
          <p:cNvSpPr txBox="1"/>
          <p:nvPr/>
        </p:nvSpPr>
        <p:spPr>
          <a:xfrm>
            <a:off x="779388" y="1758218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chemeClr val="accent3"/>
                </a:solidFill>
              </a:rPr>
              <a:t>CPU</a:t>
            </a:r>
            <a:r>
              <a:rPr kumimoji="1" lang="zh-CN" altLang="en-US" sz="2000" b="1" dirty="0">
                <a:solidFill>
                  <a:schemeClr val="accent3"/>
                </a:solidFill>
              </a:rPr>
              <a:t>的协程切换：</a:t>
            </a:r>
          </a:p>
        </p:txBody>
      </p:sp>
      <p:cxnSp>
        <p:nvCxnSpPr>
          <p:cNvPr id="16" name="直接连接符 79">
            <a:extLst>
              <a:ext uri="{FF2B5EF4-FFF2-40B4-BE49-F238E27FC236}">
                <a16:creationId xmlns:a16="http://schemas.microsoft.com/office/drawing/2014/main" id="{8E1582DE-A195-90F5-8CFD-74EEEE54BA86}"/>
              </a:ext>
            </a:extLst>
          </p:cNvPr>
          <p:cNvCxnSpPr>
            <a:cxnSpLocks/>
          </p:cNvCxnSpPr>
          <p:nvPr/>
        </p:nvCxnSpPr>
        <p:spPr>
          <a:xfrm>
            <a:off x="2030819" y="3690807"/>
            <a:ext cx="7777628" cy="0"/>
          </a:xfrm>
          <a:prstGeom prst="line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9867958-BA5A-B001-F931-E2F7E4421FCE}"/>
              </a:ext>
            </a:extLst>
          </p:cNvPr>
          <p:cNvSpPr txBox="1"/>
          <p:nvPr/>
        </p:nvSpPr>
        <p:spPr>
          <a:xfrm>
            <a:off x="935665" y="39553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chemeClr val="accent3"/>
                </a:solidFill>
              </a:rPr>
              <a:t>线程与协程：</a:t>
            </a:r>
          </a:p>
        </p:txBody>
      </p:sp>
      <p:graphicFrame>
        <p:nvGraphicFramePr>
          <p:cNvPr id="20" name="表格 20">
            <a:extLst>
              <a:ext uri="{FF2B5EF4-FFF2-40B4-BE49-F238E27FC236}">
                <a16:creationId xmlns:a16="http://schemas.microsoft.com/office/drawing/2014/main" id="{0B4FC3FF-0E46-6D76-FC23-32AF8A9FC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02366"/>
              </p:ext>
            </p:extLst>
          </p:nvPr>
        </p:nvGraphicFramePr>
        <p:xfrm>
          <a:off x="3011089" y="4124970"/>
          <a:ext cx="7366288" cy="1887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74">
                  <a:extLst>
                    <a:ext uri="{9D8B030D-6E8A-4147-A177-3AD203B41FA5}">
                      <a16:colId xmlns:a16="http://schemas.microsoft.com/office/drawing/2014/main" val="2933607845"/>
                    </a:ext>
                  </a:extLst>
                </a:gridCol>
                <a:gridCol w="3105132">
                  <a:extLst>
                    <a:ext uri="{9D8B030D-6E8A-4147-A177-3AD203B41FA5}">
                      <a16:colId xmlns:a16="http://schemas.microsoft.com/office/drawing/2014/main" val="3378031043"/>
                    </a:ext>
                  </a:extLst>
                </a:gridCol>
                <a:gridCol w="2889482">
                  <a:extLst>
                    <a:ext uri="{9D8B030D-6E8A-4147-A177-3AD203B41FA5}">
                      <a16:colId xmlns:a16="http://schemas.microsoft.com/office/drawing/2014/main" val="558643823"/>
                    </a:ext>
                  </a:extLst>
                </a:gridCol>
              </a:tblGrid>
              <a:tr h="47181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线程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协程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498843"/>
                  </a:ext>
                </a:extLst>
              </a:tr>
              <a:tr h="471818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切换代价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内核态下，</a:t>
                      </a:r>
                      <a:r>
                        <a:rPr lang="en-US" altLang="zh-CN" dirty="0"/>
                        <a:t>&gt;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1000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cycle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用户态下， </a:t>
                      </a:r>
                      <a:r>
                        <a:rPr lang="en-US" altLang="zh-CN" dirty="0"/>
                        <a:t>≈100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cycle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690211"/>
                  </a:ext>
                </a:extLst>
              </a:tr>
              <a:tr h="471818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调度方式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操作系统负责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用户代码负责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3513228"/>
                  </a:ext>
                </a:extLst>
              </a:tr>
              <a:tr h="471818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状态太小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TCB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KB</a:t>
                      </a:r>
                      <a:r>
                        <a:rPr lang="zh-CN" altLang="en-US" dirty="0"/>
                        <a:t>级别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执行现场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6608128"/>
                  </a:ext>
                </a:extLst>
              </a:tr>
            </a:tbl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CFE86001-227B-AEF5-8513-B60B68B67A4C}"/>
              </a:ext>
            </a:extLst>
          </p:cNvPr>
          <p:cNvSpPr/>
          <p:nvPr/>
        </p:nvSpPr>
        <p:spPr>
          <a:xfrm>
            <a:off x="7016820" y="2918262"/>
            <a:ext cx="466165" cy="292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</a:rPr>
              <a:t>Swap</a:t>
            </a:r>
            <a:endParaRPr lang="zh-CN" alt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558665"/>
      </p:ext>
    </p:extLst>
  </p:cSld>
  <p:clrMapOvr>
    <a:masterClrMapping/>
  </p:clrMapOvr>
  <p:transition spd="slow" advClick="0" advTm="3000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0F5A13-3AF3-A9F2-D88E-5DF19D5F6AAA}"/>
              </a:ext>
            </a:extLst>
          </p:cNvPr>
          <p:cNvSpPr txBox="1"/>
          <p:nvPr/>
        </p:nvSpPr>
        <p:spPr>
          <a:xfrm>
            <a:off x="662189" y="66983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chemeClr val="accent3"/>
                </a:solidFill>
              </a:rPr>
              <a:t>实验内容</a:t>
            </a:r>
          </a:p>
        </p:txBody>
      </p:sp>
      <p:cxnSp>
        <p:nvCxnSpPr>
          <p:cNvPr id="5" name="直接连接符 79">
            <a:extLst>
              <a:ext uri="{FF2B5EF4-FFF2-40B4-BE49-F238E27FC236}">
                <a16:creationId xmlns:a16="http://schemas.microsoft.com/office/drawing/2014/main" id="{C27849E8-D1EC-1B17-EE63-DFA99639953D}"/>
              </a:ext>
            </a:extLst>
          </p:cNvPr>
          <p:cNvCxnSpPr>
            <a:cxnSpLocks/>
          </p:cNvCxnSpPr>
          <p:nvPr/>
        </p:nvCxnSpPr>
        <p:spPr>
          <a:xfrm>
            <a:off x="779388" y="1369365"/>
            <a:ext cx="10517617" cy="0"/>
          </a:xfrm>
          <a:prstGeom prst="line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F2B009C-D5B4-B82D-CF45-18232066273F}"/>
              </a:ext>
            </a:extLst>
          </p:cNvPr>
          <p:cNvSpPr txBox="1"/>
          <p:nvPr/>
        </p:nvSpPr>
        <p:spPr>
          <a:xfrm>
            <a:off x="662189" y="1497540"/>
            <a:ext cx="5307863" cy="1477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【Task.1】</a:t>
            </a:r>
            <a:r>
              <a:rPr kumimoji="1" lang="zh-CN" alt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实现一个</a:t>
            </a:r>
            <a:r>
              <a:rPr kumimoji="1" lang="zh-CN" altLang="en-US" sz="28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有栈协程库</a:t>
            </a:r>
            <a:endParaRPr kumimoji="1" lang="en-US" altLang="zh-CN" sz="2800" b="1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使用汇编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/C++</a:t>
            </a:r>
            <a:r>
              <a:rPr lang="zh-CN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代码完善基础协程库</a:t>
            </a:r>
            <a:endParaRPr lang="en-US" altLang="zh-CN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zh-CN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调度</a:t>
            </a:r>
            <a:r>
              <a:rPr kumimoji="1"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1" lang="zh-CN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切出</a:t>
            </a:r>
            <a:r>
              <a:rPr kumimoji="1"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1" lang="zh-CN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恢复</a:t>
            </a:r>
            <a:endParaRPr kumimoji="1" lang="zh-CN" altLang="en-US" sz="28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187BE4-187C-4D30-1CDF-F1EFDE641374}"/>
              </a:ext>
            </a:extLst>
          </p:cNvPr>
          <p:cNvSpPr txBox="1"/>
          <p:nvPr/>
        </p:nvSpPr>
        <p:spPr>
          <a:xfrm>
            <a:off x="662189" y="4821401"/>
            <a:ext cx="4743606" cy="872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【Task.3】</a:t>
            </a:r>
            <a:r>
              <a:rPr kumimoji="1" lang="zh-CN" alt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使用协程优化程序</a:t>
            </a:r>
            <a:endParaRPr kumimoji="1" lang="en-US" altLang="zh-CN" sz="2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使用协程优化二分查找</a:t>
            </a:r>
            <a:endParaRPr lang="en-US" altLang="zh-CN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F8565A5-9F58-B258-A1AC-F712E251FDE5}"/>
              </a:ext>
            </a:extLst>
          </p:cNvPr>
          <p:cNvSpPr/>
          <p:nvPr/>
        </p:nvSpPr>
        <p:spPr>
          <a:xfrm>
            <a:off x="8411484" y="1556068"/>
            <a:ext cx="2310263" cy="2167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03D330E-5A0E-2A3B-2A09-E313E02FA768}"/>
              </a:ext>
            </a:extLst>
          </p:cNvPr>
          <p:cNvSpPr/>
          <p:nvPr/>
        </p:nvSpPr>
        <p:spPr>
          <a:xfrm>
            <a:off x="8411484" y="2429804"/>
            <a:ext cx="2317372" cy="49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协程调度函数</a:t>
            </a:r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6A204228-C550-769A-C4FB-386E9BD592F7}"/>
              </a:ext>
            </a:extLst>
          </p:cNvPr>
          <p:cNvSpPr/>
          <p:nvPr/>
        </p:nvSpPr>
        <p:spPr>
          <a:xfrm>
            <a:off x="10744903" y="1556068"/>
            <a:ext cx="305666" cy="140715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1D4CAF-B259-B794-C103-0A466E1B4B33}"/>
              </a:ext>
            </a:extLst>
          </p:cNvPr>
          <p:cNvSpPr txBox="1"/>
          <p:nvPr/>
        </p:nvSpPr>
        <p:spPr>
          <a:xfrm>
            <a:off x="11050569" y="1993351"/>
            <a:ext cx="1061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系统栈空间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86F9776-3B5F-F747-A54D-CE95823EB818}"/>
              </a:ext>
            </a:extLst>
          </p:cNvPr>
          <p:cNvSpPr/>
          <p:nvPr/>
        </p:nvSpPr>
        <p:spPr>
          <a:xfrm>
            <a:off x="8411484" y="3640933"/>
            <a:ext cx="2317372" cy="391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Shard_library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D52515E-9C4C-AD69-D421-359EE8F1DF0C}"/>
              </a:ext>
            </a:extLst>
          </p:cNvPr>
          <p:cNvSpPr/>
          <p:nvPr/>
        </p:nvSpPr>
        <p:spPr>
          <a:xfrm>
            <a:off x="8413172" y="4017075"/>
            <a:ext cx="2317356" cy="20930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右大括号 20">
            <a:extLst>
              <a:ext uri="{FF2B5EF4-FFF2-40B4-BE49-F238E27FC236}">
                <a16:creationId xmlns:a16="http://schemas.microsoft.com/office/drawing/2014/main" id="{7708DEEA-534A-DA13-B7D7-2B48F8FABB64}"/>
              </a:ext>
            </a:extLst>
          </p:cNvPr>
          <p:cNvSpPr/>
          <p:nvPr/>
        </p:nvSpPr>
        <p:spPr>
          <a:xfrm>
            <a:off x="10744903" y="4035565"/>
            <a:ext cx="305666" cy="18769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D48DA56-A177-3D33-DE29-5823D834369B}"/>
              </a:ext>
            </a:extLst>
          </p:cNvPr>
          <p:cNvSpPr txBox="1"/>
          <p:nvPr/>
        </p:nvSpPr>
        <p:spPr>
          <a:xfrm>
            <a:off x="11130385" y="4740936"/>
            <a:ext cx="1061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系统堆空间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A48EEEC-7A6B-9B2A-9251-D433D031D2D5}"/>
              </a:ext>
            </a:extLst>
          </p:cNvPr>
          <p:cNvSpPr/>
          <p:nvPr/>
        </p:nvSpPr>
        <p:spPr>
          <a:xfrm>
            <a:off x="8422117" y="5369077"/>
            <a:ext cx="2310263" cy="33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协程</a:t>
            </a:r>
            <a:r>
              <a:rPr lang="en-US" altLang="zh-CN" dirty="0"/>
              <a:t>A</a:t>
            </a:r>
            <a:r>
              <a:rPr lang="zh-CN" altLang="en-US" dirty="0"/>
              <a:t>的栈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BEB0028-F922-8974-89A6-E1E441531594}"/>
              </a:ext>
            </a:extLst>
          </p:cNvPr>
          <p:cNvSpPr/>
          <p:nvPr/>
        </p:nvSpPr>
        <p:spPr>
          <a:xfrm>
            <a:off x="8404207" y="4947743"/>
            <a:ext cx="2310263" cy="33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协程</a:t>
            </a:r>
            <a:r>
              <a:rPr lang="en-US" altLang="zh-CN" dirty="0"/>
              <a:t>B</a:t>
            </a:r>
            <a:r>
              <a:rPr lang="zh-CN" altLang="en-US" dirty="0"/>
              <a:t>的栈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150FC8D-1EA2-3D2A-454F-6F9FAE14D273}"/>
              </a:ext>
            </a:extLst>
          </p:cNvPr>
          <p:cNvSpPr txBox="1"/>
          <p:nvPr/>
        </p:nvSpPr>
        <p:spPr>
          <a:xfrm>
            <a:off x="9349970" y="4208106"/>
            <a:ext cx="461665" cy="2759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F5CE13E-08A8-74FA-28EF-305BF26AA82A}"/>
              </a:ext>
            </a:extLst>
          </p:cNvPr>
          <p:cNvSpPr txBox="1"/>
          <p:nvPr/>
        </p:nvSpPr>
        <p:spPr>
          <a:xfrm>
            <a:off x="7055902" y="1484123"/>
            <a:ext cx="182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0xC000000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453960E-A340-F96C-A995-66EE9AEB0B4A}"/>
              </a:ext>
            </a:extLst>
          </p:cNvPr>
          <p:cNvSpPr txBox="1"/>
          <p:nvPr/>
        </p:nvSpPr>
        <p:spPr>
          <a:xfrm>
            <a:off x="7055902" y="5912533"/>
            <a:ext cx="169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0x08048000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7CE294E-05E3-0254-DF0C-C7ED9D3B399C}"/>
              </a:ext>
            </a:extLst>
          </p:cNvPr>
          <p:cNvSpPr/>
          <p:nvPr/>
        </p:nvSpPr>
        <p:spPr>
          <a:xfrm>
            <a:off x="8404206" y="4536859"/>
            <a:ext cx="2310263" cy="33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协程</a:t>
            </a:r>
            <a:r>
              <a:rPr lang="en-US" altLang="zh-CN" dirty="0"/>
              <a:t>C</a:t>
            </a:r>
            <a:r>
              <a:rPr lang="zh-CN" altLang="en-US" dirty="0"/>
              <a:t>的栈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46CCB5E-0F1B-3F9F-F65B-7733748701E6}"/>
              </a:ext>
            </a:extLst>
          </p:cNvPr>
          <p:cNvSpPr txBox="1"/>
          <p:nvPr/>
        </p:nvSpPr>
        <p:spPr>
          <a:xfrm>
            <a:off x="662189" y="3336329"/>
            <a:ext cx="5070619" cy="871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【Task.2】</a:t>
            </a:r>
            <a:r>
              <a:rPr kumimoji="1" lang="zh-CN" alt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完善功能</a:t>
            </a:r>
            <a:endParaRPr kumimoji="1" lang="en-US" altLang="zh-CN" sz="2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完成</a:t>
            </a:r>
            <a:r>
              <a:rPr kumimoji="1"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sleep</a:t>
            </a:r>
            <a:r>
              <a:rPr kumimoji="1" lang="zh-CN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函数，通过</a:t>
            </a:r>
            <a:r>
              <a:rPr kumimoji="1" lang="en-US" altLang="zh-C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sleep_sort</a:t>
            </a:r>
            <a:r>
              <a:rPr kumimoji="1" lang="zh-CN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测试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88887800"/>
      </p:ext>
    </p:extLst>
  </p:cSld>
  <p:clrMapOvr>
    <a:masterClrMapping/>
  </p:clrMapOvr>
  <p:transition spd="slow" advClick="0" advTm="3000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0F5A13-3AF3-A9F2-D88E-5DF19D5F6AAA}"/>
              </a:ext>
            </a:extLst>
          </p:cNvPr>
          <p:cNvSpPr txBox="1"/>
          <p:nvPr/>
        </p:nvSpPr>
        <p:spPr>
          <a:xfrm>
            <a:off x="662189" y="66983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chemeClr val="accent3"/>
                </a:solidFill>
              </a:rPr>
              <a:t>实验注意事项</a:t>
            </a:r>
          </a:p>
        </p:txBody>
      </p:sp>
      <p:cxnSp>
        <p:nvCxnSpPr>
          <p:cNvPr id="5" name="直接连接符 79">
            <a:extLst>
              <a:ext uri="{FF2B5EF4-FFF2-40B4-BE49-F238E27FC236}">
                <a16:creationId xmlns:a16="http://schemas.microsoft.com/office/drawing/2014/main" id="{C27849E8-D1EC-1B17-EE63-DFA99639953D}"/>
              </a:ext>
            </a:extLst>
          </p:cNvPr>
          <p:cNvCxnSpPr>
            <a:cxnSpLocks/>
          </p:cNvCxnSpPr>
          <p:nvPr/>
        </p:nvCxnSpPr>
        <p:spPr>
          <a:xfrm>
            <a:off x="779388" y="1369365"/>
            <a:ext cx="10517617" cy="0"/>
          </a:xfrm>
          <a:prstGeom prst="line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03D5EBB-0908-C943-7BA6-F4945DC10447}"/>
              </a:ext>
            </a:extLst>
          </p:cNvPr>
          <p:cNvSpPr txBox="1"/>
          <p:nvPr/>
        </p:nvSpPr>
        <p:spPr>
          <a:xfrm>
            <a:off x="779388" y="2351782"/>
            <a:ext cx="6503703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需要做的事情：</a:t>
            </a:r>
            <a:endParaRPr kumimoji="1" lang="en-US" altLang="zh-CN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en-US" altLang="zh-CN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下载代码包，阅读代码逻辑 并完善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使用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Markdown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在</a:t>
            </a:r>
            <a:r>
              <a:rPr kumimoji="1"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REPORT.md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中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编写实验报告（不超过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页）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将整个代码包打包成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zip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格式上传网络学堂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1EC1D7C-CD01-F494-1705-49D1C802C31B}"/>
              </a:ext>
            </a:extLst>
          </p:cNvPr>
          <p:cNvSpPr txBox="1"/>
          <p:nvPr/>
        </p:nvSpPr>
        <p:spPr>
          <a:xfrm>
            <a:off x="7414936" y="1705451"/>
            <a:ext cx="41152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注：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每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需要完善的代码可以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在整个代码包中搜索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altLang="zh-C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TODO: Task </a:t>
            </a:r>
            <a:r>
              <a:rPr lang="en-US" altLang="zh-CN" dirty="0">
                <a:solidFill>
                  <a:srgbClr val="000000"/>
                </a:solidFill>
                <a:latin typeface="-webkit-standard"/>
              </a:rPr>
              <a:t>X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D846E1-162C-A36D-09EB-82BD570979F1}"/>
              </a:ext>
            </a:extLst>
          </p:cNvPr>
          <p:cNvSpPr txBox="1"/>
          <p:nvPr/>
        </p:nvSpPr>
        <p:spPr>
          <a:xfrm>
            <a:off x="7414936" y="2351782"/>
            <a:ext cx="4115229" cy="37411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代码包目录：</a:t>
            </a:r>
            <a:endParaRPr kumimoji="1" lang="en-US" altLang="zh-CN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Bin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：可执行文件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：协程库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Common.h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协程功能函数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Context.h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执行现场定义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Corutine_pool.h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协程调度器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Lib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：切换汇编实现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：三个任务的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入口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582933"/>
      </p:ext>
    </p:extLst>
  </p:cSld>
  <p:clrMapOvr>
    <a:masterClrMapping/>
  </p:clrMapOvr>
  <p:transition spd="slow" advClick="0" advTm="3000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0F5A13-3AF3-A9F2-D88E-5DF19D5F6AAA}"/>
              </a:ext>
            </a:extLst>
          </p:cNvPr>
          <p:cNvSpPr txBox="1"/>
          <p:nvPr/>
        </p:nvSpPr>
        <p:spPr>
          <a:xfrm>
            <a:off x="662189" y="669833"/>
            <a:ext cx="5711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accent3"/>
                </a:solidFill>
              </a:rPr>
              <a:t>Task</a:t>
            </a:r>
            <a:r>
              <a:rPr kumimoji="1" lang="zh-CN" altLang="en-US" sz="3200" b="1" dirty="0">
                <a:solidFill>
                  <a:schemeClr val="accent3"/>
                </a:solidFill>
              </a:rPr>
              <a:t> </a:t>
            </a:r>
            <a:r>
              <a:rPr kumimoji="1" lang="en-US" altLang="zh-CN" sz="3200" b="1" dirty="0">
                <a:solidFill>
                  <a:schemeClr val="accent3"/>
                </a:solidFill>
              </a:rPr>
              <a:t>1</a:t>
            </a:r>
            <a:r>
              <a:rPr kumimoji="1" lang="zh-CN" altLang="en-US" sz="3200" b="1" dirty="0">
                <a:solidFill>
                  <a:schemeClr val="accent3"/>
                </a:solidFill>
              </a:rPr>
              <a:t>  </a:t>
            </a:r>
            <a:r>
              <a:rPr kumimoji="1" lang="en-US" altLang="zh-CN" sz="3200" b="1" dirty="0">
                <a:solidFill>
                  <a:schemeClr val="accent3"/>
                </a:solidFill>
              </a:rPr>
              <a:t>:</a:t>
            </a:r>
            <a:r>
              <a:rPr kumimoji="1" lang="zh-CN" altLang="en-US" sz="3200" b="1" dirty="0">
                <a:solidFill>
                  <a:schemeClr val="accent3"/>
                </a:solidFill>
              </a:rPr>
              <a:t>  完善协程库（</a:t>
            </a:r>
            <a:r>
              <a:rPr kumimoji="1" lang="en-US" altLang="zh-CN" sz="3200" b="1" dirty="0">
                <a:solidFill>
                  <a:schemeClr val="accent3"/>
                </a:solidFill>
              </a:rPr>
              <a:t>65</a:t>
            </a:r>
            <a:r>
              <a:rPr kumimoji="1" lang="zh-CN" altLang="en-US" sz="3200" b="1" dirty="0">
                <a:solidFill>
                  <a:schemeClr val="accent3"/>
                </a:solidFill>
              </a:rPr>
              <a:t>分）</a:t>
            </a:r>
          </a:p>
        </p:txBody>
      </p:sp>
      <p:cxnSp>
        <p:nvCxnSpPr>
          <p:cNvPr id="5" name="直接连接符 79">
            <a:extLst>
              <a:ext uri="{FF2B5EF4-FFF2-40B4-BE49-F238E27FC236}">
                <a16:creationId xmlns:a16="http://schemas.microsoft.com/office/drawing/2014/main" id="{C27849E8-D1EC-1B17-EE63-DFA99639953D}"/>
              </a:ext>
            </a:extLst>
          </p:cNvPr>
          <p:cNvCxnSpPr>
            <a:cxnSpLocks/>
          </p:cNvCxnSpPr>
          <p:nvPr/>
        </p:nvCxnSpPr>
        <p:spPr>
          <a:xfrm>
            <a:off x="779388" y="1369365"/>
            <a:ext cx="10517617" cy="0"/>
          </a:xfrm>
          <a:prstGeom prst="line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F2B009C-D5B4-B82D-CF45-18232066273F}"/>
              </a:ext>
            </a:extLst>
          </p:cNvPr>
          <p:cNvSpPr txBox="1"/>
          <p:nvPr/>
        </p:nvSpPr>
        <p:spPr>
          <a:xfrm>
            <a:off x="662189" y="1497540"/>
            <a:ext cx="7662675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【1】</a:t>
            </a:r>
            <a:r>
              <a:rPr kumimoji="1" lang="zh-CN" alt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调度（</a:t>
            </a:r>
            <a:r>
              <a:rPr kumimoji="1" lang="en-US" altLang="zh-CN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kumimoji="1" lang="zh-CN" alt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分）</a:t>
            </a:r>
            <a:endParaRPr kumimoji="1" lang="en-US" altLang="zh-CN" sz="2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zh-CN" alt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coroutine_pool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serial_execute_all</a:t>
            </a:r>
            <a:endParaRPr kumimoji="1" lang="en-US" altLang="zh-CN" sz="2400" b="1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zh-CN" altLang="en-US" sz="28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lang="zh-CN" altLang="en-US" sz="2000" b="1" dirty="0"/>
              <a:t>选择一个协程开始执行 （完善并调用该协程的</a:t>
            </a:r>
            <a:r>
              <a:rPr kumimoji="1" lang="en-US" altLang="zh-CN" sz="2000" b="1" dirty="0"/>
              <a:t>resume</a:t>
            </a:r>
            <a:r>
              <a:rPr kumimoji="1" lang="zh-CN" altLang="en-US" sz="2000" b="1" dirty="0"/>
              <a:t>函数）</a:t>
            </a:r>
            <a:endParaRPr kumimoji="1"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3B89AF-833D-2D5C-5806-CF0F5FB143FD}"/>
              </a:ext>
            </a:extLst>
          </p:cNvPr>
          <p:cNvSpPr txBox="1"/>
          <p:nvPr/>
        </p:nvSpPr>
        <p:spPr>
          <a:xfrm>
            <a:off x="662189" y="2828835"/>
            <a:ext cx="58657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【</a:t>
            </a:r>
            <a:r>
              <a:rPr kumimoji="1" lang="en-US" altLang="zh-CN" sz="240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2】swap</a:t>
            </a:r>
            <a:r>
              <a:rPr kumimoji="1" lang="zh-CN" altLang="en-US" sz="240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（</a:t>
            </a:r>
            <a:r>
              <a:rPr kumimoji="1" lang="en-US" altLang="zh-CN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kumimoji="1" lang="zh-CN" alt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分）</a:t>
            </a:r>
            <a:endParaRPr kumimoji="1" lang="en-US" altLang="zh-CN" sz="2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zh-CN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-US" altLang="zh-C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context.S</a:t>
            </a:r>
            <a:r>
              <a:rPr kumimoji="1" lang="zh-CN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中编写汇编代码，实现上下文切换</a:t>
            </a:r>
            <a:endParaRPr kumimoji="1" lang="en-US" altLang="zh-CN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7D34CA-3CAD-AF2A-B027-13F4E7916A02}"/>
              </a:ext>
            </a:extLst>
          </p:cNvPr>
          <p:cNvSpPr txBox="1"/>
          <p:nvPr/>
        </p:nvSpPr>
        <p:spPr>
          <a:xfrm>
            <a:off x="662189" y="3743978"/>
            <a:ext cx="6058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【3】</a:t>
            </a:r>
            <a:r>
              <a:rPr kumimoji="1" lang="zh-CN" alt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主动切出（</a:t>
            </a:r>
            <a:r>
              <a:rPr kumimoji="1" lang="en-US" altLang="zh-CN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kumimoji="1" lang="zh-CN" alt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分）</a:t>
            </a:r>
            <a:endParaRPr kumimoji="1" lang="en-US" altLang="zh-CN" sz="2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zh-CN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-US" altLang="zh-C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common.h</a:t>
            </a:r>
            <a:r>
              <a:rPr kumimoji="1" lang="zh-CN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完成</a:t>
            </a:r>
            <a:r>
              <a:rPr kumimoji="1"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kumimoji="1" lang="zh-CN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函数，实现当前协程切出</a:t>
            </a:r>
            <a:endParaRPr kumimoji="1" lang="en-US" altLang="zh-CN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zh-CN" altLang="en-US" sz="28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6421D1-0F87-C489-FA23-7718B760998F}"/>
              </a:ext>
            </a:extLst>
          </p:cNvPr>
          <p:cNvSpPr txBox="1"/>
          <p:nvPr/>
        </p:nvSpPr>
        <p:spPr>
          <a:xfrm>
            <a:off x="8336090" y="1559095"/>
            <a:ext cx="14478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完成后运行</a:t>
            </a:r>
            <a:endParaRPr kumimoji="1" lang="en-US" altLang="zh-CN" dirty="0"/>
          </a:p>
          <a:p>
            <a:r>
              <a:rPr kumimoji="1" lang="en-US" altLang="zh-CN" dirty="0"/>
              <a:t>bin/sample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期望输出：</a:t>
            </a:r>
            <a:endParaRPr kumimoji="1"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E76D42E-8FE0-D60A-687E-FCFCA210F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903" y="1714080"/>
            <a:ext cx="1572908" cy="46840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945EF1B-26B7-C197-BD63-896E215FF70C}"/>
              </a:ext>
            </a:extLst>
          </p:cNvPr>
          <p:cNvSpPr txBox="1"/>
          <p:nvPr/>
        </p:nvSpPr>
        <p:spPr>
          <a:xfrm>
            <a:off x="662189" y="5013718"/>
            <a:ext cx="8853952" cy="1437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实验报告额外要求（</a:t>
            </a:r>
            <a:r>
              <a:rPr kumimoji="1" lang="en-US" altLang="zh-CN" b="1" dirty="0"/>
              <a:t>20</a:t>
            </a:r>
            <a:r>
              <a:rPr kumimoji="1" lang="zh-CN" altLang="en-US" b="1" dirty="0"/>
              <a:t>分）：</a:t>
            </a:r>
            <a:endParaRPr kumimoji="1" lang="en-US" altLang="zh-CN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1600" dirty="0"/>
              <a:t>绘制协程切换时，栈的变化过程</a:t>
            </a:r>
            <a:endParaRPr kumimoji="1" lang="en-US" altLang="zh-CN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1600" dirty="0"/>
              <a:t>分析源代码，解释协程是如何跑起来的，</a:t>
            </a:r>
            <a:r>
              <a:rPr lang="zh-CN" altLang="en-US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包括 </a:t>
            </a:r>
            <a:r>
              <a:rPr lang="en" altLang="zh-CN" sz="1600" dirty="0" err="1"/>
              <a:t>coroutine_entry</a:t>
            </a:r>
            <a:r>
              <a:rPr lang="en" altLang="zh-CN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r>
              <a:rPr lang="zh-CN" altLang="en-US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和 </a:t>
            </a:r>
            <a:r>
              <a:rPr lang="en" altLang="zh-CN" sz="1600" dirty="0" err="1"/>
              <a:t>coroutine_main</a:t>
            </a:r>
            <a:r>
              <a:rPr lang="en" altLang="zh-CN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r>
              <a:rPr lang="zh-CN" altLang="en-US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函数以及初始的协程状态；</a:t>
            </a:r>
            <a:endParaRPr lang="en-US" altLang="zh-CN" sz="16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</p:txBody>
      </p:sp>
    </p:spTree>
    <p:extLst>
      <p:ext uri="{BB962C8B-B14F-4D97-AF65-F5344CB8AC3E}">
        <p14:creationId xmlns:p14="http://schemas.microsoft.com/office/powerpoint/2010/main" val="842207991"/>
      </p:ext>
    </p:extLst>
  </p:cSld>
  <p:clrMapOvr>
    <a:masterClrMapping/>
  </p:clrMapOvr>
  <p:transition spd="slow" advClick="0" advTm="3000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0F5A13-3AF3-A9F2-D88E-5DF19D5F6AAA}"/>
              </a:ext>
            </a:extLst>
          </p:cNvPr>
          <p:cNvSpPr txBox="1"/>
          <p:nvPr/>
        </p:nvSpPr>
        <p:spPr>
          <a:xfrm>
            <a:off x="662189" y="669833"/>
            <a:ext cx="56396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accent3"/>
                </a:solidFill>
              </a:rPr>
              <a:t>Task</a:t>
            </a:r>
            <a:r>
              <a:rPr kumimoji="1" lang="zh-CN" altLang="en-US" sz="3200" b="1" dirty="0">
                <a:solidFill>
                  <a:schemeClr val="accent3"/>
                </a:solidFill>
              </a:rPr>
              <a:t> </a:t>
            </a:r>
            <a:r>
              <a:rPr kumimoji="1" lang="en-US" altLang="zh-CN" sz="3200" b="1" dirty="0">
                <a:solidFill>
                  <a:schemeClr val="accent3"/>
                </a:solidFill>
              </a:rPr>
              <a:t>2</a:t>
            </a:r>
            <a:r>
              <a:rPr kumimoji="1" lang="zh-CN" altLang="en-US" sz="3200" b="1" dirty="0">
                <a:solidFill>
                  <a:schemeClr val="accent3"/>
                </a:solidFill>
              </a:rPr>
              <a:t>   </a:t>
            </a:r>
            <a:r>
              <a:rPr kumimoji="1" lang="en-US" altLang="zh-CN" sz="3200" b="1" dirty="0">
                <a:solidFill>
                  <a:schemeClr val="accent3"/>
                </a:solidFill>
              </a:rPr>
              <a:t>:</a:t>
            </a:r>
            <a:r>
              <a:rPr kumimoji="1" lang="zh-CN" altLang="en-US" sz="3200" b="1" dirty="0">
                <a:solidFill>
                  <a:schemeClr val="accent3"/>
                </a:solidFill>
              </a:rPr>
              <a:t> </a:t>
            </a:r>
            <a:r>
              <a:rPr kumimoji="1" lang="en-US" altLang="zh-CN" sz="3200" b="1" dirty="0" err="1">
                <a:solidFill>
                  <a:schemeClr val="accent3"/>
                </a:solidFill>
              </a:rPr>
              <a:t>sleep_sort</a:t>
            </a:r>
            <a:r>
              <a:rPr kumimoji="1" lang="zh-CN" altLang="en-US" sz="3200" b="1" dirty="0">
                <a:solidFill>
                  <a:schemeClr val="accent3"/>
                </a:solidFill>
              </a:rPr>
              <a:t>（</a:t>
            </a:r>
            <a:r>
              <a:rPr kumimoji="1" lang="en-US" altLang="zh-CN" sz="3200" b="1" dirty="0">
                <a:solidFill>
                  <a:schemeClr val="accent3"/>
                </a:solidFill>
              </a:rPr>
              <a:t>20</a:t>
            </a:r>
            <a:r>
              <a:rPr kumimoji="1" lang="zh-CN" altLang="en-US" sz="3200" b="1" dirty="0">
                <a:solidFill>
                  <a:schemeClr val="accent3"/>
                </a:solidFill>
              </a:rPr>
              <a:t>分）</a:t>
            </a:r>
          </a:p>
        </p:txBody>
      </p:sp>
      <p:cxnSp>
        <p:nvCxnSpPr>
          <p:cNvPr id="5" name="直接连接符 79">
            <a:extLst>
              <a:ext uri="{FF2B5EF4-FFF2-40B4-BE49-F238E27FC236}">
                <a16:creationId xmlns:a16="http://schemas.microsoft.com/office/drawing/2014/main" id="{C27849E8-D1EC-1B17-EE63-DFA99639953D}"/>
              </a:ext>
            </a:extLst>
          </p:cNvPr>
          <p:cNvCxnSpPr>
            <a:cxnSpLocks/>
          </p:cNvCxnSpPr>
          <p:nvPr/>
        </p:nvCxnSpPr>
        <p:spPr>
          <a:xfrm>
            <a:off x="779388" y="1369365"/>
            <a:ext cx="10517617" cy="0"/>
          </a:xfrm>
          <a:prstGeom prst="line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F2B009C-D5B4-B82D-CF45-18232066273F}"/>
              </a:ext>
            </a:extLst>
          </p:cNvPr>
          <p:cNvSpPr txBox="1"/>
          <p:nvPr/>
        </p:nvSpPr>
        <p:spPr>
          <a:xfrm>
            <a:off x="662189" y="3618549"/>
            <a:ext cx="39901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完善</a:t>
            </a:r>
            <a:r>
              <a:rPr kumimoji="1" lang="en-US" altLang="zh-CN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sleep</a:t>
            </a:r>
            <a:r>
              <a:rPr kumimoji="1" lang="zh-CN" alt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函数（</a:t>
            </a:r>
            <a:r>
              <a:rPr kumimoji="1" lang="en-US" altLang="zh-CN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kumimoji="1" lang="zh-CN" alt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分）</a:t>
            </a:r>
            <a:endParaRPr kumimoji="1" lang="en-US" altLang="zh-CN" sz="2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zh-CN" alt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6421D1-0F87-C489-FA23-7718B760998F}"/>
              </a:ext>
            </a:extLst>
          </p:cNvPr>
          <p:cNvSpPr txBox="1"/>
          <p:nvPr/>
        </p:nvSpPr>
        <p:spPr>
          <a:xfrm>
            <a:off x="9942647" y="1595071"/>
            <a:ext cx="17283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完成后运行</a:t>
            </a:r>
            <a:endParaRPr kumimoji="1" lang="en-US" altLang="zh-CN" dirty="0"/>
          </a:p>
          <a:p>
            <a:r>
              <a:rPr kumimoji="1" lang="en-US" altLang="zh-CN" dirty="0"/>
              <a:t>bin/</a:t>
            </a:r>
            <a:r>
              <a:rPr kumimoji="1" lang="en-US" altLang="zh-CN" dirty="0" err="1"/>
              <a:t>sleep_sort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期望输出：</a:t>
            </a:r>
            <a:endParaRPr kumimoji="1"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FFE10D-6282-C805-2946-7B4C2ABAC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6376" y="2795400"/>
            <a:ext cx="2120900" cy="203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B8DAEE1-A978-5649-B8AA-AC8090F87ED7}"/>
              </a:ext>
            </a:extLst>
          </p:cNvPr>
          <p:cNvSpPr txBox="1"/>
          <p:nvPr/>
        </p:nvSpPr>
        <p:spPr>
          <a:xfrm>
            <a:off x="662189" y="4213269"/>
            <a:ext cx="7039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修改</a:t>
            </a:r>
            <a:r>
              <a:rPr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coroutine_pool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serial_execute_all</a:t>
            </a:r>
            <a:endParaRPr kumimoji="1" lang="en-US" altLang="zh-C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支持</a:t>
            </a: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ready</a:t>
            </a:r>
            <a:r>
              <a:rPr kumimoji="1"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逻辑</a:t>
            </a:r>
            <a:r>
              <a:rPr kumimoji="1" lang="zh-CN" alt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（</a:t>
            </a:r>
            <a:r>
              <a:rPr kumimoji="1" lang="en-US" altLang="zh-CN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kumimoji="1" lang="zh-CN" alt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分）</a:t>
            </a:r>
            <a:endParaRPr lang="zh-CN" altLang="en-US" sz="2400" dirty="0">
              <a:solidFill>
                <a:schemeClr val="accent3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D932BC9-AAD7-8856-B484-11BDE2347E3D}"/>
              </a:ext>
            </a:extLst>
          </p:cNvPr>
          <p:cNvSpPr txBox="1"/>
          <p:nvPr/>
        </p:nvSpPr>
        <p:spPr>
          <a:xfrm>
            <a:off x="779388" y="1578766"/>
            <a:ext cx="7973658" cy="1708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由于所有协程属于</a:t>
            </a:r>
            <a:r>
              <a:rPr kumimoji="1" lang="zh-CN" altLang="en-US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同一线程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，所以不能调用系统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sleep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函数，会阻塞整个线程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所以协程需要有自己的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sleep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函数，具体做法是：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协程需要设置一个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ready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标记，如果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ready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才能重新调度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如果非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ready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，需要查询是否已经睡眠足够时间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80631"/>
      </p:ext>
    </p:extLst>
  </p:cSld>
  <p:clrMapOvr>
    <a:masterClrMapping/>
  </p:clrMapOvr>
  <p:transition spd="slow" advClick="0" advTm="3000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0F5A13-3AF3-A9F2-D88E-5DF19D5F6AAA}"/>
              </a:ext>
            </a:extLst>
          </p:cNvPr>
          <p:cNvSpPr txBox="1"/>
          <p:nvPr/>
        </p:nvSpPr>
        <p:spPr>
          <a:xfrm>
            <a:off x="662189" y="669833"/>
            <a:ext cx="61221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accent3"/>
                </a:solidFill>
              </a:rPr>
              <a:t>Task</a:t>
            </a:r>
            <a:r>
              <a:rPr kumimoji="1" lang="zh-CN" altLang="en-US" sz="3200" b="1" dirty="0">
                <a:solidFill>
                  <a:schemeClr val="accent3"/>
                </a:solidFill>
              </a:rPr>
              <a:t> </a:t>
            </a:r>
            <a:r>
              <a:rPr kumimoji="1" lang="en-US" altLang="zh-CN" sz="3200" b="1" dirty="0">
                <a:solidFill>
                  <a:schemeClr val="accent3"/>
                </a:solidFill>
              </a:rPr>
              <a:t>3</a:t>
            </a:r>
            <a:r>
              <a:rPr kumimoji="1" lang="zh-CN" altLang="en-US" sz="3200" b="1" dirty="0">
                <a:solidFill>
                  <a:schemeClr val="accent3"/>
                </a:solidFill>
              </a:rPr>
              <a:t>   </a:t>
            </a:r>
            <a:r>
              <a:rPr kumimoji="1" lang="en-US" altLang="zh-CN" sz="3200" b="1" dirty="0">
                <a:solidFill>
                  <a:schemeClr val="accent3"/>
                </a:solidFill>
              </a:rPr>
              <a:t>:</a:t>
            </a:r>
            <a:r>
              <a:rPr kumimoji="1" lang="zh-CN" altLang="en-US" sz="3200" b="1" dirty="0">
                <a:solidFill>
                  <a:schemeClr val="accent3"/>
                </a:solidFill>
              </a:rPr>
              <a:t> 优化二分算法（</a:t>
            </a:r>
            <a:r>
              <a:rPr kumimoji="1" lang="en-US" altLang="zh-CN" sz="3200" b="1" dirty="0">
                <a:solidFill>
                  <a:schemeClr val="accent3"/>
                </a:solidFill>
              </a:rPr>
              <a:t>15</a:t>
            </a:r>
            <a:r>
              <a:rPr kumimoji="1" lang="zh-CN" altLang="en-US" sz="3200" b="1" dirty="0">
                <a:solidFill>
                  <a:schemeClr val="accent3"/>
                </a:solidFill>
              </a:rPr>
              <a:t>分）</a:t>
            </a:r>
          </a:p>
        </p:txBody>
      </p:sp>
      <p:cxnSp>
        <p:nvCxnSpPr>
          <p:cNvPr id="5" name="直接连接符 79">
            <a:extLst>
              <a:ext uri="{FF2B5EF4-FFF2-40B4-BE49-F238E27FC236}">
                <a16:creationId xmlns:a16="http://schemas.microsoft.com/office/drawing/2014/main" id="{C27849E8-D1EC-1B17-EE63-DFA99639953D}"/>
              </a:ext>
            </a:extLst>
          </p:cNvPr>
          <p:cNvCxnSpPr>
            <a:cxnSpLocks/>
          </p:cNvCxnSpPr>
          <p:nvPr/>
        </p:nvCxnSpPr>
        <p:spPr>
          <a:xfrm>
            <a:off x="779388" y="1369365"/>
            <a:ext cx="10517617" cy="0"/>
          </a:xfrm>
          <a:prstGeom prst="line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F2B009C-D5B4-B82D-CF45-18232066273F}"/>
              </a:ext>
            </a:extLst>
          </p:cNvPr>
          <p:cNvSpPr txBox="1"/>
          <p:nvPr/>
        </p:nvSpPr>
        <p:spPr>
          <a:xfrm>
            <a:off x="662189" y="2581118"/>
            <a:ext cx="4987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在实验报告中性能分析（</a:t>
            </a:r>
            <a:r>
              <a:rPr kumimoji="1" lang="en-US" altLang="zh-CN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kumimoji="1" lang="zh-CN" alt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分）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6421D1-0F87-C489-FA23-7718B760998F}"/>
              </a:ext>
            </a:extLst>
          </p:cNvPr>
          <p:cNvSpPr txBox="1"/>
          <p:nvPr/>
        </p:nvSpPr>
        <p:spPr>
          <a:xfrm>
            <a:off x="9591171" y="1708205"/>
            <a:ext cx="219643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完成后运行</a:t>
            </a:r>
            <a:endParaRPr kumimoji="1" lang="en-US" altLang="zh-CN" dirty="0"/>
          </a:p>
          <a:p>
            <a:r>
              <a:rPr kumimoji="1" lang="en-US" altLang="zh-CN" dirty="0"/>
              <a:t>bin/</a:t>
            </a:r>
            <a:r>
              <a:rPr kumimoji="1" lang="en-US" altLang="zh-CN" dirty="0" err="1"/>
              <a:t>binary_search</a:t>
            </a:r>
            <a:endParaRPr kumimoji="1"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C0FCFF-D0A5-26AB-3AD2-6A4A00864657}"/>
              </a:ext>
            </a:extLst>
          </p:cNvPr>
          <p:cNvSpPr txBox="1"/>
          <p:nvPr/>
        </p:nvSpPr>
        <p:spPr>
          <a:xfrm>
            <a:off x="662189" y="1892871"/>
            <a:ext cx="793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在</a:t>
            </a:r>
            <a:r>
              <a:rPr kumimoji="1" lang="en-US" altLang="zh-CN" sz="2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kumimoji="1" lang="en-US" altLang="zh-CN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1" lang="en-US" altLang="zh-CN" sz="2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binary_search.cpp</a:t>
            </a:r>
            <a:r>
              <a:rPr kumimoji="1" lang="zh-CN" alt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中使用协程优化（</a:t>
            </a:r>
            <a:r>
              <a:rPr kumimoji="1" lang="en-US" altLang="zh-CN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1" lang="zh-CN" alt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分）</a:t>
            </a:r>
            <a:endParaRPr kumimoji="1" lang="en-US" altLang="zh-CN" sz="2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 descr="这里写图片描述">
            <a:extLst>
              <a:ext uri="{FF2B5EF4-FFF2-40B4-BE49-F238E27FC236}">
                <a16:creationId xmlns:a16="http://schemas.microsoft.com/office/drawing/2014/main" id="{FD164A1D-4215-1E3F-595D-770C0AD49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004" y="2878041"/>
            <a:ext cx="5680698" cy="339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21E8229-7012-88A6-700A-4DC7D36D117F}"/>
              </a:ext>
            </a:extLst>
          </p:cNvPr>
          <p:cNvSpPr txBox="1"/>
          <p:nvPr/>
        </p:nvSpPr>
        <p:spPr>
          <a:xfrm>
            <a:off x="779388" y="3630552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二分搜索核心函数需要频繁的不规则访存，会导致</a:t>
            </a:r>
            <a:endParaRPr kumimoji="1" lang="en-US" altLang="zh-CN" dirty="0"/>
          </a:p>
          <a:p>
            <a:r>
              <a:rPr kumimoji="1" lang="en-US" altLang="zh-CN" dirty="0"/>
              <a:t>Cache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miss</a:t>
            </a:r>
            <a:r>
              <a:rPr kumimoji="1" lang="zh-CN" altLang="en-US" dirty="0"/>
              <a:t> ，影响程序执行效率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C5535857-7838-A300-BDFC-AAB0C88C2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368261"/>
              </p:ext>
            </p:extLst>
          </p:nvPr>
        </p:nvGraphicFramePr>
        <p:xfrm>
          <a:off x="1109783" y="4367909"/>
          <a:ext cx="3830454" cy="649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09">
                  <a:extLst>
                    <a:ext uri="{9D8B030D-6E8A-4147-A177-3AD203B41FA5}">
                      <a16:colId xmlns:a16="http://schemas.microsoft.com/office/drawing/2014/main" val="1673868206"/>
                    </a:ext>
                  </a:extLst>
                </a:gridCol>
                <a:gridCol w="638409">
                  <a:extLst>
                    <a:ext uri="{9D8B030D-6E8A-4147-A177-3AD203B41FA5}">
                      <a16:colId xmlns:a16="http://schemas.microsoft.com/office/drawing/2014/main" val="54139024"/>
                    </a:ext>
                  </a:extLst>
                </a:gridCol>
                <a:gridCol w="638409">
                  <a:extLst>
                    <a:ext uri="{9D8B030D-6E8A-4147-A177-3AD203B41FA5}">
                      <a16:colId xmlns:a16="http://schemas.microsoft.com/office/drawing/2014/main" val="3214155719"/>
                    </a:ext>
                  </a:extLst>
                </a:gridCol>
                <a:gridCol w="638409">
                  <a:extLst>
                    <a:ext uri="{9D8B030D-6E8A-4147-A177-3AD203B41FA5}">
                      <a16:colId xmlns:a16="http://schemas.microsoft.com/office/drawing/2014/main" val="1371788204"/>
                    </a:ext>
                  </a:extLst>
                </a:gridCol>
                <a:gridCol w="638409">
                  <a:extLst>
                    <a:ext uri="{9D8B030D-6E8A-4147-A177-3AD203B41FA5}">
                      <a16:colId xmlns:a16="http://schemas.microsoft.com/office/drawing/2014/main" val="1062754705"/>
                    </a:ext>
                  </a:extLst>
                </a:gridCol>
                <a:gridCol w="638409">
                  <a:extLst>
                    <a:ext uri="{9D8B030D-6E8A-4147-A177-3AD203B41FA5}">
                      <a16:colId xmlns:a16="http://schemas.microsoft.com/office/drawing/2014/main" val="393977227"/>
                    </a:ext>
                  </a:extLst>
                </a:gridCol>
              </a:tblGrid>
              <a:tr h="649697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4084454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CD941815-08AA-FB68-A10E-0CF2A866F62B}"/>
              </a:ext>
            </a:extLst>
          </p:cNvPr>
          <p:cNvSpPr txBox="1"/>
          <p:nvPr/>
        </p:nvSpPr>
        <p:spPr>
          <a:xfrm>
            <a:off x="1258785" y="499075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B5C5357-A8F8-F250-41C1-D1532C6DC00E}"/>
              </a:ext>
            </a:extLst>
          </p:cNvPr>
          <p:cNvSpPr txBox="1"/>
          <p:nvPr/>
        </p:nvSpPr>
        <p:spPr>
          <a:xfrm>
            <a:off x="4470122" y="494812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CA99B74-AA80-235C-F9F9-DED08BCDA7C9}"/>
              </a:ext>
            </a:extLst>
          </p:cNvPr>
          <p:cNvSpPr txBox="1"/>
          <p:nvPr/>
        </p:nvSpPr>
        <p:spPr>
          <a:xfrm>
            <a:off x="2418754" y="499075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mid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837A7E3-7FB4-61BD-6C5A-3399AC3AE3FB}"/>
              </a:ext>
            </a:extLst>
          </p:cNvPr>
          <p:cNvSpPr txBox="1"/>
          <p:nvPr/>
        </p:nvSpPr>
        <p:spPr>
          <a:xfrm>
            <a:off x="782047" y="5592623"/>
            <a:ext cx="4589718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提示：通过</a:t>
            </a:r>
            <a:r>
              <a:rPr kumimoji="1" lang="en-US" altLang="zh-CN" dirty="0"/>
              <a:t>【</a:t>
            </a:r>
            <a:r>
              <a:rPr kumimoji="1" lang="zh-CN" altLang="en-US" dirty="0"/>
              <a:t>预取后切出</a:t>
            </a:r>
            <a:r>
              <a:rPr kumimoji="1" lang="en-US" altLang="zh-CN" dirty="0"/>
              <a:t>】</a:t>
            </a:r>
            <a:r>
              <a:rPr kumimoji="1" lang="zh-CN" altLang="en-US" dirty="0"/>
              <a:t>优化搜索函数</a:t>
            </a:r>
            <a:endParaRPr kumimoji="1" lang="en-US" altLang="zh-CN" dirty="0"/>
          </a:p>
          <a:p>
            <a:r>
              <a:rPr kumimoji="1" lang="zh-CN" altLang="en-US" dirty="0"/>
              <a:t>预取指令：</a:t>
            </a:r>
            <a:r>
              <a:rPr lang="en" altLang="zh-C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" altLang="zh-CN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builtin_prefetch</a:t>
            </a:r>
            <a:r>
              <a:rPr kumimoji="1" lang="en-US" altLang="zh-C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(</a:t>
            </a:r>
            <a:r>
              <a:rPr kumimoji="1" lang="zh-CN" altLang="en-US" dirty="0">
                <a:solidFill>
                  <a:srgbClr val="6A9955"/>
                </a:solidFill>
                <a:latin typeface="Menlo" panose="020B0609030804020204" pitchFamily="49" charset="0"/>
              </a:rPr>
              <a:t>地址</a:t>
            </a:r>
            <a:r>
              <a:rPr kumimoji="1" lang="en-US" altLang="zh-C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)</a:t>
            </a:r>
            <a:endParaRPr lang="en" altLang="zh-C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97401"/>
      </p:ext>
    </p:extLst>
  </p:cSld>
  <p:clrMapOvr>
    <a:masterClrMapping/>
  </p:clrMapOvr>
  <p:transition spd="slow" advClick="0" advTm="3000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8662"/>
  <p:tag name="AS_OS" val="Microsoft Windows NT 6.2.9200.0"/>
  <p:tag name="AS_RELEASE_DATE" val="2018.07.12"/>
  <p:tag name="AS_TITLE" val="Aspose.Slides for .NET 2.0"/>
  <p:tag name="AS_VERSION" val="18.7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4276AA"/>
      </a:accent1>
      <a:accent2>
        <a:srgbClr val="1689A0"/>
      </a:accent2>
      <a:accent3>
        <a:srgbClr val="3FA692"/>
      </a:accent3>
      <a:accent4>
        <a:srgbClr val="5167A4"/>
      </a:accent4>
      <a:accent5>
        <a:srgbClr val="5E5CA2"/>
      </a:accent5>
      <a:accent6>
        <a:srgbClr val="768395"/>
      </a:accent6>
      <a:hlink>
        <a:srgbClr val="4276AA"/>
      </a:hlink>
      <a:folHlink>
        <a:srgbClr val="BFBFBF"/>
      </a:folHlink>
    </a:clrScheme>
    <a:fontScheme name="自定义 1">
      <a:majorFont>
        <a:latin typeface="Century Gothic"/>
        <a:ea typeface="微软雅黑"/>
        <a:cs typeface="Arial"/>
      </a:majorFont>
      <a:minorFont>
        <a:latin typeface="Century Gothic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11682</TotalTime>
  <Words>826</Words>
  <Application>Microsoft Macintosh PowerPoint</Application>
  <PresentationFormat>宽屏</PresentationFormat>
  <Paragraphs>125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-webkit-standard</vt:lpstr>
      <vt:lpstr>Arial</vt:lpstr>
      <vt:lpstr>Calibri</vt:lpstr>
      <vt:lpstr>Century Gothic</vt:lpstr>
      <vt:lpstr>Consolas</vt:lpstr>
      <vt:lpstr>Menlo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 </Manager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小清新毕业论文答辩PPT模板</dc:title>
  <dc:subject> </dc:subject>
  <dc:creator>极简办公</dc:creator>
  <cp:keywords>www.jjppt.com</cp:keywords>
  <dc:description>www.jjppt.com</dc:description>
  <cp:lastModifiedBy>Microsoft Office User</cp:lastModifiedBy>
  <cp:revision>279</cp:revision>
  <dcterms:created xsi:type="dcterms:W3CDTF">2018-01-29T03:04:35Z</dcterms:created>
  <dcterms:modified xsi:type="dcterms:W3CDTF">2022-10-24T02:53:28Z</dcterms:modified>
  <cp:category> </cp:category>
  <cp:contentStatus> </cp:contentStatus>
  <cp:version>1</cp:version>
</cp:coreProperties>
</file>