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62" r:id="rId3"/>
    <p:sldId id="259" r:id="rId4"/>
    <p:sldId id="260" r:id="rId5"/>
    <p:sldId id="258" r:id="rId6"/>
    <p:sldId id="267" r:id="rId7"/>
    <p:sldId id="27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61" r:id="rId17"/>
    <p:sldId id="301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14" autoAdjust="0"/>
    <p:restoredTop sz="94602" autoAdjust="0"/>
  </p:normalViewPr>
  <p:slideViewPr>
    <p:cSldViewPr>
      <p:cViewPr varScale="1">
        <p:scale>
          <a:sx n="63" d="100"/>
          <a:sy n="63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F703BE-8651-4741-B77D-D7A95D05D083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D243F8A-3CF5-4027-B425-4706D1AF4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B342A-72C3-42D8-8836-006BC97D225D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F3129-F925-4F86-A6FD-2D829B9F4C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2FE7C-1429-42BA-9280-31BB4B8A80E9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2895-1563-4522-A26A-314BFC3D30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DB21-86F6-4539-BBA0-9BAE86CD2003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5E52-1833-488D-A8CF-45AF8A5DE4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B3225-F0AB-4C2A-9EAF-9950B89527D0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2E5D67-FA65-4639-A31F-406C0F2458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A3E5A0B-4181-45E6-97EA-B11BF0AC4FF4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51F761-87B0-4F0F-BD96-AF59079E2A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8303097-61A8-4425-BDA2-9F34196C2665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34E32B9-7246-4DD3-B64B-BDF4ABB018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364AF-7EB4-4571-BF07-E9C36D8F5F30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2131E-CA57-48E8-8F19-6B01DFD9B9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B8D77-5F13-450D-ABC8-067CA0772F89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50BAD9-C28B-47E4-BF1C-6971B37C68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22BE-C7F5-477A-8A09-B443AF4A4BB9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B00F2-1DFE-4DBA-B687-9DFC0A93A0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21FE7F3-0D33-4508-BCC9-973AC05B434C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2852115A-19AF-4305-A629-4A7D6B8A2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75D5D0-4128-44B1-9B65-3F51E32ABE90}" type="datetimeFigureOut">
              <a:rPr lang="pt-BR"/>
              <a:pPr>
                <a:defRPr/>
              </a:pPr>
              <a:t>07/07/2013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E675BD-073F-41C3-9774-5BB69F0514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2" r:id="rId2"/>
    <p:sldLayoutId id="2147483817" r:id="rId3"/>
    <p:sldLayoutId id="2147483818" r:id="rId4"/>
    <p:sldLayoutId id="2147483819" r:id="rId5"/>
    <p:sldLayoutId id="2147483813" r:id="rId6"/>
    <p:sldLayoutId id="2147483820" r:id="rId7"/>
    <p:sldLayoutId id="2147483814" r:id="rId8"/>
    <p:sldLayoutId id="2147483821" r:id="rId9"/>
    <p:sldLayoutId id="2147483815" r:id="rId10"/>
    <p:sldLayoutId id="21474838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93825" y="1641793"/>
          <a:ext cx="7128793" cy="3249592"/>
        </p:xfrm>
        <a:graphic>
          <a:graphicData uri="http://schemas.openxmlformats.org/drawingml/2006/table">
            <a:tbl>
              <a:tblPr>
                <a:effectLst>
                  <a:outerShdw blurRad="1270000" dist="1193800" dir="21540000" algn="ctr" rotWithShape="0">
                    <a:srgbClr val="000000">
                      <a:alpha val="62000"/>
                    </a:srgbClr>
                  </a:outerShdw>
                </a:effectLst>
              </a:tblPr>
              <a:tblGrid>
                <a:gridCol w="1781899"/>
                <a:gridCol w="1781899"/>
                <a:gridCol w="1781899"/>
                <a:gridCol w="1783096"/>
              </a:tblGrid>
              <a:tr h="11411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Indicação do fabricante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Número de linhas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Número de colunas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Total de caracteres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1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16 x 1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16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16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1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16 x 2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16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32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1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16 x 4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16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64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1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20 x 4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20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80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1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40 x 2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40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80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44488" y="309563"/>
            <a:ext cx="845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pt-BR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PADRÕES MAIS COMUNS DOS LCDS TIPO CARACTERES</a:t>
            </a:r>
            <a:endParaRPr lang="pt-BR" sz="3200" b="1">
              <a:effectLst>
                <a:outerShdw blurRad="38100" dist="38100" dir="2700000" algn="tl">
                  <a:srgbClr val="000000"/>
                </a:outerShdw>
              </a:effectLst>
              <a:latin typeface="Franklin Gothic Medium Cond" pitchFamily="34" charset="0"/>
              <a:ea typeface="Times New Roman" pitchFamily="18" charset="0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23528" y="1023754"/>
          <a:ext cx="4176464" cy="2261232"/>
        </p:xfrm>
        <a:graphic>
          <a:graphicData uri="http://schemas.openxmlformats.org/drawingml/2006/table">
            <a:tbl>
              <a:tblPr>
                <a:effectLst>
                  <a:outerShdw blurRad="736600" dist="1320800" dir="21540000" algn="ctr" rotWithShape="0">
                    <a:srgbClr val="000000">
                      <a:alpha val="46000"/>
                    </a:srgbClr>
                  </a:outerShdw>
                </a:effectLst>
              </a:tblPr>
              <a:tblGrid>
                <a:gridCol w="2762693"/>
                <a:gridCol w="1413771"/>
              </a:tblGrid>
              <a:tr h="3768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FIXAÇÃO DAS CONDIÇÕES DE USO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INSTRUÇÃO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68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LCD - 1 LINHA  5x7 (8 bits)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30H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68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LCD - 2 LINHAS  5x7 (8 bits)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38H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68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LCD - 1 LINHA  5x10 (8 bits)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34H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68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LCD - 1 LINHA  5x7 (4 bits)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20H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68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LCD - 2 LINHAS  5x7 (4 bits)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28H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644008" y="1124744"/>
          <a:ext cx="4176464" cy="2088230"/>
        </p:xfrm>
        <a:graphic>
          <a:graphicData uri="http://schemas.openxmlformats.org/drawingml/2006/table">
            <a:tbl>
              <a:tblPr>
                <a:effectLst>
                  <a:outerShdw blurRad="558800" dist="165100" dir="21540000" algn="ctr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807132"/>
                <a:gridCol w="1369332"/>
              </a:tblGrid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CONTROLE DO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INSTRUÇÃO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Display acesso com cursor fixo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0EH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Display acesso com cursor intermitente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0FH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Display acesso sem cursor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0CH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Display apagado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08H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3556" name="CaixaDeTexto 8"/>
          <p:cNvSpPr txBox="1">
            <a:spLocks noChangeArrowheads="1"/>
          </p:cNvSpPr>
          <p:nvPr/>
        </p:nvSpPr>
        <p:spPr bwMode="auto">
          <a:xfrm>
            <a:off x="755650" y="260350"/>
            <a:ext cx="74882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FFFF00"/>
                </a:solidFill>
                <a:latin typeface="Tw Cen MT" pitchFamily="34" charset="0"/>
              </a:rPr>
              <a:t>RESUMO DAS INSTRUÇÕES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19672" y="3860899"/>
          <a:ext cx="5760640" cy="1872355"/>
        </p:xfrm>
        <a:graphic>
          <a:graphicData uri="http://schemas.openxmlformats.org/drawingml/2006/table">
            <a:tbl>
              <a:tblPr>
                <a:effectLst>
                  <a:outerShdw blurRad="647700" dist="660400" dir="5400000" algn="ctr" rotWithShape="0">
                    <a:srgbClr val="000000">
                      <a:alpha val="49000"/>
                    </a:srgbClr>
                  </a:outerShdw>
                </a:effectLst>
              </a:tblPr>
              <a:tblGrid>
                <a:gridCol w="4219122"/>
                <a:gridCol w="1541518"/>
              </a:tblGrid>
              <a:tr h="374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MODO DE OPERAÇÃO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INSTRUÇÃO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4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Escreve deslocando a mensagem p/ a esquerda (cursor fixo)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07H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4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Escreve deslocando a mensagem para a direita (cursor fixo)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05H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4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Escreve deslocando o cursor para a direita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06H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4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Escreve deslocando o cursor para a esquerda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04H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91680" y="980728"/>
          <a:ext cx="5472608" cy="2664297"/>
        </p:xfrm>
        <a:graphic>
          <a:graphicData uri="http://schemas.openxmlformats.org/drawingml/2006/table">
            <a:tbl>
              <a:tblPr>
                <a:effectLst>
                  <a:outerShdw blurRad="762000" dist="495300" dir="21540000" algn="ctr" rotWithShape="0">
                    <a:srgbClr val="000000">
                      <a:alpha val="46000"/>
                    </a:srgbClr>
                  </a:outerShdw>
                </a:effectLst>
              </a:tblPr>
              <a:tblGrid>
                <a:gridCol w="4149770"/>
                <a:gridCol w="1322838"/>
              </a:tblGrid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COMANDOS ÚTEIS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INSTRUÇÃO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 Limpa display e retorna cursor para o início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01H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Retorna o cursor para o início (sem alterar a DDRAM)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02H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Desloca somente o cursor para a direita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14H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Desloca somente o cursor para a esquerda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10H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Desloca o cursor + a mensagem para a direita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1CH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Desloca o cursor + a mensagem para a esquerda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18H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Desloca o cursor para a posição inicial da segunda linha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C0H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Desloca o cursor para a posição inicial da primeira linha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80H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4579" name="CaixaDeTexto 4"/>
          <p:cNvSpPr txBox="1">
            <a:spLocks noChangeArrowheads="1"/>
          </p:cNvSpPr>
          <p:nvPr/>
        </p:nvSpPr>
        <p:spPr bwMode="auto">
          <a:xfrm>
            <a:off x="755650" y="260350"/>
            <a:ext cx="74882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FFFF00"/>
                </a:solidFill>
                <a:latin typeface="Tw Cen MT" pitchFamily="34" charset="0"/>
              </a:rPr>
              <a:t>RESUMO DAS INSTRUÇÕES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31640" y="3861048"/>
          <a:ext cx="6096005" cy="903278"/>
        </p:xfrm>
        <a:graphic>
          <a:graphicData uri="http://schemas.openxmlformats.org/drawingml/2006/table">
            <a:tbl>
              <a:tblPr>
                <a:effectLst>
                  <a:outerShdw blurRad="774700" dist="228600" dir="21540000" algn="ctr" rotWithShape="0">
                    <a:srgbClr val="000000">
                      <a:alpha val="69000"/>
                    </a:srgbClr>
                  </a:outerShdw>
                </a:effectLst>
              </a:tblPr>
              <a:tblGrid>
                <a:gridCol w="756133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</a:tblGrid>
              <a:tr h="277691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LCD CONTROLLER HD 44780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85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POSIÇÃO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2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3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4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5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6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00"/>
                          </a:solidFill>
                          <a:latin typeface="Arial Black"/>
                        </a:rPr>
                        <a:t>7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8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9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10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11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12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13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14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15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16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085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1 LINHA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80H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81H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82H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83H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84H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85H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86H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87H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88H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89H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8AH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8BH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8CH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8DH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8EH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8FH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085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2 LINHA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C0H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C1H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C2H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latin typeface="Arial Black"/>
                        </a:rPr>
                        <a:t>C3H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C4H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C5H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C6H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C7H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C8H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C9H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CAH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CBH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CCH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CDH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CEH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latin typeface="Arial Black"/>
                        </a:rPr>
                        <a:t>CFH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31640" y="4941168"/>
          <a:ext cx="6096005" cy="903278"/>
        </p:xfrm>
        <a:graphic>
          <a:graphicData uri="http://schemas.openxmlformats.org/drawingml/2006/table">
            <a:tbl>
              <a:tblPr>
                <a:effectLst>
                  <a:outerShdw blurRad="723900" dist="508000" dir="21540000" algn="ctr" rotWithShape="0">
                    <a:srgbClr val="000000">
                      <a:alpha val="69000"/>
                    </a:srgbClr>
                  </a:outerShdw>
                </a:effectLst>
              </a:tblPr>
              <a:tblGrid>
                <a:gridCol w="756133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  <a:gridCol w="333742"/>
              </a:tblGrid>
              <a:tr h="277691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LCD CONTROLLER KS 0066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85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POSIÇÃO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2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3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4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5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6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7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00"/>
                          </a:solidFill>
                          <a:latin typeface="Arial Black"/>
                        </a:rPr>
                        <a:t>8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9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10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11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12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13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14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15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00"/>
                          </a:solidFill>
                          <a:latin typeface="Arial Black"/>
                        </a:rPr>
                        <a:t>16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085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1 LINHA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00H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01H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02H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03H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04H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05H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06H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latin typeface="Arial Black"/>
                        </a:rPr>
                        <a:t>07H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08H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09H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0AH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0BH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0CH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0DH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0EH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0FH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085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2 LINHA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40H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41H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42H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43H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44H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45H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46H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47H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48H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49H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4AH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4BH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4CH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4DH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Arial Black"/>
                        </a:rPr>
                        <a:t>4EH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latin typeface="Arial Black"/>
                        </a:rPr>
                        <a:t>4FH</a:t>
                      </a:r>
                    </a:p>
                  </a:txBody>
                  <a:tcPr marL="5213" marR="5213" marT="52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25602" name="CaixaDeTexto 2"/>
          <p:cNvSpPr txBox="1">
            <a:spLocks noChangeArrowheads="1"/>
          </p:cNvSpPr>
          <p:nvPr/>
        </p:nvSpPr>
        <p:spPr bwMode="auto">
          <a:xfrm>
            <a:off x="755650" y="260350"/>
            <a:ext cx="784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>
                <a:solidFill>
                  <a:srgbClr val="FFFF00"/>
                </a:solidFill>
              </a:rPr>
              <a:t>CUIDADOS ESPECIAIS COM MÓDULOS LCD</a:t>
            </a:r>
            <a:endParaRPr lang="pt-BR">
              <a:latin typeface="Tw Cen MT" pitchFamily="34" charset="0"/>
            </a:endParaRPr>
          </a:p>
        </p:txBody>
      </p:sp>
      <p:sp>
        <p:nvSpPr>
          <p:cNvPr id="25603" name="CaixaDeTexto 4"/>
          <p:cNvSpPr txBox="1">
            <a:spLocks noChangeArrowheads="1"/>
          </p:cNvSpPr>
          <p:nvPr/>
        </p:nvSpPr>
        <p:spPr bwMode="auto">
          <a:xfrm>
            <a:off x="539750" y="981075"/>
            <a:ext cx="8135938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>
                <a:solidFill>
                  <a:srgbClr val="FF0000"/>
                </a:solidFill>
              </a:rPr>
              <a:t>MANUSEIO</a:t>
            </a:r>
            <a:endParaRPr lang="pt-BR" sz="2400">
              <a:solidFill>
                <a:srgbClr val="FF0000"/>
              </a:solidFill>
            </a:endParaRPr>
          </a:p>
          <a:p>
            <a:pPr algn="just"/>
            <a:r>
              <a:rPr lang="pt-BR" b="1"/>
              <a:t> </a:t>
            </a:r>
            <a:endParaRPr lang="pt-BR"/>
          </a:p>
          <a:p>
            <a:pPr algn="just"/>
            <a:r>
              <a:rPr lang="pt-BR"/>
              <a:t>	Somente retire o módulo de sua embalagem protetora imediatamente antes de sua instalação</a:t>
            </a:r>
          </a:p>
          <a:p>
            <a:pPr algn="just"/>
            <a:r>
              <a:rPr lang="pt-BR"/>
              <a:t> </a:t>
            </a:r>
          </a:p>
          <a:p>
            <a:pPr algn="just"/>
            <a:r>
              <a:rPr lang="pt-BR"/>
              <a:t>	Não guarde os módulos em recintos de alta temperatura e alta umidade. A temperatura de armazenamento deverá estar compreendida entre 5 e 30°C.</a:t>
            </a:r>
          </a:p>
          <a:p>
            <a:pPr algn="just"/>
            <a:r>
              <a:rPr lang="pt-BR"/>
              <a:t> </a:t>
            </a:r>
          </a:p>
          <a:p>
            <a:pPr algn="just"/>
            <a:r>
              <a:rPr lang="pt-BR"/>
              <a:t>	O LCD é coberto por uma lâmina plástica polarizada a qual não pode ser riscada. Cuidado em seu manuseio. Para a limpeza da lâmina utilize cotonetes embebido em benzina. Não utilize outros tipos de solventes.</a:t>
            </a:r>
          </a:p>
          <a:p>
            <a:pPr algn="just"/>
            <a:r>
              <a:rPr lang="pt-BR"/>
              <a:t> </a:t>
            </a:r>
          </a:p>
          <a:p>
            <a:pPr algn="just"/>
            <a:r>
              <a:rPr lang="pt-BR"/>
              <a:t>	Observe cuidadosamente os procedimentos de controle anti-estático quando manusear os módulos. Eles incorporam circuitos integrados CMOS LSI os quais são sensíveis à descarga eletrostática. Não toque nos terminais do conector, trilhas do circuito impresso e/ou terminais do CI.</a:t>
            </a:r>
          </a:p>
          <a:p>
            <a:endParaRPr lang="pt-BR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26626" name="CaixaDeTexto 2"/>
          <p:cNvSpPr txBox="1">
            <a:spLocks noChangeArrowheads="1"/>
          </p:cNvSpPr>
          <p:nvPr/>
        </p:nvSpPr>
        <p:spPr bwMode="auto">
          <a:xfrm>
            <a:off x="755650" y="260350"/>
            <a:ext cx="784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>
                <a:solidFill>
                  <a:srgbClr val="FFFF00"/>
                </a:solidFill>
              </a:rPr>
              <a:t>CUIDADOS ESPECIAIS COM MÓDULOS LCD</a:t>
            </a:r>
            <a:endParaRPr lang="pt-BR">
              <a:latin typeface="Tw Cen MT" pitchFamily="34" charset="0"/>
            </a:endParaRPr>
          </a:p>
        </p:txBody>
      </p:sp>
      <p:sp>
        <p:nvSpPr>
          <p:cNvPr id="26627" name="CaixaDeTexto 4"/>
          <p:cNvSpPr txBox="1">
            <a:spLocks noChangeArrowheads="1"/>
          </p:cNvSpPr>
          <p:nvPr/>
        </p:nvSpPr>
        <p:spPr bwMode="auto">
          <a:xfrm>
            <a:off x="611188" y="1196975"/>
            <a:ext cx="7848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FF0000"/>
                </a:solidFill>
              </a:rPr>
              <a:t>INSTALAÇÃO</a:t>
            </a:r>
            <a:endParaRPr lang="pt-BR" sz="2400">
              <a:solidFill>
                <a:srgbClr val="FF0000"/>
              </a:solidFill>
            </a:endParaRPr>
          </a:p>
          <a:p>
            <a:r>
              <a:rPr lang="pt-BR"/>
              <a:t> </a:t>
            </a:r>
          </a:p>
          <a:p>
            <a:pPr algn="just"/>
            <a:r>
              <a:rPr lang="pt-BR"/>
              <a:t>	</a:t>
            </a:r>
            <a:r>
              <a:rPr lang="pt-BR" sz="2000"/>
              <a:t>Nunca desmonte o módulo.</a:t>
            </a:r>
          </a:p>
          <a:p>
            <a:pPr algn="just"/>
            <a:r>
              <a:rPr lang="pt-BR" sz="2000"/>
              <a:t> </a:t>
            </a:r>
          </a:p>
          <a:p>
            <a:pPr algn="just"/>
            <a:r>
              <a:rPr lang="pt-BR" sz="2000"/>
              <a:t>	Use uma estação de solda aterrada para soldagem de conectores ou terminais, montador deverá também ser convenientemente aterrado.</a:t>
            </a:r>
          </a:p>
          <a:p>
            <a:pPr algn="just"/>
            <a:r>
              <a:rPr lang="pt-BR" sz="2000"/>
              <a:t> </a:t>
            </a:r>
          </a:p>
          <a:p>
            <a:pPr algn="just"/>
            <a:r>
              <a:rPr lang="pt-BR" sz="2000"/>
              <a:t>	Sempre que o projeto o permita, instale o módulo atrás de uma janela protetora de plástico ou vidro.</a:t>
            </a:r>
          </a:p>
          <a:p>
            <a:pPr algn="just"/>
            <a:r>
              <a:rPr lang="pt-BR" sz="2000"/>
              <a:t> </a:t>
            </a:r>
          </a:p>
          <a:p>
            <a:pPr algn="just"/>
            <a:r>
              <a:rPr lang="pt-BR" sz="2000"/>
              <a:t>	Somente retire a fita adesiva que protege a lâmina plástica frontal imediatamente antes de seu uso.</a:t>
            </a:r>
          </a:p>
          <a:p>
            <a:endParaRPr lang="pt-BR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27650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135938" cy="44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FF0000"/>
                </a:solidFill>
              </a:rPr>
              <a:t>OPERAÇÃO</a:t>
            </a:r>
            <a:endParaRPr lang="pt-BR" sz="2400">
              <a:solidFill>
                <a:srgbClr val="FF0000"/>
              </a:solidFill>
            </a:endParaRPr>
          </a:p>
          <a:p>
            <a:pPr algn="just"/>
            <a:r>
              <a:rPr lang="pt-BR" sz="2400"/>
              <a:t> </a:t>
            </a:r>
          </a:p>
          <a:p>
            <a:pPr algn="just"/>
            <a:r>
              <a:rPr lang="pt-BR" sz="2000"/>
              <a:t>	Nunca instale ou desconecte o módulo com sua alimentação ligada.</a:t>
            </a:r>
          </a:p>
          <a:p>
            <a:pPr algn="just"/>
            <a:endParaRPr lang="pt-BR" sz="2000"/>
          </a:p>
          <a:p>
            <a:pPr algn="just"/>
            <a:r>
              <a:rPr lang="pt-BR" sz="2000"/>
              <a:t>	Sempre opere os módulos respeitando sua gama de temperatura de operação.</a:t>
            </a:r>
          </a:p>
          <a:p>
            <a:pPr algn="just"/>
            <a:endParaRPr lang="pt-BR" sz="2000"/>
          </a:p>
          <a:p>
            <a:pPr algn="just"/>
            <a:r>
              <a:rPr lang="pt-BR" sz="2000"/>
              <a:t>	Observe cuidadosamente os valores das tensões de alimentação e os níveis dos sinais de controle.</a:t>
            </a:r>
          </a:p>
          <a:p>
            <a:pPr algn="just"/>
            <a:r>
              <a:rPr lang="pt-BR" sz="2000"/>
              <a:t> </a:t>
            </a:r>
          </a:p>
          <a:p>
            <a:pPr algn="just"/>
            <a:r>
              <a:rPr lang="pt-BR" sz="2000"/>
              <a:t>	Ajuste a tensão no pino 3 (V0) para obter o contraste mais conveniente para uma dada aplicação.</a:t>
            </a:r>
          </a:p>
          <a:p>
            <a:endParaRPr lang="pt-BR">
              <a:latin typeface="Tw Cen MT" pitchFamily="34" charset="0"/>
            </a:endParaRPr>
          </a:p>
        </p:txBody>
      </p:sp>
      <p:sp>
        <p:nvSpPr>
          <p:cNvPr id="27651" name="CaixaDeTexto 4"/>
          <p:cNvSpPr txBox="1">
            <a:spLocks noChangeArrowheads="1"/>
          </p:cNvSpPr>
          <p:nvPr/>
        </p:nvSpPr>
        <p:spPr bwMode="auto">
          <a:xfrm>
            <a:off x="755650" y="260350"/>
            <a:ext cx="784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>
                <a:solidFill>
                  <a:srgbClr val="FFFF00"/>
                </a:solidFill>
              </a:rPr>
              <a:t>CUIDADOS ESPECIAIS COM MÓDULOS LCD</a:t>
            </a:r>
            <a:endParaRPr lang="pt-BR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998538"/>
            <a:ext cx="68389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812800" dist="685800" dir="207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7688" y="188913"/>
            <a:ext cx="80486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LCD  16 x 2 - CONEXÃO AO MICROCONTROLADOR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itchFamily="34" charset="0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pic>
        <p:nvPicPr>
          <p:cNvPr id="1198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49658"/>
            <a:ext cx="6912768" cy="478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19100" dist="939800" dir="21540000" sx="109000" sy="109000" algn="ctr" rotWithShape="0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8" y="188913"/>
            <a:ext cx="80486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LCD  16 x 2 - CONEXÃO AO MICROCONTROLADOR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itchFamily="34" charset="0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0000" dirty="0" smtClean="0"/>
              <a:t>fim</a:t>
            </a:r>
            <a:endParaRPr lang="pt-BR" sz="20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716338"/>
            <a:ext cx="273526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0" sx="94000" sy="9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062413"/>
            <a:ext cx="3902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1341438"/>
            <a:ext cx="2970213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CaixaDeTexto 7"/>
          <p:cNvSpPr txBox="1">
            <a:spLocks noChangeArrowheads="1"/>
          </p:cNvSpPr>
          <p:nvPr/>
        </p:nvSpPr>
        <p:spPr bwMode="auto">
          <a:xfrm>
            <a:off x="1258888" y="5445125"/>
            <a:ext cx="216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9900"/>
                </a:solidFill>
                <a:latin typeface="Tw Cen MT" pitchFamily="34" charset="0"/>
              </a:rPr>
              <a:t>TRANSMISSIVO</a:t>
            </a:r>
          </a:p>
        </p:txBody>
      </p:sp>
      <p:sp>
        <p:nvSpPr>
          <p:cNvPr id="15365" name="CaixaDeTexto 8"/>
          <p:cNvSpPr txBox="1">
            <a:spLocks noChangeArrowheads="1"/>
          </p:cNvSpPr>
          <p:nvPr/>
        </p:nvSpPr>
        <p:spPr bwMode="auto">
          <a:xfrm>
            <a:off x="5651500" y="5435600"/>
            <a:ext cx="216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9900"/>
                </a:solidFill>
                <a:latin typeface="Tw Cen MT" pitchFamily="34" charset="0"/>
              </a:rPr>
              <a:t>TRANSFLEXIVO</a:t>
            </a:r>
          </a:p>
        </p:txBody>
      </p:sp>
      <p:sp>
        <p:nvSpPr>
          <p:cNvPr id="15366" name="CaixaDeTexto 9"/>
          <p:cNvSpPr txBox="1">
            <a:spLocks noChangeArrowheads="1"/>
          </p:cNvSpPr>
          <p:nvPr/>
        </p:nvSpPr>
        <p:spPr bwMode="auto">
          <a:xfrm>
            <a:off x="4140200" y="3059113"/>
            <a:ext cx="172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9900"/>
                </a:solidFill>
                <a:latin typeface="Tw Cen MT" pitchFamily="34" charset="0"/>
              </a:rPr>
              <a:t>REFLEXIVO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71525" y="293688"/>
            <a:ext cx="7600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MODALIDADE  ÓPTICAS  DE  FUNCIONAMENTO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itchFamily="34" charset="0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1525" y="293688"/>
            <a:ext cx="7600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MODALIDADE  ÓPTICAS  DE  FUNCIONAMENTO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itchFamily="34" charset="0"/>
              <a:cs typeface="FrankRuehl" pitchFamily="34" charset="-79"/>
            </a:endParaRPr>
          </a:p>
        </p:txBody>
      </p:sp>
      <p:sp>
        <p:nvSpPr>
          <p:cNvPr id="16386" name="CaixaDeTexto 4"/>
          <p:cNvSpPr txBox="1">
            <a:spLocks noChangeArrowheads="1"/>
          </p:cNvSpPr>
          <p:nvPr/>
        </p:nvSpPr>
        <p:spPr bwMode="auto">
          <a:xfrm>
            <a:off x="250825" y="1052513"/>
            <a:ext cx="8677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solidFill>
                  <a:srgbClr val="00B0F0"/>
                </a:solidFill>
                <a:latin typeface="Tw Cen MT" pitchFamily="34" charset="0"/>
              </a:rPr>
              <a:t>UM LCD PODE OPERAR EM TRÊS MODALIDADES DIFERENTES.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39750" y="1773238"/>
          <a:ext cx="8136904" cy="3528392"/>
        </p:xfrm>
        <a:graphic>
          <a:graphicData uri="http://schemas.openxmlformats.org/drawingml/2006/table">
            <a:tbl>
              <a:tblPr/>
              <a:tblGrid>
                <a:gridCol w="1677420"/>
                <a:gridCol w="6459484"/>
              </a:tblGrid>
              <a:tr h="705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REFLEXIVO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Calibri"/>
                          <a:ea typeface="Calibri"/>
                          <a:cs typeface="Times New Roman"/>
                        </a:rPr>
                        <a:t>EXIBE UMA IMAGEM POSITIVA, OU SEJA, CARACTERES ESCUROS SOBRE UM FUNDO CLARO</a:t>
                      </a:r>
                      <a:endParaRPr lang="pt-B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TRANSFLEXIVO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Calibri"/>
                          <a:ea typeface="Calibri"/>
                          <a:cs typeface="Times New Roman"/>
                        </a:rPr>
                        <a:t>EXIBE UMA IMAGEM POSITIVA COM POSSIBILIDADE DA UTILIZAÇÃO DE UM PAINEL ILUMINADO</a:t>
                      </a:r>
                      <a:endParaRPr lang="pt-B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TRANSMISSIVO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Calibri"/>
                          <a:ea typeface="Calibri"/>
                          <a:cs typeface="Times New Roman"/>
                        </a:rPr>
                        <a:t>MOSTRA UMA IMAGEM NEGATIVA, OU SEJA, CARACTERES CLAROS SOBRE FUNDO ESCURO. SUA MAIOR PERFORMANCE É OBTIDA COM UM PAINEL ILUMINADO</a:t>
                      </a:r>
                      <a:endParaRPr lang="pt-B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188" y="1557338"/>
          <a:ext cx="7992888" cy="4176464"/>
        </p:xfrm>
        <a:graphic>
          <a:graphicData uri="http://schemas.openxmlformats.org/drawingml/2006/table">
            <a:tbl>
              <a:tblPr/>
              <a:tblGrid>
                <a:gridCol w="1728192"/>
                <a:gridCol w="1872208"/>
                <a:gridCol w="2287340"/>
                <a:gridCol w="2105148"/>
              </a:tblGrid>
              <a:tr h="522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REFLEXIVO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TRANSFLEXIVO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TRANSMISSIVO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USO EXTERIOR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EXCELENTE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EXCELENTE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pt-B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USO INTERIOR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BOM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BOM (PAINEL DESLIGADO)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BOM (PAINEL LIGADO)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USO NA PENUMBRA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NÂO RECOMENDADO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BOM (PAINEL DESLIGADO)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EXCELENTE (PAINEL LIGADO)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USO NO ESCURO TOTAL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pt-BR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EXCELENTE (PAINEL LIGADO)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EXCELENTE (PAINEL LIGADO)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8313" y="212725"/>
            <a:ext cx="8351837" cy="1416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AMBIENTES EM QUE AS DIVERSAS MODALIDADES ÓPTICAS OBTÊM O MELHOR DESEMPENHO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3" y="1196975"/>
            <a:ext cx="71183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73100" dist="901700" dir="10200000" sx="108000" sy="108000" algn="ctr" rotWithShape="0">
              <a:srgbClr val="000000">
                <a:alpha val="57000"/>
              </a:srgbClr>
            </a:outerShd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71763" y="333375"/>
            <a:ext cx="38004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LCD  16 x 2 - PINAGEM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itchFamily="34" charset="0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19338" y="333375"/>
            <a:ext cx="450532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LCD  16 x 2 - ARQUITETURA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itchFamily="34" charset="0"/>
              <a:cs typeface="FrankRuehl" pitchFamily="34" charset="-79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41450"/>
            <a:ext cx="81153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5138" y="333375"/>
            <a:ext cx="567372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LCD  16 x 2 – ÁREAS DE MEMÓRIA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itchFamily="34" charset="0"/>
              <a:cs typeface="FrankRuehl" pitchFamily="34" charset="-79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25538"/>
            <a:ext cx="18192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CaixaDeTexto 4"/>
          <p:cNvSpPr txBox="1">
            <a:spLocks noChangeArrowheads="1"/>
          </p:cNvSpPr>
          <p:nvPr/>
        </p:nvSpPr>
        <p:spPr bwMode="auto">
          <a:xfrm>
            <a:off x="2484438" y="4316413"/>
            <a:ext cx="61912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/>
              <a:t>CGROM: </a:t>
            </a:r>
            <a:r>
              <a:rPr lang="pt-BR" sz="1600"/>
              <a:t>Memória não volátil, onde estão gravados os códigos para escrita dos caracteres, isso é muito útil, pois apenas enviamos o código ASCII do caracter e esse já é escrito no display.</a:t>
            </a:r>
          </a:p>
        </p:txBody>
      </p:sp>
      <p:sp>
        <p:nvSpPr>
          <p:cNvPr id="20485" name="Retângulo 5"/>
          <p:cNvSpPr>
            <a:spLocks noChangeArrowheads="1"/>
          </p:cNvSpPr>
          <p:nvPr/>
        </p:nvSpPr>
        <p:spPr bwMode="auto">
          <a:xfrm>
            <a:off x="2411413" y="1052513"/>
            <a:ext cx="612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/>
              <a:t>DDRAM: </a:t>
            </a:r>
            <a:r>
              <a:rPr lang="pt-BR" sz="1600"/>
              <a:t>É uma área de memória volátil, onde escrevemos o que queremos que apareça no display, cada endereço dessa memória equivale a um endereço de caracter dos display, podemos fazer a seguinte analogia para facilitar, cada caracter do display é como uma “janela” que exibe o conteúdo que escrevemos na DDRAM</a:t>
            </a:r>
            <a:r>
              <a:rPr lang="pt-BR">
                <a:latin typeface="Tw Cen MT" pitchFamily="34" charset="0"/>
              </a:rPr>
              <a:t>.</a:t>
            </a:r>
          </a:p>
        </p:txBody>
      </p:sp>
      <p:sp>
        <p:nvSpPr>
          <p:cNvPr id="20486" name="Retângulo 6"/>
          <p:cNvSpPr>
            <a:spLocks noChangeArrowheads="1"/>
          </p:cNvSpPr>
          <p:nvPr/>
        </p:nvSpPr>
        <p:spPr bwMode="auto">
          <a:xfrm>
            <a:off x="2430463" y="2816225"/>
            <a:ext cx="617378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/>
              <a:t>CGRAM: É uma pequena área de memória onde podemos “desenhar” caracteres </a:t>
            </a:r>
            <a:r>
              <a:rPr lang="pt-BR" sz="1600"/>
              <a:t>diferentes (apenas 8 caracteres). Ela é muito utilizada quando precisamos criar caracteres que não são comuns a todas as línguas como por exemplo o caracter “ç” do português.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44450"/>
            <a:ext cx="5046663" cy="592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724525" y="188913"/>
            <a:ext cx="3024188" cy="6000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MAPA DE CARACTERES (ASCII)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 Memória CGROM contém o mapa caracteres padrão com todos os caracteres que podem ser exibidos na tela. Cada caracter é atribuído a uma posição de memória.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613" y="6092825"/>
            <a:ext cx="73453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 DE CRISTAL LÍQUIDO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23527" y="494629"/>
          <a:ext cx="8568953" cy="5722365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55000"/>
                    </a:srgbClr>
                  </a:outerShdw>
                </a:effectLst>
              </a:tblPr>
              <a:tblGrid>
                <a:gridCol w="2304257"/>
                <a:gridCol w="1980220"/>
                <a:gridCol w="810576"/>
                <a:gridCol w="810576"/>
                <a:gridCol w="736441"/>
                <a:gridCol w="1926883"/>
              </a:tblGrid>
              <a:tr h="3517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Instrução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Descrição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RS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RW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 Dado </a:t>
                      </a: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 ser inserido </a:t>
                      </a:r>
                      <a:r>
                        <a:rPr lang="pt-BR" sz="10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em                                             D7-D0 </a:t>
                      </a: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(em </a:t>
                      </a:r>
                      <a:r>
                        <a:rPr lang="pt-BR" sz="10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hexa)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Controle do display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Ativo sem cursor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0C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1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Inativo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0A, 08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4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Limpeza do LCD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 Limpa o display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 Retorna cursor p/ 1ª linha/coluna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Retorno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 Retorno do cursor à 1ª linha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02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Controle do Cursor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Ativo, ligado e fixo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0E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Inativo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0C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Alternado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0F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Deslocamento à esquerda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Deslocamento à direita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14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Retorno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02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 err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Piscante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0D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Sentido do deslocamento do cursor na entrada de um novo caractere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À esquerda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04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À direita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06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Sentido do deslocamento da mensagem na entrada de um novo caractere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À esquerda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07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À direita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05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Deslocamento da mensagem (sem entrada de novos caracteres)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À esquerda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18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À direita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1C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4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Escrita de dados (caractere) no display 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 Escreve um caractere no display na posição do cursor</a:t>
                      </a:r>
                      <a:endParaRPr lang="pt-BR" sz="1000" b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Dado a ser escrito</a:t>
                      </a:r>
                      <a:endParaRPr lang="pt-BR" sz="1000" b="1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753" marR="23753" marT="23753" marB="237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55650" y="-26988"/>
            <a:ext cx="7561263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  <a:ea typeface="Times New Roman" pitchFamily="18" charset="0"/>
                <a:cs typeface="FrankRuehl" pitchFamily="34" charset="-79"/>
              </a:rPr>
              <a:t>INSTRUÇÕES DE CONTROLE PARA UM LCD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808</TotalTime>
  <Words>1021</Words>
  <Application>Microsoft Office PowerPoint</Application>
  <PresentationFormat>Apresentação na tela (4:3)</PresentationFormat>
  <Paragraphs>378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Mediano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</dc:creator>
  <cp:lastModifiedBy>Familia Souza Lopes</cp:lastModifiedBy>
  <cp:revision>89</cp:revision>
  <dcterms:created xsi:type="dcterms:W3CDTF">2011-11-28T21:55:22Z</dcterms:created>
  <dcterms:modified xsi:type="dcterms:W3CDTF">2013-07-07T18:41:18Z</dcterms:modified>
</cp:coreProperties>
</file>