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etropix" charset="1" panose="00000000000000000000"/>
      <p:regular r:id="rId11"/>
    </p:embeddedFont>
    <p:embeddedFont>
      <p:font typeface="Open Sans" charset="1" panose="020B0606030504020204"/>
      <p:regular r:id="rId12"/>
    </p:embeddedFont>
    <p:embeddedFont>
      <p:font typeface="Open Sauce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media/image34.png" Type="http://schemas.openxmlformats.org/officeDocument/2006/relationships/image"/><Relationship Id="rId20" Target="../media/image52.png" Type="http://schemas.openxmlformats.org/officeDocument/2006/relationships/image"/><Relationship Id="rId21" Target="../media/image53.svg" Type="http://schemas.openxmlformats.org/officeDocument/2006/relationships/image"/><Relationship Id="rId22" Target="../media/image54.png" Type="http://schemas.openxmlformats.org/officeDocument/2006/relationships/image"/><Relationship Id="rId23" Target="../media/image55.svg" Type="http://schemas.openxmlformats.org/officeDocument/2006/relationships/image"/><Relationship Id="rId24" Target="../media/image56.png" Type="http://schemas.openxmlformats.org/officeDocument/2006/relationships/image"/><Relationship Id="rId25" Target="../media/image57.svg" Type="http://schemas.openxmlformats.org/officeDocument/2006/relationships/image"/><Relationship Id="rId26" Target="../media/image58.png" Type="http://schemas.openxmlformats.org/officeDocument/2006/relationships/image"/><Relationship Id="rId27" Target="../media/image59.svg" Type="http://schemas.openxmlformats.org/officeDocument/2006/relationships/image"/><Relationship Id="rId28" Target="../media/image60.png" Type="http://schemas.openxmlformats.org/officeDocument/2006/relationships/image"/><Relationship Id="rId29" Target="../media/image61.svg" Type="http://schemas.openxmlformats.org/officeDocument/2006/relationships/image"/><Relationship Id="rId3" Target="../media/image35.svg" Type="http://schemas.openxmlformats.org/officeDocument/2006/relationships/image"/><Relationship Id="rId30" Target="../media/image62.png" Type="http://schemas.openxmlformats.org/officeDocument/2006/relationships/image"/><Relationship Id="rId31" Target="../media/image63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14" Target="../media/image60.png" Type="http://schemas.openxmlformats.org/officeDocument/2006/relationships/image"/><Relationship Id="rId15" Target="../media/image61.svg" Type="http://schemas.openxmlformats.org/officeDocument/2006/relationships/image"/><Relationship Id="rId16" Target="../media/image46.png" Type="http://schemas.openxmlformats.org/officeDocument/2006/relationships/image"/><Relationship Id="rId17" Target="../media/image47.sv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56.png" Type="http://schemas.openxmlformats.org/officeDocument/2006/relationships/image"/><Relationship Id="rId13" Target="../media/image57.svg" Type="http://schemas.openxmlformats.org/officeDocument/2006/relationships/image"/><Relationship Id="rId14" Target="../media/image58.png" Type="http://schemas.openxmlformats.org/officeDocument/2006/relationships/image"/><Relationship Id="rId15" Target="../media/image59.svg" Type="http://schemas.openxmlformats.org/officeDocument/2006/relationships/image"/><Relationship Id="rId16" Target="../media/image60.png" Type="http://schemas.openxmlformats.org/officeDocument/2006/relationships/image"/><Relationship Id="rId17" Target="../media/image61.svg" Type="http://schemas.openxmlformats.org/officeDocument/2006/relationships/image"/><Relationship Id="rId18" Target="../media/image46.png" Type="http://schemas.openxmlformats.org/officeDocument/2006/relationships/image"/><Relationship Id="rId19" Target="../media/image47.svg" Type="http://schemas.openxmlformats.org/officeDocument/2006/relationships/image"/><Relationship Id="rId2" Target="../media/image64.png" Type="http://schemas.openxmlformats.org/officeDocument/2006/relationships/image"/><Relationship Id="rId3" Target="../media/image65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2.png" Type="http://schemas.openxmlformats.org/officeDocument/2006/relationships/image"/><Relationship Id="rId11" Target="../media/image73.svg" Type="http://schemas.openxmlformats.org/officeDocument/2006/relationships/image"/><Relationship Id="rId12" Target="../media/image74.png" Type="http://schemas.openxmlformats.org/officeDocument/2006/relationships/image"/><Relationship Id="rId13" Target="../media/image75.svg" Type="http://schemas.openxmlformats.org/officeDocument/2006/relationships/image"/><Relationship Id="rId14" Target="../media/image44.png" Type="http://schemas.openxmlformats.org/officeDocument/2006/relationships/image"/><Relationship Id="rId15" Target="../media/image45.svg" Type="http://schemas.openxmlformats.org/officeDocument/2006/relationships/image"/><Relationship Id="rId16" Target="../media/image46.png" Type="http://schemas.openxmlformats.org/officeDocument/2006/relationships/image"/><Relationship Id="rId17" Target="../media/image47.svg" Type="http://schemas.openxmlformats.org/officeDocument/2006/relationships/image"/><Relationship Id="rId18" Target="../media/image76.png" Type="http://schemas.openxmlformats.org/officeDocument/2006/relationships/image"/><Relationship Id="rId19" Target="../media/image77.svg" Type="http://schemas.openxmlformats.org/officeDocument/2006/relationships/image"/><Relationship Id="rId2" Target="../media/image1.png" Type="http://schemas.openxmlformats.org/officeDocument/2006/relationships/image"/><Relationship Id="rId20" Target="../media/image3.png" Type="http://schemas.openxmlformats.org/officeDocument/2006/relationships/image"/><Relationship Id="rId21" Target="../media/image4.svg" Type="http://schemas.openxmlformats.org/officeDocument/2006/relationships/image"/><Relationship Id="rId22" Target="../media/image5.png" Type="http://schemas.openxmlformats.org/officeDocument/2006/relationships/image"/><Relationship Id="rId23" Target="../media/image6.svg" Type="http://schemas.openxmlformats.org/officeDocument/2006/relationships/image"/><Relationship Id="rId24" Target="../media/image7.png" Type="http://schemas.openxmlformats.org/officeDocument/2006/relationships/image"/><Relationship Id="rId25" Target="../media/image8.svg" Type="http://schemas.openxmlformats.org/officeDocument/2006/relationships/image"/><Relationship Id="rId26" Target="../media/image9.png" Type="http://schemas.openxmlformats.org/officeDocument/2006/relationships/image"/><Relationship Id="rId27" Target="../media/image10.svg" Type="http://schemas.openxmlformats.org/officeDocument/2006/relationships/image"/><Relationship Id="rId28" Target="../media/image11.png" Type="http://schemas.openxmlformats.org/officeDocument/2006/relationships/image"/><Relationship Id="rId29" Target="../media/image12.svg" Type="http://schemas.openxmlformats.org/officeDocument/2006/relationships/image"/><Relationship Id="rId3" Target="../media/image2.svg" Type="http://schemas.openxmlformats.org/officeDocument/2006/relationships/image"/><Relationship Id="rId30" Target="../media/image13.png" Type="http://schemas.openxmlformats.org/officeDocument/2006/relationships/image"/><Relationship Id="rId31" Target="../media/image14.svg" Type="http://schemas.openxmlformats.org/officeDocument/2006/relationships/image"/><Relationship Id="rId32" Target="../media/image15.png" Type="http://schemas.openxmlformats.org/officeDocument/2006/relationships/image"/><Relationship Id="rId33" Target="../media/image16.svg" Type="http://schemas.openxmlformats.org/officeDocument/2006/relationships/image"/><Relationship Id="rId34" Target="../media/image17.png" Type="http://schemas.openxmlformats.org/officeDocument/2006/relationships/image"/><Relationship Id="rId35" Target="../media/image18.svg" Type="http://schemas.openxmlformats.org/officeDocument/2006/relationships/image"/><Relationship Id="rId36" Target="../media/image19.png" Type="http://schemas.openxmlformats.org/officeDocument/2006/relationships/image"/><Relationship Id="rId37" Target="../media/image20.svg" Type="http://schemas.openxmlformats.org/officeDocument/2006/relationships/image"/><Relationship Id="rId38" Target="../media/image21.png" Type="http://schemas.openxmlformats.org/officeDocument/2006/relationships/image"/><Relationship Id="rId39" Target="../media/image22.svg" Type="http://schemas.openxmlformats.org/officeDocument/2006/relationships/image"/><Relationship Id="rId4" Target="../media/image66.png" Type="http://schemas.openxmlformats.org/officeDocument/2006/relationships/image"/><Relationship Id="rId40" Target="../media/image23.png" Type="http://schemas.openxmlformats.org/officeDocument/2006/relationships/image"/><Relationship Id="rId41" Target="../media/image24.svg" Type="http://schemas.openxmlformats.org/officeDocument/2006/relationships/image"/><Relationship Id="rId5" Target="../media/image67.svg" Type="http://schemas.openxmlformats.org/officeDocument/2006/relationships/image"/><Relationship Id="rId6" Target="../media/image68.png" Type="http://schemas.openxmlformats.org/officeDocument/2006/relationships/image"/><Relationship Id="rId7" Target="../media/image69.svg" Type="http://schemas.openxmlformats.org/officeDocument/2006/relationships/image"/><Relationship Id="rId8" Target="../media/image70.png" Type="http://schemas.openxmlformats.org/officeDocument/2006/relationships/image"/><Relationship Id="rId9" Target="../media/image7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ld tech blank page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36596" y="1839339"/>
            <a:ext cx="14235927" cy="6629441"/>
            <a:chOff x="0" y="0"/>
            <a:chExt cx="3749380" cy="1746026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27854334" cy="10610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Documentação •</a:t>
              </a: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 </a:t>
              </a: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Documentação • Documentação • Documentação • Documentação • Documentação • Documentação • Documentação •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301375" y="9491219"/>
            <a:ext cx="20890750" cy="795781"/>
            <a:chOff x="0" y="0"/>
            <a:chExt cx="5502091" cy="2095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02091" cy="209588"/>
            </a:xfrm>
            <a:custGeom>
              <a:avLst/>
              <a:gdLst/>
              <a:ahLst/>
              <a:cxnLst/>
              <a:rect r="r" b="b" t="t" l="l"/>
              <a:pathLst>
                <a:path h="209588" w="5502091">
                  <a:moveTo>
                    <a:pt x="0" y="0"/>
                  </a:moveTo>
                  <a:lnTo>
                    <a:pt x="5502091" y="0"/>
                  </a:lnTo>
                  <a:lnTo>
                    <a:pt x="5502091" y="209588"/>
                  </a:lnTo>
                  <a:lnTo>
                    <a:pt x="0" y="209588"/>
                  </a:lnTo>
                  <a:close/>
                </a:path>
              </a:pathLst>
            </a:custGeom>
            <a:solidFill>
              <a:srgbClr val="1818B7"/>
            </a:solidFill>
            <a:ln w="95250" cap="sq">
              <a:solidFill>
                <a:srgbClr val="1818B7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502091" cy="2572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4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5" id="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START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600318" y="4759728"/>
            <a:ext cx="1658982" cy="4147456"/>
            <a:chOff x="0" y="0"/>
            <a:chExt cx="2211976" cy="552994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9" id="29" descr="cursor"/>
          <p:cNvSpPr/>
          <p:nvPr/>
        </p:nvSpPr>
        <p:spPr>
          <a:xfrm flipH="false" flipV="false" rot="3207690">
            <a:off x="1041263" y="7615642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 descr="loading image"/>
          <p:cNvSpPr/>
          <p:nvPr/>
        </p:nvSpPr>
        <p:spPr>
          <a:xfrm flipH="false" flipV="false" rot="0">
            <a:off x="15235587" y="4383955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 descr="a pixelated text tool"/>
          <p:cNvSpPr/>
          <p:nvPr/>
        </p:nvSpPr>
        <p:spPr>
          <a:xfrm flipH="false" flipV="false" rot="0">
            <a:off x="2474728" y="2252104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 descr="progress bar"/>
          <p:cNvSpPr/>
          <p:nvPr/>
        </p:nvSpPr>
        <p:spPr>
          <a:xfrm flipH="false" flipV="false" rot="0">
            <a:off x="13344126" y="2353235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-1290815" y="9491219"/>
            <a:ext cx="20890750" cy="795781"/>
            <a:chOff x="0" y="0"/>
            <a:chExt cx="27854334" cy="1061041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Documentação •</a:t>
              </a: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 </a:t>
              </a:r>
              <a:r>
                <a:rPr lang="en-US" sz="2499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Documentação • Documentação • Documentação • Documentação • Documentação • Documentação • Documentação • 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2066845" y="4351009"/>
            <a:ext cx="2554562" cy="3332038"/>
          </a:xfrm>
          <a:custGeom>
            <a:avLst/>
            <a:gdLst/>
            <a:ahLst/>
            <a:cxnLst/>
            <a:rect r="r" b="b" t="t" l="l"/>
            <a:pathLst>
              <a:path h="3332038" w="2554562">
                <a:moveTo>
                  <a:pt x="0" y="0"/>
                </a:moveTo>
                <a:lnTo>
                  <a:pt x="2554562" y="0"/>
                </a:lnTo>
                <a:lnTo>
                  <a:pt x="2554562" y="3332038"/>
                </a:lnTo>
                <a:lnTo>
                  <a:pt x="0" y="3332038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-19348" t="-743" r="-18444" b="-4897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3934666" y="3492903"/>
            <a:ext cx="8240907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899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Requisitos de software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526212" y="6880048"/>
            <a:ext cx="411331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 para o documento: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274857" y="2296085"/>
            <a:ext cx="606812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Yhasmin Souza e Vinicius Andrade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pixelated trash can icon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 yellow folder icon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old computer with the word hi on it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a pixel image of a disk with a music note on it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 descr="an image of a floppy disk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a yellow triangle with an exclamation mark on it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42460"/>
            <a:ext cx="11366873" cy="89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1"/>
              </a:lnSpc>
            </a:pPr>
            <a:r>
              <a:rPr lang="en-US" sz="5801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Identificação e classificação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5633" y="1383546"/>
            <a:ext cx="12862996" cy="6646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  <a:spcBef>
                <a:spcPct val="0"/>
              </a:spcBef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equisitos Funcionais identificados:</a:t>
            </a:r>
          </a:p>
          <a:p>
            <a:pPr algn="l" marL="580057" indent="-290029" lvl="1">
              <a:lnSpc>
                <a:spcPts val="3761"/>
              </a:lnSpc>
              <a:spcBef>
                <a:spcPct val="0"/>
              </a:spcBef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Cadastro, edição, exclusão e visualização de obras</a:t>
            </a:r>
          </a:p>
          <a:p>
            <a:pPr algn="l" marL="580057" indent="-290029" lvl="1">
              <a:lnSpc>
                <a:spcPts val="3761"/>
              </a:lnSpc>
              <a:spcBef>
                <a:spcPct val="0"/>
              </a:spcBef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Geração de relatórios básicos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Controle de permissões por tipo de usuário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</a:t>
            </a: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tificações e alertas sobre prazos</a:t>
            </a:r>
          </a:p>
          <a:p>
            <a:pPr algn="l">
              <a:lnSpc>
                <a:spcPts val="3761"/>
              </a:lnSpc>
            </a:pPr>
          </a:p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Requisitos Não Funcionais identificados: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Interface amigável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Segurança e autenticação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Performance e escalabilidade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</a:p>
          <a:p>
            <a:pPr algn="l">
              <a:lnSpc>
                <a:spcPts val="3761"/>
              </a:lnSpc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Requisitos de Negócio e Restrições: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Relatórios avançados de BI estão fora do escopo</a:t>
            </a:r>
          </a:p>
          <a:p>
            <a:pPr algn="l" marL="580057" indent="-290029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Integrações com sistemas externos não previstas</a:t>
            </a:r>
          </a:p>
        </p:txBody>
      </p:sp>
      <p:sp>
        <p:nvSpPr>
          <p:cNvPr name="Freeform 10" id="10" descr="cursor"/>
          <p:cNvSpPr/>
          <p:nvPr/>
        </p:nvSpPr>
        <p:spPr>
          <a:xfrm flipH="false" flipV="false" rot="0">
            <a:off x="16693191" y="514350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11:11PM</a:t>
              </a:r>
            </a:p>
          </p:txBody>
        </p:sp>
      </p:grpSp>
      <p:sp>
        <p:nvSpPr>
          <p:cNvPr name="Freeform 23" id="23" descr="a pixel x mark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640867" y="3258686"/>
            <a:ext cx="7404345" cy="1884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→</a:t>
            </a:r>
            <a:r>
              <a:rPr lang="en-US" sz="26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Análise: O documento demonstra boa distinção entre requisitos funcionais e não funcionais, mas poderia nomeá-los de forma mais explícita para facilitar a rastreabilidade.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8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35365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a pixelated notepad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pixelated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cursor"/>
          <p:cNvSpPr/>
          <p:nvPr/>
        </p:nvSpPr>
        <p:spPr>
          <a:xfrm flipH="false" flipV="false" rot="0">
            <a:off x="6309413" y="61600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39677" y="309244"/>
            <a:ext cx="8772158" cy="719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47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Artefatos e técnicas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9677" y="1565810"/>
            <a:ext cx="11339471" cy="473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  <a:spcBef>
                <a:spcPct val="0"/>
              </a:spcBef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Art</a:t>
            </a: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efatos presentes no documento:</a:t>
            </a:r>
          </a:p>
          <a:p>
            <a:pPr algn="l" marL="585155" indent="-292577" lvl="1">
              <a:lnSpc>
                <a:spcPts val="3794"/>
              </a:lnSpc>
              <a:spcBef>
                <a:spcPct val="0"/>
              </a:spcBef>
              <a:buFont typeface="Arial"/>
              <a:buChar char="•"/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Documento de visão e escopo do projeto</a:t>
            </a:r>
          </a:p>
          <a:p>
            <a:pPr algn="l" marL="585155" indent="-292577" lvl="1">
              <a:lnSpc>
                <a:spcPts val="3794"/>
              </a:lnSpc>
              <a:spcBef>
                <a:spcPct val="0"/>
              </a:spcBef>
              <a:buFont typeface="Arial"/>
              <a:buChar char="•"/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Fluxograma (página 5)</a:t>
            </a:r>
          </a:p>
          <a:p>
            <a:pPr algn="l" marL="585155" indent="-292577" lvl="1">
              <a:lnSpc>
                <a:spcPts val="3794"/>
              </a:lnSpc>
              <a:spcBef>
                <a:spcPct val="0"/>
              </a:spcBef>
              <a:buFont typeface="Arial"/>
              <a:buChar char="•"/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Lista de entregáveis (incluindo documentação e protótipo)</a:t>
            </a:r>
          </a:p>
          <a:p>
            <a:pPr algn="l" marL="585155" indent="-292577" lvl="1">
              <a:lnSpc>
                <a:spcPts val="3794"/>
              </a:lnSpc>
              <a:spcBef>
                <a:spcPct val="0"/>
              </a:spcBef>
              <a:buFont typeface="Arial"/>
              <a:buChar char="•"/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Planejamento de metodologias ágeis com Scrum e Kanban</a:t>
            </a:r>
          </a:p>
          <a:p>
            <a:pPr algn="l">
              <a:lnSpc>
                <a:spcPts val="3794"/>
              </a:lnSpc>
              <a:spcBef>
                <a:spcPct val="0"/>
              </a:spcBef>
            </a:pPr>
          </a:p>
          <a:p>
            <a:pPr algn="l">
              <a:lnSpc>
                <a:spcPts val="3794"/>
              </a:lnSpc>
              <a:spcBef>
                <a:spcPct val="0"/>
              </a:spcBef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Técnicas de elicitação (implícitas):</a:t>
            </a:r>
          </a:p>
          <a:p>
            <a:pPr algn="l" marL="585155" indent="-292577" lvl="1">
              <a:lnSpc>
                <a:spcPts val="3794"/>
              </a:lnSpc>
              <a:spcBef>
                <a:spcPct val="0"/>
              </a:spcBef>
              <a:buFont typeface="Arial"/>
              <a:buChar char="•"/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Análise documental</a:t>
            </a:r>
          </a:p>
          <a:p>
            <a:pPr algn="l" marL="585155" indent="-292577" lvl="1">
              <a:lnSpc>
                <a:spcPts val="3794"/>
              </a:lnSpc>
              <a:spcBef>
                <a:spcPct val="0"/>
              </a:spcBef>
              <a:buFont typeface="Arial"/>
              <a:buChar char="•"/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Observação do processo manual</a:t>
            </a:r>
          </a:p>
          <a:p>
            <a:pPr algn="l" marL="585155" indent="-292577" lvl="1">
              <a:lnSpc>
                <a:spcPts val="3794"/>
              </a:lnSpc>
              <a:spcBef>
                <a:spcPct val="0"/>
              </a:spcBef>
              <a:buFont typeface="Arial"/>
              <a:buChar char="•"/>
            </a:pPr>
            <a:r>
              <a:rPr lang="en-US" sz="27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Comunicação com stakeholders via reuniões (ex: Teams)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91950" y="6563883"/>
            <a:ext cx="7478579" cy="226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→ Análise: Embora as técnicas não estejam descritas nominalmente, é possível inferir que houve observação e reuniões para elicitação. Seria interessante explicitar essas técnicas no documento final.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pixelated folder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9677" y="297433"/>
            <a:ext cx="11362023" cy="89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58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Melhorias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16593" cy="35365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 descr="a pixelated image of a printer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a pixelated notepad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 descr="an image of the earth in a pixel art style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 descr="a pixelated image of a dice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 descr="a pixelated image of newspaper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39677" y="1503362"/>
            <a:ext cx="14807794" cy="533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Pon</a:t>
            </a: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tos Fortes:</a:t>
            </a:r>
          </a:p>
          <a:p>
            <a:pPr algn="l">
              <a:lnSpc>
                <a:spcPts val="3874"/>
              </a:lnSpc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✔ </a:t>
            </a: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Documento bem estruturado com escopo claro</a:t>
            </a:r>
          </a:p>
          <a:p>
            <a:pPr algn="l">
              <a:lnSpc>
                <a:spcPts val="3874"/>
              </a:lnSpc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✔ Adoção de práticas ágeis compatíveis com o projeto</a:t>
            </a:r>
          </a:p>
          <a:p>
            <a:pPr algn="l">
              <a:lnSpc>
                <a:spcPts val="3874"/>
              </a:lnSpc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✔ Escolha de tecnologias adequadas ao contexto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✔ Planejamento completo de entreg</a:t>
            </a: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as e funcionalidades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</a:p>
          <a:p>
            <a:pPr algn="l">
              <a:lnSpc>
                <a:spcPts val="3874"/>
              </a:lnSpc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Oportunidades de Melhoria:</a:t>
            </a:r>
          </a:p>
          <a:p>
            <a:pPr algn="l">
              <a:lnSpc>
                <a:spcPts val="3874"/>
              </a:lnSpc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⚠ Falta nomeação direta dos requisitos por tipo (ex: RF001, RNF001)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⚠ Técnicas de elicitação e personas não </a:t>
            </a: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estão descritas detalhadamente</a:t>
            </a:r>
          </a:p>
          <a:p>
            <a:pPr algn="l">
              <a:lnSpc>
                <a:spcPts val="3874"/>
              </a:lnSpc>
            </a:pPr>
            <a:r>
              <a:rPr lang="en-US" sz="276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⚠ Não há representação dos requisitos em artefatos como casos de uso, user stories ou modelo de domínio</a:t>
            </a:r>
          </a:p>
        </p:txBody>
      </p:sp>
      <p:sp>
        <p:nvSpPr>
          <p:cNvPr name="Freeform 16" id="16" descr="cursor"/>
          <p:cNvSpPr/>
          <p:nvPr/>
        </p:nvSpPr>
        <p:spPr>
          <a:xfrm flipH="false" flipV="false" rot="0">
            <a:off x="3819912" y="775003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17663" y="7157591"/>
            <a:ext cx="11323202" cy="135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→ Análise Final: O documento demonstra aplicação sólida de diversos conceitos da disciplina, mas pode ser aprimorado em termos de detalhamento técnico e organização formal dos requisitos.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ixel Old Tech Blank Page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ixel old tech window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pixel old tech window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pixel old tech window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 descr="pixel old tech window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pixel old tech window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pixel old tech window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pixel old tech window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 descr="old tech warning sign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cursor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 descr="pixel old tech window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676293" y="5267477"/>
            <a:ext cx="8935414" cy="1675618"/>
            <a:chOff x="0" y="0"/>
            <a:chExt cx="11913886" cy="223415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11913886" cy="1427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Obrigada!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557882"/>
              <a:ext cx="1191388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DAGj5k2SePM</dc:identifier>
  <dcterms:modified xsi:type="dcterms:W3CDTF">2011-08-01T06:04:30Z</dcterms:modified>
  <cp:revision>1</cp:revision>
  <dc:title>ATV1_ENG2_Yhasmin_Vinicius</dc:title>
</cp:coreProperties>
</file>