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5" r:id="rId5"/>
    <p:sldId id="273" r:id="rId6"/>
    <p:sldId id="269" r:id="rId7"/>
    <p:sldId id="264" r:id="rId8"/>
    <p:sldId id="270" r:id="rId9"/>
    <p:sldId id="267" r:id="rId10"/>
    <p:sldId id="262" r:id="rId11"/>
    <p:sldId id="278" r:id="rId12"/>
    <p:sldId id="277" r:id="rId13"/>
    <p:sldId id="268" r:id="rId14"/>
    <p:sldId id="274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BB977-1EC7-45D8-8E40-235FC08E0D2D}" v="53" dt="2023-03-28T19:10:22.622"/>
    <p1510:client id="{AC07C067-B2A5-6AD8-B483-B715CD05CCA7}" v="3" dt="2023-03-28T13:44:56.301"/>
    <p1510:client id="{C276C4D7-639F-450A-9467-51D3BE040FFB}" v="1195" dt="2023-03-28T19:43:10.978"/>
    <p1510:client id="{C947E459-EF2D-14F1-4FF3-37E9C044612A}" v="266" dt="2023-03-28T20:25:46.723"/>
    <p1510:client id="{D8110CBF-E6C5-45F0-87A3-D8D808C81EE8}" v="1001" dt="2023-03-28T19:21:10.593"/>
    <p1510:client id="{EB628B26-5139-F27F-150D-A9BE06E1AD7E}" v="64" dt="2023-03-28T18:54:40.938"/>
    <p1510:client id="{F28FBB3B-0754-D26A-16BE-087B9E28354A}" v="3" dt="2023-03-27T21:24:55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491C9-264F-3E6B-68BF-A73ED3509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66D5A-2BC4-C72E-FC50-E90C902E2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FC5433-7460-4728-0C65-14750A28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9C305D-C660-9647-346E-483BF500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E19BDD-F4F2-67C8-0820-4254BC1E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18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DD165-E83E-C57E-F1C7-D9109FE1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13CDDD-2CDE-5BAB-F6AB-94A8C681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E505E3-9901-FD10-F2C2-58739E55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010F1-268B-D9A9-8684-C23B6787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C243F-32E8-B69D-0219-D331A416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386FB7-C3F3-71CA-BDDE-A30514083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E8B9BC-D570-36D1-58EF-DB60B4B5C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D8C99-481E-CC1B-2C37-6E4DCE2E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E75ED-0399-0957-F9EF-99E8C0C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FF132-F38A-DD10-1B91-D47798C7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56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6B09-9A60-1D7B-5AF8-A89CDF4F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71E77-F72C-C2F0-5229-005EACA4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B207B-A8F0-7E40-519E-CC0BED2B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16E2E-4A18-E872-3FE2-D98422C9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7F1C7-2416-A7C8-5CB5-A9BA14F0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8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73259-8EE1-E377-1D2A-5A1DA3F4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FA5C2-6654-A128-49A2-CFB1D789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B50871-A162-9530-9ABD-DA203076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4F45F0-4FEC-EC46-702C-997BAD30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33B49-0D3D-B869-2F7E-8FC7A7B1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6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F8AF-925C-2C84-D2B5-8B81801C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B45E9-5714-E622-06F6-3C0B3C3F4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5DC427-2DF1-3FE7-63C8-078BC230D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B6F219-2B5A-6BC2-5828-80DA1DC7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8709A0-9BF0-BBFF-656B-C80DEDFC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418B6-8E2F-F543-1894-E0C99007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50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FF1C2-0594-5F51-F2DD-B1367E87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4ACA04-B600-4F8A-834C-5C03DF5D0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D36A1D-6243-351F-8BAC-1EDFD1C9E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E79E4C-A77E-307A-90C1-38708B99E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7F3787-2955-A431-7A33-0F403545D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AAFB64-0228-EE20-6BC3-BDBF0119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7EA560-CEE7-92B3-E186-39DC5C3A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79548F-5D5F-92D7-BC8C-7C08AD5F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61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92136-0BC6-934B-8DAB-2A6F6704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9E673D-A6D8-4F66-31AC-D9AB4D2D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302AFE-4EFA-75AF-1E7D-FCAAEB0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B4D48D-135B-D71F-CCFA-CCE068D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7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EA848-14DC-994F-44DE-66F84FBD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C0173C-F275-E38B-ED33-3CCE67D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4896E5-909C-254B-AA5B-CF6B530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03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E19C6-1EDA-E17C-F38B-05E84D87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63785-DBDB-AED0-9880-972BBC8C1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5395B9-FEA2-5282-B8B6-FC03CC2BA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95473-15C3-5F47-95F9-64903BD2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B1E371-66EC-4235-6884-C91E4FE5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EB6C13-E2D8-A113-F06C-42E4336F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75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E8340-D300-D9D8-914F-5C3C043A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326CCE-2F0E-0670-9C8B-1025DC82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E136F-3EAD-8899-8132-8B9322E9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18F1F1-2897-192B-A04F-8D7B704E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320085-11FD-4EDE-D0B8-780CB5F6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ECB582-CD7F-F76F-B840-A9691C52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0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BAAFEB-6D92-835A-E893-31825E6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A9EF0B-77F5-522C-6437-367713C2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818E0C-6303-3A29-9C85-49803F496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65CF-ABC5-4816-A73C-6C15327F1A91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DE9D40-E4A9-627A-DFDF-CF0E0083B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BFBA1-E457-3679-022C-71F8681C3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0CB3-7D07-4C38-9102-6D570A8226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7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m.es/titulaciones/oficiales/course/view.php?id=129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odle.upm.es/titulaciones/oficiales/pluginfile.php/10542236/mod_resource/content/4/2021_Gomez.pdf" TargetMode="External"/><Relationship Id="rId4" Type="http://schemas.openxmlformats.org/officeDocument/2006/relationships/hyperlink" Target="https://moodle.upm.es/titulaciones/oficiales/pluginfile.php/10542222/mod_resource/content/5/2021_IEEE_Tr_Ind_App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5305-F9F7-35DD-BC26-CDC228273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669" y="704910"/>
            <a:ext cx="5280239" cy="2266396"/>
          </a:xfrm>
        </p:spPr>
        <p:txBody>
          <a:bodyPr anchor="b">
            <a:normAutofit/>
          </a:bodyPr>
          <a:lstStyle/>
          <a:p>
            <a:pPr algn="l"/>
            <a:r>
              <a:rPr lang="es-ES" sz="7200">
                <a:latin typeface="Agency FB" panose="020B0503020202020204" pitchFamily="34" charset="0"/>
                <a:cs typeface="Arial" panose="020B0604020202020204" pitchFamily="34" charset="0"/>
              </a:rPr>
              <a:t>Trabajo 2 – GGE</a:t>
            </a:r>
            <a:br>
              <a:rPr lang="es-ES" sz="7200">
                <a:latin typeface="Agency FB" panose="020B0503020202020204" pitchFamily="34" charset="0"/>
                <a:cs typeface="Arial" panose="020B0604020202020204" pitchFamily="34" charset="0"/>
              </a:rPr>
            </a:br>
            <a:r>
              <a:rPr lang="es-ES" sz="7200">
                <a:latin typeface="Agency FB" panose="020B0503020202020204" pitchFamily="34" charset="0"/>
                <a:cs typeface="Arial" panose="020B0604020202020204" pitchFamily="34" charset="0"/>
              </a:rPr>
              <a:t>UPMSat-3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FD2777-42A1-BDE0-496D-D8FF980D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s-ES" err="1">
                <a:latin typeface="Arial" panose="020B0604020202020204" pitchFamily="34" charset="0"/>
                <a:cs typeface="Arial" panose="020B0604020202020204" pitchFamily="34" charset="0"/>
              </a:rPr>
              <a:t>Arauzo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Andrés, Inés</a:t>
            </a:r>
          </a:p>
          <a:p>
            <a:pPr algn="l"/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García del Río, Guillermo</a:t>
            </a:r>
          </a:p>
          <a:p>
            <a:pPr algn="l"/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Ley Oliver, Tomás</a:t>
            </a:r>
          </a:p>
          <a:p>
            <a:pPr algn="l"/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Rivero de Nicolás, Rafael</a:t>
            </a:r>
          </a:p>
          <a:p>
            <a:pPr algn="l"/>
            <a:endParaRPr lang="es-ES"/>
          </a:p>
          <a:p>
            <a:pPr algn="l"/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6FC6BCE-A44A-C952-9CD3-A7E6BA93B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/>
                <a:cs typeface="Arial"/>
              </a:rPr>
              <a:t>Conclusiones</a:t>
            </a:r>
            <a:endParaRPr lang="es-ES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F4901EA1-90CD-DCE2-D171-275C473C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03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Para valorar mejor los distintos modelos sería imprescindible comparar los resultados con datos experimentales.</a:t>
            </a:r>
          </a:p>
          <a:p>
            <a:endParaRPr lang="es-E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La temperatura tiene un gran efecto sobre la potencia generada 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La ley de temperaturas es importante a la hora de realizar estimaciones más detalladas de la potencia generada.</a:t>
            </a:r>
            <a:endParaRPr lang="es-E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Los modelos explícitos son más sencillos de manejar, aunque el modelo 1D-2R permite comprender la física del proceso de generación de potencia por las células.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19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/>
                <a:cs typeface="Arial"/>
              </a:rPr>
              <a:t>Referencias</a:t>
            </a:r>
            <a:endParaRPr lang="es-ES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124B54-E28C-D773-BCFB-D35C4616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16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/>
              <a:t>MOODLE:</a:t>
            </a:r>
          </a:p>
          <a:p>
            <a:r>
              <a:rPr lang="es-ES" sz="20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https://moodle.upm.es/titulaciones/oficiales/course/view.php?id=1297</a:t>
            </a:r>
            <a:endParaRPr lang="es-ES" sz="2000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r>
              <a:rPr lang="es-ES" sz="20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https://moodle.upm.es/titulaciones/oficiales/pluginfile.php/10542222/mod_resource/content/5/2021_IEEE_Tr_Ind_App.pdf</a:t>
            </a:r>
            <a:endParaRPr lang="es-ES" sz="2000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r>
              <a:rPr lang="es-ES" sz="2000" u="sng" dirty="0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https://moodle.upm.es/titulaciones/oficiales/pluginfile.php/10542236/mod_resource/content/4/2021_Gomez.pdf</a:t>
            </a:r>
            <a:endParaRPr lang="es-ES" sz="2000" u="sng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r>
              <a:rPr lang="es-ES" sz="2000" u="sng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Pindado, S., Cubas, J., </a:t>
            </a:r>
            <a:r>
              <a:rPr lang="es-ES" sz="2000" u="sng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Roibás</a:t>
            </a:r>
            <a:r>
              <a:rPr lang="es-ES" sz="2000" u="sng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, E., Marín, S. &amp;  Alfonso, D. </a:t>
            </a:r>
            <a:r>
              <a:rPr lang="es-ES" sz="2000" i="1" u="sng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Notas sobre modelización de células / paneles solares.</a:t>
            </a:r>
          </a:p>
          <a:p>
            <a:endParaRPr lang="es-E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840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0E45B9E0-F2A1-0968-FE4C-C965CADD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653" y="2766218"/>
            <a:ext cx="5304693" cy="1325563"/>
          </a:xfrm>
        </p:spPr>
        <p:txBody>
          <a:bodyPr>
            <a:normAutofit/>
          </a:bodyPr>
          <a:lstStyle/>
          <a:p>
            <a:pPr algn="ctr"/>
            <a:r>
              <a:rPr lang="es-ES" sz="720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16869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ANEXO</a:t>
            </a:r>
            <a:b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</a:br>
            <a:endParaRPr lang="es-ES" sz="3600" u="sng">
              <a:solidFill>
                <a:srgbClr val="00206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3D7B7B7-B51A-0AB8-9458-848AA3C6A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38" y="889602"/>
            <a:ext cx="9561008" cy="57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2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ANEXO</a:t>
            </a:r>
            <a:b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</a:br>
            <a:endParaRPr lang="es-ES" sz="3600" u="sng">
              <a:solidFill>
                <a:srgbClr val="00206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p:pic>
        <p:nvPicPr>
          <p:cNvPr id="6" name="Imagen 5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F2590D28-1102-8EE6-594A-41C84CBFD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76" y="889602"/>
            <a:ext cx="9559785" cy="57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4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ANEXO</a:t>
            </a:r>
            <a:b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</a:br>
            <a:endParaRPr lang="es-ES" sz="3600" u="sng">
              <a:solidFill>
                <a:srgbClr val="00206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9A99CF8-CA5B-C23F-8425-4A5AF45F1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51" y="889601"/>
            <a:ext cx="9575810" cy="57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ACC3A-480F-2EAB-C0CB-E185153E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1782981"/>
            <a:ext cx="8503927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>
              <a:lnSpc>
                <a:spcPct val="150000"/>
              </a:lnSpc>
            </a:pPr>
            <a:r>
              <a:rPr lang="es-ES" sz="2000">
                <a:latin typeface="Arial" panose="020B0604020202020204" pitchFamily="34" charset="0"/>
                <a:cs typeface="Arial" panose="020B0604020202020204" pitchFamily="34" charset="0"/>
              </a:rPr>
              <a:t>Temperatura a lo largo de la órbita</a:t>
            </a:r>
          </a:p>
          <a:p>
            <a:pPr>
              <a:lnSpc>
                <a:spcPct val="150000"/>
              </a:lnSpc>
            </a:pPr>
            <a:r>
              <a:rPr lang="es-ES" sz="2000">
                <a:latin typeface="Arial" panose="020B0604020202020204" pitchFamily="34" charset="0"/>
                <a:cs typeface="Arial" panose="020B0604020202020204" pitchFamily="34" charset="0"/>
              </a:rPr>
              <a:t>Resultados obtenidos</a:t>
            </a:r>
          </a:p>
          <a:p>
            <a:pPr>
              <a:lnSpc>
                <a:spcPct val="150000"/>
              </a:lnSpc>
            </a:pPr>
            <a:r>
              <a:rPr lang="es-ES" sz="2000">
                <a:latin typeface="Arial" panose="020B0604020202020204" pitchFamily="34" charset="0"/>
                <a:cs typeface="Arial" panose="020B0604020202020204" pitchFamily="34" charset="0"/>
              </a:rPr>
              <a:t>Diferencias entre métodos</a:t>
            </a:r>
          </a:p>
          <a:p>
            <a:pPr>
              <a:lnSpc>
                <a:spcPct val="150000"/>
              </a:lnSpc>
            </a:pPr>
            <a:r>
              <a:rPr lang="es-ES" sz="200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  <a:p>
            <a:pPr marL="0" indent="0">
              <a:buNone/>
            </a:pPr>
            <a:endParaRPr lang="es-E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-75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B2B0F478-E56C-ACE1-F297-DA6A483235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800" y="1392572"/>
                <a:ext cx="6117654" cy="4784391"/>
              </a:xfrm>
            </p:spPr>
            <p:txBody>
              <a:bodyPr>
                <a:normAutofit/>
              </a:bodyPr>
              <a:lstStyle/>
              <a:p>
                <a:r>
                  <a:rPr lang="es-ES" sz="2400"/>
                  <a:t>Paneles laterales: 2 series de 7 células Azur </a:t>
                </a:r>
                <a:r>
                  <a:rPr lang="es-ES" sz="2400" err="1"/>
                  <a:t>Space</a:t>
                </a:r>
                <a:r>
                  <a:rPr lang="es-ES" sz="2400"/>
                  <a:t> 3G30C.</a:t>
                </a:r>
              </a:p>
              <a:p>
                <a:endParaRPr lang="es-ES" sz="2400"/>
              </a:p>
              <a:p>
                <a:r>
                  <a:rPr lang="es-ES" sz="2400"/>
                  <a:t>Ángulo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" sz="2400"/>
                  <a:t> entre radiación y normal,</a:t>
                </a:r>
              </a:p>
              <a:p>
                <a:pPr marL="0" indent="0">
                  <a:buNone/>
                </a:pPr>
                <a:r>
                  <a:rPr lang="es-ES" sz="2400"/>
                  <a:t>              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∈[−90°,90°]</m:t>
                    </m:r>
                  </m:oMath>
                </a14:m>
                <a:endParaRPr lang="es-ES" sz="2400"/>
              </a:p>
              <a:p>
                <a:pPr marL="0" indent="0">
                  <a:buNone/>
                </a:pPr>
                <a:endParaRPr lang="es-ES" sz="2400"/>
              </a:p>
              <a:p>
                <a:r>
                  <a:rPr lang="es-ES" sz="2400"/>
                  <a:t>Para inclinaciones de la radiación solar mayores de 80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s-ES" sz="2400"/>
                  <a:t> no hay corriente.</a:t>
                </a:r>
              </a:p>
              <a:p>
                <a:endParaRPr lang="es-ES" sz="2400"/>
              </a:p>
              <a:p>
                <a:r>
                  <a:rPr lang="es-ES" sz="2400"/>
                  <a:t>Conectado a una resistencia de 3 posibles valores: 15.8, 16.7 y 17.2 </a:t>
                </a:r>
                <a:r>
                  <a:rPr lang="el-GR" sz="2400"/>
                  <a:t>Ω</a:t>
                </a:r>
                <a:endParaRPr lang="es-ES" sz="2400"/>
              </a:p>
            </p:txBody>
          </p:sp>
        </mc:Choice>
        <mc:Fallback xmlns="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B2B0F478-E56C-ACE1-F297-DA6A48323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800" y="1392572"/>
                <a:ext cx="6117654" cy="4784391"/>
              </a:xfrm>
              <a:blipFill>
                <a:blip r:embed="rId3"/>
                <a:stretch>
                  <a:fillRect l="-1396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4FB5F90-68FF-9B18-8528-79A6D8688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1" t="10652" r="10235" b="4146"/>
          <a:stretch/>
        </p:blipFill>
        <p:spPr>
          <a:xfrm>
            <a:off x="7054427" y="992021"/>
            <a:ext cx="4815840" cy="25835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2C2FEA3-1889-53A9-B60C-8B11CDDE93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03" t="3242"/>
          <a:stretch/>
        </p:blipFill>
        <p:spPr>
          <a:xfrm>
            <a:off x="7863840" y="3725165"/>
            <a:ext cx="3555281" cy="27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Temperatura a lo largo de la órbita</a:t>
            </a:r>
            <a:b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</a:br>
            <a:endParaRPr lang="es-ES" sz="3600" u="sng">
              <a:solidFill>
                <a:srgbClr val="00206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786A3D0-38A3-4040-07B3-7522331E96A7}"/>
                  </a:ext>
                </a:extLst>
              </p:cNvPr>
              <p:cNvSpPr txBox="1"/>
              <p:nvPr/>
            </p:nvSpPr>
            <p:spPr>
              <a:xfrm>
                <a:off x="6756089" y="4004670"/>
                <a:ext cx="5435911" cy="968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7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E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E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20+∆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s-ES" sz="1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s-ES" sz="1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·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17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sz="17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s-ES" sz="17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17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sz="1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es-ES" sz="1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sz="17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sz="17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sz="17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0,</m:t>
                                                  </m:r>
                                                  <m:r>
                                                    <a:rPr lang="es-ES" sz="17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s-ES" sz="1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45°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e>
                              <m:r>
                                <a:rPr lang="es-E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−90°&lt;</m:t>
                              </m:r>
                              <m:r>
                                <a:rPr lang="es-E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&lt;90°</m:t>
                              </m:r>
                            </m:e>
                          </m:mr>
                          <m:mr>
                            <m:e>
                              <m:r>
                                <a:rPr lang="es-E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80−∆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s-ES" sz="1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brk m:alnAt="7"/>
                                </m:rPr>
                                <a:rPr lang="es-E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·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1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7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s-ES" sz="17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17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sz="17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sz="1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es-ES" sz="1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sz="17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sz="17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sz="17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0,</m:t>
                                                  </m:r>
                                                  <m:r>
                                                    <a:rPr lang="es-ES" sz="17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s-ES" sz="1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30°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e>
                              <m:r>
                                <a:rPr lang="es-E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90°&lt;</m:t>
                              </m:r>
                              <m:r>
                                <a:rPr lang="es-E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&lt;270°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700"/>
                  <a:t> 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786A3D0-38A3-4040-07B3-7522331E9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89" y="4004670"/>
                <a:ext cx="5435911" cy="968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C6C5FC6-2AF1-2BC2-3990-318409FDA9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8269"/>
          <a:stretch/>
        </p:blipFill>
        <p:spPr>
          <a:xfrm>
            <a:off x="70884" y="1090453"/>
            <a:ext cx="6607233" cy="5522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CB2C2F5-6D29-2300-B5D7-D3A69B3564DA}"/>
                  </a:ext>
                </a:extLst>
              </p:cNvPr>
              <p:cNvSpPr txBox="1"/>
              <p:nvPr/>
            </p:nvSpPr>
            <p:spPr>
              <a:xfrm>
                <a:off x="7078352" y="1592764"/>
                <a:ext cx="4323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800"/>
                  <a:t>La temperatura del panel sigue un sistema de primer orden con asíntotas </a:t>
                </a:r>
                <a:endParaRPr lang="es-ES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=80 °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sz="1800"/>
                  <a:t> y 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=−20</m:t>
                    </m:r>
                    <m:r>
                      <a:rPr lang="es-ES" sz="1800" i="1">
                        <a:latin typeface="Cambria Math" panose="02040503050406030204" pitchFamily="18" charset="0"/>
                      </a:rPr>
                      <m:t> °</m:t>
                    </m:r>
                    <m:r>
                      <a:rPr lang="es-ES" sz="1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sz="1800"/>
                  <a:t>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/>
                  <a:t>Tiempos característicos de 45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s-ES"/>
                  <a:t>y 30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s-ES"/>
                  <a:t> para los periodos iluminados y no iluminados respectivamente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CB2C2F5-6D29-2300-B5D7-D3A69B356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352" y="1592764"/>
                <a:ext cx="4323425" cy="2031325"/>
              </a:xfrm>
              <a:prstGeom prst="rect">
                <a:avLst/>
              </a:prstGeom>
              <a:blipFill>
                <a:blip r:embed="rId5"/>
                <a:stretch>
                  <a:fillRect l="-846" t="-1497" r="-1551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01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Temperatura e Intensidad disponible</a:t>
            </a:r>
            <a:b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</a:br>
            <a:endParaRPr lang="es-ES" sz="3600" u="sng">
              <a:solidFill>
                <a:srgbClr val="00206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12CF120-6C33-6721-D097-675ED3199E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t="3933" r="1123"/>
          <a:stretch/>
        </p:blipFill>
        <p:spPr>
          <a:xfrm>
            <a:off x="1275906" y="970465"/>
            <a:ext cx="9640187" cy="58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7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Resultados Obtenidos</a:t>
            </a:r>
            <a:b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</a:br>
            <a:endParaRPr lang="es-ES" sz="3600" u="sng">
              <a:solidFill>
                <a:srgbClr val="00206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494FA0A-62B5-3B49-48C2-AC49BFD5A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t="1571" r="5331"/>
          <a:stretch/>
        </p:blipFill>
        <p:spPr>
          <a:xfrm>
            <a:off x="1662973" y="998004"/>
            <a:ext cx="8866053" cy="58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9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Resultados Obtenidos</a:t>
            </a:r>
            <a:b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</a:br>
            <a:endParaRPr lang="es-ES" sz="3600" u="sng">
              <a:solidFill>
                <a:srgbClr val="00206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3D3C785-535B-8BFF-B9B9-B9B6E385B9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t="2583" r="8944"/>
          <a:stretch/>
        </p:blipFill>
        <p:spPr>
          <a:xfrm>
            <a:off x="1524000" y="932132"/>
            <a:ext cx="8767658" cy="59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Resultados Obtenidos</a:t>
            </a:r>
            <a:b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</a:br>
            <a:endParaRPr lang="es-ES" sz="3600" u="sng">
              <a:solidFill>
                <a:srgbClr val="00206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AF09537-D9E4-5CEB-51DE-0F69A1C0D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r="8779"/>
          <a:stretch/>
        </p:blipFill>
        <p:spPr>
          <a:xfrm>
            <a:off x="1937100" y="960989"/>
            <a:ext cx="8212022" cy="57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10EE-D132-4666-75AE-12E2BE0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u="sng">
                <a:solidFill>
                  <a:srgbClr val="00206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Potencias medias y máximas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1B3CEDD2-497F-674B-3AF4-1751C0833E39}"/>
              </a:ext>
            </a:extLst>
          </p:cNvPr>
          <p:cNvSpPr/>
          <p:nvPr/>
        </p:nvSpPr>
        <p:spPr>
          <a:xfrm>
            <a:off x="10792589" y="6171288"/>
            <a:ext cx="1399411" cy="68671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8/11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EC2E8EE-8151-D5D5-63C7-0965EC48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22" y="0"/>
            <a:ext cx="4505678" cy="712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A83D833C-073B-FC69-B2DC-05956CD57B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2913289"/>
                  </p:ext>
                </p:extLst>
              </p:nvPr>
            </p:nvGraphicFramePr>
            <p:xfrm>
              <a:off x="838200" y="1457471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9062302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0960162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8379341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691342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Potencias medias generadas para cada resistencia [W]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557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Resistencias </a:t>
                          </a:r>
                          <a14:m>
                            <m:oMath xmlns:m="http://schemas.openxmlformats.org/officeDocument/2006/math">
                              <m:r>
                                <a:rPr lang="es-ES" b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l-GR" b="1" i="1" dirty="0" smtClean="0"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s-ES" b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ES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15,8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16,7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17,2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541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Pindado-Cubas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2,972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2,864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2,804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245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err="1"/>
                            <a:t>Karmalkar</a:t>
                          </a:r>
                          <a:r>
                            <a:rPr lang="es-ES"/>
                            <a:t> &amp; </a:t>
                          </a:r>
                          <a:r>
                            <a:rPr lang="es-ES" err="1"/>
                            <a:t>Haneefa</a:t>
                          </a:r>
                          <a:endParaRPr lang="es-E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2,851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2,748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2,691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198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DAS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2,850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2,747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2,690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5058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1D-2R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2,735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2,614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2,555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104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A83D833C-073B-FC69-B2DC-05956CD57B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2913289"/>
                  </p:ext>
                </p:extLst>
              </p:nvPr>
            </p:nvGraphicFramePr>
            <p:xfrm>
              <a:off x="838200" y="1457471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9062302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0960162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8379341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691342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Potencias medias generadas para cada resistencia [W]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557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08197" r="-3004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15,8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16,7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17,2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541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Pindado-Cubas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2,972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2,864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2,804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245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err="1"/>
                            <a:t>Karmalkar</a:t>
                          </a:r>
                          <a:r>
                            <a:rPr lang="es-ES"/>
                            <a:t> &amp; </a:t>
                          </a:r>
                          <a:r>
                            <a:rPr lang="es-ES" err="1"/>
                            <a:t>Haneefa</a:t>
                          </a:r>
                          <a:endParaRPr lang="es-E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2,851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2,748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2,691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198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DAS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2,850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2,747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2,690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5058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1D-2R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2,735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2,614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2,555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1041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4">
                <a:extLst>
                  <a:ext uri="{FF2B5EF4-FFF2-40B4-BE49-F238E27FC236}">
                    <a16:creationId xmlns:a16="http://schemas.microsoft.com/office/drawing/2014/main" id="{F0020E65-E842-45E0-E115-5081F5FC4F0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8513983"/>
                  </p:ext>
                </p:extLst>
              </p:nvPr>
            </p:nvGraphicFramePr>
            <p:xfrm>
              <a:off x="838200" y="4130974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9062302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0960162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8379341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691342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Potencias máximas generadas para cada resistencia [W] (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=356,5°</m:t>
                              </m:r>
                            </m:oMath>
                          </a14:m>
                          <a:r>
                            <a:rPr lang="es-ES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557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Resistencias </a:t>
                          </a:r>
                          <a14:m>
                            <m:oMath xmlns:m="http://schemas.openxmlformats.org/officeDocument/2006/math">
                              <m:r>
                                <a:rPr lang="es-ES" b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s-ES" b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s-ES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15,8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16,7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17,2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541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Pindado-Cubas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11,30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10,88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10,65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245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err="1"/>
                            <a:t>Karmalkar</a:t>
                          </a:r>
                          <a:r>
                            <a:rPr lang="es-ES"/>
                            <a:t> &amp; </a:t>
                          </a:r>
                          <a:r>
                            <a:rPr lang="es-ES" err="1"/>
                            <a:t>Haneefa</a:t>
                          </a:r>
                          <a:endParaRPr lang="es-E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198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DAS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5058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1D-2R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10,37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9,916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9,6793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104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4">
                <a:extLst>
                  <a:ext uri="{FF2B5EF4-FFF2-40B4-BE49-F238E27FC236}">
                    <a16:creationId xmlns:a16="http://schemas.microsoft.com/office/drawing/2014/main" id="{F0020E65-E842-45E0-E115-5081F5FC4F0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8513983"/>
                  </p:ext>
                </p:extLst>
              </p:nvPr>
            </p:nvGraphicFramePr>
            <p:xfrm>
              <a:off x="838200" y="4130974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9062302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0960162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8379341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691342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" t="-6557" r="-232" b="-5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557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1" t="-106557" r="-3004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15,8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16,7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/>
                            <a:t>17,2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541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Pindado-Cubas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11,30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10,88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10,65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245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err="1"/>
                            <a:t>Karmalkar</a:t>
                          </a:r>
                          <a:r>
                            <a:rPr lang="es-ES"/>
                            <a:t> &amp; </a:t>
                          </a:r>
                          <a:r>
                            <a:rPr lang="es-ES" err="1"/>
                            <a:t>Haneefa</a:t>
                          </a:r>
                          <a:endParaRPr lang="es-E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198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DAS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5058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1D-2R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10,37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9,916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9,6793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1041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9153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Panorámica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Cambria Math</vt:lpstr>
      <vt:lpstr>Tema de Office</vt:lpstr>
      <vt:lpstr>Trabajo 2 – GGE UPMSat-3</vt:lpstr>
      <vt:lpstr>Índice</vt:lpstr>
      <vt:lpstr>Introducción</vt:lpstr>
      <vt:lpstr>Temperatura a lo largo de la órbita </vt:lpstr>
      <vt:lpstr>Temperatura e Intensidad disponible </vt:lpstr>
      <vt:lpstr>Resultados Obtenidos </vt:lpstr>
      <vt:lpstr>Resultados Obtenidos </vt:lpstr>
      <vt:lpstr>Resultados Obtenidos </vt:lpstr>
      <vt:lpstr>Potencias medias y máximas</vt:lpstr>
      <vt:lpstr>Conclusiones</vt:lpstr>
      <vt:lpstr>Referencias</vt:lpstr>
      <vt:lpstr>¿PREGUNTAS?</vt:lpstr>
      <vt:lpstr>ANEXO </vt:lpstr>
      <vt:lpstr>ANEXO </vt:lpstr>
      <vt:lpstr>ANEXO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2 – GGE UPMSat-3</dc:title>
  <dc:creator>Rafael Rivero de Nicolás</dc:creator>
  <cp:lastModifiedBy>ines.arauzo.andres@alumnos.upm.es</cp:lastModifiedBy>
  <cp:revision>24</cp:revision>
  <dcterms:created xsi:type="dcterms:W3CDTF">2023-03-26T10:25:58Z</dcterms:created>
  <dcterms:modified xsi:type="dcterms:W3CDTF">2023-05-10T08:13:14Z</dcterms:modified>
</cp:coreProperties>
</file>