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79"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11/27/2023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6CCA-0C13-5908-CDB5-F3563D5A9662}"/>
              </a:ext>
            </a:extLst>
          </p:cNvPr>
          <p:cNvSpPr>
            <a:spLocks noGrp="1"/>
          </p:cNvSpPr>
          <p:nvPr>
            <p:ph type="ctrTitle"/>
          </p:nvPr>
        </p:nvSpPr>
        <p:spPr>
          <a:xfrm>
            <a:off x="1643529" y="4441761"/>
            <a:ext cx="9001462" cy="1408802"/>
          </a:xfrm>
        </p:spPr>
        <p:txBody>
          <a:bodyPr>
            <a:noAutofit/>
          </a:bodyPr>
          <a:lstStyle/>
          <a:p>
            <a:r>
              <a:rPr lang="en-GB" sz="6000" b="1" dirty="0">
                <a:latin typeface="Times New Roman" panose="02020603050405020304" pitchFamily="18" charset="0"/>
                <a:cs typeface="Times New Roman" panose="02020603050405020304" pitchFamily="18" charset="0"/>
              </a:rPr>
              <a:t>CPEN 211 </a:t>
            </a:r>
            <a:r>
              <a:rPr lang="en-GB" sz="6000" dirty="0">
                <a:latin typeface="Times New Roman" panose="02020603050405020304" pitchFamily="18" charset="0"/>
                <a:cs typeface="Times New Roman" panose="02020603050405020304" pitchFamily="18" charset="0"/>
              </a:rPr>
              <a:t>: </a:t>
            </a:r>
            <a:r>
              <a:rPr lang="en-GB" sz="6000" b="1" dirty="0">
                <a:latin typeface="Times New Roman" panose="02020603050405020304" pitchFamily="18" charset="0"/>
                <a:cs typeface="Times New Roman" panose="02020603050405020304" pitchFamily="18" charset="0"/>
              </a:rPr>
              <a:t>DATABASE SYSTEM DESIGN </a:t>
            </a:r>
            <a:br>
              <a:rPr lang="en-GB" sz="6000" b="1" dirty="0">
                <a:latin typeface="Times New Roman" panose="02020603050405020304" pitchFamily="18" charset="0"/>
                <a:cs typeface="Times New Roman" panose="02020603050405020304" pitchFamily="18" charset="0"/>
              </a:rPr>
            </a:br>
            <a:br>
              <a:rPr lang="en-GB" sz="6000" dirty="0">
                <a:latin typeface="Times New Roman" panose="02020603050405020304" pitchFamily="18" charset="0"/>
                <a:cs typeface="Times New Roman" panose="02020603050405020304" pitchFamily="18" charset="0"/>
              </a:rPr>
            </a:br>
            <a:r>
              <a:rPr lang="en-GB" sz="6000" b="1" dirty="0">
                <a:latin typeface="Times New Roman" panose="02020603050405020304" pitchFamily="18" charset="0"/>
                <a:cs typeface="Times New Roman" panose="02020603050405020304" pitchFamily="18" charset="0"/>
              </a:rPr>
              <a:t>GROUP 6 PRESENTATION</a:t>
            </a:r>
            <a:endParaRPr lang="aa-ET" sz="6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DE5800-3FA9-7A4E-0E8A-D825C800F14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802566" y="439600"/>
            <a:ext cx="1080000" cy="1188000"/>
          </a:xfrm>
          <a:prstGeom prst="rect">
            <a:avLst/>
          </a:prstGeom>
        </p:spPr>
      </p:pic>
      <p:pic>
        <p:nvPicPr>
          <p:cNvPr id="5" name="Picture 4">
            <a:extLst>
              <a:ext uri="{FF2B5EF4-FFF2-40B4-BE49-F238E27FC236}">
                <a16:creationId xmlns:a16="http://schemas.microsoft.com/office/drawing/2014/main" id="{DCA7E3D8-33FB-3BCD-9CA6-DFF9C6685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82566" y="583600"/>
            <a:ext cx="899168" cy="900000"/>
          </a:xfrm>
          <a:prstGeom prst="rect">
            <a:avLst/>
          </a:prstGeom>
        </p:spPr>
      </p:pic>
    </p:spTree>
    <p:extLst>
      <p:ext uri="{BB962C8B-B14F-4D97-AF65-F5344CB8AC3E}">
        <p14:creationId xmlns:p14="http://schemas.microsoft.com/office/powerpoint/2010/main" val="46986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FC45-3572-9DEF-B26C-8436E2178834}"/>
              </a:ext>
            </a:extLst>
          </p:cNvPr>
          <p:cNvSpPr>
            <a:spLocks noGrp="1"/>
          </p:cNvSpPr>
          <p:nvPr>
            <p:ph type="title"/>
          </p:nvPr>
        </p:nvSpPr>
        <p:spPr>
          <a:xfrm>
            <a:off x="807778" y="59635"/>
            <a:ext cx="10353761" cy="1007165"/>
          </a:xfrm>
        </p:spPr>
        <p:txBody>
          <a:bodyPr/>
          <a:lstStyle/>
          <a:p>
            <a:r>
              <a:rPr lang="en-GB" dirty="0">
                <a:latin typeface="Times New Roman" panose="02020603050405020304" pitchFamily="18" charset="0"/>
                <a:cs typeface="Times New Roman" panose="02020603050405020304" pitchFamily="18" charset="0"/>
              </a:rPr>
              <a:t>STEPS INVOLVED</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CEC60F-CD70-3B28-6CBF-2D5F18978614}"/>
              </a:ext>
            </a:extLst>
          </p:cNvPr>
          <p:cNvSpPr>
            <a:spLocks noGrp="1"/>
          </p:cNvSpPr>
          <p:nvPr>
            <p:ph idx="1"/>
          </p:nvPr>
        </p:nvSpPr>
        <p:spPr>
          <a:xfrm>
            <a:off x="919119" y="1066800"/>
            <a:ext cx="10353762" cy="4174435"/>
          </a:xfrm>
        </p:spPr>
        <p:txBody>
          <a:bodyPr>
            <a:noAutofit/>
          </a:bodyPr>
          <a:lstStyle/>
          <a:p>
            <a:pPr marL="0" indent="0">
              <a:buNone/>
            </a:pPr>
            <a:r>
              <a:rPr lang="en-GB" sz="3200" b="1" u="sng" dirty="0">
                <a:latin typeface="Times New Roman" panose="02020603050405020304" charset="0"/>
                <a:cs typeface="Times New Roman" panose="02020603050405020304" charset="0"/>
              </a:rPr>
              <a:t>Step-1</a:t>
            </a:r>
            <a:r>
              <a:rPr lang="en-GB" sz="3200" dirty="0">
                <a:latin typeface="Times New Roman" panose="02020603050405020304" charset="0"/>
                <a:cs typeface="Times New Roman" panose="02020603050405020304" charset="0"/>
              </a:rPr>
              <a:t>:</a:t>
            </a:r>
          </a:p>
          <a:p>
            <a:pPr>
              <a:buFont typeface="Wingdings" panose="05000000000000000000" pitchFamily="2" charset="2"/>
              <a:buChar char="v"/>
            </a:pPr>
            <a:r>
              <a:rPr lang="en-GB" sz="3200" b="1" dirty="0">
                <a:latin typeface="Times New Roman" panose="02020603050405020304" charset="0"/>
                <a:cs typeface="Times New Roman" panose="02020603050405020304" charset="0"/>
              </a:rPr>
              <a:t>Query</a:t>
            </a:r>
            <a:r>
              <a:rPr lang="en-GB" sz="3200" dirty="0">
                <a:latin typeface="Times New Roman" panose="02020603050405020304" charset="0"/>
                <a:cs typeface="Times New Roman" panose="02020603050405020304" charset="0"/>
              </a:rPr>
              <a:t> </a:t>
            </a:r>
            <a:r>
              <a:rPr lang="en-GB" sz="3200" b="1" dirty="0">
                <a:latin typeface="Times New Roman" panose="02020603050405020304" charset="0"/>
                <a:cs typeface="Times New Roman" panose="02020603050405020304" charset="0"/>
              </a:rPr>
              <a:t>Parsing</a:t>
            </a:r>
            <a:r>
              <a:rPr lang="en-GB" sz="3200" dirty="0">
                <a:latin typeface="Times New Roman" panose="02020603050405020304" charset="0"/>
                <a:cs typeface="Times New Roman" panose="02020603050405020304" charset="0"/>
              </a:rPr>
              <a:t>: The database performs checks such as the following after converting the database into relational algebra:</a:t>
            </a:r>
          </a:p>
          <a:p>
            <a:r>
              <a:rPr lang="en-GB" sz="3200" b="1" dirty="0">
                <a:latin typeface="Times New Roman" panose="02020603050405020304" charset="0"/>
                <a:cs typeface="Times New Roman" panose="02020603050405020304" charset="0"/>
              </a:rPr>
              <a:t>LEXICAL</a:t>
            </a:r>
            <a:r>
              <a:rPr lang="en-GB" sz="3200" dirty="0">
                <a:latin typeface="Times New Roman" panose="02020603050405020304" charset="0"/>
                <a:cs typeface="Times New Roman" panose="02020603050405020304" charset="0"/>
              </a:rPr>
              <a:t> </a:t>
            </a:r>
            <a:r>
              <a:rPr lang="en-GB" sz="3200" b="1" dirty="0">
                <a:latin typeface="Times New Roman" panose="02020603050405020304" charset="0"/>
                <a:cs typeface="Times New Roman" panose="02020603050405020304" charset="0"/>
              </a:rPr>
              <a:t>ANALYSIS</a:t>
            </a:r>
          </a:p>
          <a:p>
            <a:r>
              <a:rPr lang="en-GB" sz="3200" b="1" dirty="0">
                <a:latin typeface="Times New Roman" panose="02020603050405020304" charset="0"/>
                <a:cs typeface="Times New Roman" panose="02020603050405020304" charset="0"/>
              </a:rPr>
              <a:t>SYNTAX CHECKS </a:t>
            </a:r>
          </a:p>
          <a:p>
            <a:r>
              <a:rPr lang="en-GB" sz="3200" b="1" dirty="0">
                <a:latin typeface="Times New Roman" panose="02020603050405020304" charset="0"/>
                <a:cs typeface="Times New Roman" panose="02020603050405020304" charset="0"/>
              </a:rPr>
              <a:t>SEMANTIC CHECK </a:t>
            </a:r>
            <a:endParaRPr lang="en-GB" sz="32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68659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8AAC-B2CE-3209-DD9C-D0A6FC1A823F}"/>
              </a:ext>
            </a:extLst>
          </p:cNvPr>
          <p:cNvSpPr>
            <a:spLocks noGrp="1"/>
          </p:cNvSpPr>
          <p:nvPr>
            <p:ph type="title"/>
          </p:nvPr>
        </p:nvSpPr>
        <p:spPr>
          <a:xfrm>
            <a:off x="913795" y="1"/>
            <a:ext cx="10353761" cy="1099930"/>
          </a:xfrm>
        </p:spPr>
        <p:txBody>
          <a:bodyPr/>
          <a:lstStyle/>
          <a:p>
            <a:r>
              <a:rPr lang="en-GB" dirty="0">
                <a:latin typeface="Times New Roman" panose="02020603050405020304" pitchFamily="18" charset="0"/>
                <a:cs typeface="Times New Roman" panose="02020603050405020304" pitchFamily="18" charset="0"/>
              </a:rPr>
              <a:t>STEPS INVOLVED</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183EB6-59B0-9AC8-8B81-027EA622FCFF}"/>
              </a:ext>
            </a:extLst>
          </p:cNvPr>
          <p:cNvSpPr>
            <a:spLocks noGrp="1"/>
          </p:cNvSpPr>
          <p:nvPr>
            <p:ph idx="1"/>
          </p:nvPr>
        </p:nvSpPr>
        <p:spPr>
          <a:xfrm>
            <a:off x="913794" y="1099931"/>
            <a:ext cx="10353762" cy="3921526"/>
          </a:xfrm>
        </p:spPr>
        <p:txBody>
          <a:bodyPr>
            <a:noAutofit/>
          </a:bodyPr>
          <a:lstStyle/>
          <a:p>
            <a:pPr marL="0" indent="0">
              <a:buNone/>
            </a:pPr>
            <a:r>
              <a:rPr lang="en-GB" altLang="en-US" sz="3200" b="1" u="sng" dirty="0">
                <a:latin typeface="Times New Roman" panose="02020603050405020304" charset="0"/>
                <a:cs typeface="Times New Roman" panose="02020603050405020304" charset="0"/>
              </a:rPr>
              <a:t>Step-2</a:t>
            </a:r>
            <a:r>
              <a:rPr lang="en-GB" altLang="en-US" sz="3200" dirty="0">
                <a:latin typeface="Times New Roman" panose="02020603050405020304" charset="0"/>
                <a:cs typeface="Times New Roman" panose="02020603050405020304" charset="0"/>
              </a:rPr>
              <a:t>:</a:t>
            </a:r>
          </a:p>
          <a:p>
            <a:pPr>
              <a:buFont typeface="Wingdings" panose="05000000000000000000" pitchFamily="2" charset="2"/>
              <a:buChar char="v"/>
            </a:pPr>
            <a:r>
              <a:rPr lang="en-GB" altLang="en-US" sz="3200" b="1" dirty="0">
                <a:latin typeface="Times New Roman" panose="02020603050405020304" charset="0"/>
                <a:cs typeface="Times New Roman" panose="02020603050405020304" charset="0"/>
              </a:rPr>
              <a:t>Optimization</a:t>
            </a:r>
            <a:r>
              <a:rPr lang="en-GB" altLang="en-US" sz="3200" dirty="0">
                <a:latin typeface="Times New Roman" panose="02020603050405020304" charset="0"/>
                <a:cs typeface="Times New Roman" panose="02020603050405020304" charset="0"/>
              </a:rPr>
              <a:t> : It is a process in which multiple query execution plan for satisfying a query are examined and the most efficient query plan is selected for execution.</a:t>
            </a:r>
          </a:p>
          <a:p>
            <a:pPr marL="0" indent="0">
              <a:buNone/>
            </a:pPr>
            <a:endParaRPr lang="en-GB" altLang="en-US" sz="3200" dirty="0">
              <a:latin typeface="Times New Roman" panose="02020603050405020304" charset="0"/>
              <a:cs typeface="Times New Roman" panose="02020603050405020304" charset="0"/>
            </a:endParaRPr>
          </a:p>
          <a:p>
            <a:r>
              <a:rPr lang="en-GB" altLang="en-US" sz="3200" dirty="0">
                <a:latin typeface="Times New Roman" panose="02020603050405020304" charset="0"/>
                <a:cs typeface="Times New Roman" panose="02020603050405020304" charset="0"/>
              </a:rPr>
              <a:t>Database catalogue stores the execution plans and then optimizer passes the lowest cost plan for execution.</a:t>
            </a:r>
          </a:p>
          <a:p>
            <a:pPr marL="0" indent="0">
              <a:buNone/>
            </a:pPr>
            <a:endParaRPr lang="en-GB" altLang="en-US" sz="3200" dirty="0">
              <a:latin typeface="Times New Roman" panose="02020603050405020304" charset="0"/>
              <a:cs typeface="Times New Roman" panose="02020603050405020304" charset="0"/>
            </a:endParaRPr>
          </a:p>
          <a:p>
            <a:endParaRPr lang="aa-ET" sz="3200" dirty="0"/>
          </a:p>
          <a:p>
            <a:endParaRPr lang="aa-ET" sz="3200" dirty="0"/>
          </a:p>
        </p:txBody>
      </p:sp>
    </p:spTree>
    <p:extLst>
      <p:ext uri="{BB962C8B-B14F-4D97-AF65-F5344CB8AC3E}">
        <p14:creationId xmlns:p14="http://schemas.microsoft.com/office/powerpoint/2010/main" val="264360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3635-1F81-0B2B-D245-9E2EA9730D16}"/>
              </a:ext>
            </a:extLst>
          </p:cNvPr>
          <p:cNvSpPr>
            <a:spLocks noGrp="1"/>
          </p:cNvSpPr>
          <p:nvPr>
            <p:ph type="title"/>
          </p:nvPr>
        </p:nvSpPr>
        <p:spPr>
          <a:xfrm>
            <a:off x="913795" y="1"/>
            <a:ext cx="10353761" cy="1007164"/>
          </a:xfrm>
        </p:spPr>
        <p:txBody>
          <a:bodyPr/>
          <a:lstStyle/>
          <a:p>
            <a:r>
              <a:rPr lang="en-GB" dirty="0">
                <a:latin typeface="Times New Roman" panose="02020603050405020304" pitchFamily="18" charset="0"/>
                <a:cs typeface="Times New Roman" panose="02020603050405020304" pitchFamily="18" charset="0"/>
              </a:rPr>
              <a:t>STEPS</a:t>
            </a:r>
            <a:r>
              <a:rPr lang="en-GB" dirty="0"/>
              <a:t> </a:t>
            </a:r>
            <a:r>
              <a:rPr lang="en-GB" dirty="0">
                <a:latin typeface="Times New Roman" panose="02020603050405020304" pitchFamily="18" charset="0"/>
                <a:cs typeface="Times New Roman" panose="02020603050405020304" pitchFamily="18" charset="0"/>
              </a:rPr>
              <a:t>INVOLVED</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D858B0-B6E8-3FE8-0292-B52E6BAA06C3}"/>
              </a:ext>
            </a:extLst>
          </p:cNvPr>
          <p:cNvSpPr>
            <a:spLocks noGrp="1"/>
          </p:cNvSpPr>
          <p:nvPr>
            <p:ph idx="1"/>
          </p:nvPr>
        </p:nvSpPr>
        <p:spPr>
          <a:xfrm>
            <a:off x="913795" y="887897"/>
            <a:ext cx="10353762" cy="6082745"/>
          </a:xfrm>
        </p:spPr>
        <p:txBody>
          <a:bodyPr>
            <a:normAutofit/>
          </a:bodyPr>
          <a:lstStyle/>
          <a:p>
            <a:pPr marL="0" indent="0">
              <a:buNone/>
            </a:pPr>
            <a:r>
              <a:rPr lang="en-GB" sz="3200" b="1" u="sng" dirty="0">
                <a:latin typeface="Times New Roman" panose="02020603050405020304" charset="0"/>
                <a:cs typeface="Times New Roman" panose="02020603050405020304" charset="0"/>
              </a:rPr>
              <a:t>Step-3</a:t>
            </a:r>
            <a:r>
              <a:rPr lang="en-GB" sz="3200" dirty="0">
                <a:latin typeface="Times New Roman" panose="02020603050405020304" charset="0"/>
                <a:cs typeface="Times New Roman" panose="02020603050405020304" charset="0"/>
              </a:rPr>
              <a:t>:</a:t>
            </a:r>
          </a:p>
          <a:p>
            <a:pPr marL="0" indent="0">
              <a:buNone/>
            </a:pPr>
            <a:r>
              <a:rPr lang="en-GB" sz="3200" dirty="0">
                <a:latin typeface="Times New Roman" panose="02020603050405020304" charset="0"/>
                <a:cs typeface="Times New Roman" panose="02020603050405020304" charset="0"/>
              </a:rPr>
              <a:t>This involves relational algebra transformation.</a:t>
            </a:r>
          </a:p>
          <a:p>
            <a:pPr marL="0" indent="0">
              <a:buNone/>
            </a:pPr>
            <a:r>
              <a:rPr lang="en-GB" sz="3200" b="1" u="sng" dirty="0">
                <a:latin typeface="Times New Roman" panose="02020603050405020304" charset="0"/>
                <a:cs typeface="Times New Roman" panose="02020603050405020304" charset="0"/>
              </a:rPr>
              <a:t>Step-4</a:t>
            </a:r>
            <a:r>
              <a:rPr lang="en-GB" sz="3200" dirty="0">
                <a:latin typeface="Times New Roman" panose="02020603050405020304" charset="0"/>
                <a:cs typeface="Times New Roman" panose="02020603050405020304" charset="0"/>
              </a:rPr>
              <a:t>:</a:t>
            </a:r>
          </a:p>
          <a:p>
            <a:pPr marL="0" indent="0">
              <a:buNone/>
            </a:pPr>
            <a:r>
              <a:rPr lang="en-GB" sz="3200" dirty="0">
                <a:latin typeface="Times New Roman" panose="02020603050405020304" charset="0"/>
                <a:cs typeface="Times New Roman" panose="02020603050405020304" charset="0"/>
              </a:rPr>
              <a:t>An execution plan is then generated by selecting the best suited plan.</a:t>
            </a:r>
          </a:p>
          <a:p>
            <a:pPr marL="0" indent="0">
              <a:buNone/>
            </a:pPr>
            <a:r>
              <a:rPr lang="en-GB" sz="3200" b="1" u="sng" dirty="0">
                <a:latin typeface="Times New Roman" panose="02020603050405020304" charset="0"/>
                <a:cs typeface="Times New Roman" panose="02020603050405020304" charset="0"/>
              </a:rPr>
              <a:t>Step-5</a:t>
            </a:r>
            <a:r>
              <a:rPr lang="en-GB" sz="3200" dirty="0">
                <a:latin typeface="Times New Roman" panose="02020603050405020304" charset="0"/>
                <a:cs typeface="Times New Roman" panose="02020603050405020304" charset="0"/>
              </a:rPr>
              <a:t>:</a:t>
            </a:r>
          </a:p>
          <a:p>
            <a:pPr marL="0" indent="0">
              <a:buNone/>
            </a:pPr>
            <a:r>
              <a:rPr lang="en-GB" sz="3200" dirty="0">
                <a:latin typeface="Times New Roman" panose="02020603050405020304" charset="0"/>
                <a:cs typeface="Times New Roman" panose="02020603050405020304" charset="0"/>
              </a:rPr>
              <a:t>The execution engine finally runs the query and display the required result.</a:t>
            </a:r>
          </a:p>
          <a:p>
            <a:endParaRPr lang="en-GB" sz="3200" dirty="0">
              <a:latin typeface="Times New Roman" panose="02020603050405020304" charset="0"/>
              <a:cs typeface="Times New Roman" panose="02020603050405020304" charset="0"/>
            </a:endParaRPr>
          </a:p>
          <a:p>
            <a:endParaRPr lang="en-US" sz="3200" dirty="0">
              <a:latin typeface="Times New Roman" panose="02020603050405020304" charset="0"/>
              <a:cs typeface="Times New Roman" panose="02020603050405020304" charset="0"/>
            </a:endParaRPr>
          </a:p>
          <a:p>
            <a:endParaRPr lang="aa-ET" sz="3200" dirty="0"/>
          </a:p>
        </p:txBody>
      </p:sp>
    </p:spTree>
    <p:extLst>
      <p:ext uri="{BB962C8B-B14F-4D97-AF65-F5344CB8AC3E}">
        <p14:creationId xmlns:p14="http://schemas.microsoft.com/office/powerpoint/2010/main" val="203628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7B9C-5750-8D0C-90BB-00A79FC32B82}"/>
              </a:ext>
            </a:extLst>
          </p:cNvPr>
          <p:cNvSpPr>
            <a:spLocks noGrp="1"/>
          </p:cNvSpPr>
          <p:nvPr>
            <p:ph type="title"/>
          </p:nvPr>
        </p:nvSpPr>
        <p:spPr/>
        <p:txBody>
          <a:bodyPr/>
          <a:lstStyle/>
          <a:p>
            <a:r>
              <a:rPr lang="en-GB" dirty="0"/>
              <a:t> </a:t>
            </a:r>
            <a:endParaRPr lang="aa-ET" dirty="0"/>
          </a:p>
        </p:txBody>
      </p:sp>
      <p:pic>
        <p:nvPicPr>
          <p:cNvPr id="4" name="Content Placeholder 4">
            <a:extLst>
              <a:ext uri="{FF2B5EF4-FFF2-40B4-BE49-F238E27FC236}">
                <a16:creationId xmlns:a16="http://schemas.microsoft.com/office/drawing/2014/main" id="{F575083C-3F38-67FD-AAC0-79D10C75B9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7539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87C658B-045B-22EE-4CE4-4DF9F371CE84}"/>
              </a:ext>
            </a:extLst>
          </p:cNvPr>
          <p:cNvPicPr>
            <a:picLocks noGrp="1" noChangeAspect="1"/>
          </p:cNvPicPr>
          <p:nvPr>
            <p:ph idx="1"/>
          </p:nvPr>
        </p:nvPicPr>
        <p:blipFill>
          <a:blip r:embed="rId2"/>
          <a:stretch>
            <a:fillRect/>
          </a:stretch>
        </p:blipFill>
        <p:spPr>
          <a:xfrm>
            <a:off x="0" y="-125260"/>
            <a:ext cx="12192000" cy="6858000"/>
          </a:xfrm>
        </p:spPr>
      </p:pic>
      <p:sp>
        <p:nvSpPr>
          <p:cNvPr id="3" name="Rectangle 2"/>
          <p:cNvSpPr/>
          <p:nvPr/>
        </p:nvSpPr>
        <p:spPr>
          <a:xfrm>
            <a:off x="1319436" y="1977778"/>
            <a:ext cx="9553128" cy="3170099"/>
          </a:xfrm>
          <a:prstGeom prst="rect">
            <a:avLst/>
          </a:prstGeom>
          <a:noFill/>
        </p:spPr>
        <p:txBody>
          <a:bodyPr wrap="none" lIns="91440" tIns="45720" rIns="91440" bIns="45720">
            <a:spAutoFit/>
          </a:bodyPr>
          <a:lstStyle/>
          <a:p>
            <a:pPr algn="ctr"/>
            <a:r>
              <a:rPr lang="en-GB" sz="10000" cap="none" spc="0" dirty="0">
                <a:ln w="0">
                  <a:noFill/>
                </a:ln>
                <a:solidFill>
                  <a:schemeClr val="tx1"/>
                </a:solidFill>
                <a:effectLst>
                  <a:glow rad="139700">
                    <a:schemeClr val="tx2">
                      <a:lumMod val="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QUERY</a:t>
            </a:r>
          </a:p>
          <a:p>
            <a:pPr algn="ctr"/>
            <a:r>
              <a:rPr lang="en-GB" sz="10000" cap="none" spc="0" dirty="0">
                <a:ln w="0">
                  <a:noFill/>
                </a:ln>
                <a:solidFill>
                  <a:schemeClr val="tx1"/>
                </a:solidFill>
                <a:effectLst>
                  <a:glow rad="139700">
                    <a:schemeClr val="tx2">
                      <a:lumMod val="75000"/>
                      <a:alpha val="40000"/>
                    </a:schemeClr>
                  </a:glow>
                  <a:outerShdw blurRad="38100" dist="19050" dir="2700000" algn="tl" rotWithShape="0">
                    <a:schemeClr val="dk1">
                      <a:alpha val="40000"/>
                    </a:schemeClr>
                  </a:outerShdw>
                </a:effectLst>
              </a:rPr>
              <a:t> </a:t>
            </a:r>
            <a:r>
              <a:rPr lang="en-GB" sz="10000" cap="none" spc="0" dirty="0">
                <a:ln w="0">
                  <a:noFill/>
                </a:ln>
                <a:solidFill>
                  <a:schemeClr val="tx1"/>
                </a:solidFill>
                <a:effectLst>
                  <a:glow rad="139700">
                    <a:schemeClr val="tx2">
                      <a:lumMod val="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OPTIMIZATION</a:t>
            </a:r>
            <a:endParaRPr lang="en-GB" sz="10000" cap="none" spc="0" dirty="0">
              <a:ln w="0">
                <a:noFill/>
              </a:ln>
              <a:solidFill>
                <a:schemeClr val="tx1"/>
              </a:solidFill>
              <a:effectLst>
                <a:glow rad="139700">
                  <a:schemeClr val="tx2">
                    <a:lumMod val="75000"/>
                    <a:alpha val="40000"/>
                  </a:schemeClr>
                </a:glow>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061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A32A-B098-EBC7-9C38-A7593F6211E1}"/>
              </a:ext>
            </a:extLst>
          </p:cNvPr>
          <p:cNvSpPr>
            <a:spLocks noGrp="1"/>
          </p:cNvSpPr>
          <p:nvPr>
            <p:ph type="title"/>
          </p:nvPr>
        </p:nvSpPr>
        <p:spPr>
          <a:xfrm>
            <a:off x="913795" y="0"/>
            <a:ext cx="10353761" cy="1326321"/>
          </a:xfrm>
        </p:spPr>
        <p:txBody>
          <a:bodyPr/>
          <a:lstStyle/>
          <a:p>
            <a:r>
              <a:rPr lang="en-US" b="1" dirty="0">
                <a:latin typeface="Times New Roman" panose="02020603050405020304" pitchFamily="18" charset="0"/>
                <a:cs typeface="Times New Roman" panose="02020603050405020304" pitchFamily="18" charset="0"/>
              </a:rPr>
              <a:t>WHAT IS QUERY OPTIMIZATION?</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1FE83D-FDDC-6B04-F279-C0558B7E7620}"/>
              </a:ext>
            </a:extLst>
          </p:cNvPr>
          <p:cNvSpPr>
            <a:spLocks noGrp="1"/>
          </p:cNvSpPr>
          <p:nvPr>
            <p:ph idx="1"/>
          </p:nvPr>
        </p:nvSpPr>
        <p:spPr>
          <a:xfrm>
            <a:off x="834281" y="1459959"/>
            <a:ext cx="10353762" cy="3695136"/>
          </a:xfrm>
        </p:spPr>
        <p:txBody>
          <a:bodyPr>
            <a:noAutofit/>
          </a:bodyPr>
          <a:lstStyle/>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Query Optimization is the process of selecting an efficient execution plan for evaluating data.</a:t>
            </a:r>
          </a:p>
          <a:p>
            <a:pPr>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After parsing of the query, parsed query is passed on to the query optimizer, which generates different execution plans to evaluate parsed query and selects the plan with the least estimated cost</a:t>
            </a:r>
          </a:p>
          <a:p>
            <a:pPr>
              <a:buFont typeface="Wingdings" panose="05000000000000000000" pitchFamily="2" charset="2"/>
              <a:buChar char="v"/>
            </a:pPr>
            <a:endParaRPr lang="aa-ET"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49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1C0B-E578-857E-913D-4A54731EB378}"/>
              </a:ext>
            </a:extLst>
          </p:cNvPr>
          <p:cNvSpPr>
            <a:spLocks noGrp="1"/>
          </p:cNvSpPr>
          <p:nvPr>
            <p:ph type="title"/>
          </p:nvPr>
        </p:nvSpPr>
        <p:spPr>
          <a:xfrm>
            <a:off x="913795" y="145774"/>
            <a:ext cx="10353761" cy="1326321"/>
          </a:xfrm>
        </p:spPr>
        <p:txBody>
          <a:bodyPr/>
          <a:lstStyle/>
          <a:p>
            <a:r>
              <a:rPr lang="en-US" b="1" u="sng" dirty="0">
                <a:latin typeface="Times New Roman" panose="02020603050405020304" pitchFamily="18" charset="0"/>
                <a:cs typeface="Times New Roman" panose="02020603050405020304" pitchFamily="18" charset="0"/>
              </a:rPr>
              <a:t>IMPORTANCE OF QUERY OPTIMIZATION</a:t>
            </a:r>
            <a:endParaRPr lang="aa-ET"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607AD7-0575-E474-7066-D0DD7D212AB8}"/>
              </a:ext>
            </a:extLst>
          </p:cNvPr>
          <p:cNvSpPr>
            <a:spLocks noGrp="1"/>
          </p:cNvSpPr>
          <p:nvPr>
            <p:ph idx="1"/>
          </p:nvPr>
        </p:nvSpPr>
        <p:spPr>
          <a:xfrm>
            <a:off x="913795" y="1205948"/>
            <a:ext cx="10353762" cy="4585252"/>
          </a:xfrm>
        </p:spPr>
        <p:txBody>
          <a:bodyPr>
            <a:noAutofit/>
          </a:bodyPr>
          <a:lstStyle/>
          <a:p>
            <a:pPr>
              <a:buFont typeface="Wingdings" panose="05000000000000000000" pitchFamily="2" charset="2"/>
              <a:buChar char="v"/>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Query optimization is critical because it directly impacts the performance of database systems.</a:t>
            </a:r>
          </a:p>
          <a:p>
            <a:pPr>
              <a:buFont typeface="Wingdings" panose="05000000000000000000" pitchFamily="2" charset="2"/>
              <a:buChar char="v"/>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Poorly optimized queries can result in slow response times and increased system resource utilization. On the other hand, well-optimized queries can lead to faster response times, reduced resource utilization, and improved user satisfaction.</a:t>
            </a:r>
          </a:p>
        </p:txBody>
      </p:sp>
    </p:spTree>
    <p:extLst>
      <p:ext uri="{BB962C8B-B14F-4D97-AF65-F5344CB8AC3E}">
        <p14:creationId xmlns:p14="http://schemas.microsoft.com/office/powerpoint/2010/main" val="315825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515B-6F21-F7AB-2471-07726A1CA877}"/>
              </a:ext>
            </a:extLst>
          </p:cNvPr>
          <p:cNvSpPr>
            <a:spLocks noGrp="1"/>
          </p:cNvSpPr>
          <p:nvPr>
            <p:ph type="title"/>
          </p:nvPr>
        </p:nvSpPr>
        <p:spPr>
          <a:xfrm>
            <a:off x="913795" y="0"/>
            <a:ext cx="10353761" cy="1326321"/>
          </a:xfrm>
        </p:spPr>
        <p:txBody>
          <a:bodyPr>
            <a:normAutofit/>
          </a:bodyPr>
          <a:lstStyle/>
          <a:p>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Key Factors That Impact Query Performance</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CFA152-020F-31A4-4668-DE7C8F740947}"/>
              </a:ext>
            </a:extLst>
          </p:cNvPr>
          <p:cNvSpPr>
            <a:spLocks noGrp="1"/>
          </p:cNvSpPr>
          <p:nvPr>
            <p:ph idx="1"/>
          </p:nvPr>
        </p:nvSpPr>
        <p:spPr>
          <a:xfrm>
            <a:off x="913794" y="1355045"/>
            <a:ext cx="10353762" cy="5403563"/>
          </a:xfrm>
        </p:spPr>
        <p:txBody>
          <a:bodyPr>
            <a:normAutofit fontScale="32500" lnSpcReduction="20000"/>
          </a:bodyPr>
          <a:lstStyle/>
          <a:p>
            <a:pPr marR="0">
              <a:lnSpc>
                <a:spcPct val="107000"/>
              </a:lnSpc>
              <a:spcBef>
                <a:spcPts val="0"/>
              </a:spcBef>
              <a:spcAft>
                <a:spcPts val="800"/>
              </a:spcAft>
              <a:buFont typeface="Wingdings" panose="05000000000000000000" pitchFamily="2" charset="2"/>
              <a:buChar char="v"/>
            </a:pPr>
            <a:r>
              <a:rPr lang="en-US" sz="9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600" b="1" u="sng" dirty="0">
                <a:effectLst/>
                <a:latin typeface="Times New Roman" panose="02020603050405020304" pitchFamily="18" charset="0"/>
                <a:ea typeface="Calibri" panose="020F0502020204030204" pitchFamily="34" charset="0"/>
                <a:cs typeface="Times New Roman" panose="02020603050405020304" pitchFamily="18" charset="0"/>
              </a:rPr>
              <a:t>Indexing</a:t>
            </a: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 Indexing is the process of creating data structures that enable fast retrieval of data. Queries that rely on indexed columns tend to perform much faster than queries that do not.</a:t>
            </a:r>
          </a:p>
          <a:p>
            <a:pPr marR="0">
              <a:lnSpc>
                <a:spcPct val="107000"/>
              </a:lnSpc>
              <a:spcBef>
                <a:spcPts val="0"/>
              </a:spcBef>
              <a:spcAft>
                <a:spcPts val="800"/>
              </a:spcAft>
              <a:buFont typeface="Wingdings" panose="05000000000000000000" pitchFamily="2" charset="2"/>
              <a:buChar char="v"/>
            </a:pPr>
            <a:endParaRPr lang="en-US" sz="9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v"/>
            </a:pPr>
            <a:endParaRPr lang="en-US" sz="9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v"/>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600" b="1" u="sng" dirty="0">
                <a:effectLst/>
                <a:latin typeface="Times New Roman" panose="02020603050405020304" pitchFamily="18" charset="0"/>
                <a:ea typeface="Calibri" panose="020F0502020204030204" pitchFamily="34" charset="0"/>
                <a:cs typeface="Times New Roman" panose="02020603050405020304" pitchFamily="18" charset="0"/>
              </a:rPr>
              <a:t>Joins</a:t>
            </a: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 Joins are used to combine data from multiple tables. The complexity of the join, the size of the tables being joined, and the number of indexes on the join columns can all impact query performance.</a:t>
            </a:r>
          </a:p>
        </p:txBody>
      </p:sp>
    </p:spTree>
    <p:extLst>
      <p:ext uri="{BB962C8B-B14F-4D97-AF65-F5344CB8AC3E}">
        <p14:creationId xmlns:p14="http://schemas.microsoft.com/office/powerpoint/2010/main" val="22069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C2C5-5B6C-B8A8-E360-0143E33F87CC}"/>
              </a:ext>
            </a:extLst>
          </p:cNvPr>
          <p:cNvSpPr>
            <a:spLocks noGrp="1"/>
          </p:cNvSpPr>
          <p:nvPr>
            <p:ph type="title"/>
          </p:nvPr>
        </p:nvSpPr>
        <p:spPr>
          <a:xfrm>
            <a:off x="913795" y="0"/>
            <a:ext cx="10353761" cy="1166191"/>
          </a:xfrm>
        </p:spPr>
        <p:txBody>
          <a:bodyPr/>
          <a:lstStyle/>
          <a:p>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Key Factors That Impact Query Performance</a:t>
            </a:r>
            <a:r>
              <a:rPr lang="en-GB" dirty="0">
                <a:latin typeface="Times New Roman" panose="02020603050405020304" pitchFamily="18" charset="0"/>
                <a:cs typeface="Times New Roman" panose="02020603050405020304" pitchFamily="18" charset="0"/>
              </a:rPr>
              <a:t> </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106B65-FF56-7856-1D3D-D1B1ECB891D8}"/>
              </a:ext>
            </a:extLst>
          </p:cNvPr>
          <p:cNvSpPr>
            <a:spLocks noGrp="1"/>
          </p:cNvSpPr>
          <p:nvPr>
            <p:ph idx="1"/>
          </p:nvPr>
        </p:nvSpPr>
        <p:spPr>
          <a:xfrm>
            <a:off x="913795" y="1409102"/>
            <a:ext cx="10353762" cy="3643244"/>
          </a:xfrm>
        </p:spPr>
        <p:txBody>
          <a:bodyPr>
            <a:noAutofit/>
          </a:bodyPr>
          <a:lstStyle/>
          <a:p>
            <a:pPr marR="0">
              <a:lnSpc>
                <a:spcPct val="107000"/>
              </a:lnSpc>
              <a:spcBef>
                <a:spcPts val="0"/>
              </a:spcBef>
              <a:spcAft>
                <a:spcPts val="800"/>
              </a:spcAft>
              <a:buFont typeface="Wingdings" panose="05000000000000000000" pitchFamily="2" charset="2"/>
              <a:buChar char="v"/>
            </a:pP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Data Distribution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The distribution of data across different tables can impact query performance. If data is distributed unevenly, queries may need to scan large portions of the table to retrieve the desired data.</a:t>
            </a:r>
          </a:p>
          <a:p>
            <a:pPr marL="0" marR="0" indent="0">
              <a:lnSpc>
                <a:spcPct val="107000"/>
              </a:lnSpc>
              <a:spcBef>
                <a:spcPts val="0"/>
              </a:spcBef>
              <a:spcAft>
                <a:spcPts val="80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v"/>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Query Complexity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The complexity of the query itself can impact performance. Complex queries that involve many subqueries, correlated subqueries, or nested joins tend to perform more slowly than simpler queries.</a:t>
            </a:r>
          </a:p>
        </p:txBody>
      </p:sp>
    </p:spTree>
    <p:extLst>
      <p:ext uri="{BB962C8B-B14F-4D97-AF65-F5344CB8AC3E}">
        <p14:creationId xmlns:p14="http://schemas.microsoft.com/office/powerpoint/2010/main" val="53972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54AA-66D4-E2B3-BB04-BF22E6159D2A}"/>
              </a:ext>
            </a:extLst>
          </p:cNvPr>
          <p:cNvSpPr>
            <a:spLocks noGrp="1"/>
          </p:cNvSpPr>
          <p:nvPr>
            <p:ph type="title"/>
          </p:nvPr>
        </p:nvSpPr>
        <p:spPr>
          <a:xfrm>
            <a:off x="913795" y="0"/>
            <a:ext cx="10353761" cy="1326321"/>
          </a:xfrm>
        </p:spPr>
        <p:txBody>
          <a:bodyPr>
            <a:normAutofit/>
          </a:bodyPr>
          <a:lstStyle/>
          <a:p>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TECHNIQUES FOR QUERY OPTIMIZATION</a:t>
            </a:r>
            <a:endParaRPr lang="aa-ET"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2F7B33-DB7F-1696-44B1-AE6B0F68A080}"/>
              </a:ext>
            </a:extLst>
          </p:cNvPr>
          <p:cNvSpPr>
            <a:spLocks noGrp="1"/>
          </p:cNvSpPr>
          <p:nvPr>
            <p:ph idx="1"/>
          </p:nvPr>
        </p:nvSpPr>
        <p:spPr>
          <a:xfrm>
            <a:off x="913794" y="1326321"/>
            <a:ext cx="10353762" cy="3695136"/>
          </a:xfrm>
        </p:spPr>
        <p:txBody>
          <a:bodyPr>
            <a:noAutofit/>
          </a:bodyPr>
          <a:lstStyle/>
          <a:p>
            <a:pPr>
              <a:lnSpc>
                <a:spcPct val="107000"/>
              </a:lnSpc>
              <a:spcBef>
                <a:spcPts val="0"/>
              </a:spcBef>
              <a:spcAft>
                <a:spcPts val="800"/>
              </a:spcAft>
              <a:buFont typeface="Wingdings" panose="05000000000000000000" pitchFamily="2" charset="2"/>
              <a:buChar char="v"/>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Indexing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As mentioned earlier, indexing is one of the most important techniques for query optimization. By creating indexes on frequently queried columns, queries can be executed more quickly.</a:t>
            </a:r>
          </a:p>
          <a:p>
            <a:pPr>
              <a:lnSpc>
                <a:spcPct val="107000"/>
              </a:lnSpc>
              <a:spcBef>
                <a:spcPts val="0"/>
              </a:spcBef>
              <a:spcAft>
                <a:spcPts val="800"/>
              </a:spcAft>
              <a:buFont typeface="Wingdings" panose="05000000000000000000" pitchFamily="2" charset="2"/>
              <a:buChar char="v"/>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v"/>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Query Rewriting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Query rewriting involves changing the structure of the query to make it more efficient. This can include techniques such as simplifying the query, breaking it into smaller subqueries, or reordering the join operations.</a:t>
            </a:r>
          </a:p>
        </p:txBody>
      </p:sp>
    </p:spTree>
    <p:extLst>
      <p:ext uri="{BB962C8B-B14F-4D97-AF65-F5344CB8AC3E}">
        <p14:creationId xmlns:p14="http://schemas.microsoft.com/office/powerpoint/2010/main" val="32410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44460" y="911299"/>
            <a:ext cx="9590763" cy="5170646"/>
          </a:xfrm>
          <a:prstGeom prst="rect">
            <a:avLst/>
          </a:prstGeom>
        </p:spPr>
        <p:txBody>
          <a:bodyPr wrap="square">
            <a:spAutoFit/>
          </a:bodyPr>
          <a:lstStyle/>
          <a:p>
            <a:pPr lvl="0"/>
            <a:r>
              <a:rPr lang="en-GB" sz="3000" u="sng"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6 </a:t>
            </a:r>
            <a:r>
              <a:rPr lang="en-GB" sz="3000" u="sng"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MEMBErS</a:t>
            </a:r>
            <a:endParaRPr lang="en-GB" sz="3000" u="sng"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v"/>
            </a:pP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AMPONSAH JONATHAN BOADU - 11293871</a:t>
            </a:r>
          </a:p>
          <a:p>
            <a:pPr marL="342900" lvl="0" indent="-342900">
              <a:lnSpc>
                <a:spcPct val="100000"/>
              </a:lnSpc>
              <a:buFont typeface="Wingdings" panose="05000000000000000000" pitchFamily="2" charset="2"/>
              <a:buChar char="v"/>
            </a:pPr>
            <a:r>
              <a:rPr lang="en-GB" sz="3000"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Ninson</a:t>
            </a: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Obed - 11238291</a:t>
            </a:r>
          </a:p>
          <a:p>
            <a:pPr marL="342900" lvl="0" indent="-342900">
              <a:lnSpc>
                <a:spcPct val="100000"/>
              </a:lnSpc>
              <a:buFont typeface="Wingdings" panose="05000000000000000000" pitchFamily="2" charset="2"/>
              <a:buChar char="v"/>
            </a:pP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Kwarteng Andrews </a:t>
            </a:r>
            <a:r>
              <a:rPr lang="en-GB" sz="3000"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Twum</a:t>
            </a: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- 11105235</a:t>
            </a:r>
          </a:p>
          <a:p>
            <a:pPr marL="342900" lvl="0" indent="-342900">
              <a:lnSpc>
                <a:spcPct val="100000"/>
              </a:lnSpc>
              <a:buFont typeface="Wingdings" panose="05000000000000000000" pitchFamily="2" charset="2"/>
              <a:buChar char="v"/>
            </a:pPr>
            <a:r>
              <a:rPr lang="en-GB" sz="3000"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Fordjour</a:t>
            </a: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John Edward – 11254079</a:t>
            </a:r>
          </a:p>
          <a:p>
            <a:pPr marL="342900" indent="-342900">
              <a:buFont typeface="Wingdings" panose="05000000000000000000" pitchFamily="2" charset="2"/>
              <a:buChar char="v"/>
            </a:pP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SENA DELASE ANYOMI - 11292620</a:t>
            </a:r>
          </a:p>
          <a:p>
            <a:pPr marL="342900" lvl="0" indent="-342900">
              <a:lnSpc>
                <a:spcPct val="100000"/>
              </a:lnSpc>
              <a:buFont typeface="Wingdings" panose="05000000000000000000" pitchFamily="2" charset="2"/>
              <a:buChar char="v"/>
            </a:pP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Ahmed Fareed </a:t>
            </a:r>
            <a:r>
              <a:rPr lang="en-GB" sz="3000"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Opare</a:t>
            </a: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- 11338323</a:t>
            </a:r>
          </a:p>
          <a:p>
            <a:pPr marL="342900" lvl="0" indent="-342900">
              <a:lnSpc>
                <a:spcPct val="100000"/>
              </a:lnSpc>
              <a:buFont typeface="Wingdings" panose="05000000000000000000" pitchFamily="2" charset="2"/>
              <a:buChar char="v"/>
            </a:pPr>
            <a:r>
              <a:rPr lang="en-GB" sz="3000"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Asare</a:t>
            </a: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Marvin - 11049492</a:t>
            </a:r>
          </a:p>
          <a:p>
            <a:pPr marL="342900" lvl="0" indent="-342900">
              <a:lnSpc>
                <a:spcPct val="100000"/>
              </a:lnSpc>
              <a:buFont typeface="Wingdings" panose="05000000000000000000" pitchFamily="2" charset="2"/>
              <a:buChar char="v"/>
            </a:pPr>
            <a:r>
              <a:rPr lang="en-GB" sz="3000"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Eririe</a:t>
            </a: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Jeffrey - 11116737</a:t>
            </a:r>
          </a:p>
          <a:p>
            <a:pPr marL="342900" lvl="0" indent="-342900">
              <a:lnSpc>
                <a:spcPct val="100000"/>
              </a:lnSpc>
              <a:buFont typeface="Wingdings" panose="05000000000000000000" pitchFamily="2" charset="2"/>
              <a:buChar char="v"/>
            </a:pPr>
            <a:r>
              <a:rPr lang="en-GB" sz="3000"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Antwi</a:t>
            </a: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Samuel </a:t>
            </a:r>
            <a:r>
              <a:rPr lang="en-GB" sz="3000"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Kojo</a:t>
            </a: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Anafi - 11164744</a:t>
            </a:r>
          </a:p>
          <a:p>
            <a:pPr marL="342900" lvl="0" indent="-342900">
              <a:lnSpc>
                <a:spcPct val="100000"/>
              </a:lnSpc>
              <a:buFont typeface="Wingdings" panose="05000000000000000000" pitchFamily="2" charset="2"/>
              <a:buChar char="v"/>
            </a:pP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Daniel </a:t>
            </a:r>
            <a:r>
              <a:rPr lang="en-GB" sz="3000" cap="all"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Akunyumu-Tetteh</a:t>
            </a:r>
            <a:r>
              <a:rPr lang="en-GB" sz="3000" cap="all"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- 10975105</a:t>
            </a:r>
          </a:p>
        </p:txBody>
      </p:sp>
    </p:spTree>
    <p:extLst>
      <p:ext uri="{BB962C8B-B14F-4D97-AF65-F5344CB8AC3E}">
        <p14:creationId xmlns:p14="http://schemas.microsoft.com/office/powerpoint/2010/main" val="415153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C835-B4EB-F925-2BED-D478FCF07B8F}"/>
              </a:ext>
            </a:extLst>
          </p:cNvPr>
          <p:cNvSpPr>
            <a:spLocks noGrp="1"/>
          </p:cNvSpPr>
          <p:nvPr>
            <p:ph type="title"/>
          </p:nvPr>
        </p:nvSpPr>
        <p:spPr>
          <a:xfrm>
            <a:off x="913795" y="0"/>
            <a:ext cx="10353761" cy="1326321"/>
          </a:xfrm>
        </p:spPr>
        <p:txBody>
          <a:bodyPr>
            <a:normAutofit/>
          </a:bodyPr>
          <a:lstStyle/>
          <a:p>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TECHNIQUES FOR QUERY OPTIMIZATION</a:t>
            </a:r>
            <a:endParaRPr lang="aa-ET"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5356E2-82EA-BD8C-5CF8-7DCECF1A138D}"/>
              </a:ext>
            </a:extLst>
          </p:cNvPr>
          <p:cNvSpPr>
            <a:spLocks noGrp="1"/>
          </p:cNvSpPr>
          <p:nvPr>
            <p:ph idx="1"/>
          </p:nvPr>
        </p:nvSpPr>
        <p:spPr>
          <a:xfrm>
            <a:off x="913794" y="1326321"/>
            <a:ext cx="10353762" cy="3695136"/>
          </a:xfrm>
        </p:spPr>
        <p:txBody>
          <a:bodyPr>
            <a:noAutofit/>
          </a:bodyPr>
          <a:lstStyle/>
          <a:p>
            <a:pPr marR="0">
              <a:lnSpc>
                <a:spcPct val="107000"/>
              </a:lnSpc>
              <a:spcBef>
                <a:spcPts val="0"/>
              </a:spcBef>
              <a:spcAft>
                <a:spcPts val="800"/>
              </a:spcAft>
              <a:buFont typeface="Wingdings" panose="05000000000000000000" pitchFamily="2" charset="2"/>
              <a:buChar char="v"/>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Partitioning: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Partitioning involves dividing large tables into smaller, more manageable pieces. This can improve query performance by reducing the amount of data that needs to be scanned.</a:t>
            </a:r>
          </a:p>
          <a:p>
            <a:pPr marR="0">
              <a:lnSpc>
                <a:spcPct val="107000"/>
              </a:lnSpc>
              <a:spcBef>
                <a:spcPts val="0"/>
              </a:spcBef>
              <a:spcAft>
                <a:spcPts val="800"/>
              </a:spcAft>
              <a:buFont typeface="Wingdings" panose="05000000000000000000" pitchFamily="2" charset="2"/>
              <a:buChar char="v"/>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v"/>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Materialized Views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Materialized views are precomputed queries that are stored in the database. By creating materialized views for frequently executed queries, query response times can be significantly improved.</a:t>
            </a:r>
          </a:p>
        </p:txBody>
      </p:sp>
    </p:spTree>
    <p:extLst>
      <p:ext uri="{BB962C8B-B14F-4D97-AF65-F5344CB8AC3E}">
        <p14:creationId xmlns:p14="http://schemas.microsoft.com/office/powerpoint/2010/main" val="183089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27BB-B24A-9E37-E391-2C319AEDF172}"/>
              </a:ext>
            </a:extLst>
          </p:cNvPr>
          <p:cNvSpPr>
            <a:spLocks noGrp="1"/>
          </p:cNvSpPr>
          <p:nvPr>
            <p:ph type="title"/>
          </p:nvPr>
        </p:nvSpPr>
        <p:spPr/>
        <p:txBody>
          <a:bodyPr>
            <a:normAutofit/>
          </a:bodyPr>
          <a:lstStyle/>
          <a:p>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QUERY OPTIMIZATION PROCESS</a:t>
            </a:r>
            <a:endParaRPr lang="aa-ET"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643503-2A20-0BA8-CAFE-20B406099C92}"/>
              </a:ext>
            </a:extLst>
          </p:cNvPr>
          <p:cNvSpPr>
            <a:spLocks noGrp="1"/>
          </p:cNvSpPr>
          <p:nvPr>
            <p:ph idx="1"/>
          </p:nvPr>
        </p:nvSpPr>
        <p:spPr/>
        <p:txBody>
          <a:bodyPr>
            <a:normAutofit/>
          </a:bodyPr>
          <a:lstStyle/>
          <a:p>
            <a:pPr marR="0">
              <a:lnSpc>
                <a:spcPct val="107000"/>
              </a:lnSpc>
              <a:spcBef>
                <a:spcPts val="0"/>
              </a:spcBef>
              <a:spcAft>
                <a:spcPts val="800"/>
              </a:spcAft>
              <a:buFont typeface="Wingdings" panose="05000000000000000000" pitchFamily="2" charset="2"/>
              <a:buChar char="v"/>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Profiling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Profiling involves analyzing the query execution plan and identifying areas where performance can be improved.</a:t>
            </a:r>
          </a:p>
          <a:p>
            <a:pPr marR="0">
              <a:lnSpc>
                <a:spcPct val="107000"/>
              </a:lnSpc>
              <a:spcBef>
                <a:spcPts val="0"/>
              </a:spcBef>
              <a:spcAft>
                <a:spcPts val="800"/>
              </a:spcAft>
              <a:buFont typeface="Wingdings" panose="05000000000000000000" pitchFamily="2" charset="2"/>
              <a:buChar char="v"/>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v"/>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Analysis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In this step, the query is analyzed to identify potential bottlenecks and areas for improvement. </a:t>
            </a:r>
          </a:p>
        </p:txBody>
      </p:sp>
    </p:spTree>
    <p:extLst>
      <p:ext uri="{BB962C8B-B14F-4D97-AF65-F5344CB8AC3E}">
        <p14:creationId xmlns:p14="http://schemas.microsoft.com/office/powerpoint/2010/main" val="705591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3E5E-341B-47A0-FB0B-F4E59C3987DB}"/>
              </a:ext>
            </a:extLst>
          </p:cNvPr>
          <p:cNvSpPr>
            <a:spLocks noGrp="1"/>
          </p:cNvSpPr>
          <p:nvPr>
            <p:ph type="title"/>
          </p:nvPr>
        </p:nvSpPr>
        <p:spPr/>
        <p:txBody>
          <a:bodyPr>
            <a:normAutofit/>
          </a:bodyPr>
          <a:lstStyle/>
          <a:p>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QUERY OPTIMIZATION PROCESS</a:t>
            </a:r>
            <a:endParaRPr lang="aa-ET"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8FF743-1AA0-B052-F903-3973A6E53844}"/>
              </a:ext>
            </a:extLst>
          </p:cNvPr>
          <p:cNvSpPr>
            <a:spLocks noGrp="1"/>
          </p:cNvSpPr>
          <p:nvPr>
            <p:ph idx="1"/>
          </p:nvPr>
        </p:nvSpPr>
        <p:spPr/>
        <p:txBody>
          <a:bodyPr>
            <a:noAutofit/>
          </a:bodyPr>
          <a:lstStyle/>
          <a:p>
            <a:pPr marR="0">
              <a:lnSpc>
                <a:spcPct val="107000"/>
              </a:lnSpc>
              <a:spcBef>
                <a:spcPts val="0"/>
              </a:spcBef>
              <a:spcAft>
                <a:spcPts val="800"/>
              </a:spcAft>
              <a:buFont typeface="Wingdings" panose="05000000000000000000" pitchFamily="2" charset="2"/>
              <a:buChar char="v"/>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Optimization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Optimization involves applying the techniques discussed earlier to improve query performance.</a:t>
            </a:r>
          </a:p>
          <a:p>
            <a:pPr marR="0">
              <a:lnSpc>
                <a:spcPct val="107000"/>
              </a:lnSpc>
              <a:spcBef>
                <a:spcPts val="0"/>
              </a:spcBef>
              <a:spcAft>
                <a:spcPts val="800"/>
              </a:spcAft>
              <a:buFont typeface="Wingdings" panose="05000000000000000000" pitchFamily="2" charset="2"/>
              <a:buChar char="v"/>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v"/>
            </a:pP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Testing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Finally, the optimized query is tested to ensure that it performs as expected and does not introduce new issues.</a:t>
            </a:r>
          </a:p>
        </p:txBody>
      </p:sp>
    </p:spTree>
    <p:extLst>
      <p:ext uri="{BB962C8B-B14F-4D97-AF65-F5344CB8AC3E}">
        <p14:creationId xmlns:p14="http://schemas.microsoft.com/office/powerpoint/2010/main" val="2742571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017F-0004-6FF9-DE7E-D8BFAFBB4DC3}"/>
              </a:ext>
            </a:extLst>
          </p:cNvPr>
          <p:cNvSpPr>
            <a:spLocks noGrp="1"/>
          </p:cNvSpPr>
          <p:nvPr>
            <p:ph type="title"/>
          </p:nvPr>
        </p:nvSpPr>
        <p:spPr/>
        <p:txBody>
          <a:bodyPr/>
          <a:lstStyle/>
          <a:p>
            <a:r>
              <a:rPr lang="en-GB" dirty="0"/>
              <a:t> </a:t>
            </a:r>
            <a:endParaRPr lang="aa-ET" dirty="0"/>
          </a:p>
        </p:txBody>
      </p:sp>
      <p:pic>
        <p:nvPicPr>
          <p:cNvPr id="4" name="Content Placeholder 3">
            <a:extLst>
              <a:ext uri="{FF2B5EF4-FFF2-40B4-BE49-F238E27FC236}">
                <a16:creationId xmlns:a16="http://schemas.microsoft.com/office/drawing/2014/main" id="{4BEFCF82-038C-69BE-A3C9-92B9E2C716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4156729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1F12-1369-76F0-EF13-9C75D89810CA}"/>
              </a:ext>
            </a:extLst>
          </p:cNvPr>
          <p:cNvSpPr>
            <a:spLocks noGrp="1"/>
          </p:cNvSpPr>
          <p:nvPr>
            <p:ph type="title"/>
          </p:nvPr>
        </p:nvSpPr>
        <p:spPr>
          <a:xfrm>
            <a:off x="913795" y="106018"/>
            <a:ext cx="10353761" cy="1326321"/>
          </a:xfrm>
        </p:spPr>
        <p:txBody>
          <a:bodyPr/>
          <a:lstStyle/>
          <a:p>
            <a:r>
              <a:rPr lang="en-GB" u="sng" dirty="0">
                <a:latin typeface="Times New Roman" panose="02020603050405020304" pitchFamily="18" charset="0"/>
                <a:cs typeface="Times New Roman" panose="02020603050405020304" pitchFamily="18" charset="0"/>
              </a:rPr>
              <a:t>CONCLUSION</a:t>
            </a:r>
            <a:endParaRPr lang="aa-ET"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3CF6A3-EE40-DB91-1394-A0E6BD6FD621}"/>
              </a:ext>
            </a:extLst>
          </p:cNvPr>
          <p:cNvSpPr>
            <a:spLocks noGrp="1"/>
          </p:cNvSpPr>
          <p:nvPr>
            <p:ph idx="1"/>
          </p:nvPr>
        </p:nvSpPr>
        <p:spPr>
          <a:xfrm>
            <a:off x="913794" y="1300934"/>
            <a:ext cx="10353762" cy="3695136"/>
          </a:xfrm>
        </p:spPr>
        <p:txBody>
          <a:bodyPr>
            <a:noAutofit/>
          </a:bodyPr>
          <a:lstStyle/>
          <a:p>
            <a:pPr marL="0" indent="0">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Query processing and optimization are critical components of database design and execution that can have a significant impact on system performance. By understanding the key factors that impact query performance and the different techniques that can be used to optimize queries, database designers can create highly efficient systems that meet the needs of their users. </a:t>
            </a:r>
          </a:p>
        </p:txBody>
      </p:sp>
    </p:spTree>
    <p:extLst>
      <p:ext uri="{BB962C8B-B14F-4D97-AF65-F5344CB8AC3E}">
        <p14:creationId xmlns:p14="http://schemas.microsoft.com/office/powerpoint/2010/main" val="3679024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7F88-CC49-3235-FEC0-AF241D497D69}"/>
              </a:ext>
            </a:extLst>
          </p:cNvPr>
          <p:cNvSpPr>
            <a:spLocks noGrp="1"/>
          </p:cNvSpPr>
          <p:nvPr>
            <p:ph type="title"/>
          </p:nvPr>
        </p:nvSpPr>
        <p:spPr>
          <a:xfrm>
            <a:off x="913795" y="-13251"/>
            <a:ext cx="10353761" cy="940904"/>
          </a:xfrm>
        </p:spPr>
        <p:txBody>
          <a:bodyPr/>
          <a:lstStyle/>
          <a:p>
            <a:r>
              <a:rPr lang="en-GB" u="sng" dirty="0">
                <a:latin typeface="Times New Roman" panose="02020603050405020304" pitchFamily="18" charset="0"/>
                <a:cs typeface="Times New Roman" panose="02020603050405020304" pitchFamily="18" charset="0"/>
              </a:rPr>
              <a:t>REFERENCES</a:t>
            </a:r>
            <a:endParaRPr lang="aa-ET"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F38FA3-2B55-BC4E-28E0-1DB989EFCC5E}"/>
              </a:ext>
            </a:extLst>
          </p:cNvPr>
          <p:cNvSpPr>
            <a:spLocks noGrp="1"/>
          </p:cNvSpPr>
          <p:nvPr>
            <p:ph idx="1"/>
          </p:nvPr>
        </p:nvSpPr>
        <p:spPr>
          <a:xfrm>
            <a:off x="913795" y="927653"/>
            <a:ext cx="10353762" cy="5930347"/>
          </a:xfrm>
        </p:spPr>
        <p:txBody>
          <a:bodyPr>
            <a:normAutofit fontScale="55000" lnSpcReduction="20000"/>
          </a:bodyPr>
          <a:lstStyle/>
          <a:p>
            <a:r>
              <a:rPr lang="en-GB" dirty="0">
                <a:latin typeface="Times New Roman" panose="02020603050405020304" pitchFamily="18" charset="0"/>
                <a:cs typeface="Times New Roman" panose="02020603050405020304" pitchFamily="18" charset="0"/>
              </a:rPr>
              <a:t>[1] Henk Ernst Blok, </a:t>
            </a:r>
            <a:r>
              <a:rPr lang="en-GB" dirty="0" err="1">
                <a:latin typeface="Times New Roman" panose="02020603050405020304" pitchFamily="18" charset="0"/>
                <a:cs typeface="Times New Roman" panose="02020603050405020304" pitchFamily="18" charset="0"/>
              </a:rPr>
              <a:t>Djoerd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Hiemstra</a:t>
            </a:r>
            <a:r>
              <a:rPr lang="en-GB" dirty="0">
                <a:latin typeface="Times New Roman" panose="02020603050405020304" pitchFamily="18" charset="0"/>
                <a:cs typeface="Times New Roman" panose="02020603050405020304" pitchFamily="18" charset="0"/>
              </a:rPr>
              <a:t> and Sunil </a:t>
            </a:r>
            <a:r>
              <a:rPr lang="en-GB" dirty="0" err="1">
                <a:latin typeface="Times New Roman" panose="02020603050405020304" pitchFamily="18" charset="0"/>
                <a:cs typeface="Times New Roman" panose="02020603050405020304" pitchFamily="18" charset="0"/>
              </a:rPr>
              <a:t>Choenni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Franciska</a:t>
            </a:r>
            <a:r>
              <a:rPr lang="en-GB" dirty="0">
                <a:latin typeface="Times New Roman" panose="02020603050405020304" pitchFamily="18" charset="0"/>
                <a:cs typeface="Times New Roman" panose="02020603050405020304" pitchFamily="18" charset="0"/>
              </a:rPr>
              <a:t> de Jong, Henk M. </a:t>
            </a:r>
            <a:r>
              <a:rPr lang="en-GB" dirty="0" err="1">
                <a:latin typeface="Times New Roman" panose="02020603050405020304" pitchFamily="18" charset="0"/>
                <a:cs typeface="Times New Roman" panose="02020603050405020304" pitchFamily="18" charset="0"/>
              </a:rPr>
              <a:t>Blanken</a:t>
            </a:r>
            <a:r>
              <a:rPr lang="en-GB" dirty="0">
                <a:latin typeface="Times New Roman" panose="02020603050405020304" pitchFamily="18" charset="0"/>
                <a:cs typeface="Times New Roman" panose="02020603050405020304" pitchFamily="18" charset="0"/>
              </a:rPr>
              <a:t> and Peter M.G. Apers. Predicting the cost-quality trade-off for information retrieval queries: </a:t>
            </a:r>
            <a:r>
              <a:rPr lang="en-GB" dirty="0" err="1">
                <a:latin typeface="Times New Roman" panose="02020603050405020304" pitchFamily="18" charset="0"/>
                <a:cs typeface="Times New Roman" panose="02020603050405020304" pitchFamily="18" charset="0"/>
              </a:rPr>
              <a:t>Facilitatiing</a:t>
            </a:r>
            <a:r>
              <a:rPr lang="en-GB" dirty="0">
                <a:latin typeface="Times New Roman" panose="02020603050405020304" pitchFamily="18" charset="0"/>
                <a:cs typeface="Times New Roman" panose="02020603050405020304" pitchFamily="18" charset="0"/>
              </a:rPr>
              <a:t> database design and query optimization. Proceedings of the tenth international conference on Information and knowledge management, October 2001, Pages 207-214. </a:t>
            </a:r>
          </a:p>
          <a:p>
            <a:r>
              <a:rPr lang="en-GB" dirty="0">
                <a:latin typeface="Times New Roman" panose="02020603050405020304" pitchFamily="18" charset="0"/>
                <a:cs typeface="Times New Roman" panose="02020603050405020304" pitchFamily="18" charset="0"/>
              </a:rPr>
              <a:t>[2] D. </a:t>
            </a:r>
            <a:r>
              <a:rPr lang="en-GB" dirty="0" err="1">
                <a:latin typeface="Times New Roman" panose="02020603050405020304" pitchFamily="18" charset="0"/>
                <a:cs typeface="Times New Roman" panose="02020603050405020304" pitchFamily="18" charset="0"/>
              </a:rPr>
              <a:t>Calvanese</a:t>
            </a:r>
            <a:r>
              <a:rPr lang="en-GB" dirty="0">
                <a:latin typeface="Times New Roman" panose="02020603050405020304" pitchFamily="18" charset="0"/>
                <a:cs typeface="Times New Roman" panose="02020603050405020304" pitchFamily="18" charset="0"/>
              </a:rPr>
              <a:t>, G. De Giacomo, M. </a:t>
            </a:r>
            <a:r>
              <a:rPr lang="en-GB" dirty="0" err="1">
                <a:latin typeface="Times New Roman" panose="02020603050405020304" pitchFamily="18" charset="0"/>
                <a:cs typeface="Times New Roman" panose="02020603050405020304" pitchFamily="18" charset="0"/>
              </a:rPr>
              <a:t>Lenzerini</a:t>
            </a:r>
            <a:r>
              <a:rPr lang="en-GB" dirty="0">
                <a:latin typeface="Times New Roman" panose="02020603050405020304" pitchFamily="18" charset="0"/>
                <a:cs typeface="Times New Roman" panose="02020603050405020304" pitchFamily="18" charset="0"/>
              </a:rPr>
              <a:t> and M. Y. </a:t>
            </a:r>
            <a:r>
              <a:rPr lang="en-GB" dirty="0" err="1">
                <a:latin typeface="Times New Roman" panose="02020603050405020304" pitchFamily="18" charset="0"/>
                <a:cs typeface="Times New Roman" panose="02020603050405020304" pitchFamily="18" charset="0"/>
              </a:rPr>
              <a:t>Vardi</a:t>
            </a:r>
            <a:r>
              <a:rPr lang="en-GB" dirty="0">
                <a:latin typeface="Times New Roman" panose="02020603050405020304" pitchFamily="18" charset="0"/>
                <a:cs typeface="Times New Roman" panose="02020603050405020304" pitchFamily="18" charset="0"/>
              </a:rPr>
              <a:t>. Reasoning on Regular Path Queries. ACM SIGMOD Record, Vol. 32, No. 4, December 2003.</a:t>
            </a:r>
          </a:p>
          <a:p>
            <a:r>
              <a:rPr lang="en-GB" dirty="0">
                <a:latin typeface="Times New Roman" panose="02020603050405020304" pitchFamily="18" charset="0"/>
                <a:cs typeface="Times New Roman" panose="02020603050405020304" pitchFamily="18" charset="0"/>
              </a:rPr>
              <a:t> [3] Andrew Eisenberg and Jim Melton. Advancements in SQL/XML. ACM SIGMOD Record, Vol. 33, No. 3, September 2004. </a:t>
            </a:r>
          </a:p>
          <a:p>
            <a:r>
              <a:rPr lang="en-GB" dirty="0">
                <a:latin typeface="Times New Roman" panose="02020603050405020304" pitchFamily="18" charset="0"/>
                <a:cs typeface="Times New Roman" panose="02020603050405020304" pitchFamily="18" charset="0"/>
              </a:rPr>
              <a:t>[4] Andrew Eis </a:t>
            </a:r>
            <a:r>
              <a:rPr lang="en-GB" dirty="0" err="1">
                <a:latin typeface="Times New Roman" panose="02020603050405020304" pitchFamily="18" charset="0"/>
                <a:cs typeface="Times New Roman" panose="02020603050405020304" pitchFamily="18" charset="0"/>
              </a:rPr>
              <a:t>enberg</a:t>
            </a:r>
            <a:r>
              <a:rPr lang="en-GB" dirty="0">
                <a:latin typeface="Times New Roman" panose="02020603050405020304" pitchFamily="18" charset="0"/>
                <a:cs typeface="Times New Roman" panose="02020603050405020304" pitchFamily="18" charset="0"/>
              </a:rPr>
              <a:t> and Jim Melton. An Early Look at XQuery API for Java™ (XQJ). ACM SIGMOD Record, Vol. 33, No. 2, June 2004.</a:t>
            </a:r>
          </a:p>
          <a:p>
            <a:r>
              <a:rPr lang="en-GB" dirty="0">
                <a:latin typeface="Times New Roman" panose="02020603050405020304" pitchFamily="18" charset="0"/>
                <a:cs typeface="Times New Roman" panose="02020603050405020304" pitchFamily="18" charset="0"/>
              </a:rPr>
              <a:t> [5] </a:t>
            </a:r>
            <a:r>
              <a:rPr lang="en-GB" dirty="0" err="1">
                <a:latin typeface="Times New Roman" panose="02020603050405020304" pitchFamily="18" charset="0"/>
                <a:cs typeface="Times New Roman" panose="02020603050405020304" pitchFamily="18" charset="0"/>
              </a:rPr>
              <a:t>Ramez</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Elmasri</a:t>
            </a:r>
            <a:r>
              <a:rPr lang="en-GB" dirty="0">
                <a:latin typeface="Times New Roman" panose="02020603050405020304" pitchFamily="18" charset="0"/>
                <a:cs typeface="Times New Roman" panose="02020603050405020304" pitchFamily="18" charset="0"/>
              </a:rPr>
              <a:t> and Shamkant B. Navathe. Fundamentals of Database Systems, second edition. Addison-Wesley Publishing Company, 1994. </a:t>
            </a:r>
          </a:p>
          <a:p>
            <a:r>
              <a:rPr lang="en-GB" dirty="0">
                <a:latin typeface="Times New Roman" panose="02020603050405020304" pitchFamily="18" charset="0"/>
                <a:cs typeface="Times New Roman" panose="02020603050405020304" pitchFamily="18" charset="0"/>
              </a:rPr>
              <a:t>[6] Donald </a:t>
            </a:r>
            <a:r>
              <a:rPr lang="en-GB" dirty="0" err="1">
                <a:latin typeface="Times New Roman" panose="02020603050405020304" pitchFamily="18" charset="0"/>
                <a:cs typeface="Times New Roman" panose="02020603050405020304" pitchFamily="18" charset="0"/>
              </a:rPr>
              <a:t>Kossmann</a:t>
            </a:r>
            <a:r>
              <a:rPr lang="en-GB" dirty="0">
                <a:latin typeface="Times New Roman" panose="02020603050405020304" pitchFamily="18" charset="0"/>
                <a:cs typeface="Times New Roman" panose="02020603050405020304" pitchFamily="18" charset="0"/>
              </a:rPr>
              <a:t> and Konrad Stocker. Iterative Dynamic Programming: A new Class of Query Optimization Algorithms. ACM Transactions on Database Systems, Vol. 25, No. 1, March 2000, Pages 43-82.</a:t>
            </a:r>
          </a:p>
          <a:p>
            <a:r>
              <a:rPr lang="en-GB" dirty="0">
                <a:latin typeface="Times New Roman" panose="02020603050405020304" pitchFamily="18" charset="0"/>
                <a:cs typeface="Times New Roman" panose="02020603050405020304" pitchFamily="18" charset="0"/>
              </a:rPr>
              <a:t> [7] Chiang Lee, Chi-Sheng Shih and Yaw-</a:t>
            </a:r>
            <a:r>
              <a:rPr lang="en-GB" dirty="0" err="1">
                <a:latin typeface="Times New Roman" panose="02020603050405020304" pitchFamily="18" charset="0"/>
                <a:cs typeface="Times New Roman" panose="02020603050405020304" pitchFamily="18" charset="0"/>
              </a:rPr>
              <a:t>Huei</a:t>
            </a:r>
            <a:r>
              <a:rPr lang="en-GB" dirty="0">
                <a:latin typeface="Times New Roman" panose="02020603050405020304" pitchFamily="18" charset="0"/>
                <a:cs typeface="Times New Roman" panose="02020603050405020304" pitchFamily="18" charset="0"/>
              </a:rPr>
              <a:t> Chen. A Graph-</a:t>
            </a:r>
            <a:r>
              <a:rPr lang="en-GB" dirty="0" err="1">
                <a:latin typeface="Times New Roman" panose="02020603050405020304" pitchFamily="18" charset="0"/>
                <a:cs typeface="Times New Roman" panose="02020603050405020304" pitchFamily="18" charset="0"/>
              </a:rPr>
              <a:t>theoritic</a:t>
            </a:r>
            <a:r>
              <a:rPr lang="en-GB" dirty="0">
                <a:latin typeface="Times New Roman" panose="02020603050405020304" pitchFamily="18" charset="0"/>
                <a:cs typeface="Times New Roman" panose="02020603050405020304" pitchFamily="18" charset="0"/>
              </a:rPr>
              <a:t> model for optimizing queries involving methods. The VLDB Journal — The International Journal on Very Large Data Bases, Vol. 9, Issue 4, April 2001, Pages 327-343. </a:t>
            </a:r>
          </a:p>
          <a:p>
            <a:r>
              <a:rPr lang="en-GB" dirty="0">
                <a:latin typeface="Times New Roman" panose="02020603050405020304" pitchFamily="18" charset="0"/>
                <a:cs typeface="Times New Roman" panose="02020603050405020304" pitchFamily="18" charset="0"/>
              </a:rPr>
              <a:t>[8] Hsiao-Fei Liu, Ya-Hui Chang and Kun-Mao Chao. An Optimal Algorithm for Querying Tree Structures and its Applications in Bioinformatics. ACM SIGMOD Record Vol. 33, No. 2, June 2004. </a:t>
            </a:r>
          </a:p>
          <a:p>
            <a:r>
              <a:rPr lang="en-GB" dirty="0">
                <a:latin typeface="Times New Roman" panose="02020603050405020304" pitchFamily="18" charset="0"/>
                <a:cs typeface="Times New Roman" panose="02020603050405020304" pitchFamily="18" charset="0"/>
              </a:rPr>
              <a:t>[9] Reza Sadri, Carlo </a:t>
            </a:r>
            <a:r>
              <a:rPr lang="en-GB" dirty="0" err="1">
                <a:latin typeface="Times New Roman" panose="02020603050405020304" pitchFamily="18" charset="0"/>
                <a:cs typeface="Times New Roman" panose="02020603050405020304" pitchFamily="18" charset="0"/>
              </a:rPr>
              <a:t>Zaniolo</a:t>
            </a:r>
            <a:r>
              <a:rPr lang="en-GB" dirty="0">
                <a:latin typeface="Times New Roman" panose="02020603050405020304" pitchFamily="18" charset="0"/>
                <a:cs typeface="Times New Roman" panose="02020603050405020304" pitchFamily="18" charset="0"/>
              </a:rPr>
              <a:t>, Amir </a:t>
            </a:r>
            <a:r>
              <a:rPr lang="en-GB" dirty="0" err="1">
                <a:latin typeface="Times New Roman" panose="02020603050405020304" pitchFamily="18" charset="0"/>
                <a:cs typeface="Times New Roman" panose="02020603050405020304" pitchFamily="18" charset="0"/>
              </a:rPr>
              <a:t>Zarkesh</a:t>
            </a:r>
            <a:r>
              <a:rPr lang="en-GB" dirty="0">
                <a:latin typeface="Times New Roman" panose="02020603050405020304" pitchFamily="18" charset="0"/>
                <a:cs typeface="Times New Roman" panose="02020603050405020304" pitchFamily="18" charset="0"/>
              </a:rPr>
              <a:t> and Jafar </a:t>
            </a:r>
            <a:r>
              <a:rPr lang="en-GB" dirty="0" err="1">
                <a:latin typeface="Times New Roman" panose="02020603050405020304" pitchFamily="18" charset="0"/>
                <a:cs typeface="Times New Roman" panose="02020603050405020304" pitchFamily="18" charset="0"/>
              </a:rPr>
              <a:t>Adibi</a:t>
            </a:r>
            <a:r>
              <a:rPr lang="en-GB" dirty="0">
                <a:latin typeface="Times New Roman" panose="02020603050405020304" pitchFamily="18" charset="0"/>
                <a:cs typeface="Times New Roman" panose="02020603050405020304" pitchFamily="18" charset="0"/>
              </a:rPr>
              <a:t>. Expressing and Optimizing Sequence Queries in Database Systems. ACM Transactions on Database Systems, Vol. 29, Issue 2, June 2004, Pages 282-318. [</a:t>
            </a:r>
          </a:p>
          <a:p>
            <a:r>
              <a:rPr lang="en-GB" dirty="0">
                <a:latin typeface="Times New Roman" panose="02020603050405020304" pitchFamily="18" charset="0"/>
                <a:cs typeface="Times New Roman" panose="02020603050405020304" pitchFamily="18" charset="0"/>
              </a:rPr>
              <a:t>10] Reza Sadri, Carlo </a:t>
            </a:r>
            <a:r>
              <a:rPr lang="en-GB" dirty="0" err="1">
                <a:latin typeface="Times New Roman" panose="02020603050405020304" pitchFamily="18" charset="0"/>
                <a:cs typeface="Times New Roman" panose="02020603050405020304" pitchFamily="18" charset="0"/>
              </a:rPr>
              <a:t>Zaniolo</a:t>
            </a:r>
            <a:r>
              <a:rPr lang="en-GB" dirty="0">
                <a:latin typeface="Times New Roman" panose="02020603050405020304" pitchFamily="18" charset="0"/>
                <a:cs typeface="Times New Roman" panose="02020603050405020304" pitchFamily="18" charset="0"/>
              </a:rPr>
              <a:t>, Amir </a:t>
            </a:r>
            <a:r>
              <a:rPr lang="en-GB" dirty="0" err="1">
                <a:latin typeface="Times New Roman" panose="02020603050405020304" pitchFamily="18" charset="0"/>
                <a:cs typeface="Times New Roman" panose="02020603050405020304" pitchFamily="18" charset="0"/>
              </a:rPr>
              <a:t>Zarkesh</a:t>
            </a:r>
            <a:r>
              <a:rPr lang="en-GB" dirty="0">
                <a:latin typeface="Times New Roman" panose="02020603050405020304" pitchFamily="18" charset="0"/>
                <a:cs typeface="Times New Roman" panose="02020603050405020304" pitchFamily="18" charset="0"/>
              </a:rPr>
              <a:t> and Jafar </a:t>
            </a:r>
            <a:r>
              <a:rPr lang="en-GB" dirty="0" err="1">
                <a:latin typeface="Times New Roman" panose="02020603050405020304" pitchFamily="18" charset="0"/>
                <a:cs typeface="Times New Roman" panose="02020603050405020304" pitchFamily="18" charset="0"/>
              </a:rPr>
              <a:t>Adibi</a:t>
            </a:r>
            <a:r>
              <a:rPr lang="en-GB" dirty="0">
                <a:latin typeface="Times New Roman" panose="02020603050405020304" pitchFamily="18" charset="0"/>
                <a:cs typeface="Times New Roman" panose="02020603050405020304" pitchFamily="18" charset="0"/>
              </a:rPr>
              <a:t>. Optimization of Sequence Queries in Database Systems. In Proceedings of the twentieth ACM SIGMOD-SIGACTSIGART symposium on Principles of database systems, May 2001, Pages 71-81. </a:t>
            </a:r>
          </a:p>
          <a:p>
            <a:r>
              <a:rPr lang="en-GB" dirty="0">
                <a:latin typeface="Times New Roman" panose="02020603050405020304" pitchFamily="18" charset="0"/>
                <a:cs typeface="Times New Roman" panose="02020603050405020304" pitchFamily="18" charset="0"/>
              </a:rPr>
              <a:t>[11] Thomas </a:t>
            </a:r>
            <a:r>
              <a:rPr lang="en-GB" dirty="0" err="1">
                <a:latin typeface="Times New Roman" panose="02020603050405020304" pitchFamily="18" charset="0"/>
                <a:cs typeface="Times New Roman" panose="02020603050405020304" pitchFamily="18" charset="0"/>
              </a:rPr>
              <a:t>Schwentick</a:t>
            </a:r>
            <a:r>
              <a:rPr lang="en-GB" dirty="0">
                <a:latin typeface="Times New Roman" panose="02020603050405020304" pitchFamily="18" charset="0"/>
                <a:cs typeface="Times New Roman" panose="02020603050405020304" pitchFamily="18" charset="0"/>
              </a:rPr>
              <a:t>. XPath Query Containment. ACM SIGMOD Record, Vol. 33, No. 1, March 2004. [12] Avi </a:t>
            </a:r>
            <a:r>
              <a:rPr lang="en-GB" dirty="0" err="1">
                <a:latin typeface="Times New Roman" panose="02020603050405020304" pitchFamily="18" charset="0"/>
                <a:cs typeface="Times New Roman" panose="02020603050405020304" pitchFamily="18" charset="0"/>
              </a:rPr>
              <a:t>Silbershatz</a:t>
            </a:r>
            <a:r>
              <a:rPr lang="en-GB" dirty="0">
                <a:latin typeface="Times New Roman" panose="02020603050405020304" pitchFamily="18" charset="0"/>
                <a:cs typeface="Times New Roman" panose="02020603050405020304" pitchFamily="18" charset="0"/>
              </a:rPr>
              <a:t>, Hank </a:t>
            </a:r>
            <a:r>
              <a:rPr lang="en-GB" dirty="0" err="1">
                <a:latin typeface="Times New Roman" panose="02020603050405020304" pitchFamily="18" charset="0"/>
                <a:cs typeface="Times New Roman" panose="02020603050405020304" pitchFamily="18" charset="0"/>
              </a:rPr>
              <a:t>Korth</a:t>
            </a:r>
            <a:r>
              <a:rPr lang="en-GB" dirty="0">
                <a:latin typeface="Times New Roman" panose="02020603050405020304" pitchFamily="18" charset="0"/>
                <a:cs typeface="Times New Roman" panose="02020603050405020304" pitchFamily="18" charset="0"/>
              </a:rPr>
              <a:t> and S. Sudarshan. Database System Concepts, 4th Edition. McGraw-Hill, 2002. </a:t>
            </a:r>
          </a:p>
          <a:p>
            <a:r>
              <a:rPr lang="en-GB" dirty="0">
                <a:latin typeface="Times New Roman" panose="02020603050405020304" pitchFamily="18" charset="0"/>
                <a:cs typeface="Times New Roman" panose="02020603050405020304" pitchFamily="18" charset="0"/>
              </a:rPr>
              <a:t>[13] Dimitri Theodoratos and </a:t>
            </a:r>
            <a:r>
              <a:rPr lang="en-GB" dirty="0" err="1">
                <a:latin typeface="Times New Roman" panose="02020603050405020304" pitchFamily="18" charset="0"/>
                <a:cs typeface="Times New Roman" panose="02020603050405020304" pitchFamily="18" charset="0"/>
              </a:rPr>
              <a:t>Wugang</a:t>
            </a:r>
            <a:r>
              <a:rPr lang="en-GB" dirty="0">
                <a:latin typeface="Times New Roman" panose="02020603050405020304" pitchFamily="18" charset="0"/>
                <a:cs typeface="Times New Roman" panose="02020603050405020304" pitchFamily="18" charset="0"/>
              </a:rPr>
              <a:t> Xu. Constructing Search Spaces for Materialized View Selection. Proceedings of the 7th ACM international workshop on Data warehousing and OLAP, November 2004, Pages 112-121. </a:t>
            </a:r>
          </a:p>
          <a:p>
            <a:r>
              <a:rPr lang="en-GB" dirty="0">
                <a:latin typeface="Times New Roman" panose="02020603050405020304" pitchFamily="18" charset="0"/>
                <a:cs typeface="Times New Roman" panose="02020603050405020304" pitchFamily="18" charset="0"/>
              </a:rPr>
              <a:t>[14] </a:t>
            </a:r>
            <a:r>
              <a:rPr lang="en-GB" dirty="0" err="1">
                <a:latin typeface="Times New Roman" panose="02020603050405020304" pitchFamily="18" charset="0"/>
                <a:cs typeface="Times New Roman" panose="02020603050405020304" pitchFamily="18" charset="0"/>
              </a:rPr>
              <a:t>Jingren</a:t>
            </a:r>
            <a:r>
              <a:rPr lang="en-GB" dirty="0">
                <a:latin typeface="Times New Roman" panose="02020603050405020304" pitchFamily="18" charset="0"/>
                <a:cs typeface="Times New Roman" panose="02020603050405020304" pitchFamily="18" charset="0"/>
              </a:rPr>
              <a:t> Zhou and Kenneth A. Ross. Buffering Database Operations for Enhanced Instruction Cache Performance. Proceedings of the 2004 ACM SIGMOD international conference on Management of data, June 2004, Pages 191-202</a:t>
            </a:r>
            <a:endParaRPr lang="aa-E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44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7447-045D-0E16-0312-F7DB8FFF27D0}"/>
              </a:ext>
            </a:extLst>
          </p:cNvPr>
          <p:cNvSpPr>
            <a:spLocks noGrp="1"/>
          </p:cNvSpPr>
          <p:nvPr>
            <p:ph type="title"/>
          </p:nvPr>
        </p:nvSpPr>
        <p:spPr>
          <a:xfrm>
            <a:off x="913795" y="150126"/>
            <a:ext cx="10353761" cy="1187355"/>
          </a:xfrm>
        </p:spPr>
        <p:txBody>
          <a:bodyPr/>
          <a:lstStyle/>
          <a:p>
            <a:r>
              <a:rPr lang="en-GB" u="sng" dirty="0">
                <a:latin typeface="Times New Roman" panose="02020603050405020304" pitchFamily="18" charset="0"/>
                <a:cs typeface="Times New Roman" panose="02020603050405020304" pitchFamily="18" charset="0"/>
              </a:rPr>
              <a:t>CONTENT</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2700EF-E547-0D25-11BF-1E65DE57C0F9}"/>
              </a:ext>
            </a:extLst>
          </p:cNvPr>
          <p:cNvSpPr>
            <a:spLocks noGrp="1"/>
          </p:cNvSpPr>
          <p:nvPr>
            <p:ph idx="1"/>
          </p:nvPr>
        </p:nvSpPr>
        <p:spPr>
          <a:xfrm>
            <a:off x="913795" y="1403741"/>
            <a:ext cx="10353762" cy="5186149"/>
          </a:xfrm>
        </p:spPr>
        <p:txBody>
          <a:bodyPr/>
          <a:lstStyle/>
          <a:p>
            <a:pPr>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QUERY PROCESSING</a:t>
            </a:r>
          </a:p>
          <a:p>
            <a:pPr>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QUERRY OPTIMIZATION</a:t>
            </a:r>
            <a:endParaRPr lang="en-GB"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GB" sz="2000" b="1" dirty="0">
                <a:latin typeface="Times New Roman" panose="02020603050405020304" pitchFamily="18" charset="0"/>
                <a:cs typeface="Times New Roman" panose="02020603050405020304" pitchFamily="18" charset="0"/>
              </a:rPr>
              <a:t>REFERENCES</a:t>
            </a:r>
          </a:p>
          <a:p>
            <a:endParaRPr lang="aa-E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07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04C2-ADD2-B453-A3E7-8A55D12D3F59}"/>
              </a:ext>
            </a:extLst>
          </p:cNvPr>
          <p:cNvSpPr>
            <a:spLocks noGrp="1"/>
          </p:cNvSpPr>
          <p:nvPr>
            <p:ph type="title"/>
          </p:nvPr>
        </p:nvSpPr>
        <p:spPr/>
        <p:txBody>
          <a:bodyPr/>
          <a:lstStyle/>
          <a:p>
            <a:r>
              <a:rPr lang="en-GB" u="sng" dirty="0">
                <a:latin typeface="Times New Roman" panose="02020603050405020304" pitchFamily="18" charset="0"/>
                <a:cs typeface="Times New Roman" panose="02020603050405020304" pitchFamily="18" charset="0"/>
              </a:rPr>
              <a:t>INTRODUCTION</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9A13E2-6E99-27B7-CC9A-739F25FEE72D}"/>
              </a:ext>
            </a:extLst>
          </p:cNvPr>
          <p:cNvSpPr>
            <a:spLocks noGrp="1"/>
          </p:cNvSpPr>
          <p:nvPr>
            <p:ph idx="1"/>
          </p:nvPr>
        </p:nvSpPr>
        <p:spPr/>
        <p:txBody>
          <a:bodyPr>
            <a:normAutofit fontScale="92500"/>
          </a:bodyPr>
          <a:lstStyle/>
          <a:p>
            <a:pPr marL="0" indent="0">
              <a:buNone/>
            </a:pPr>
            <a:r>
              <a:rPr lang="en-GB" sz="3200" dirty="0">
                <a:latin typeface="Times New Roman" panose="02020603050405020304" pitchFamily="18" charset="0"/>
                <a:cs typeface="Times New Roman" panose="02020603050405020304" pitchFamily="18" charset="0"/>
              </a:rPr>
              <a:t>This presentation seeks to explore the basic underlying principles involved in database query processing and optimization.</a:t>
            </a:r>
          </a:p>
          <a:p>
            <a:pPr marL="0" indent="0">
              <a:buNone/>
            </a:pPr>
            <a:r>
              <a:rPr lang="en-GB" sz="3200" dirty="0">
                <a:latin typeface="Times New Roman" panose="02020603050405020304" pitchFamily="18" charset="0"/>
                <a:cs typeface="Times New Roman" panose="02020603050405020304" pitchFamily="18" charset="0"/>
              </a:rPr>
              <a:t>The impact of these two concepts on database design and functionality is also discussed</a:t>
            </a:r>
          </a:p>
          <a:p>
            <a:pPr marL="0" indent="0">
              <a:buNone/>
            </a:pPr>
            <a:r>
              <a:rPr lang="en-GB" sz="3200" dirty="0">
                <a:latin typeface="Times New Roman" panose="02020603050405020304" pitchFamily="18" charset="0"/>
                <a:cs typeface="Times New Roman" panose="02020603050405020304" pitchFamily="18" charset="0"/>
              </a:rPr>
              <a:t>The presentation is aimed at providing an in-depth understanding of the processes as well as their importance in data</a:t>
            </a:r>
            <a:r>
              <a:rPr lang="en-US" sz="3200" dirty="0">
                <a:latin typeface="Times New Roman" panose="02020603050405020304" pitchFamily="18" charset="0"/>
                <a:cs typeface="Times New Roman" panose="02020603050405020304" pitchFamily="18" charset="0"/>
              </a:rPr>
              <a:t>base </a:t>
            </a:r>
            <a:r>
              <a:rPr lang="en-GB" sz="3200" dirty="0">
                <a:latin typeface="Times New Roman" panose="02020603050405020304" pitchFamily="18" charset="0"/>
                <a:cs typeface="Times New Roman" panose="02020603050405020304" pitchFamily="18" charset="0"/>
              </a:rPr>
              <a:t>design.</a:t>
            </a:r>
          </a:p>
        </p:txBody>
      </p:sp>
    </p:spTree>
    <p:extLst>
      <p:ext uri="{BB962C8B-B14F-4D97-AF65-F5344CB8AC3E}">
        <p14:creationId xmlns:p14="http://schemas.microsoft.com/office/powerpoint/2010/main" val="238406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A6B9207-BC6C-FA57-B4B4-BD3A642A817C}"/>
              </a:ext>
            </a:extLst>
          </p:cNvPr>
          <p:cNvPicPr>
            <a:picLocks noGrp="1" noChangeAspect="1"/>
          </p:cNvPicPr>
          <p:nvPr>
            <p:ph idx="1"/>
          </p:nvPr>
        </p:nvPicPr>
        <p:blipFill>
          <a:blip r:embed="rId2">
            <a:duotone>
              <a:schemeClr val="bg2">
                <a:shade val="45000"/>
                <a:satMod val="135000"/>
              </a:schemeClr>
              <a:prstClr val="white"/>
            </a:duotone>
          </a:blip>
          <a:stretch>
            <a:fillRect/>
          </a:stretch>
        </p:blipFill>
        <p:spPr>
          <a:xfrm>
            <a:off x="0" y="0"/>
            <a:ext cx="12191999" cy="6858000"/>
          </a:xfrm>
        </p:spPr>
      </p:pic>
      <p:sp>
        <p:nvSpPr>
          <p:cNvPr id="2" name="Title 1">
            <a:extLst>
              <a:ext uri="{FF2B5EF4-FFF2-40B4-BE49-F238E27FC236}">
                <a16:creationId xmlns:a16="http://schemas.microsoft.com/office/drawing/2014/main" id="{CC48E285-0232-6D1C-147F-CA9390446CC8}"/>
              </a:ext>
            </a:extLst>
          </p:cNvPr>
          <p:cNvSpPr>
            <a:spLocks noGrp="1"/>
          </p:cNvSpPr>
          <p:nvPr>
            <p:ph type="title"/>
          </p:nvPr>
        </p:nvSpPr>
        <p:spPr>
          <a:xfrm>
            <a:off x="2086476" y="1887255"/>
            <a:ext cx="8019046" cy="3962400"/>
          </a:xfrm>
        </p:spPr>
        <p:txBody>
          <a:bodyPr>
            <a:noAutofit/>
          </a:bodyPr>
          <a:lstStyle/>
          <a:p>
            <a:r>
              <a:rPr lang="en-GB" sz="10000" b="0" cap="none" dirty="0">
                <a:ln w="0"/>
                <a:effectLst>
                  <a:glow rad="139700">
                    <a:schemeClr val="tx2">
                      <a:lumMod val="2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QUERY PROCESSING</a:t>
            </a:r>
            <a:endParaRPr lang="aa-ET" sz="10000" b="0" cap="none" dirty="0">
              <a:ln w="0"/>
              <a:effectLst>
                <a:glow rad="139700">
                  <a:schemeClr val="tx2">
                    <a:lumMod val="2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46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F6BA-3C59-843B-327D-08BBBEFC355F}"/>
              </a:ext>
            </a:extLst>
          </p:cNvPr>
          <p:cNvSpPr>
            <a:spLocks noGrp="1"/>
          </p:cNvSpPr>
          <p:nvPr>
            <p:ph type="title"/>
          </p:nvPr>
        </p:nvSpPr>
        <p:spPr>
          <a:xfrm>
            <a:off x="821030" y="0"/>
            <a:ext cx="10353761" cy="959893"/>
          </a:xfrm>
        </p:spPr>
        <p:txBody>
          <a:bodyPr/>
          <a:lstStyle/>
          <a:p>
            <a:r>
              <a:rPr lang="en-GB" dirty="0">
                <a:latin typeface="Times New Roman" panose="02020603050405020304" pitchFamily="18" charset="0"/>
                <a:cs typeface="Times New Roman" panose="02020603050405020304" pitchFamily="18" charset="0"/>
              </a:rPr>
              <a:t>WHAT IS QUERY</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PROCESSING?</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BD9D21-6695-3EBB-0C16-BB457E46E416}"/>
              </a:ext>
            </a:extLst>
          </p:cNvPr>
          <p:cNvSpPr>
            <a:spLocks noGrp="1"/>
          </p:cNvSpPr>
          <p:nvPr>
            <p:ph idx="1"/>
          </p:nvPr>
        </p:nvSpPr>
        <p:spPr>
          <a:xfrm>
            <a:off x="913795" y="959893"/>
            <a:ext cx="10353762" cy="5772211"/>
          </a:xfrm>
        </p:spPr>
        <p:txBody>
          <a:bodyPr>
            <a:noAutofit/>
          </a:bodyPr>
          <a:lstStyle/>
          <a:p>
            <a:pPr>
              <a:buFont typeface="Wingdings" panose="05000000000000000000" pitchFamily="2" charset="2"/>
              <a:buChar char="v"/>
            </a:pPr>
            <a:r>
              <a:rPr lang="en-GB" altLang="en-US" sz="3200" dirty="0">
                <a:latin typeface="Times New Roman" panose="02020603050405020304" charset="0"/>
                <a:cs typeface="Times New Roman" panose="02020603050405020304" charset="0"/>
              </a:rPr>
              <a:t>Query Processing is a translation of high-level queries into low-level expressions. </a:t>
            </a:r>
          </a:p>
          <a:p>
            <a:pPr>
              <a:buFont typeface="Wingdings" panose="05000000000000000000" pitchFamily="2" charset="2"/>
              <a:buChar char="v"/>
            </a:pPr>
            <a:endParaRPr lang="en-GB" altLang="en-US" sz="3200" dirty="0">
              <a:latin typeface="Times New Roman" panose="02020603050405020304" charset="0"/>
              <a:cs typeface="Times New Roman" panose="02020603050405020304" charset="0"/>
            </a:endParaRPr>
          </a:p>
          <a:p>
            <a:pPr>
              <a:buFont typeface="Wingdings" panose="05000000000000000000" pitchFamily="2" charset="2"/>
              <a:buChar char="v"/>
            </a:pPr>
            <a:r>
              <a:rPr lang="en-GB" altLang="en-US" sz="3200" dirty="0">
                <a:latin typeface="Times New Roman" panose="02020603050405020304" charset="0"/>
                <a:cs typeface="Times New Roman" panose="02020603050405020304" charset="0"/>
              </a:rPr>
              <a:t>It can be used at the physical level of the file system, query optimization, and actual execution of the query to get the result.</a:t>
            </a:r>
          </a:p>
          <a:p>
            <a:pPr marL="0" indent="0">
              <a:buNone/>
            </a:pPr>
            <a:r>
              <a:rPr lang="en-GB" altLang="en-US" sz="3200" dirty="0">
                <a:latin typeface="Times New Roman" panose="02020603050405020304" charset="0"/>
                <a:cs typeface="Times New Roman" panose="02020603050405020304" charset="0"/>
              </a:rPr>
              <a:t> </a:t>
            </a:r>
          </a:p>
          <a:p>
            <a:pPr>
              <a:buFont typeface="Wingdings" panose="05000000000000000000" pitchFamily="2" charset="2"/>
              <a:buChar char="v"/>
            </a:pPr>
            <a:r>
              <a:rPr lang="en-GB" altLang="en-US" sz="3200" dirty="0">
                <a:latin typeface="Times New Roman" panose="02020603050405020304" charset="0"/>
                <a:cs typeface="Times New Roman" panose="02020603050405020304" charset="0"/>
              </a:rPr>
              <a:t>It requires the basic concepts of relational algebra and file structure. </a:t>
            </a:r>
          </a:p>
        </p:txBody>
      </p:sp>
    </p:spTree>
    <p:extLst>
      <p:ext uri="{BB962C8B-B14F-4D97-AF65-F5344CB8AC3E}">
        <p14:creationId xmlns:p14="http://schemas.microsoft.com/office/powerpoint/2010/main" val="334025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6548-34B9-36A6-E2BD-C3FE47DF8DE8}"/>
              </a:ext>
            </a:extLst>
          </p:cNvPr>
          <p:cNvSpPr>
            <a:spLocks noGrp="1"/>
          </p:cNvSpPr>
          <p:nvPr>
            <p:ph type="title"/>
          </p:nvPr>
        </p:nvSpPr>
        <p:spPr>
          <a:xfrm>
            <a:off x="821029" y="245166"/>
            <a:ext cx="10353761" cy="834887"/>
          </a:xfrm>
        </p:spPr>
        <p:txBody>
          <a:bodyPr/>
          <a:lstStyle/>
          <a:p>
            <a:r>
              <a:rPr lang="en-GB" dirty="0">
                <a:latin typeface="Times New Roman" panose="02020603050405020304" pitchFamily="18" charset="0"/>
                <a:cs typeface="Times New Roman" panose="02020603050405020304" pitchFamily="18" charset="0"/>
              </a:rPr>
              <a:t>COMPILE-Time and Runtime </a:t>
            </a:r>
            <a:endParaRPr lang="aa-ET"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08B8F0-5792-294A-183C-39AB8DDCB1A7}"/>
              </a:ext>
            </a:extLst>
          </p:cNvPr>
          <p:cNvSpPr>
            <a:spLocks noGrp="1"/>
          </p:cNvSpPr>
          <p:nvPr>
            <p:ph idx="1"/>
          </p:nvPr>
        </p:nvSpPr>
        <p:spPr>
          <a:xfrm>
            <a:off x="913795" y="954156"/>
            <a:ext cx="10353762" cy="4823791"/>
          </a:xfrm>
        </p:spPr>
        <p:txBody>
          <a:bodyPr>
            <a:noAutofit/>
          </a:bodyPr>
          <a:lstStyle/>
          <a:p>
            <a:pPr>
              <a:buFont typeface="Wingdings" panose="05000000000000000000" pitchFamily="2" charset="2"/>
              <a:buChar char="v"/>
            </a:pPr>
            <a:r>
              <a:rPr lang="en-GB" altLang="en-US" sz="3200" dirty="0">
                <a:latin typeface="Times New Roman" panose="02020603050405020304" charset="0"/>
                <a:cs typeface="Times New Roman" panose="02020603050405020304" charset="0"/>
              </a:rPr>
              <a:t> Query processing consists of a </a:t>
            </a:r>
            <a:r>
              <a:rPr lang="en-GB" altLang="en-US" sz="3200" b="1" dirty="0">
                <a:latin typeface="Times New Roman" panose="02020603050405020304" charset="0"/>
                <a:cs typeface="Times New Roman" panose="02020603050405020304" charset="0"/>
              </a:rPr>
              <a:t>compile-time</a:t>
            </a:r>
            <a:r>
              <a:rPr lang="en-GB" altLang="en-US" sz="3200" dirty="0">
                <a:latin typeface="Times New Roman" panose="02020603050405020304" charset="0"/>
                <a:cs typeface="Times New Roman" panose="02020603050405020304" charset="0"/>
              </a:rPr>
              <a:t> phase and a </a:t>
            </a:r>
            <a:r>
              <a:rPr lang="en-GB" altLang="en-US" sz="3200" b="1" dirty="0">
                <a:latin typeface="Times New Roman" panose="02020603050405020304" charset="0"/>
                <a:cs typeface="Times New Roman" panose="02020603050405020304" charset="0"/>
              </a:rPr>
              <a:t>runtime</a:t>
            </a:r>
            <a:r>
              <a:rPr lang="en-GB" altLang="en-US" sz="3200" dirty="0">
                <a:latin typeface="Times New Roman" panose="02020603050405020304" charset="0"/>
                <a:cs typeface="Times New Roman" panose="02020603050405020304" charset="0"/>
              </a:rPr>
              <a:t> phase. </a:t>
            </a:r>
          </a:p>
          <a:p>
            <a:pPr>
              <a:buFont typeface="Wingdings" panose="05000000000000000000" pitchFamily="2" charset="2"/>
              <a:buChar char="v"/>
            </a:pPr>
            <a:endParaRPr lang="en-GB" altLang="en-US" sz="3200" dirty="0">
              <a:latin typeface="Times New Roman" panose="02020603050405020304" charset="0"/>
              <a:cs typeface="Times New Roman" panose="02020603050405020304" charset="0"/>
            </a:endParaRPr>
          </a:p>
          <a:p>
            <a:pPr>
              <a:buFont typeface="Wingdings" panose="05000000000000000000" pitchFamily="2" charset="2"/>
              <a:buChar char="v"/>
            </a:pPr>
            <a:r>
              <a:rPr lang="en-GB" altLang="en-US" sz="3200" dirty="0">
                <a:latin typeface="Times New Roman" panose="02020603050405020304" charset="0"/>
                <a:cs typeface="Times New Roman" panose="02020603050405020304" charset="0"/>
              </a:rPr>
              <a:t>At compile-time, the query compiler translates the query specification into an executable program.</a:t>
            </a:r>
          </a:p>
          <a:p>
            <a:pPr>
              <a:buFont typeface="Wingdings" panose="05000000000000000000" pitchFamily="2" charset="2"/>
              <a:buChar char="v"/>
            </a:pPr>
            <a:endParaRPr lang="en-GB" altLang="en-US" sz="3200" dirty="0">
              <a:latin typeface="Times New Roman" panose="02020603050405020304" charset="0"/>
              <a:cs typeface="Times New Roman" panose="02020603050405020304" charset="0"/>
            </a:endParaRPr>
          </a:p>
          <a:p>
            <a:pPr>
              <a:buFont typeface="Wingdings" panose="05000000000000000000" pitchFamily="2" charset="2"/>
              <a:buChar char="v"/>
            </a:pPr>
            <a:r>
              <a:rPr lang="en-GB" altLang="en-US" sz="3200" dirty="0">
                <a:latin typeface="Times New Roman" panose="02020603050405020304" charset="0"/>
                <a:cs typeface="Times New Roman" panose="02020603050405020304" charset="0"/>
              </a:rPr>
              <a:t>This query compilation is comprised of lexical, syntactical, and semantical analysis of the query specification as well as query optimization and code generation phase.</a:t>
            </a:r>
          </a:p>
          <a:p>
            <a:endParaRPr lang="aa-ET" sz="3200" dirty="0"/>
          </a:p>
        </p:txBody>
      </p:sp>
    </p:spTree>
    <p:extLst>
      <p:ext uri="{BB962C8B-B14F-4D97-AF65-F5344CB8AC3E}">
        <p14:creationId xmlns:p14="http://schemas.microsoft.com/office/powerpoint/2010/main" val="132042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6521-181F-6078-F4E8-A58960657BE4}"/>
              </a:ext>
            </a:extLst>
          </p:cNvPr>
          <p:cNvSpPr>
            <a:spLocks noGrp="1"/>
          </p:cNvSpPr>
          <p:nvPr>
            <p:ph type="title"/>
          </p:nvPr>
        </p:nvSpPr>
        <p:spPr/>
        <p:txBody>
          <a:bodyPr/>
          <a:lstStyle/>
          <a:p>
            <a:r>
              <a:rPr lang="en-GB" dirty="0"/>
              <a:t> </a:t>
            </a:r>
            <a:endParaRPr lang="aa-ET" dirty="0"/>
          </a:p>
        </p:txBody>
      </p:sp>
      <p:sp>
        <p:nvSpPr>
          <p:cNvPr id="3" name="Content Placeholder 2">
            <a:extLst>
              <a:ext uri="{FF2B5EF4-FFF2-40B4-BE49-F238E27FC236}">
                <a16:creationId xmlns:a16="http://schemas.microsoft.com/office/drawing/2014/main" id="{03BBD2AE-FD3F-BD1D-5F5E-87390918D24D}"/>
              </a:ext>
            </a:extLst>
          </p:cNvPr>
          <p:cNvSpPr>
            <a:spLocks noGrp="1"/>
          </p:cNvSpPr>
          <p:nvPr>
            <p:ph idx="1"/>
          </p:nvPr>
        </p:nvSpPr>
        <p:spPr>
          <a:xfrm>
            <a:off x="913795" y="265043"/>
            <a:ext cx="10353762" cy="6361044"/>
          </a:xfrm>
        </p:spPr>
        <p:txBody>
          <a:bodyPr>
            <a:noAutofit/>
          </a:bodyPr>
          <a:lstStyle/>
          <a:p>
            <a:pPr>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The code generated usually consists of physical operators for a database machine. These operators implement data access, joins, selections, scans, grouping, and aggregation.</a:t>
            </a:r>
          </a:p>
          <a:p>
            <a:pPr>
              <a:buFont typeface="Wingdings" panose="05000000000000000000" pitchFamily="2" charset="2"/>
              <a:buChar char="v"/>
            </a:pPr>
            <a:endParaRPr lang="en-GB"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At runtime, the database engine interprets and executes the program implementing the query specification to produce the query result.</a:t>
            </a:r>
          </a:p>
          <a:p>
            <a:pPr>
              <a:buFont typeface="Wingdings" panose="05000000000000000000" pitchFamily="2" charset="2"/>
              <a:buChar char="v"/>
            </a:pPr>
            <a:endParaRPr lang="en-GB"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3200" dirty="0">
                <a:latin typeface="Times New Roman" panose="02020603050405020304" pitchFamily="18" charset="0"/>
                <a:cs typeface="Times New Roman" panose="02020603050405020304" pitchFamily="18" charset="0"/>
              </a:rPr>
              <a:t>Thus before processing a query, a computer system needs to translate the query into a machine-readable format. </a:t>
            </a:r>
          </a:p>
          <a:p>
            <a:pPr>
              <a:buFont typeface="Wingdings" panose="05000000000000000000" pitchFamily="2" charset="2"/>
              <a:buChar char="v"/>
            </a:pPr>
            <a:endParaRPr lang="aa-ET" sz="3200" dirty="0"/>
          </a:p>
        </p:txBody>
      </p:sp>
    </p:spTree>
    <p:extLst>
      <p:ext uri="{BB962C8B-B14F-4D97-AF65-F5344CB8AC3E}">
        <p14:creationId xmlns:p14="http://schemas.microsoft.com/office/powerpoint/2010/main" val="311959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E69E-B117-3650-A704-03E463B2ED98}"/>
              </a:ext>
            </a:extLst>
          </p:cNvPr>
          <p:cNvSpPr>
            <a:spLocks noGrp="1"/>
          </p:cNvSpPr>
          <p:nvPr>
            <p:ph type="title"/>
          </p:nvPr>
        </p:nvSpPr>
        <p:spPr/>
        <p:txBody>
          <a:bodyPr/>
          <a:lstStyle/>
          <a:p>
            <a:r>
              <a:rPr lang="en-GB" dirty="0"/>
              <a:t> </a:t>
            </a:r>
            <a:endParaRPr lang="aa-ET" dirty="0"/>
          </a:p>
        </p:txBody>
      </p:sp>
      <p:sp>
        <p:nvSpPr>
          <p:cNvPr id="3" name="Content Placeholder 2">
            <a:extLst>
              <a:ext uri="{FF2B5EF4-FFF2-40B4-BE49-F238E27FC236}">
                <a16:creationId xmlns:a16="http://schemas.microsoft.com/office/drawing/2014/main" id="{9EF702E7-556F-950C-1330-182B9DCD503B}"/>
              </a:ext>
            </a:extLst>
          </p:cNvPr>
          <p:cNvSpPr>
            <a:spLocks noGrp="1"/>
          </p:cNvSpPr>
          <p:nvPr>
            <p:ph idx="1"/>
          </p:nvPr>
        </p:nvSpPr>
        <p:spPr>
          <a:xfrm>
            <a:off x="913795" y="225287"/>
            <a:ext cx="10353762" cy="6440556"/>
          </a:xfrm>
        </p:spPr>
        <p:txBody>
          <a:bodyPr>
            <a:noAutofit/>
          </a:bodyPr>
          <a:lstStyle/>
          <a:p>
            <a:pPr>
              <a:buFont typeface="Wingdings" panose="05000000000000000000" pitchFamily="2" charset="2"/>
              <a:buChar char="v"/>
            </a:pPr>
            <a:r>
              <a:rPr lang="en-GB" sz="3200" dirty="0">
                <a:latin typeface="Times New Roman" panose="02020603050405020304" charset="0"/>
                <a:cs typeface="Times New Roman" panose="02020603050405020304" charset="0"/>
              </a:rPr>
              <a:t>SQL  is the best suitable choice for humans. But, it is not perfectly suitable for the internal representation of the query to the system. </a:t>
            </a:r>
          </a:p>
          <a:p>
            <a:pPr>
              <a:buFont typeface="Wingdings" panose="05000000000000000000" pitchFamily="2" charset="2"/>
              <a:buChar char="v"/>
            </a:pPr>
            <a:endParaRPr lang="en-GB" sz="3200" dirty="0">
              <a:latin typeface="Times New Roman" panose="02020603050405020304" charset="0"/>
              <a:cs typeface="Times New Roman" panose="02020603050405020304" charset="0"/>
            </a:endParaRPr>
          </a:p>
          <a:p>
            <a:pPr>
              <a:buFont typeface="Wingdings" panose="05000000000000000000" pitchFamily="2" charset="2"/>
              <a:buChar char="v"/>
            </a:pPr>
            <a:r>
              <a:rPr lang="en-GB" sz="3200" dirty="0">
                <a:latin typeface="Times New Roman" panose="02020603050405020304" charset="0"/>
                <a:cs typeface="Times New Roman" panose="02020603050405020304" charset="0"/>
              </a:rPr>
              <a:t>Relational algebra is well suited for the internal representation of a query.</a:t>
            </a:r>
          </a:p>
          <a:p>
            <a:pPr marL="0" indent="0">
              <a:buNone/>
            </a:pPr>
            <a:r>
              <a:rPr lang="en-GB" sz="3200" dirty="0">
                <a:latin typeface="Times New Roman" panose="02020603050405020304" charset="0"/>
                <a:cs typeface="Times New Roman" panose="02020603050405020304" charset="0"/>
              </a:rPr>
              <a:t> </a:t>
            </a:r>
          </a:p>
          <a:p>
            <a:pPr>
              <a:buFont typeface="Wingdings" panose="05000000000000000000" pitchFamily="2" charset="2"/>
              <a:buChar char="v"/>
            </a:pPr>
            <a:r>
              <a:rPr lang="en-GB" sz="3200" dirty="0">
                <a:latin typeface="Times New Roman" panose="02020603050405020304" charset="0"/>
                <a:cs typeface="Times New Roman" panose="02020603050405020304" charset="0"/>
              </a:rPr>
              <a:t>A query execution engine is responsible for generating the output of the given query. </a:t>
            </a:r>
            <a:endParaRPr lang="en-US" sz="3200" dirty="0">
              <a:latin typeface="Times New Roman" panose="02020603050405020304" charset="0"/>
              <a:cs typeface="Times New Roman" panose="02020603050405020304" charset="0"/>
            </a:endParaRPr>
          </a:p>
          <a:p>
            <a:pPr>
              <a:buFont typeface="Wingdings" panose="05000000000000000000" pitchFamily="2" charset="2"/>
              <a:buChar char="v"/>
            </a:pPr>
            <a:endParaRPr lang="aa-ET" sz="3200" dirty="0"/>
          </a:p>
        </p:txBody>
      </p:sp>
    </p:spTree>
    <p:extLst>
      <p:ext uri="{BB962C8B-B14F-4D97-AF65-F5344CB8AC3E}">
        <p14:creationId xmlns:p14="http://schemas.microsoft.com/office/powerpoint/2010/main" val="3250038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648</TotalTime>
  <Words>1575</Words>
  <Application>Microsoft Office PowerPoint</Application>
  <PresentationFormat>Widescreen</PresentationFormat>
  <Paragraphs>120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Damask</vt:lpstr>
      <vt:lpstr>CPEN 211 : DATABASE SYSTEM DESIGN   GROUP 6 PRESENTATION</vt:lpstr>
      <vt:lpstr>PowerPoint Presentation</vt:lpstr>
      <vt:lpstr>CONTENT</vt:lpstr>
      <vt:lpstr>INTRODUCTION</vt:lpstr>
      <vt:lpstr>QUERY PROCESSING</vt:lpstr>
      <vt:lpstr>WHAT IS QUERY PROCESSING?</vt:lpstr>
      <vt:lpstr>COMPILE-Time and Runtime </vt:lpstr>
      <vt:lpstr> </vt:lpstr>
      <vt:lpstr> </vt:lpstr>
      <vt:lpstr>STEPS INVOLVED</vt:lpstr>
      <vt:lpstr>STEPS INVOLVED</vt:lpstr>
      <vt:lpstr>STEPS INVOLVED</vt:lpstr>
      <vt:lpstr> </vt:lpstr>
      <vt:lpstr>PowerPoint Presentation</vt:lpstr>
      <vt:lpstr>WHAT IS QUERY OPTIMIZATION?</vt:lpstr>
      <vt:lpstr>IMPORTANCE OF QUERY OPTIMIZATION</vt:lpstr>
      <vt:lpstr>Key Factors That Impact Query Performance</vt:lpstr>
      <vt:lpstr>Key Factors That Impact Query Performance </vt:lpstr>
      <vt:lpstr>TECHNIQUES FOR QUERY OPTIMIZATION</vt:lpstr>
      <vt:lpstr>TECHNIQUES FOR QUERY OPTIMIZATION</vt:lpstr>
      <vt:lpstr>QUERY OPTIMIZATION PROCESS</vt:lpstr>
      <vt:lpstr>QUERY OPTIMIZATION PROCESS</vt:lpstr>
      <vt:lpstr>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CPEN 211 – DATABASE SYSTEM DESIGN GROUP PRESENTATION</dc:title>
  <dc:creator>AMPONSAH JONATHAN BOADU</dc:creator>
  <cp:lastModifiedBy>Amponsah Jonathan</cp:lastModifiedBy>
  <cp:revision>11</cp:revision>
  <dcterms:created xsi:type="dcterms:W3CDTF">2023-11-26T09:28:33Z</dcterms:created>
  <dcterms:modified xsi:type="dcterms:W3CDTF">2023-11-27T20:43:33Z</dcterms:modified>
</cp:coreProperties>
</file>