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9" r:id="rId3"/>
    <p:sldId id="257" r:id="rId4"/>
    <p:sldId id="258" r:id="rId5"/>
    <p:sldId id="259" r:id="rId6"/>
    <p:sldId id="270" r:id="rId7"/>
    <p:sldId id="261" r:id="rId8"/>
    <p:sldId id="262" r:id="rId9"/>
    <p:sldId id="263" r:id="rId10"/>
    <p:sldId id="265" r:id="rId11"/>
    <p:sldId id="266" r:id="rId12"/>
    <p:sldId id="260" r:id="rId13"/>
    <p:sldId id="268" r:id="rId14"/>
    <p:sldId id="272" r:id="rId15"/>
    <p:sldId id="271" r:id="rId16"/>
    <p:sldId id="273" r:id="rId17"/>
    <p:sldId id="274"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Yvonne Huelcher" initials="YH" lastIdx="2" clrIdx="0">
    <p:extLst>
      <p:ext uri="{19B8F6BF-5375-455C-9EA6-DF929625EA0E}">
        <p15:presenceInfo xmlns:p15="http://schemas.microsoft.com/office/powerpoint/2012/main" userId="bea2def62c10070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E5BDBE"/>
    <a:srgbClr val="B7474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364" autoAdjust="0"/>
  </p:normalViewPr>
  <p:slideViewPr>
    <p:cSldViewPr snapToGrid="0">
      <p:cViewPr varScale="1">
        <p:scale>
          <a:sx n="69" d="100"/>
          <a:sy n="69" d="100"/>
        </p:scale>
        <p:origin x="74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86E000E-E9CC-417A-AFC6-903564C08A54}" type="datetimeFigureOut">
              <a:rPr lang="en-US" smtClean="0"/>
              <a:t>8/9/2015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27B8F1-CD68-4E20-9BBC-E34F4D44540A}" type="slidenum">
              <a:rPr lang="en-US" smtClean="0"/>
              <a:t>‹#›</a:t>
            </a:fld>
            <a:endParaRPr lang="en-US"/>
          </a:p>
        </p:txBody>
      </p:sp>
    </p:spTree>
    <p:extLst>
      <p:ext uri="{BB962C8B-B14F-4D97-AF65-F5344CB8AC3E}">
        <p14:creationId xmlns:p14="http://schemas.microsoft.com/office/powerpoint/2010/main" val="6127263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86E000E-E9CC-417A-AFC6-903564C08A54}" type="datetimeFigureOut">
              <a:rPr lang="en-US" smtClean="0"/>
              <a:t>8/9/2015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27B8F1-CD68-4E20-9BBC-E34F4D44540A}" type="slidenum">
              <a:rPr lang="en-US" smtClean="0"/>
              <a:t>‹#›</a:t>
            </a:fld>
            <a:endParaRPr lang="en-US"/>
          </a:p>
        </p:txBody>
      </p:sp>
    </p:spTree>
    <p:extLst>
      <p:ext uri="{BB962C8B-B14F-4D97-AF65-F5344CB8AC3E}">
        <p14:creationId xmlns:p14="http://schemas.microsoft.com/office/powerpoint/2010/main" val="20797713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86E000E-E9CC-417A-AFC6-903564C08A54}" type="datetimeFigureOut">
              <a:rPr lang="en-US" smtClean="0"/>
              <a:t>8/9/2015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27B8F1-CD68-4E20-9BBC-E34F4D44540A}" type="slidenum">
              <a:rPr lang="en-US" smtClean="0"/>
              <a:t>‹#›</a:t>
            </a:fld>
            <a:endParaRPr lang="en-US"/>
          </a:p>
        </p:txBody>
      </p:sp>
    </p:spTree>
    <p:extLst>
      <p:ext uri="{BB962C8B-B14F-4D97-AF65-F5344CB8AC3E}">
        <p14:creationId xmlns:p14="http://schemas.microsoft.com/office/powerpoint/2010/main" val="18583508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86E000E-E9CC-417A-AFC6-903564C08A54}" type="datetimeFigureOut">
              <a:rPr lang="en-US" smtClean="0"/>
              <a:t>8/9/2015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27B8F1-CD68-4E20-9BBC-E34F4D44540A}" type="slidenum">
              <a:rPr lang="en-US" smtClean="0"/>
              <a:t>‹#›</a:t>
            </a:fld>
            <a:endParaRPr lang="en-US"/>
          </a:p>
        </p:txBody>
      </p:sp>
    </p:spTree>
    <p:extLst>
      <p:ext uri="{BB962C8B-B14F-4D97-AF65-F5344CB8AC3E}">
        <p14:creationId xmlns:p14="http://schemas.microsoft.com/office/powerpoint/2010/main" val="37357567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86E000E-E9CC-417A-AFC6-903564C08A54}" type="datetimeFigureOut">
              <a:rPr lang="en-US" smtClean="0"/>
              <a:t>8/9/2015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27B8F1-CD68-4E20-9BBC-E34F4D44540A}" type="slidenum">
              <a:rPr lang="en-US" smtClean="0"/>
              <a:t>‹#›</a:t>
            </a:fld>
            <a:endParaRPr lang="en-US"/>
          </a:p>
        </p:txBody>
      </p:sp>
    </p:spTree>
    <p:extLst>
      <p:ext uri="{BB962C8B-B14F-4D97-AF65-F5344CB8AC3E}">
        <p14:creationId xmlns:p14="http://schemas.microsoft.com/office/powerpoint/2010/main" val="26090413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86E000E-E9CC-417A-AFC6-903564C08A54}" type="datetimeFigureOut">
              <a:rPr lang="en-US" smtClean="0"/>
              <a:t>8/9/2015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27B8F1-CD68-4E20-9BBC-E34F4D44540A}" type="slidenum">
              <a:rPr lang="en-US" smtClean="0"/>
              <a:t>‹#›</a:t>
            </a:fld>
            <a:endParaRPr lang="en-US"/>
          </a:p>
        </p:txBody>
      </p:sp>
    </p:spTree>
    <p:extLst>
      <p:ext uri="{BB962C8B-B14F-4D97-AF65-F5344CB8AC3E}">
        <p14:creationId xmlns:p14="http://schemas.microsoft.com/office/powerpoint/2010/main" val="5344515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86E000E-E9CC-417A-AFC6-903564C08A54}" type="datetimeFigureOut">
              <a:rPr lang="en-US" smtClean="0"/>
              <a:t>8/9/2015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427B8F1-CD68-4E20-9BBC-E34F4D44540A}" type="slidenum">
              <a:rPr lang="en-US" smtClean="0"/>
              <a:t>‹#›</a:t>
            </a:fld>
            <a:endParaRPr lang="en-US"/>
          </a:p>
        </p:txBody>
      </p:sp>
    </p:spTree>
    <p:extLst>
      <p:ext uri="{BB962C8B-B14F-4D97-AF65-F5344CB8AC3E}">
        <p14:creationId xmlns:p14="http://schemas.microsoft.com/office/powerpoint/2010/main" val="26727919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86E000E-E9CC-417A-AFC6-903564C08A54}" type="datetimeFigureOut">
              <a:rPr lang="en-US" smtClean="0"/>
              <a:t>8/9/2015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427B8F1-CD68-4E20-9BBC-E34F4D44540A}" type="slidenum">
              <a:rPr lang="en-US" smtClean="0"/>
              <a:t>‹#›</a:t>
            </a:fld>
            <a:endParaRPr lang="en-US"/>
          </a:p>
        </p:txBody>
      </p:sp>
    </p:spTree>
    <p:extLst>
      <p:ext uri="{BB962C8B-B14F-4D97-AF65-F5344CB8AC3E}">
        <p14:creationId xmlns:p14="http://schemas.microsoft.com/office/powerpoint/2010/main" val="33097741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86E000E-E9CC-417A-AFC6-903564C08A54}" type="datetimeFigureOut">
              <a:rPr lang="en-US" smtClean="0"/>
              <a:t>8/9/2015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427B8F1-CD68-4E20-9BBC-E34F4D44540A}" type="slidenum">
              <a:rPr lang="en-US" smtClean="0"/>
              <a:t>‹#›</a:t>
            </a:fld>
            <a:endParaRPr lang="en-US"/>
          </a:p>
        </p:txBody>
      </p:sp>
    </p:spTree>
    <p:extLst>
      <p:ext uri="{BB962C8B-B14F-4D97-AF65-F5344CB8AC3E}">
        <p14:creationId xmlns:p14="http://schemas.microsoft.com/office/powerpoint/2010/main" val="5869515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86E000E-E9CC-417A-AFC6-903564C08A54}" type="datetimeFigureOut">
              <a:rPr lang="en-US" smtClean="0"/>
              <a:t>8/9/2015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27B8F1-CD68-4E20-9BBC-E34F4D44540A}" type="slidenum">
              <a:rPr lang="en-US" smtClean="0"/>
              <a:t>‹#›</a:t>
            </a:fld>
            <a:endParaRPr lang="en-US"/>
          </a:p>
        </p:txBody>
      </p:sp>
    </p:spTree>
    <p:extLst>
      <p:ext uri="{BB962C8B-B14F-4D97-AF65-F5344CB8AC3E}">
        <p14:creationId xmlns:p14="http://schemas.microsoft.com/office/powerpoint/2010/main" val="2550619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86E000E-E9CC-417A-AFC6-903564C08A54}" type="datetimeFigureOut">
              <a:rPr lang="en-US" smtClean="0"/>
              <a:t>8/9/2015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27B8F1-CD68-4E20-9BBC-E34F4D44540A}" type="slidenum">
              <a:rPr lang="en-US" smtClean="0"/>
              <a:t>‹#›</a:t>
            </a:fld>
            <a:endParaRPr lang="en-US"/>
          </a:p>
        </p:txBody>
      </p:sp>
    </p:spTree>
    <p:extLst>
      <p:ext uri="{BB962C8B-B14F-4D97-AF65-F5344CB8AC3E}">
        <p14:creationId xmlns:p14="http://schemas.microsoft.com/office/powerpoint/2010/main" val="5198212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86E000E-E9CC-417A-AFC6-903564C08A54}" type="datetimeFigureOut">
              <a:rPr lang="en-US" smtClean="0"/>
              <a:t>8/9/2015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427B8F1-CD68-4E20-9BBC-E34F4D44540A}" type="slidenum">
              <a:rPr lang="en-US" smtClean="0"/>
              <a:t>‹#›</a:t>
            </a:fld>
            <a:endParaRPr lang="en-US"/>
          </a:p>
        </p:txBody>
      </p:sp>
    </p:spTree>
    <p:extLst>
      <p:ext uri="{BB962C8B-B14F-4D97-AF65-F5344CB8AC3E}">
        <p14:creationId xmlns:p14="http://schemas.microsoft.com/office/powerpoint/2010/main" val="23995605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a:ln>
            <a:noFill/>
          </a:ln>
          <a:effectLst>
            <a:softEdge rad="112500"/>
          </a:effectLst>
        </p:spPr>
      </p:pic>
      <p:sp>
        <p:nvSpPr>
          <p:cNvPr id="3" name="Subtitle 2"/>
          <p:cNvSpPr>
            <a:spLocks noGrp="1"/>
          </p:cNvSpPr>
          <p:nvPr>
            <p:ph type="subTitle" idx="1"/>
          </p:nvPr>
        </p:nvSpPr>
        <p:spPr>
          <a:xfrm>
            <a:off x="579549" y="3602038"/>
            <a:ext cx="10972800" cy="1655762"/>
          </a:xfrm>
        </p:spPr>
        <p:txBody>
          <a:bodyPr>
            <a:noAutofit/>
          </a:bodyPr>
          <a:lstStyle/>
          <a:p>
            <a:r>
              <a:rPr lang="en-US" sz="6000" b="1" dirty="0" smtClean="0">
                <a:solidFill>
                  <a:srgbClr val="00B0F0"/>
                </a:solidFill>
                <a:effectLst>
                  <a:outerShdw blurRad="38100" dist="38100" dir="2700000" algn="tl">
                    <a:srgbClr val="000000">
                      <a:alpha val="43137"/>
                    </a:srgbClr>
                  </a:outerShdw>
                </a:effectLst>
                <a:latin typeface="Constantia" panose="02030602050306030303" pitchFamily="18" charset="0"/>
              </a:rPr>
              <a:t>CRIME INCIDENTS 2012-2014</a:t>
            </a:r>
          </a:p>
          <a:p>
            <a:r>
              <a:rPr lang="en-US" sz="6000" b="1" dirty="0" smtClean="0">
                <a:solidFill>
                  <a:srgbClr val="00B0F0"/>
                </a:solidFill>
                <a:effectLst>
                  <a:outerShdw blurRad="38100" dist="38100" dir="2700000" algn="tl">
                    <a:srgbClr val="000000">
                      <a:alpha val="43137"/>
                    </a:srgbClr>
                  </a:outerShdw>
                </a:effectLst>
                <a:latin typeface="Constantia" panose="02030602050306030303" pitchFamily="18" charset="0"/>
              </a:rPr>
              <a:t>Data Science Project</a:t>
            </a:r>
          </a:p>
          <a:p>
            <a:r>
              <a:rPr lang="en-US" sz="6000" b="1" dirty="0" smtClean="0">
                <a:solidFill>
                  <a:srgbClr val="00B0F0"/>
                </a:solidFill>
                <a:effectLst>
                  <a:outerShdw blurRad="38100" dist="38100" dir="2700000" algn="tl">
                    <a:srgbClr val="000000">
                      <a:alpha val="43137"/>
                    </a:srgbClr>
                  </a:outerShdw>
                </a:effectLst>
                <a:latin typeface="Constantia" panose="02030602050306030303" pitchFamily="18" charset="0"/>
              </a:rPr>
              <a:t>Yvonne</a:t>
            </a:r>
            <a:endParaRPr lang="en-US" sz="6000" b="1" dirty="0">
              <a:solidFill>
                <a:srgbClr val="00B0F0"/>
              </a:solidFill>
              <a:effectLst>
                <a:outerShdw blurRad="38100" dist="38100" dir="2700000" algn="tl">
                  <a:srgbClr val="000000">
                    <a:alpha val="43137"/>
                  </a:srgbClr>
                </a:outerShdw>
              </a:effectLst>
              <a:latin typeface="Constantia" panose="02030602050306030303" pitchFamily="18" charset="0"/>
            </a:endParaRPr>
          </a:p>
        </p:txBody>
      </p:sp>
    </p:spTree>
    <p:extLst>
      <p:ext uri="{BB962C8B-B14F-4D97-AF65-F5344CB8AC3E}">
        <p14:creationId xmlns:p14="http://schemas.microsoft.com/office/powerpoint/2010/main" val="9893783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46223"/>
          </a:xfrm>
        </p:spPr>
        <p:txBody>
          <a:bodyPr>
            <a:normAutofit/>
          </a:bodyPr>
          <a:lstStyle/>
          <a:p>
            <a:r>
              <a:rPr lang="en-US" sz="2000" b="1" i="1" u="sng" dirty="0" smtClean="0">
                <a:latin typeface="Constantia" panose="02030602050306030303" pitchFamily="18" charset="0"/>
              </a:rPr>
              <a:t>Crime Offenses in a Year</a:t>
            </a:r>
            <a:endParaRPr lang="en-US" sz="2000" b="1" i="1" u="sng" dirty="0">
              <a:latin typeface="Constantia" panose="02030602050306030303" pitchFamily="18"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609437837"/>
              </p:ext>
            </p:extLst>
          </p:nvPr>
        </p:nvGraphicFramePr>
        <p:xfrm>
          <a:off x="838200" y="1012873"/>
          <a:ext cx="10515600" cy="5303520"/>
        </p:xfrm>
        <a:graphic>
          <a:graphicData uri="http://schemas.openxmlformats.org/drawingml/2006/table">
            <a:tbl>
              <a:tblPr firstRow="1" bandRow="1">
                <a:tableStyleId>{5C22544A-7EE6-4342-B048-85BDC9FD1C3A}</a:tableStyleId>
              </a:tblPr>
              <a:tblGrid>
                <a:gridCol w="2763129"/>
                <a:gridCol w="2494671"/>
                <a:gridCol w="2628900"/>
                <a:gridCol w="2628900"/>
              </a:tblGrid>
              <a:tr h="327953">
                <a:tc>
                  <a:txBody>
                    <a:bodyPr/>
                    <a:lstStyle/>
                    <a:p>
                      <a:r>
                        <a:rPr lang="en-US" sz="1600" dirty="0" smtClean="0"/>
                        <a:t>OFFENSE</a:t>
                      </a:r>
                      <a:endParaRPr lang="en-US" sz="1600" dirty="0"/>
                    </a:p>
                  </a:txBody>
                  <a:tcPr/>
                </a:tc>
                <a:tc>
                  <a:txBody>
                    <a:bodyPr/>
                    <a:lstStyle/>
                    <a:p>
                      <a:r>
                        <a:rPr lang="en-US" sz="1600" dirty="0" smtClean="0"/>
                        <a:t>2012</a:t>
                      </a:r>
                      <a:endParaRPr lang="en-US" sz="1600" dirty="0"/>
                    </a:p>
                  </a:txBody>
                  <a:tcPr/>
                </a:tc>
                <a:tc>
                  <a:txBody>
                    <a:bodyPr/>
                    <a:lstStyle/>
                    <a:p>
                      <a:r>
                        <a:rPr lang="en-US" sz="1600" dirty="0" smtClean="0"/>
                        <a:t>2013</a:t>
                      </a:r>
                      <a:endParaRPr lang="en-US" sz="1600" dirty="0"/>
                    </a:p>
                  </a:txBody>
                  <a:tcPr/>
                </a:tc>
                <a:tc>
                  <a:txBody>
                    <a:bodyPr/>
                    <a:lstStyle/>
                    <a:p>
                      <a:r>
                        <a:rPr lang="en-US" sz="1600" dirty="0" smtClean="0"/>
                        <a:t>2014</a:t>
                      </a:r>
                      <a:endParaRPr lang="en-US" sz="1600" dirty="0"/>
                    </a:p>
                  </a:txBody>
                  <a:tcPr/>
                </a:tc>
              </a:tr>
              <a:tr h="573918">
                <a:tc>
                  <a:txBody>
                    <a:bodyPr/>
                    <a:lstStyle/>
                    <a:p>
                      <a:r>
                        <a:rPr lang="en-US" sz="1600" dirty="0" smtClean="0"/>
                        <a:t>THEFT/OTHER</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12480</a:t>
                      </a:r>
                    </a:p>
                    <a:p>
                      <a:endParaRPr lang="en-US" sz="1600" dirty="0"/>
                    </a:p>
                  </a:txBody>
                  <a:tcPr/>
                </a:tc>
                <a:tc>
                  <a:txBody>
                    <a:bodyPr/>
                    <a:lstStyle/>
                    <a:p>
                      <a:r>
                        <a:rPr lang="en-US" sz="1600" dirty="0" smtClean="0"/>
                        <a:t>12888</a:t>
                      </a:r>
                    </a:p>
                  </a:txBody>
                  <a:tcPr/>
                </a:tc>
                <a:tc>
                  <a:txBody>
                    <a:bodyPr/>
                    <a:lstStyle/>
                    <a:p>
                      <a:r>
                        <a:rPr lang="en-US" sz="1600" dirty="0" smtClean="0"/>
                        <a:t>14628</a:t>
                      </a:r>
                    </a:p>
                  </a:txBody>
                  <a:tcPr/>
                </a:tc>
              </a:tr>
              <a:tr h="573918">
                <a:tc>
                  <a:txBody>
                    <a:bodyPr/>
                    <a:lstStyle/>
                    <a:p>
                      <a:r>
                        <a:rPr lang="en-US" sz="1600" dirty="0" smtClean="0"/>
                        <a:t> THEFT F/AUTO</a:t>
                      </a:r>
                      <a:endParaRPr lang="en-US" sz="1600" dirty="0"/>
                    </a:p>
                  </a:txBody>
                  <a:tcPr/>
                </a:tc>
                <a:tc>
                  <a:txBody>
                    <a:bodyPr/>
                    <a:lstStyle/>
                    <a:p>
                      <a:r>
                        <a:rPr lang="en-US" sz="1600" dirty="0" smtClean="0"/>
                        <a:t>9463</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10131</a:t>
                      </a:r>
                    </a:p>
                    <a:p>
                      <a:endParaRPr lang="en-US" sz="1600" dirty="0"/>
                    </a:p>
                  </a:txBody>
                  <a:tcPr/>
                </a:tc>
                <a:tc>
                  <a:txBody>
                    <a:bodyPr/>
                    <a:lstStyle/>
                    <a:p>
                      <a:r>
                        <a:rPr lang="en-US" sz="1600" dirty="0" smtClean="0"/>
                        <a:t>11285</a:t>
                      </a:r>
                    </a:p>
                  </a:txBody>
                  <a:tcPr/>
                </a:tc>
              </a:tr>
              <a:tr h="573918">
                <a:tc>
                  <a:txBody>
                    <a:bodyPr/>
                    <a:lstStyle/>
                    <a:p>
                      <a:r>
                        <a:rPr lang="en-US" sz="1600" dirty="0" smtClean="0"/>
                        <a:t> ROBBERY </a:t>
                      </a:r>
                      <a:endParaRPr lang="en-US"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4268</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4071</a:t>
                      </a:r>
                    </a:p>
                    <a:p>
                      <a:endParaRPr lang="en-US" sz="1600" dirty="0"/>
                    </a:p>
                  </a:txBody>
                  <a:tcPr/>
                </a:tc>
                <a:tc>
                  <a:txBody>
                    <a:bodyPr/>
                    <a:lstStyle/>
                    <a:p>
                      <a:r>
                        <a:rPr lang="en-US" sz="1600" dirty="0" smtClean="0"/>
                        <a:t>3333</a:t>
                      </a:r>
                    </a:p>
                  </a:txBody>
                  <a:tcPr/>
                </a:tc>
              </a:tr>
              <a:tr h="471269">
                <a:tc>
                  <a:txBody>
                    <a:bodyPr/>
                    <a:lstStyle/>
                    <a:p>
                      <a:r>
                        <a:rPr lang="en-US" sz="1600" dirty="0" smtClean="0"/>
                        <a:t>BURGLARY </a:t>
                      </a:r>
                      <a:endParaRPr lang="en-US"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3680</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3369</a:t>
                      </a:r>
                    </a:p>
                    <a:p>
                      <a:endParaRPr lang="en-US"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3184</a:t>
                      </a:r>
                    </a:p>
                    <a:p>
                      <a:endParaRPr lang="en-US" sz="1600" dirty="0"/>
                    </a:p>
                  </a:txBody>
                  <a:tcPr/>
                </a:tc>
              </a:tr>
              <a:tr h="573918">
                <a:tc>
                  <a:txBody>
                    <a:bodyPr/>
                    <a:lstStyle/>
                    <a:p>
                      <a:r>
                        <a:rPr lang="en-US" sz="1600" dirty="0" smtClean="0"/>
                        <a:t>MOTOR VEHICLE THEFT </a:t>
                      </a:r>
                      <a:endParaRPr lang="en-US" sz="1600" dirty="0"/>
                    </a:p>
                  </a:txBody>
                  <a:tcPr/>
                </a:tc>
                <a:tc>
                  <a:txBody>
                    <a:bodyPr/>
                    <a:lstStyle/>
                    <a:p>
                      <a:r>
                        <a:rPr lang="en-US" sz="1600" dirty="0" smtClean="0"/>
                        <a:t>2863</a:t>
                      </a:r>
                      <a:endParaRPr lang="en-US"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2675</a:t>
                      </a:r>
                    </a:p>
                    <a:p>
                      <a:endParaRPr lang="en-US"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3119</a:t>
                      </a:r>
                    </a:p>
                    <a:p>
                      <a:endParaRPr lang="en-US" sz="1600" dirty="0"/>
                    </a:p>
                  </a:txBody>
                  <a:tcPr/>
                </a:tc>
              </a:tr>
              <a:tr h="573918">
                <a:tc>
                  <a:txBody>
                    <a:bodyPr/>
                    <a:lstStyle/>
                    <a:p>
                      <a:r>
                        <a:rPr lang="en-US" sz="1600" dirty="0" smtClean="0"/>
                        <a:t>ASSAULT W/DANGEROUS WEAPON </a:t>
                      </a:r>
                      <a:endParaRPr lang="en-US" sz="1600" dirty="0"/>
                    </a:p>
                  </a:txBody>
                  <a:tcPr/>
                </a:tc>
                <a:tc>
                  <a:txBody>
                    <a:bodyPr/>
                    <a:lstStyle/>
                    <a:p>
                      <a:r>
                        <a:rPr lang="en-US" sz="1600" dirty="0" smtClean="0"/>
                        <a:t>2295</a:t>
                      </a:r>
                      <a:endParaRPr lang="en-US"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2310</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2398</a:t>
                      </a:r>
                    </a:p>
                    <a:p>
                      <a:endParaRPr lang="en-US" sz="1600" dirty="0"/>
                    </a:p>
                  </a:txBody>
                  <a:tcPr/>
                </a:tc>
              </a:tr>
              <a:tr h="573918">
                <a:tc>
                  <a:txBody>
                    <a:bodyPr/>
                    <a:lstStyle/>
                    <a:p>
                      <a:r>
                        <a:rPr lang="en-US" sz="1600" dirty="0" smtClean="0"/>
                        <a:t>SEX ABUSE</a:t>
                      </a:r>
                      <a:endParaRPr lang="en-US" sz="1600" dirty="0"/>
                    </a:p>
                  </a:txBody>
                  <a:tcPr/>
                </a:tc>
                <a:tc>
                  <a:txBody>
                    <a:bodyPr/>
                    <a:lstStyle/>
                    <a:p>
                      <a:r>
                        <a:rPr lang="en-US" sz="1600" dirty="0" smtClean="0"/>
                        <a:t>257</a:t>
                      </a:r>
                      <a:endParaRPr lang="en-US" sz="1600" dirty="0"/>
                    </a:p>
                  </a:txBody>
                  <a:tcPr/>
                </a:tc>
                <a:tc>
                  <a:txBody>
                    <a:bodyPr/>
                    <a:lstStyle/>
                    <a:p>
                      <a:r>
                        <a:rPr lang="en-US" sz="1600" dirty="0" smtClean="0"/>
                        <a:t>299</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309</a:t>
                      </a:r>
                    </a:p>
                    <a:p>
                      <a:endParaRPr lang="en-US" sz="1600" dirty="0"/>
                    </a:p>
                  </a:txBody>
                  <a:tcPr/>
                </a:tc>
              </a:tr>
              <a:tr h="573918">
                <a:tc>
                  <a:txBody>
                    <a:bodyPr/>
                    <a:lstStyle/>
                    <a:p>
                      <a:r>
                        <a:rPr lang="en-US" sz="1600" dirty="0" smtClean="0"/>
                        <a:t>HOMICIDE</a:t>
                      </a:r>
                      <a:endParaRPr lang="en-US" sz="1600" dirty="0"/>
                    </a:p>
                  </a:txBody>
                  <a:tcPr/>
                </a:tc>
                <a:tc>
                  <a:txBody>
                    <a:bodyPr/>
                    <a:lstStyle/>
                    <a:p>
                      <a:r>
                        <a:rPr lang="en-US" sz="1600" dirty="0" smtClean="0"/>
                        <a:t>88</a:t>
                      </a:r>
                      <a:endParaRPr lang="en-US"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104</a:t>
                      </a:r>
                    </a:p>
                    <a:p>
                      <a:endParaRPr lang="en-US"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106</a:t>
                      </a:r>
                    </a:p>
                    <a:p>
                      <a:endParaRPr lang="en-US" sz="1600" dirty="0"/>
                    </a:p>
                  </a:txBody>
                  <a:tcPr/>
                </a:tc>
              </a:tr>
              <a:tr h="327953">
                <a:tc>
                  <a:txBody>
                    <a:bodyPr/>
                    <a:lstStyle/>
                    <a:p>
                      <a:r>
                        <a:rPr lang="en-US" sz="1600" dirty="0" smtClean="0"/>
                        <a:t>ARSON</a:t>
                      </a:r>
                      <a:endParaRPr lang="en-US" sz="1600" dirty="0"/>
                    </a:p>
                  </a:txBody>
                  <a:tcPr/>
                </a:tc>
                <a:tc>
                  <a:txBody>
                    <a:bodyPr/>
                    <a:lstStyle/>
                    <a:p>
                      <a:r>
                        <a:rPr lang="en-US" sz="1600" dirty="0" smtClean="0"/>
                        <a:t>35</a:t>
                      </a:r>
                      <a:endParaRPr lang="en-US" sz="1600" dirty="0"/>
                    </a:p>
                  </a:txBody>
                  <a:tcPr/>
                </a:tc>
                <a:tc>
                  <a:txBody>
                    <a:bodyPr/>
                    <a:lstStyle/>
                    <a:p>
                      <a:r>
                        <a:rPr lang="en-US" sz="1600" dirty="0" smtClean="0"/>
                        <a:t>35</a:t>
                      </a:r>
                      <a:endParaRPr lang="en-US" sz="1600" dirty="0"/>
                    </a:p>
                  </a:txBody>
                  <a:tcPr/>
                </a:tc>
                <a:tc>
                  <a:txBody>
                    <a:bodyPr/>
                    <a:lstStyle/>
                    <a:p>
                      <a:r>
                        <a:rPr lang="en-US" sz="1600" dirty="0" smtClean="0"/>
                        <a:t>26</a:t>
                      </a:r>
                      <a:endParaRPr lang="en-US" sz="1600" dirty="0"/>
                    </a:p>
                  </a:txBody>
                  <a:tcPr/>
                </a:tc>
              </a:tr>
            </a:tbl>
          </a:graphicData>
        </a:graphic>
      </p:graphicFrame>
    </p:spTree>
    <p:extLst>
      <p:ext uri="{BB962C8B-B14F-4D97-AF65-F5344CB8AC3E}">
        <p14:creationId xmlns:p14="http://schemas.microsoft.com/office/powerpoint/2010/main" val="64234194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000" b="1" i="1" u="sng" dirty="0" smtClean="0">
                <a:latin typeface="Constantia" panose="02030602050306030303" pitchFamily="18" charset="0"/>
              </a:rPr>
              <a:t>UNEMPLOYMENT RATE BY YEAR</a:t>
            </a:r>
            <a:endParaRPr lang="en-US" sz="2000" b="1" i="1" u="sng" dirty="0">
              <a:latin typeface="Constantia" panose="02030602050306030303" pitchFamily="18" charset="0"/>
            </a:endParaRPr>
          </a:p>
        </p:txBody>
      </p:sp>
      <p:pic>
        <p:nvPicPr>
          <p:cNvPr id="4" name="Content Placeholder 3"/>
          <p:cNvPicPr>
            <a:picLocks noGrp="1" noChangeAspect="1"/>
          </p:cNvPicPr>
          <p:nvPr>
            <p:ph idx="1"/>
          </p:nvPr>
        </p:nvPicPr>
        <p:blipFill>
          <a:blip r:embed="rId2"/>
          <a:stretch>
            <a:fillRect/>
          </a:stretch>
        </p:blipFill>
        <p:spPr>
          <a:xfrm>
            <a:off x="2446020" y="1920080"/>
            <a:ext cx="5597043" cy="3931920"/>
          </a:xfrm>
          <a:prstGeom prst="rect">
            <a:avLst/>
          </a:prstGeom>
        </p:spPr>
      </p:pic>
    </p:spTree>
    <p:extLst>
      <p:ext uri="{BB962C8B-B14F-4D97-AF65-F5344CB8AC3E}">
        <p14:creationId xmlns:p14="http://schemas.microsoft.com/office/powerpoint/2010/main" val="262433770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i="1" u="sng" dirty="0" smtClean="0">
                <a:latin typeface="Constantia" panose="02030602050306030303" pitchFamily="18" charset="0"/>
              </a:rPr>
              <a:t>Insight which has been gained after looking into the DATA</a:t>
            </a:r>
            <a:endParaRPr lang="en-US" sz="2400" b="1" i="1" u="sng" dirty="0">
              <a:latin typeface="Constantia" panose="02030602050306030303" pitchFamily="18" charset="0"/>
            </a:endParaRPr>
          </a:p>
        </p:txBody>
      </p:sp>
      <p:sp>
        <p:nvSpPr>
          <p:cNvPr id="3" name="Content Placeholder 2"/>
          <p:cNvSpPr>
            <a:spLocks noGrp="1"/>
          </p:cNvSpPr>
          <p:nvPr>
            <p:ph idx="1"/>
          </p:nvPr>
        </p:nvSpPr>
        <p:spPr/>
        <p:txBody>
          <a:bodyPr>
            <a:normAutofit/>
          </a:bodyPr>
          <a:lstStyle/>
          <a:p>
            <a:pPr marL="0" indent="0">
              <a:buNone/>
            </a:pPr>
            <a:endParaRPr lang="en-US" sz="1600" dirty="0">
              <a:latin typeface="Constantia" panose="02030602050306030303" pitchFamily="18" charset="0"/>
            </a:endParaRPr>
          </a:p>
          <a:p>
            <a:r>
              <a:rPr lang="en-US" sz="1600" dirty="0" smtClean="0">
                <a:latin typeface="Constantia" panose="02030602050306030303" pitchFamily="18" charset="0"/>
              </a:rPr>
              <a:t>After playing around with the employment data I came to the surprising conclusion that employment does not appear to play a role in Crime. In 2014, the rate of theft was at 14628 which is the highest in all 3 years while unemployment was at its lowest in that timeframe. It brings the question if more years have to be collected of the employment data to see if there maybe is a relationship between people recovering from unemployment over the years and that’s why the crime is way up even though there is low unemployment rate.</a:t>
            </a:r>
          </a:p>
          <a:p>
            <a:endParaRPr lang="en-US" sz="1600" dirty="0">
              <a:latin typeface="Constantia" panose="02030602050306030303" pitchFamily="18" charset="0"/>
            </a:endParaRPr>
          </a:p>
          <a:p>
            <a:r>
              <a:rPr lang="en-US" sz="1600" dirty="0" smtClean="0">
                <a:latin typeface="Constantia" panose="02030602050306030303" pitchFamily="18" charset="0"/>
              </a:rPr>
              <a:t>It also appears that NW </a:t>
            </a:r>
            <a:r>
              <a:rPr lang="en-US" sz="1600" dirty="0">
                <a:latin typeface="Constantia" panose="02030602050306030303" pitchFamily="18" charset="0"/>
              </a:rPr>
              <a:t>neighborhoods which tend to be more affluent, draw more tourist and have a more vibrant </a:t>
            </a:r>
            <a:r>
              <a:rPr lang="en-US" sz="1600" dirty="0" smtClean="0">
                <a:latin typeface="Constantia" panose="02030602050306030303" pitchFamily="18" charset="0"/>
              </a:rPr>
              <a:t>nightlife appear to have a higher </a:t>
            </a:r>
            <a:r>
              <a:rPr lang="en-US" sz="1600" dirty="0" err="1" smtClean="0">
                <a:latin typeface="Constantia" panose="02030602050306030303" pitchFamily="18" charset="0"/>
              </a:rPr>
              <a:t>CrimeRate</a:t>
            </a:r>
            <a:r>
              <a:rPr lang="en-US" sz="1600" dirty="0" smtClean="0">
                <a:latin typeface="Constantia" panose="02030602050306030303" pitchFamily="18" charset="0"/>
              </a:rPr>
              <a:t>. </a:t>
            </a:r>
            <a:r>
              <a:rPr lang="en-US" sz="1600" dirty="0">
                <a:latin typeface="Constantia" panose="02030602050306030303" pitchFamily="18" charset="0"/>
              </a:rPr>
              <a:t>Violent crime also remains a problem in ward 8, which has the highest concentration of poverty.</a:t>
            </a:r>
          </a:p>
          <a:p>
            <a:endParaRPr lang="en-US" sz="1600" dirty="0">
              <a:latin typeface="Constantia" panose="02030602050306030303" pitchFamily="18" charset="0"/>
            </a:endParaRPr>
          </a:p>
        </p:txBody>
      </p:sp>
    </p:spTree>
    <p:extLst>
      <p:ext uri="{BB962C8B-B14F-4D97-AF65-F5344CB8AC3E}">
        <p14:creationId xmlns:p14="http://schemas.microsoft.com/office/powerpoint/2010/main" val="124017109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000" b="1" i="1" u="sng" dirty="0" smtClean="0">
                <a:latin typeface="Constantia" panose="02030602050306030303" pitchFamily="18" charset="0"/>
              </a:rPr>
              <a:t>OFFENSE BY FAHRENHEIT</a:t>
            </a:r>
            <a:endParaRPr lang="en-US" sz="2000" b="1" i="1" u="sng" dirty="0">
              <a:latin typeface="Constantia" panose="02030602050306030303" pitchFamily="18" charset="0"/>
            </a:endParaRPr>
          </a:p>
        </p:txBody>
      </p:sp>
      <p:pic>
        <p:nvPicPr>
          <p:cNvPr id="4" name="Content Placeholder 3"/>
          <p:cNvPicPr>
            <a:picLocks noGrp="1" noChangeAspect="1"/>
          </p:cNvPicPr>
          <p:nvPr>
            <p:ph idx="1"/>
          </p:nvPr>
        </p:nvPicPr>
        <p:blipFill>
          <a:blip r:embed="rId2"/>
          <a:stretch>
            <a:fillRect/>
          </a:stretch>
        </p:blipFill>
        <p:spPr>
          <a:xfrm>
            <a:off x="1750423" y="1858770"/>
            <a:ext cx="6534966" cy="4161279"/>
          </a:xfrm>
          <a:prstGeom prst="rect">
            <a:avLst/>
          </a:prstGeom>
        </p:spPr>
      </p:pic>
      <p:sp>
        <p:nvSpPr>
          <p:cNvPr id="5" name="TextBox 4"/>
          <p:cNvSpPr txBox="1"/>
          <p:nvPr/>
        </p:nvSpPr>
        <p:spPr>
          <a:xfrm>
            <a:off x="8739051" y="2690949"/>
            <a:ext cx="3161212" cy="1754326"/>
          </a:xfrm>
          <a:prstGeom prst="rect">
            <a:avLst/>
          </a:prstGeom>
          <a:noFill/>
        </p:spPr>
        <p:txBody>
          <a:bodyPr wrap="square" rtlCol="0">
            <a:spAutoFit/>
          </a:bodyPr>
          <a:lstStyle/>
          <a:p>
            <a:r>
              <a:rPr lang="en-US" dirty="0" smtClean="0"/>
              <a:t>Looking a little further into how temperature actually compares to the quantity of the crimes – it shows that between </a:t>
            </a:r>
            <a:r>
              <a:rPr lang="en-US" dirty="0" smtClean="0"/>
              <a:t>80</a:t>
            </a:r>
            <a:endParaRPr lang="en-US" b="1" dirty="0"/>
          </a:p>
          <a:p>
            <a:r>
              <a:rPr lang="en-US" dirty="0" smtClean="0"/>
              <a:t>-91degrees is a higher Crime Rate</a:t>
            </a:r>
            <a:endParaRPr lang="en-US" dirty="0"/>
          </a:p>
        </p:txBody>
      </p:sp>
    </p:spTree>
    <p:extLst>
      <p:ext uri="{BB962C8B-B14F-4D97-AF65-F5344CB8AC3E}">
        <p14:creationId xmlns:p14="http://schemas.microsoft.com/office/powerpoint/2010/main" val="335992303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i="1" u="sng" dirty="0" smtClean="0">
                <a:latin typeface="Constantia" panose="02030602050306030303" pitchFamily="18" charset="0"/>
              </a:rPr>
              <a:t>Offense compared with Temperature</a:t>
            </a:r>
            <a:endParaRPr lang="en-US" sz="2800" b="1" i="1" u="sng" dirty="0">
              <a:latin typeface="Constantia" panose="02030602050306030303" pitchFamily="18" charset="0"/>
            </a:endParaRPr>
          </a:p>
        </p:txBody>
      </p:sp>
      <p:sp>
        <p:nvSpPr>
          <p:cNvPr id="3" name="Content Placeholder 2"/>
          <p:cNvSpPr>
            <a:spLocks noGrp="1"/>
          </p:cNvSpPr>
          <p:nvPr>
            <p:ph idx="1"/>
          </p:nvPr>
        </p:nvSpPr>
        <p:spPr/>
        <p:txBody>
          <a:bodyPr/>
          <a:lstStyle/>
          <a:p>
            <a:endParaRPr lang="en-US" dirty="0"/>
          </a:p>
        </p:txBody>
      </p:sp>
      <p:pic>
        <p:nvPicPr>
          <p:cNvPr id="5" name="Picture 4"/>
          <p:cNvPicPr>
            <a:picLocks noChangeAspect="1"/>
          </p:cNvPicPr>
          <p:nvPr/>
        </p:nvPicPr>
        <p:blipFill>
          <a:blip r:embed="rId2"/>
          <a:stretch>
            <a:fillRect/>
          </a:stretch>
        </p:blipFill>
        <p:spPr>
          <a:xfrm>
            <a:off x="1881052" y="2274464"/>
            <a:ext cx="5216026" cy="3758807"/>
          </a:xfrm>
          <a:prstGeom prst="rect">
            <a:avLst/>
          </a:prstGeom>
        </p:spPr>
      </p:pic>
      <p:sp>
        <p:nvSpPr>
          <p:cNvPr id="6" name="TextBox 5"/>
          <p:cNvSpPr txBox="1"/>
          <p:nvPr/>
        </p:nvSpPr>
        <p:spPr>
          <a:xfrm>
            <a:off x="7863840" y="3868639"/>
            <a:ext cx="4428308" cy="2308324"/>
          </a:xfrm>
          <a:prstGeom prst="rect">
            <a:avLst/>
          </a:prstGeom>
          <a:noFill/>
        </p:spPr>
        <p:txBody>
          <a:bodyPr wrap="square" rtlCol="0">
            <a:spAutoFit/>
          </a:bodyPr>
          <a:lstStyle/>
          <a:p>
            <a:r>
              <a:rPr lang="en-US" u="sng" dirty="0" smtClean="0"/>
              <a:t>Legend</a:t>
            </a:r>
            <a:r>
              <a:rPr lang="en-US" dirty="0" smtClean="0"/>
              <a:t>:</a:t>
            </a:r>
          </a:p>
          <a:p>
            <a:r>
              <a:rPr lang="en-US" sz="1400" dirty="0" smtClean="0">
                <a:latin typeface="Constantia" panose="02030602050306030303" pitchFamily="18" charset="0"/>
              </a:rPr>
              <a:t>1 = </a:t>
            </a:r>
            <a:r>
              <a:rPr lang="en-US" sz="1400" dirty="0">
                <a:latin typeface="Constantia" panose="02030602050306030303" pitchFamily="18" charset="0"/>
              </a:rPr>
              <a:t>THEFT/OTHER</a:t>
            </a:r>
            <a:endParaRPr lang="en-US" sz="1400" dirty="0" smtClean="0">
              <a:latin typeface="Constantia" panose="02030602050306030303" pitchFamily="18" charset="0"/>
            </a:endParaRPr>
          </a:p>
          <a:p>
            <a:r>
              <a:rPr lang="en-US" sz="1400" dirty="0" smtClean="0">
                <a:latin typeface="Constantia" panose="02030602050306030303" pitchFamily="18" charset="0"/>
              </a:rPr>
              <a:t>2 = </a:t>
            </a:r>
            <a:r>
              <a:rPr lang="en-US" sz="1400" dirty="0">
                <a:latin typeface="Constantia" panose="02030602050306030303" pitchFamily="18" charset="0"/>
              </a:rPr>
              <a:t>THEFT F/AUTO</a:t>
            </a:r>
            <a:endParaRPr lang="en-US" sz="1400" dirty="0" smtClean="0">
              <a:latin typeface="Constantia" panose="02030602050306030303" pitchFamily="18" charset="0"/>
            </a:endParaRPr>
          </a:p>
          <a:p>
            <a:r>
              <a:rPr lang="en-US" sz="1400" dirty="0" smtClean="0">
                <a:latin typeface="Constantia" panose="02030602050306030303" pitchFamily="18" charset="0"/>
              </a:rPr>
              <a:t>3 = </a:t>
            </a:r>
            <a:r>
              <a:rPr lang="en-US" sz="1400" dirty="0">
                <a:latin typeface="Constantia" panose="02030602050306030303" pitchFamily="18" charset="0"/>
              </a:rPr>
              <a:t>ROBBERY</a:t>
            </a:r>
            <a:endParaRPr lang="en-US" sz="1400" dirty="0" smtClean="0">
              <a:latin typeface="Constantia" panose="02030602050306030303" pitchFamily="18" charset="0"/>
            </a:endParaRPr>
          </a:p>
          <a:p>
            <a:r>
              <a:rPr lang="en-US" sz="1400" dirty="0" smtClean="0">
                <a:latin typeface="Constantia" panose="02030602050306030303" pitchFamily="18" charset="0"/>
              </a:rPr>
              <a:t>4 = </a:t>
            </a:r>
            <a:r>
              <a:rPr lang="en-US" sz="1400" dirty="0">
                <a:latin typeface="Constantia" panose="02030602050306030303" pitchFamily="18" charset="0"/>
              </a:rPr>
              <a:t>BURGLARY</a:t>
            </a:r>
            <a:endParaRPr lang="en-US" sz="1400" dirty="0" smtClean="0">
              <a:latin typeface="Constantia" panose="02030602050306030303" pitchFamily="18" charset="0"/>
            </a:endParaRPr>
          </a:p>
          <a:p>
            <a:r>
              <a:rPr lang="en-US" sz="1400" dirty="0" smtClean="0">
                <a:latin typeface="Constantia" panose="02030602050306030303" pitchFamily="18" charset="0"/>
              </a:rPr>
              <a:t>5 = </a:t>
            </a:r>
            <a:r>
              <a:rPr lang="en-US" sz="1400" dirty="0">
                <a:latin typeface="Constantia" panose="02030602050306030303" pitchFamily="18" charset="0"/>
              </a:rPr>
              <a:t>'MOTOR VEHICLE THEFT</a:t>
            </a:r>
            <a:endParaRPr lang="en-US" sz="1400" dirty="0" smtClean="0">
              <a:latin typeface="Constantia" panose="02030602050306030303" pitchFamily="18" charset="0"/>
            </a:endParaRPr>
          </a:p>
          <a:p>
            <a:r>
              <a:rPr lang="en-US" sz="1400" dirty="0" smtClean="0">
                <a:latin typeface="Constantia" panose="02030602050306030303" pitchFamily="18" charset="0"/>
              </a:rPr>
              <a:t>6 = ASSAULT W/DANGEROUS WEAPON </a:t>
            </a:r>
          </a:p>
          <a:p>
            <a:r>
              <a:rPr lang="en-US" sz="1400" dirty="0" smtClean="0">
                <a:latin typeface="Constantia" panose="02030602050306030303" pitchFamily="18" charset="0"/>
              </a:rPr>
              <a:t>7 = SEX </a:t>
            </a:r>
            <a:r>
              <a:rPr lang="en-US" sz="1400" dirty="0">
                <a:latin typeface="Constantia" panose="02030602050306030303" pitchFamily="18" charset="0"/>
              </a:rPr>
              <a:t>ABUSE</a:t>
            </a:r>
            <a:endParaRPr lang="en-US" sz="1400" dirty="0" smtClean="0">
              <a:latin typeface="Constantia" panose="02030602050306030303" pitchFamily="18" charset="0"/>
            </a:endParaRPr>
          </a:p>
          <a:p>
            <a:r>
              <a:rPr lang="en-US" sz="1400" dirty="0" smtClean="0">
                <a:latin typeface="Constantia" panose="02030602050306030303" pitchFamily="18" charset="0"/>
              </a:rPr>
              <a:t>8 = </a:t>
            </a:r>
            <a:r>
              <a:rPr lang="en-US" sz="1400" dirty="0">
                <a:latin typeface="Constantia" panose="02030602050306030303" pitchFamily="18" charset="0"/>
              </a:rPr>
              <a:t>HOMICIDE</a:t>
            </a:r>
            <a:endParaRPr lang="en-US" sz="1400" dirty="0" smtClean="0">
              <a:latin typeface="Constantia" panose="02030602050306030303" pitchFamily="18" charset="0"/>
            </a:endParaRPr>
          </a:p>
          <a:p>
            <a:r>
              <a:rPr lang="en-US" sz="1400" dirty="0" smtClean="0">
                <a:latin typeface="Constantia" panose="02030602050306030303" pitchFamily="18" charset="0"/>
              </a:rPr>
              <a:t>9 = ARSON</a:t>
            </a:r>
          </a:p>
        </p:txBody>
      </p:sp>
    </p:spTree>
    <p:extLst>
      <p:ext uri="{BB962C8B-B14F-4D97-AF65-F5344CB8AC3E}">
        <p14:creationId xmlns:p14="http://schemas.microsoft.com/office/powerpoint/2010/main" val="56654505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2991394" y="2299064"/>
            <a:ext cx="5577839" cy="3579222"/>
          </a:xfrm>
          <a:prstGeom prst="rect">
            <a:avLst/>
          </a:prstGeom>
        </p:spPr>
      </p:pic>
      <p:sp>
        <p:nvSpPr>
          <p:cNvPr id="5" name="TextBox 4"/>
          <p:cNvSpPr txBox="1"/>
          <p:nvPr/>
        </p:nvSpPr>
        <p:spPr>
          <a:xfrm>
            <a:off x="8869680" y="2743200"/>
            <a:ext cx="2991394" cy="1477328"/>
          </a:xfrm>
          <a:prstGeom prst="rect">
            <a:avLst/>
          </a:prstGeom>
          <a:noFill/>
        </p:spPr>
        <p:txBody>
          <a:bodyPr wrap="square" rtlCol="0">
            <a:spAutoFit/>
          </a:bodyPr>
          <a:lstStyle/>
          <a:p>
            <a:r>
              <a:rPr lang="en-US" dirty="0" smtClean="0"/>
              <a:t>After the low score from the linear regression I tried to move on with a </a:t>
            </a:r>
            <a:r>
              <a:rPr lang="en-US" dirty="0" err="1" smtClean="0"/>
              <a:t>Kfold</a:t>
            </a:r>
            <a:r>
              <a:rPr lang="en-US" dirty="0" smtClean="0"/>
              <a:t> – which didn’t give me a higher score either</a:t>
            </a:r>
            <a:endParaRPr lang="en-US" dirty="0"/>
          </a:p>
        </p:txBody>
      </p:sp>
    </p:spTree>
    <p:extLst>
      <p:ext uri="{BB962C8B-B14F-4D97-AF65-F5344CB8AC3E}">
        <p14:creationId xmlns:p14="http://schemas.microsoft.com/office/powerpoint/2010/main" val="237938687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i="1" u="sng" dirty="0" smtClean="0">
                <a:latin typeface="Constantia" panose="02030602050306030303" pitchFamily="18" charset="0"/>
              </a:rPr>
              <a:t>Predictions</a:t>
            </a:r>
            <a:r>
              <a:rPr lang="en-US" sz="2800" dirty="0" smtClean="0">
                <a:latin typeface="Constantia" panose="02030602050306030303" pitchFamily="18" charset="0"/>
              </a:rPr>
              <a:t>:</a:t>
            </a:r>
            <a:endParaRPr lang="en-US" sz="2800" dirty="0">
              <a:latin typeface="Constantia" panose="02030602050306030303" pitchFamily="18" charset="0"/>
            </a:endParaRPr>
          </a:p>
        </p:txBody>
      </p:sp>
      <p:sp>
        <p:nvSpPr>
          <p:cNvPr id="3" name="Content Placeholder 2"/>
          <p:cNvSpPr>
            <a:spLocks noGrp="1"/>
          </p:cNvSpPr>
          <p:nvPr>
            <p:ph idx="1"/>
          </p:nvPr>
        </p:nvSpPr>
        <p:spPr>
          <a:xfrm>
            <a:off x="838200" y="1799499"/>
            <a:ext cx="10855234" cy="4744992"/>
          </a:xfrm>
        </p:spPr>
        <p:txBody>
          <a:bodyPr>
            <a:normAutofit/>
          </a:bodyPr>
          <a:lstStyle/>
          <a:p>
            <a:r>
              <a:rPr lang="en-US" sz="1600" dirty="0" smtClean="0">
                <a:latin typeface="Constantia" panose="02030602050306030303" pitchFamily="18" charset="0"/>
              </a:rPr>
              <a:t>I tried linear regression which only gave me a 47% accuracy</a:t>
            </a:r>
          </a:p>
          <a:p>
            <a:r>
              <a:rPr lang="en-US" sz="1600" dirty="0" smtClean="0">
                <a:latin typeface="Constantia" panose="02030602050306030303" pitchFamily="18" charset="0"/>
              </a:rPr>
              <a:t>Cross validation with [Offense] as the Target gave me the same result</a:t>
            </a:r>
          </a:p>
          <a:p>
            <a:r>
              <a:rPr lang="en-US" sz="1600" dirty="0" smtClean="0">
                <a:latin typeface="Constantia" panose="02030602050306030303" pitchFamily="18" charset="0"/>
              </a:rPr>
              <a:t>I switched the Target to the [Shifts] which reduced the accuracy to 46%</a:t>
            </a:r>
          </a:p>
          <a:p>
            <a:r>
              <a:rPr lang="en-US" sz="1600" dirty="0" smtClean="0">
                <a:latin typeface="Constantia" panose="02030602050306030303" pitchFamily="18" charset="0"/>
              </a:rPr>
              <a:t>Running a </a:t>
            </a:r>
            <a:r>
              <a:rPr lang="en-US" sz="1600" dirty="0" err="1" smtClean="0">
                <a:latin typeface="Constantia" panose="02030602050306030303" pitchFamily="18" charset="0"/>
              </a:rPr>
              <a:t>Kfold</a:t>
            </a:r>
            <a:r>
              <a:rPr lang="en-US" sz="1600" dirty="0" smtClean="0">
                <a:latin typeface="Constantia" panose="02030602050306030303" pitchFamily="18" charset="0"/>
              </a:rPr>
              <a:t> with the Target being the [WARD ] and my features being [Fahrenheit],[shift],[offense],[BLOCKXCOORD],[BLOCKYCOORD],[year], I received a 98% accuracy return.</a:t>
            </a:r>
          </a:p>
          <a:p>
            <a:r>
              <a:rPr lang="en-US" sz="1600" dirty="0" smtClean="0">
                <a:latin typeface="Constantia" panose="02030602050306030303" pitchFamily="18" charset="0"/>
              </a:rPr>
              <a:t>This answer wasn’t good enough and I have a feeling it is incorrect, so I tried the regression tree</a:t>
            </a:r>
          </a:p>
          <a:p>
            <a:pPr marL="0" indent="0">
              <a:buNone/>
            </a:pPr>
            <a:endParaRPr lang="en-US" sz="2400" dirty="0">
              <a:latin typeface="Constantia" panose="02030602050306030303" pitchFamily="18" charset="0"/>
            </a:endParaRPr>
          </a:p>
        </p:txBody>
      </p:sp>
      <p:pic>
        <p:nvPicPr>
          <p:cNvPr id="5" name="Content Placeholder 3"/>
          <p:cNvPicPr>
            <a:picLocks noChangeAspect="1"/>
          </p:cNvPicPr>
          <p:nvPr/>
        </p:nvPicPr>
        <p:blipFill>
          <a:blip r:embed="rId2"/>
          <a:stretch>
            <a:fillRect/>
          </a:stretch>
        </p:blipFill>
        <p:spPr>
          <a:xfrm>
            <a:off x="4288291" y="3768067"/>
            <a:ext cx="2110435" cy="1770584"/>
          </a:xfrm>
          <a:prstGeom prst="rect">
            <a:avLst/>
          </a:prstGeom>
        </p:spPr>
      </p:pic>
      <p:sp>
        <p:nvSpPr>
          <p:cNvPr id="6" name="TextBox 5"/>
          <p:cNvSpPr txBox="1"/>
          <p:nvPr/>
        </p:nvSpPr>
        <p:spPr>
          <a:xfrm>
            <a:off x="3108960" y="5643154"/>
            <a:ext cx="5120640" cy="646331"/>
          </a:xfrm>
          <a:prstGeom prst="rect">
            <a:avLst/>
          </a:prstGeom>
          <a:noFill/>
        </p:spPr>
        <p:txBody>
          <a:bodyPr wrap="square" rtlCol="0">
            <a:spAutoFit/>
          </a:bodyPr>
          <a:lstStyle/>
          <a:p>
            <a:r>
              <a:rPr lang="en-US" dirty="0" smtClean="0"/>
              <a:t>The regression tree did not want to cooperate with me and I failed trying</a:t>
            </a:r>
            <a:endParaRPr lang="en-US" dirty="0"/>
          </a:p>
        </p:txBody>
      </p:sp>
    </p:spTree>
    <p:extLst>
      <p:ext uri="{BB962C8B-B14F-4D97-AF65-F5344CB8AC3E}">
        <p14:creationId xmlns:p14="http://schemas.microsoft.com/office/powerpoint/2010/main" val="132198472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Next Steps:</a:t>
            </a:r>
            <a:endParaRPr lang="en-US" dirty="0"/>
          </a:p>
        </p:txBody>
      </p:sp>
      <p:sp>
        <p:nvSpPr>
          <p:cNvPr id="5" name="Content Placeholder 4"/>
          <p:cNvSpPr>
            <a:spLocks noGrp="1"/>
          </p:cNvSpPr>
          <p:nvPr>
            <p:ph idx="1"/>
          </p:nvPr>
        </p:nvSpPr>
        <p:spPr/>
        <p:txBody>
          <a:bodyPr/>
          <a:lstStyle/>
          <a:p>
            <a:pPr marL="0" indent="0">
              <a:buNone/>
            </a:pPr>
            <a:r>
              <a:rPr lang="en-US" sz="1600" dirty="0" smtClean="0">
                <a:latin typeface="Constantia" panose="02030602050306030303" pitchFamily="18" charset="0"/>
              </a:rPr>
              <a:t>Unfortunately I ran out of time.</a:t>
            </a:r>
          </a:p>
          <a:p>
            <a:pPr marL="0" indent="0">
              <a:buNone/>
            </a:pPr>
            <a:r>
              <a:rPr lang="en-US" sz="1600" dirty="0" smtClean="0">
                <a:latin typeface="Constantia" panose="02030602050306030303" pitchFamily="18" charset="0"/>
              </a:rPr>
              <a:t>I tried to gather data about the Wards demographics like:</a:t>
            </a:r>
          </a:p>
          <a:p>
            <a:pPr marL="0" indent="0">
              <a:buNone/>
            </a:pPr>
            <a:r>
              <a:rPr lang="en-US" sz="1600" dirty="0">
                <a:latin typeface="Constantia" panose="02030602050306030303" pitchFamily="18" charset="0"/>
              </a:rPr>
              <a:t>	</a:t>
            </a:r>
            <a:r>
              <a:rPr lang="en-US" sz="1600" dirty="0" smtClean="0">
                <a:latin typeface="Constantia" panose="02030602050306030303" pitchFamily="18" charset="0"/>
              </a:rPr>
              <a:t>- marital status</a:t>
            </a:r>
          </a:p>
          <a:p>
            <a:pPr marL="0" indent="0">
              <a:buNone/>
            </a:pPr>
            <a:r>
              <a:rPr lang="en-US" sz="1600" dirty="0">
                <a:latin typeface="Constantia" panose="02030602050306030303" pitchFamily="18" charset="0"/>
              </a:rPr>
              <a:t>	</a:t>
            </a:r>
            <a:r>
              <a:rPr lang="en-US" sz="1600" dirty="0" smtClean="0">
                <a:latin typeface="Constantia" panose="02030602050306030303" pitchFamily="18" charset="0"/>
              </a:rPr>
              <a:t>- race/ethnicity</a:t>
            </a:r>
          </a:p>
          <a:p>
            <a:pPr marL="0" indent="0">
              <a:buNone/>
            </a:pPr>
            <a:r>
              <a:rPr lang="en-US" sz="1600" dirty="0">
                <a:latin typeface="Constantia" panose="02030602050306030303" pitchFamily="18" charset="0"/>
              </a:rPr>
              <a:t>	</a:t>
            </a:r>
            <a:r>
              <a:rPr lang="en-US" sz="1600" dirty="0" smtClean="0">
                <a:latin typeface="Constantia" panose="02030602050306030303" pitchFamily="18" charset="0"/>
              </a:rPr>
              <a:t>- income</a:t>
            </a:r>
          </a:p>
          <a:p>
            <a:pPr marL="0" indent="0">
              <a:buNone/>
            </a:pPr>
            <a:r>
              <a:rPr lang="en-US" sz="1600" dirty="0">
                <a:latin typeface="Constantia" panose="02030602050306030303" pitchFamily="18" charset="0"/>
              </a:rPr>
              <a:t>	</a:t>
            </a:r>
            <a:r>
              <a:rPr lang="en-US" sz="1600" dirty="0" smtClean="0">
                <a:latin typeface="Constantia" panose="02030602050306030303" pitchFamily="18" charset="0"/>
              </a:rPr>
              <a:t>- education</a:t>
            </a:r>
          </a:p>
          <a:p>
            <a:pPr marL="0" indent="0">
              <a:buNone/>
            </a:pPr>
            <a:r>
              <a:rPr lang="en-US" sz="1600" dirty="0">
                <a:latin typeface="Constantia" panose="02030602050306030303" pitchFamily="18" charset="0"/>
              </a:rPr>
              <a:t>	</a:t>
            </a:r>
            <a:r>
              <a:rPr lang="en-US" sz="1600" dirty="0" smtClean="0">
                <a:latin typeface="Constantia" panose="02030602050306030303" pitchFamily="18" charset="0"/>
              </a:rPr>
              <a:t>- average age, </a:t>
            </a:r>
            <a:r>
              <a:rPr lang="en-US" sz="1600" dirty="0" err="1" smtClean="0">
                <a:latin typeface="Constantia" panose="02030602050306030303" pitchFamily="18" charset="0"/>
              </a:rPr>
              <a:t>etc</a:t>
            </a:r>
            <a:endParaRPr lang="en-US" sz="1600" dirty="0" smtClean="0">
              <a:latin typeface="Constantia" panose="02030602050306030303" pitchFamily="18" charset="0"/>
            </a:endParaRPr>
          </a:p>
          <a:p>
            <a:pPr marL="0" indent="0">
              <a:buNone/>
            </a:pPr>
            <a:r>
              <a:rPr lang="en-US" sz="1600" dirty="0" smtClean="0">
                <a:latin typeface="Constantia" panose="02030602050306030303" pitchFamily="18" charset="0"/>
              </a:rPr>
              <a:t>The challenge is to stay focused, the more answers you get from the data the more questions come up which could have an impact on Crime. It seems like a bottomless pit of possibilities that could be explored.</a:t>
            </a:r>
            <a:endParaRPr lang="en-US" sz="1600" dirty="0">
              <a:latin typeface="Constantia" panose="02030602050306030303" pitchFamily="18" charset="0"/>
            </a:endParaRPr>
          </a:p>
        </p:txBody>
      </p:sp>
      <p:pic>
        <p:nvPicPr>
          <p:cNvPr id="6" name="Picture 5"/>
          <p:cNvPicPr>
            <a:picLocks noChangeAspect="1"/>
          </p:cNvPicPr>
          <p:nvPr/>
        </p:nvPicPr>
        <p:blipFill>
          <a:blip r:embed="rId2"/>
          <a:stretch>
            <a:fillRect/>
          </a:stretch>
        </p:blipFill>
        <p:spPr>
          <a:xfrm>
            <a:off x="6096000" y="365125"/>
            <a:ext cx="2876550" cy="3124200"/>
          </a:xfrm>
          <a:prstGeom prst="rect">
            <a:avLst/>
          </a:prstGeom>
        </p:spPr>
      </p:pic>
    </p:spTree>
    <p:extLst>
      <p:ext uri="{BB962C8B-B14F-4D97-AF65-F5344CB8AC3E}">
        <p14:creationId xmlns:p14="http://schemas.microsoft.com/office/powerpoint/2010/main" val="266607718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1" i="1" u="sng" dirty="0">
                <a:latin typeface="Constantia" panose="02030602050306030303" pitchFamily="18" charset="0"/>
              </a:rPr>
              <a:t>Introduction and Background:</a:t>
            </a:r>
            <a:r>
              <a:rPr lang="en-US" dirty="0"/>
              <a:t/>
            </a:r>
            <a:br>
              <a:rPr lang="en-US" dirty="0"/>
            </a:br>
            <a:endParaRPr lang="en-US" dirty="0"/>
          </a:p>
        </p:txBody>
      </p:sp>
      <p:sp>
        <p:nvSpPr>
          <p:cNvPr id="3" name="Content Placeholder 2"/>
          <p:cNvSpPr>
            <a:spLocks noGrp="1"/>
          </p:cNvSpPr>
          <p:nvPr>
            <p:ph idx="1"/>
          </p:nvPr>
        </p:nvSpPr>
        <p:spPr>
          <a:xfrm>
            <a:off x="838200" y="1593669"/>
            <a:ext cx="10515600" cy="4583294"/>
          </a:xfrm>
        </p:spPr>
        <p:txBody>
          <a:bodyPr>
            <a:normAutofit/>
          </a:bodyPr>
          <a:lstStyle/>
          <a:p>
            <a:pPr marL="0" indent="0">
              <a:buNone/>
            </a:pPr>
            <a:r>
              <a:rPr lang="en-US" sz="1600" dirty="0" smtClean="0">
                <a:latin typeface="Constantia" panose="02030602050306030303" pitchFamily="18" charset="0"/>
              </a:rPr>
              <a:t>The </a:t>
            </a:r>
            <a:r>
              <a:rPr lang="en-US" sz="1600" dirty="0">
                <a:latin typeface="Constantia" panose="02030602050306030303" pitchFamily="18" charset="0"/>
              </a:rPr>
              <a:t>Nationwide Crack epidemic in the 80’s and 90’s effected DC’S Crime Rate as well. Columbian drug cartels smuggled Crack into DC and in the early 90’s DC’s Crime Rate peaked at its highest at this time, especially Homicide and DC was known as the ‘murder capital’ of the United </a:t>
            </a:r>
            <a:r>
              <a:rPr lang="en-US" sz="1600" dirty="0" smtClean="0">
                <a:latin typeface="Constantia" panose="02030602050306030303" pitchFamily="18" charset="0"/>
              </a:rPr>
              <a:t>States.</a:t>
            </a:r>
          </a:p>
          <a:p>
            <a:pPr marL="0" indent="0">
              <a:buNone/>
            </a:pPr>
            <a:r>
              <a:rPr lang="en-US" sz="1600" dirty="0" smtClean="0">
                <a:latin typeface="Constantia" panose="02030602050306030303" pitchFamily="18" charset="0"/>
              </a:rPr>
              <a:t>According </a:t>
            </a:r>
            <a:r>
              <a:rPr lang="en-US" sz="1600" dirty="0">
                <a:latin typeface="Constantia" panose="02030602050306030303" pitchFamily="18" charset="0"/>
              </a:rPr>
              <a:t>to Wikipedia crime rate dropped in Washington DC in the mid 2000 to their lowest level in over 20 years. Crime still remains a significant factor in </a:t>
            </a:r>
            <a:r>
              <a:rPr lang="en-US" sz="1600" dirty="0" smtClean="0">
                <a:latin typeface="Constantia" panose="02030602050306030303" pitchFamily="18" charset="0"/>
              </a:rPr>
              <a:t>DC</a:t>
            </a:r>
          </a:p>
          <a:p>
            <a:pPr marL="0" indent="0">
              <a:buNone/>
            </a:pPr>
            <a:r>
              <a:rPr lang="en-US" sz="1600" dirty="0" smtClean="0">
                <a:latin typeface="Constantia" panose="02030602050306030303" pitchFamily="18" charset="0"/>
              </a:rPr>
              <a:t>In </a:t>
            </a:r>
            <a:r>
              <a:rPr lang="en-US" sz="1600" dirty="0">
                <a:latin typeface="Constantia" panose="02030602050306030303" pitchFamily="18" charset="0"/>
              </a:rPr>
              <a:t>2012 crime rate in itself started to rise again while the murder rate surprisingly </a:t>
            </a:r>
            <a:r>
              <a:rPr lang="en-US" sz="1600" dirty="0" smtClean="0">
                <a:latin typeface="Constantia" panose="02030602050306030303" pitchFamily="18" charset="0"/>
              </a:rPr>
              <a:t>dropped.</a:t>
            </a:r>
          </a:p>
          <a:p>
            <a:pPr marL="0" indent="0">
              <a:buNone/>
            </a:pPr>
            <a:endParaRPr lang="en-US" dirty="0"/>
          </a:p>
        </p:txBody>
      </p:sp>
    </p:spTree>
    <p:extLst>
      <p:ext uri="{BB962C8B-B14F-4D97-AF65-F5344CB8AC3E}">
        <p14:creationId xmlns:p14="http://schemas.microsoft.com/office/powerpoint/2010/main" val="76012532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90188"/>
          </a:xfrm>
        </p:spPr>
        <p:txBody>
          <a:bodyPr>
            <a:normAutofit/>
          </a:bodyPr>
          <a:lstStyle/>
          <a:p>
            <a:pPr algn="ctr"/>
            <a:r>
              <a:rPr lang="en-US" sz="2700" b="1" dirty="0" smtClean="0">
                <a:latin typeface="Constantia" panose="02030602050306030303" pitchFamily="18" charset="0"/>
                <a:cs typeface="Aharoni" panose="02010803020104030203" pitchFamily="2" charset="-79"/>
              </a:rPr>
              <a:t>DC has been for many years above the average U.S. Crime Rate</a:t>
            </a:r>
            <a:r>
              <a:rPr lang="en-US" dirty="0" smtClean="0"/>
              <a:t/>
            </a:r>
            <a:br>
              <a:rPr lang="en-US" dirty="0" smtClean="0"/>
            </a:br>
            <a:endParaRPr lang="en-US" sz="2800" dirty="0">
              <a:latin typeface="Constantia" panose="02030602050306030303" pitchFamily="18" charset="0"/>
            </a:endParaRPr>
          </a:p>
        </p:txBody>
      </p:sp>
      <p:pic>
        <p:nvPicPr>
          <p:cNvPr id="8" name="Content Placeholder 7"/>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r="58510" b="28972"/>
          <a:stretch/>
        </p:blipFill>
        <p:spPr>
          <a:xfrm>
            <a:off x="838201" y="1588028"/>
            <a:ext cx="9709596" cy="5006157"/>
          </a:xfrm>
        </p:spPr>
      </p:pic>
      <p:sp>
        <p:nvSpPr>
          <p:cNvPr id="3" name="TextBox 2"/>
          <p:cNvSpPr txBox="1"/>
          <p:nvPr/>
        </p:nvSpPr>
        <p:spPr>
          <a:xfrm>
            <a:off x="10861186" y="6347964"/>
            <a:ext cx="1330814" cy="246221"/>
          </a:xfrm>
          <a:prstGeom prst="rect">
            <a:avLst/>
          </a:prstGeom>
          <a:noFill/>
        </p:spPr>
        <p:txBody>
          <a:bodyPr wrap="none" rtlCol="0">
            <a:spAutoFit/>
          </a:bodyPr>
          <a:lstStyle/>
          <a:p>
            <a:r>
              <a:rPr lang="en-US" sz="1000" dirty="0" smtClean="0"/>
              <a:t>Source: City-data.com</a:t>
            </a:r>
            <a:endParaRPr lang="en-US" sz="1000" dirty="0"/>
          </a:p>
        </p:txBody>
      </p:sp>
    </p:spTree>
    <p:extLst>
      <p:ext uri="{BB962C8B-B14F-4D97-AF65-F5344CB8AC3E}">
        <p14:creationId xmlns:p14="http://schemas.microsoft.com/office/powerpoint/2010/main" val="1402848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i="1" u="sng" dirty="0" smtClean="0">
                <a:latin typeface="Constantia" panose="02030602050306030303" pitchFamily="18" charset="0"/>
              </a:rPr>
              <a:t>QUESTION:</a:t>
            </a:r>
            <a:endParaRPr lang="en-US" sz="2800" b="1" i="1" u="sng" dirty="0">
              <a:latin typeface="Constantia" panose="02030602050306030303" pitchFamily="18" charset="0"/>
            </a:endParaRPr>
          </a:p>
        </p:txBody>
      </p:sp>
      <p:sp>
        <p:nvSpPr>
          <p:cNvPr id="3" name="Content Placeholder 2"/>
          <p:cNvSpPr>
            <a:spLocks noGrp="1"/>
          </p:cNvSpPr>
          <p:nvPr>
            <p:ph idx="1"/>
          </p:nvPr>
        </p:nvSpPr>
        <p:spPr>
          <a:xfrm>
            <a:off x="838200" y="2562895"/>
            <a:ext cx="10515600" cy="3614067"/>
          </a:xfrm>
        </p:spPr>
        <p:txBody>
          <a:bodyPr/>
          <a:lstStyle/>
          <a:p>
            <a:pPr marL="0" indent="0" algn="ctr">
              <a:buNone/>
            </a:pPr>
            <a:r>
              <a:rPr lang="en-US" sz="2000" b="1" dirty="0" smtClean="0">
                <a:latin typeface="Constantia" panose="02030602050306030303" pitchFamily="18" charset="0"/>
              </a:rPr>
              <a:t>IS IT POSSIBLE TO PREDICT </a:t>
            </a:r>
            <a:r>
              <a:rPr lang="en-US" sz="2000" b="1" dirty="0" smtClean="0">
                <a:latin typeface="Constantia" panose="02030602050306030303" pitchFamily="18" charset="0"/>
              </a:rPr>
              <a:t>CRIME </a:t>
            </a:r>
            <a:r>
              <a:rPr lang="en-US" sz="2000" b="1" dirty="0" smtClean="0">
                <a:latin typeface="Constantia" panose="02030602050306030303" pitchFamily="18" charset="0"/>
              </a:rPr>
              <a:t>RATE FOR 2015 IN DC?</a:t>
            </a:r>
          </a:p>
          <a:p>
            <a:pPr algn="ctr"/>
            <a:endParaRPr lang="en-US" dirty="0"/>
          </a:p>
        </p:txBody>
      </p:sp>
    </p:spTree>
    <p:extLst>
      <p:ext uri="{BB962C8B-B14F-4D97-AF65-F5344CB8AC3E}">
        <p14:creationId xmlns:p14="http://schemas.microsoft.com/office/powerpoint/2010/main" val="239911775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i="1" u="sng" dirty="0" smtClean="0">
                <a:latin typeface="Constantia" panose="02030602050306030303" pitchFamily="18" charset="0"/>
              </a:rPr>
              <a:t>DATA HAS BEEN GATHERED FROM:</a:t>
            </a:r>
            <a:endParaRPr lang="en-US" sz="2800" b="1" i="1" u="sng" dirty="0">
              <a:latin typeface="Constantia" panose="02030602050306030303" pitchFamily="18" charset="0"/>
            </a:endParaRPr>
          </a:p>
        </p:txBody>
      </p:sp>
      <p:sp>
        <p:nvSpPr>
          <p:cNvPr id="3" name="Content Placeholder 2"/>
          <p:cNvSpPr>
            <a:spLocks noGrp="1"/>
          </p:cNvSpPr>
          <p:nvPr>
            <p:ph idx="1"/>
          </p:nvPr>
        </p:nvSpPr>
        <p:spPr/>
        <p:txBody>
          <a:bodyPr>
            <a:normAutofit fontScale="70000" lnSpcReduction="20000"/>
          </a:bodyPr>
          <a:lstStyle/>
          <a:p>
            <a:r>
              <a:rPr lang="en-US" sz="2300" dirty="0" smtClean="0">
                <a:latin typeface="Constantia" panose="02030602050306030303" pitchFamily="18" charset="0"/>
              </a:rPr>
              <a:t>Crime Incidents 2012</a:t>
            </a:r>
          </a:p>
          <a:p>
            <a:r>
              <a:rPr lang="en-US" sz="2300" dirty="0" smtClean="0">
                <a:latin typeface="Constantia" panose="02030602050306030303" pitchFamily="18" charset="0"/>
              </a:rPr>
              <a:t>Crime Incidents 2013</a:t>
            </a:r>
          </a:p>
          <a:p>
            <a:r>
              <a:rPr lang="en-US" sz="2300" dirty="0" smtClean="0">
                <a:latin typeface="Constantia" panose="02030602050306030303" pitchFamily="18" charset="0"/>
              </a:rPr>
              <a:t>Crime Incidents 2014</a:t>
            </a:r>
          </a:p>
          <a:p>
            <a:pPr marL="0" indent="0">
              <a:buNone/>
            </a:pPr>
            <a:r>
              <a:rPr lang="en-US" sz="2300" dirty="0">
                <a:latin typeface="Constantia" panose="02030602050306030303" pitchFamily="18" charset="0"/>
              </a:rPr>
              <a:t>	</a:t>
            </a:r>
            <a:r>
              <a:rPr lang="en-US" sz="2300" dirty="0" smtClean="0">
                <a:latin typeface="Constantia" panose="02030602050306030303" pitchFamily="18" charset="0"/>
              </a:rPr>
              <a:t>These 3 datasets can be found through OCTO (download into a csv)</a:t>
            </a:r>
          </a:p>
          <a:p>
            <a:endParaRPr lang="en-US" sz="2300" dirty="0" smtClean="0">
              <a:latin typeface="Constantia" panose="02030602050306030303" pitchFamily="18" charset="0"/>
            </a:endParaRPr>
          </a:p>
          <a:p>
            <a:r>
              <a:rPr lang="en-US" sz="2300" dirty="0" smtClean="0">
                <a:latin typeface="Constantia" panose="02030602050306030303" pitchFamily="18" charset="0"/>
              </a:rPr>
              <a:t>Employment Information 2012</a:t>
            </a:r>
          </a:p>
          <a:p>
            <a:r>
              <a:rPr lang="en-US" sz="2300" dirty="0" smtClean="0">
                <a:latin typeface="Constantia" panose="02030602050306030303" pitchFamily="18" charset="0"/>
              </a:rPr>
              <a:t>Employment Information 2013</a:t>
            </a:r>
          </a:p>
          <a:p>
            <a:r>
              <a:rPr lang="en-US" sz="2300" dirty="0" smtClean="0">
                <a:latin typeface="Constantia" panose="02030602050306030303" pitchFamily="18" charset="0"/>
              </a:rPr>
              <a:t>Employment information 2014</a:t>
            </a:r>
          </a:p>
          <a:p>
            <a:pPr marL="0" indent="0">
              <a:buNone/>
            </a:pPr>
            <a:r>
              <a:rPr lang="en-US" sz="2300" dirty="0" smtClean="0">
                <a:latin typeface="Constantia" panose="02030602050306030303" pitchFamily="18" charset="0"/>
              </a:rPr>
              <a:t>	Dataset </a:t>
            </a:r>
            <a:r>
              <a:rPr lang="en-US" sz="2300" dirty="0">
                <a:latin typeface="Constantia" panose="02030602050306030303" pitchFamily="18" charset="0"/>
              </a:rPr>
              <a:t>can be found at DOES.</a:t>
            </a:r>
          </a:p>
          <a:p>
            <a:pPr lvl="1"/>
            <a:endParaRPr lang="en-US" sz="2300" dirty="0" smtClean="0">
              <a:latin typeface="Constantia" panose="02030602050306030303" pitchFamily="18" charset="0"/>
            </a:endParaRPr>
          </a:p>
          <a:p>
            <a:r>
              <a:rPr lang="en-US" sz="2300" dirty="0" smtClean="0">
                <a:latin typeface="Constantia" panose="02030602050306030303" pitchFamily="18" charset="0"/>
              </a:rPr>
              <a:t>Fahrenheit </a:t>
            </a:r>
            <a:r>
              <a:rPr lang="en-US" sz="2300" dirty="0" smtClean="0">
                <a:latin typeface="Constantia" panose="02030602050306030303" pitchFamily="18" charset="0"/>
              </a:rPr>
              <a:t>by day 2012</a:t>
            </a:r>
          </a:p>
          <a:p>
            <a:r>
              <a:rPr lang="en-US" sz="2300" dirty="0" smtClean="0">
                <a:latin typeface="Constantia" panose="02030602050306030303" pitchFamily="18" charset="0"/>
              </a:rPr>
              <a:t>Fahrenheit by day 2013</a:t>
            </a:r>
          </a:p>
          <a:p>
            <a:r>
              <a:rPr lang="en-US" sz="2300" dirty="0" smtClean="0">
                <a:latin typeface="Constantia" panose="02030602050306030303" pitchFamily="18" charset="0"/>
              </a:rPr>
              <a:t>Fahrenheit by day </a:t>
            </a:r>
            <a:r>
              <a:rPr lang="en-US" sz="2300" dirty="0" smtClean="0">
                <a:latin typeface="Constantia" panose="02030602050306030303" pitchFamily="18" charset="0"/>
              </a:rPr>
              <a:t>2014</a:t>
            </a:r>
            <a:endParaRPr lang="en-US" sz="2300" dirty="0" smtClean="0">
              <a:latin typeface="Constantia" panose="02030602050306030303" pitchFamily="18" charset="0"/>
            </a:endParaRPr>
          </a:p>
          <a:p>
            <a:pPr marL="914400" lvl="2" indent="0">
              <a:buNone/>
            </a:pPr>
            <a:r>
              <a:rPr lang="en-US" sz="2300" dirty="0" smtClean="0">
                <a:latin typeface="Constantia" panose="02030602050306030303" pitchFamily="18" charset="0"/>
              </a:rPr>
              <a:t>Data has been </a:t>
            </a:r>
            <a:r>
              <a:rPr lang="en-US" sz="2300" dirty="0">
                <a:latin typeface="Constantia" panose="02030602050306030303" pitchFamily="18" charset="0"/>
              </a:rPr>
              <a:t>collected from Dhttp://w2.weather.gov/.</a:t>
            </a:r>
          </a:p>
          <a:p>
            <a:pPr marL="914400" lvl="2" indent="0">
              <a:buNone/>
            </a:pPr>
            <a:endParaRPr lang="en-US" sz="1000" dirty="0" smtClean="0">
              <a:latin typeface="Constantia" panose="02030602050306030303" pitchFamily="18" charset="0"/>
            </a:endParaRPr>
          </a:p>
          <a:p>
            <a:pPr marL="457200" lvl="1" indent="0">
              <a:buNone/>
            </a:pPr>
            <a:r>
              <a:rPr lang="en-US" sz="1800" dirty="0">
                <a:latin typeface="Constantia" panose="02030602050306030303" pitchFamily="18" charset="0"/>
              </a:rPr>
              <a:t>	</a:t>
            </a:r>
            <a:endParaRPr lang="en-US" sz="1800" dirty="0" smtClean="0">
              <a:latin typeface="Constantia" panose="02030602050306030303" pitchFamily="18" charset="0"/>
            </a:endParaRPr>
          </a:p>
          <a:p>
            <a:pPr marL="457200" lvl="1" indent="0">
              <a:buNone/>
            </a:pPr>
            <a:endParaRPr lang="en-US" sz="1800" dirty="0" smtClean="0">
              <a:latin typeface="Constantia" panose="02030602050306030303" pitchFamily="18" charset="0"/>
            </a:endParaRPr>
          </a:p>
          <a:p>
            <a:pPr marL="457200" lvl="1" indent="0">
              <a:buNone/>
            </a:pPr>
            <a:endParaRPr lang="en-US" dirty="0"/>
          </a:p>
        </p:txBody>
      </p:sp>
    </p:spTree>
    <p:extLst>
      <p:ext uri="{BB962C8B-B14F-4D97-AF65-F5344CB8AC3E}">
        <p14:creationId xmlns:p14="http://schemas.microsoft.com/office/powerpoint/2010/main" val="394264769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i="1" u="sng" dirty="0" smtClean="0">
                <a:latin typeface="Constantia" panose="02030602050306030303" pitchFamily="18" charset="0"/>
              </a:rPr>
              <a:t>Data Structure</a:t>
            </a:r>
            <a:r>
              <a:rPr lang="en-US" sz="2800" b="1" i="1" dirty="0" smtClean="0">
                <a:latin typeface="Constantia" panose="02030602050306030303" pitchFamily="18" charset="0"/>
              </a:rPr>
              <a:t>:</a:t>
            </a:r>
            <a:endParaRPr lang="en-US" sz="2800" b="1" i="1" dirty="0">
              <a:latin typeface="Constantia" panose="02030602050306030303" pitchFamily="18"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63545288"/>
              </p:ext>
            </p:extLst>
          </p:nvPr>
        </p:nvGraphicFramePr>
        <p:xfrm>
          <a:off x="10502537" y="2599514"/>
          <a:ext cx="966652" cy="3226526"/>
        </p:xfrm>
        <a:graphic>
          <a:graphicData uri="http://schemas.openxmlformats.org/drawingml/2006/table">
            <a:tbl>
              <a:tblPr>
                <a:tableStyleId>{5C22544A-7EE6-4342-B048-85BDC9FD1C3A}</a:tableStyleId>
              </a:tblPr>
              <a:tblGrid>
                <a:gridCol w="966652"/>
              </a:tblGrid>
              <a:tr h="229646">
                <a:tc>
                  <a:txBody>
                    <a:bodyPr/>
                    <a:lstStyle/>
                    <a:p>
                      <a:pPr algn="l" fontAlgn="b"/>
                      <a:r>
                        <a:rPr lang="en-US" sz="1100" u="none" strike="noStrike">
                          <a:effectLst/>
                        </a:rPr>
                        <a:t>Day</a:t>
                      </a:r>
                      <a:endParaRPr lang="en-US" sz="1100" b="0" i="0" u="none" strike="noStrike">
                        <a:solidFill>
                          <a:srgbClr val="000000"/>
                        </a:solidFill>
                        <a:effectLst/>
                        <a:latin typeface="Calibri" panose="020F0502020204030204" pitchFamily="34" charset="0"/>
                      </a:endParaRPr>
                    </a:p>
                  </a:txBody>
                  <a:tcPr marL="9525" marR="9525" marT="9525" marB="0" anchor="b"/>
                </a:tc>
              </a:tr>
              <a:tr h="229646">
                <a:tc>
                  <a:txBody>
                    <a:bodyPr/>
                    <a:lstStyle/>
                    <a:p>
                      <a:pPr algn="l" fontAlgn="b"/>
                      <a:r>
                        <a:rPr lang="en-US" sz="1100" u="none" strike="noStrike" dirty="0">
                          <a:effectLst/>
                        </a:rPr>
                        <a:t>Jan</a:t>
                      </a:r>
                      <a:endParaRPr lang="en-US" sz="1100" b="0" i="0" u="none" strike="noStrike" dirty="0">
                        <a:solidFill>
                          <a:srgbClr val="000000"/>
                        </a:solidFill>
                        <a:effectLst/>
                        <a:latin typeface="Calibri" panose="020F0502020204030204" pitchFamily="34" charset="0"/>
                      </a:endParaRPr>
                    </a:p>
                  </a:txBody>
                  <a:tcPr marL="9525" marR="9525" marT="9525" marB="0" anchor="b"/>
                </a:tc>
              </a:tr>
              <a:tr h="229646">
                <a:tc>
                  <a:txBody>
                    <a:bodyPr/>
                    <a:lstStyle/>
                    <a:p>
                      <a:pPr algn="l" fontAlgn="b"/>
                      <a:r>
                        <a:rPr lang="en-US" sz="1100" u="none" strike="noStrike">
                          <a:effectLst/>
                        </a:rPr>
                        <a:t>Feb</a:t>
                      </a:r>
                      <a:endParaRPr lang="en-US" sz="1100" b="0" i="0" u="none" strike="noStrike">
                        <a:solidFill>
                          <a:srgbClr val="000000"/>
                        </a:solidFill>
                        <a:effectLst/>
                        <a:latin typeface="Calibri" panose="020F0502020204030204" pitchFamily="34" charset="0"/>
                      </a:endParaRPr>
                    </a:p>
                  </a:txBody>
                  <a:tcPr marL="9525" marR="9525" marT="9525" marB="0" anchor="b"/>
                </a:tc>
              </a:tr>
              <a:tr h="229646">
                <a:tc>
                  <a:txBody>
                    <a:bodyPr/>
                    <a:lstStyle/>
                    <a:p>
                      <a:pPr algn="l" fontAlgn="b"/>
                      <a:r>
                        <a:rPr lang="en-US" sz="1100" u="none" strike="noStrike">
                          <a:effectLst/>
                        </a:rPr>
                        <a:t>Mar</a:t>
                      </a:r>
                      <a:endParaRPr lang="en-US" sz="1100" b="0" i="0" u="none" strike="noStrike">
                        <a:solidFill>
                          <a:srgbClr val="000000"/>
                        </a:solidFill>
                        <a:effectLst/>
                        <a:latin typeface="Calibri" panose="020F0502020204030204" pitchFamily="34" charset="0"/>
                      </a:endParaRPr>
                    </a:p>
                  </a:txBody>
                  <a:tcPr marL="9525" marR="9525" marT="9525" marB="0" anchor="b"/>
                </a:tc>
              </a:tr>
              <a:tr h="229646">
                <a:tc>
                  <a:txBody>
                    <a:bodyPr/>
                    <a:lstStyle/>
                    <a:p>
                      <a:pPr algn="l" fontAlgn="b"/>
                      <a:r>
                        <a:rPr lang="en-US" sz="1100" u="none" strike="noStrike">
                          <a:effectLst/>
                        </a:rPr>
                        <a:t>Apr</a:t>
                      </a:r>
                      <a:endParaRPr lang="en-US" sz="1100" b="0" i="0" u="none" strike="noStrike">
                        <a:solidFill>
                          <a:srgbClr val="000000"/>
                        </a:solidFill>
                        <a:effectLst/>
                        <a:latin typeface="Calibri" panose="020F0502020204030204" pitchFamily="34" charset="0"/>
                      </a:endParaRPr>
                    </a:p>
                  </a:txBody>
                  <a:tcPr marL="9525" marR="9525" marT="9525" marB="0" anchor="b"/>
                </a:tc>
              </a:tr>
              <a:tr h="229646">
                <a:tc>
                  <a:txBody>
                    <a:bodyPr/>
                    <a:lstStyle/>
                    <a:p>
                      <a:pPr algn="l" fontAlgn="b"/>
                      <a:r>
                        <a:rPr lang="en-US" sz="1100" u="none" strike="noStrike">
                          <a:effectLst/>
                        </a:rPr>
                        <a:t>May</a:t>
                      </a:r>
                      <a:endParaRPr lang="en-US" sz="1100" b="0" i="0" u="none" strike="noStrike">
                        <a:solidFill>
                          <a:srgbClr val="000000"/>
                        </a:solidFill>
                        <a:effectLst/>
                        <a:latin typeface="Calibri" panose="020F0502020204030204" pitchFamily="34" charset="0"/>
                      </a:endParaRPr>
                    </a:p>
                  </a:txBody>
                  <a:tcPr marL="9525" marR="9525" marT="9525" marB="0" anchor="b"/>
                </a:tc>
              </a:tr>
              <a:tr h="229646">
                <a:tc>
                  <a:txBody>
                    <a:bodyPr/>
                    <a:lstStyle/>
                    <a:p>
                      <a:pPr algn="l" fontAlgn="b"/>
                      <a:r>
                        <a:rPr lang="en-US" sz="1100" u="none" strike="noStrike">
                          <a:effectLst/>
                        </a:rPr>
                        <a:t>June</a:t>
                      </a:r>
                      <a:endParaRPr lang="en-US" sz="1100" b="0" i="0" u="none" strike="noStrike">
                        <a:solidFill>
                          <a:srgbClr val="000000"/>
                        </a:solidFill>
                        <a:effectLst/>
                        <a:latin typeface="Calibri" panose="020F0502020204030204" pitchFamily="34" charset="0"/>
                      </a:endParaRPr>
                    </a:p>
                  </a:txBody>
                  <a:tcPr marL="9525" marR="9525" marT="9525" marB="0" anchor="b"/>
                </a:tc>
              </a:tr>
              <a:tr h="229646">
                <a:tc>
                  <a:txBody>
                    <a:bodyPr/>
                    <a:lstStyle/>
                    <a:p>
                      <a:pPr algn="l" fontAlgn="b"/>
                      <a:r>
                        <a:rPr lang="en-US" sz="1100" u="none" strike="noStrike">
                          <a:effectLst/>
                        </a:rPr>
                        <a:t>July</a:t>
                      </a:r>
                      <a:endParaRPr lang="en-US" sz="1100" b="0" i="0" u="none" strike="noStrike">
                        <a:solidFill>
                          <a:srgbClr val="000000"/>
                        </a:solidFill>
                        <a:effectLst/>
                        <a:latin typeface="Calibri" panose="020F0502020204030204" pitchFamily="34" charset="0"/>
                      </a:endParaRPr>
                    </a:p>
                  </a:txBody>
                  <a:tcPr marL="9525" marR="9525" marT="9525" marB="0" anchor="b"/>
                </a:tc>
              </a:tr>
              <a:tr h="229646">
                <a:tc>
                  <a:txBody>
                    <a:bodyPr/>
                    <a:lstStyle/>
                    <a:p>
                      <a:pPr algn="l" fontAlgn="b"/>
                      <a:r>
                        <a:rPr lang="en-US" sz="1100" u="none" strike="noStrike">
                          <a:effectLst/>
                        </a:rPr>
                        <a:t>Aug</a:t>
                      </a:r>
                      <a:endParaRPr lang="en-US" sz="1100" b="0" i="0" u="none" strike="noStrike">
                        <a:solidFill>
                          <a:srgbClr val="000000"/>
                        </a:solidFill>
                        <a:effectLst/>
                        <a:latin typeface="Calibri" panose="020F0502020204030204" pitchFamily="34" charset="0"/>
                      </a:endParaRPr>
                    </a:p>
                  </a:txBody>
                  <a:tcPr marL="9525" marR="9525" marT="9525" marB="0" anchor="b"/>
                </a:tc>
              </a:tr>
              <a:tr h="229646">
                <a:tc>
                  <a:txBody>
                    <a:bodyPr/>
                    <a:lstStyle/>
                    <a:p>
                      <a:pPr algn="l" fontAlgn="b"/>
                      <a:r>
                        <a:rPr lang="en-US" sz="1100" u="none" strike="noStrike">
                          <a:effectLst/>
                        </a:rPr>
                        <a:t>Sept</a:t>
                      </a:r>
                      <a:endParaRPr lang="en-US" sz="1100" b="0" i="0" u="none" strike="noStrike">
                        <a:solidFill>
                          <a:srgbClr val="000000"/>
                        </a:solidFill>
                        <a:effectLst/>
                        <a:latin typeface="Calibri" panose="020F0502020204030204" pitchFamily="34" charset="0"/>
                      </a:endParaRPr>
                    </a:p>
                  </a:txBody>
                  <a:tcPr marL="9525" marR="9525" marT="9525" marB="0" anchor="b"/>
                </a:tc>
              </a:tr>
              <a:tr h="229646">
                <a:tc>
                  <a:txBody>
                    <a:bodyPr/>
                    <a:lstStyle/>
                    <a:p>
                      <a:pPr algn="l" fontAlgn="b"/>
                      <a:r>
                        <a:rPr lang="en-US" sz="1100" u="none" strike="noStrike">
                          <a:effectLst/>
                        </a:rPr>
                        <a:t>Oct</a:t>
                      </a:r>
                      <a:endParaRPr lang="en-US" sz="1100" b="0" i="0" u="none" strike="noStrike">
                        <a:solidFill>
                          <a:srgbClr val="000000"/>
                        </a:solidFill>
                        <a:effectLst/>
                        <a:latin typeface="Calibri" panose="020F0502020204030204" pitchFamily="34" charset="0"/>
                      </a:endParaRPr>
                    </a:p>
                  </a:txBody>
                  <a:tcPr marL="9525" marR="9525" marT="9525" marB="0" anchor="b"/>
                </a:tc>
              </a:tr>
              <a:tr h="229646">
                <a:tc>
                  <a:txBody>
                    <a:bodyPr/>
                    <a:lstStyle/>
                    <a:p>
                      <a:pPr algn="l" fontAlgn="b"/>
                      <a:r>
                        <a:rPr lang="en-US" sz="1100" u="none" strike="noStrike">
                          <a:effectLst/>
                        </a:rPr>
                        <a:t>Nov</a:t>
                      </a:r>
                      <a:endParaRPr lang="en-US" sz="1100" b="0" i="0" u="none" strike="noStrike">
                        <a:solidFill>
                          <a:srgbClr val="000000"/>
                        </a:solidFill>
                        <a:effectLst/>
                        <a:latin typeface="Calibri" panose="020F0502020204030204" pitchFamily="34" charset="0"/>
                      </a:endParaRPr>
                    </a:p>
                  </a:txBody>
                  <a:tcPr marL="9525" marR="9525" marT="9525" marB="0" anchor="b"/>
                </a:tc>
              </a:tr>
              <a:tr h="229646">
                <a:tc>
                  <a:txBody>
                    <a:bodyPr/>
                    <a:lstStyle/>
                    <a:p>
                      <a:pPr algn="l" fontAlgn="b"/>
                      <a:r>
                        <a:rPr lang="en-US" sz="1100" u="none" strike="noStrike">
                          <a:effectLst/>
                        </a:rPr>
                        <a:t>Dec</a:t>
                      </a:r>
                      <a:endParaRPr lang="en-US" sz="1100" b="0" i="0" u="none" strike="noStrike">
                        <a:solidFill>
                          <a:srgbClr val="000000"/>
                        </a:solidFill>
                        <a:effectLst/>
                        <a:latin typeface="Calibri" panose="020F0502020204030204" pitchFamily="34" charset="0"/>
                      </a:endParaRPr>
                    </a:p>
                  </a:txBody>
                  <a:tcPr marL="9525" marR="9525" marT="9525" marB="0" anchor="b"/>
                </a:tc>
              </a:tr>
              <a:tr h="241128">
                <a:tc>
                  <a:txBody>
                    <a:bodyPr/>
                    <a:lstStyle/>
                    <a:p>
                      <a:pPr algn="l" fontAlgn="b"/>
                      <a:r>
                        <a:rPr lang="en-US" sz="1100" u="none" strike="noStrike" dirty="0">
                          <a:effectLst/>
                        </a:rPr>
                        <a:t>YEAR</a:t>
                      </a:r>
                      <a:endParaRPr lang="en-US" sz="1100" b="0" i="0" u="none" strike="noStrike" dirty="0">
                        <a:solidFill>
                          <a:srgbClr val="000000"/>
                        </a:solidFill>
                        <a:effectLst/>
                        <a:latin typeface="Calibri" panose="020F0502020204030204" pitchFamily="34" charset="0"/>
                      </a:endParaRPr>
                    </a:p>
                  </a:txBody>
                  <a:tcPr marL="9525" marR="9525" marT="9525" marB="0" anchor="b"/>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2968136474"/>
              </p:ext>
            </p:extLst>
          </p:nvPr>
        </p:nvGraphicFramePr>
        <p:xfrm>
          <a:off x="6479177" y="2534191"/>
          <a:ext cx="1436914" cy="2103122"/>
        </p:xfrm>
        <a:graphic>
          <a:graphicData uri="http://schemas.openxmlformats.org/drawingml/2006/table">
            <a:tbl>
              <a:tblPr>
                <a:tableStyleId>{5C22544A-7EE6-4342-B048-85BDC9FD1C3A}</a:tableStyleId>
              </a:tblPr>
              <a:tblGrid>
                <a:gridCol w="1436914"/>
              </a:tblGrid>
              <a:tr h="300446">
                <a:tc>
                  <a:txBody>
                    <a:bodyPr/>
                    <a:lstStyle/>
                    <a:p>
                      <a:pPr algn="l" fontAlgn="b"/>
                      <a:r>
                        <a:rPr lang="en-US" sz="1100" u="none" strike="noStrike" dirty="0">
                          <a:effectLst/>
                        </a:rPr>
                        <a:t>Ward</a:t>
                      </a:r>
                      <a:endParaRPr lang="en-US" sz="1100" b="0" i="0" u="none" strike="noStrike" dirty="0">
                        <a:solidFill>
                          <a:srgbClr val="000000"/>
                        </a:solidFill>
                        <a:effectLst/>
                        <a:latin typeface="Calibri" panose="020F0502020204030204" pitchFamily="34" charset="0"/>
                      </a:endParaRPr>
                    </a:p>
                  </a:txBody>
                  <a:tcPr marL="9525" marR="9525" marT="9525" marB="0" anchor="b"/>
                </a:tc>
              </a:tr>
              <a:tr h="300446">
                <a:tc>
                  <a:txBody>
                    <a:bodyPr/>
                    <a:lstStyle/>
                    <a:p>
                      <a:pPr algn="l" fontAlgn="b"/>
                      <a:r>
                        <a:rPr lang="en-US" sz="1100" u="none" strike="noStrike">
                          <a:effectLst/>
                        </a:rPr>
                        <a:t>LaborForce</a:t>
                      </a:r>
                      <a:endParaRPr lang="en-US" sz="1100" b="0" i="0" u="none" strike="noStrike">
                        <a:solidFill>
                          <a:srgbClr val="000000"/>
                        </a:solidFill>
                        <a:effectLst/>
                        <a:latin typeface="Calibri" panose="020F0502020204030204" pitchFamily="34" charset="0"/>
                      </a:endParaRPr>
                    </a:p>
                  </a:txBody>
                  <a:tcPr marL="9525" marR="9525" marT="9525" marB="0" anchor="b"/>
                </a:tc>
              </a:tr>
              <a:tr h="300446">
                <a:tc>
                  <a:txBody>
                    <a:bodyPr/>
                    <a:lstStyle/>
                    <a:p>
                      <a:pPr algn="l" fontAlgn="b"/>
                      <a:r>
                        <a:rPr lang="en-US" sz="1100" u="none" strike="noStrike">
                          <a:effectLst/>
                        </a:rPr>
                        <a:t>Employment</a:t>
                      </a:r>
                      <a:endParaRPr lang="en-US" sz="1100" b="0" i="0" u="none" strike="noStrike">
                        <a:solidFill>
                          <a:srgbClr val="000000"/>
                        </a:solidFill>
                        <a:effectLst/>
                        <a:latin typeface="Calibri" panose="020F0502020204030204" pitchFamily="34" charset="0"/>
                      </a:endParaRPr>
                    </a:p>
                  </a:txBody>
                  <a:tcPr marL="9525" marR="9525" marT="9525" marB="0" anchor="b"/>
                </a:tc>
              </a:tr>
              <a:tr h="300446">
                <a:tc>
                  <a:txBody>
                    <a:bodyPr/>
                    <a:lstStyle/>
                    <a:p>
                      <a:pPr algn="l" fontAlgn="b"/>
                      <a:r>
                        <a:rPr lang="en-US" sz="1100" u="none" strike="noStrike">
                          <a:effectLst/>
                        </a:rPr>
                        <a:t>Unemployment</a:t>
                      </a:r>
                      <a:endParaRPr lang="en-US" sz="1100" b="0" i="0" u="none" strike="noStrike">
                        <a:solidFill>
                          <a:srgbClr val="000000"/>
                        </a:solidFill>
                        <a:effectLst/>
                        <a:latin typeface="Calibri" panose="020F0502020204030204" pitchFamily="34" charset="0"/>
                      </a:endParaRPr>
                    </a:p>
                  </a:txBody>
                  <a:tcPr marL="9525" marR="9525" marT="9525" marB="0" anchor="b"/>
                </a:tc>
              </a:tr>
              <a:tr h="300446">
                <a:tc>
                  <a:txBody>
                    <a:bodyPr/>
                    <a:lstStyle/>
                    <a:p>
                      <a:pPr algn="l" fontAlgn="b"/>
                      <a:r>
                        <a:rPr lang="en-US" sz="1100" u="none" strike="noStrike">
                          <a:effectLst/>
                        </a:rPr>
                        <a:t>Rate</a:t>
                      </a:r>
                      <a:endParaRPr lang="en-US" sz="1100" b="0" i="0" u="none" strike="noStrike">
                        <a:solidFill>
                          <a:srgbClr val="000000"/>
                        </a:solidFill>
                        <a:effectLst/>
                        <a:latin typeface="Calibri" panose="020F0502020204030204" pitchFamily="34" charset="0"/>
                      </a:endParaRPr>
                    </a:p>
                  </a:txBody>
                  <a:tcPr marL="9525" marR="9525" marT="9525" marB="0" anchor="b"/>
                </a:tc>
              </a:tr>
              <a:tr h="300446">
                <a:tc>
                  <a:txBody>
                    <a:bodyPr/>
                    <a:lstStyle/>
                    <a:p>
                      <a:pPr algn="l" fontAlgn="b"/>
                      <a:r>
                        <a:rPr lang="en-US" sz="1100" u="none" strike="noStrike">
                          <a:effectLst/>
                        </a:rPr>
                        <a:t>Month</a:t>
                      </a:r>
                      <a:endParaRPr lang="en-US" sz="1100" b="0" i="0" u="none" strike="noStrike">
                        <a:solidFill>
                          <a:srgbClr val="000000"/>
                        </a:solidFill>
                        <a:effectLst/>
                        <a:latin typeface="Calibri" panose="020F0502020204030204" pitchFamily="34" charset="0"/>
                      </a:endParaRPr>
                    </a:p>
                  </a:txBody>
                  <a:tcPr marL="9525" marR="9525" marT="9525" marB="0" anchor="b"/>
                </a:tc>
              </a:tr>
              <a:tr h="300446">
                <a:tc>
                  <a:txBody>
                    <a:bodyPr/>
                    <a:lstStyle/>
                    <a:p>
                      <a:pPr algn="l" fontAlgn="b"/>
                      <a:r>
                        <a:rPr lang="en-US" sz="1100" u="none" strike="noStrike" dirty="0">
                          <a:effectLst/>
                        </a:rPr>
                        <a:t>YEAR</a:t>
                      </a:r>
                      <a:endParaRPr lang="en-US" sz="1100" b="0" i="0" u="none" strike="noStrike" dirty="0">
                        <a:solidFill>
                          <a:srgbClr val="000000"/>
                        </a:solidFill>
                        <a:effectLst/>
                        <a:latin typeface="Calibri" panose="020F0502020204030204" pitchFamily="34" charset="0"/>
                      </a:endParaRPr>
                    </a:p>
                  </a:txBody>
                  <a:tcPr marL="9525" marR="9525" marT="9525" marB="0" anchor="b"/>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3172311765"/>
              </p:ext>
            </p:extLst>
          </p:nvPr>
        </p:nvGraphicFramePr>
        <p:xfrm>
          <a:off x="1110344" y="2495008"/>
          <a:ext cx="2834640" cy="4245434"/>
        </p:xfrm>
        <a:graphic>
          <a:graphicData uri="http://schemas.openxmlformats.org/drawingml/2006/table">
            <a:tbl>
              <a:tblPr>
                <a:tableStyleId>{5C22544A-7EE6-4342-B048-85BDC9FD1C3A}</a:tableStyleId>
              </a:tblPr>
              <a:tblGrid>
                <a:gridCol w="2834640"/>
              </a:tblGrid>
              <a:tr h="208362">
                <a:tc>
                  <a:txBody>
                    <a:bodyPr/>
                    <a:lstStyle/>
                    <a:p>
                      <a:pPr algn="l" fontAlgn="ctr"/>
                      <a:r>
                        <a:rPr lang="en-US" sz="1100" u="none" strike="noStrike" dirty="0">
                          <a:effectLst/>
                        </a:rPr>
                        <a:t>CCN</a:t>
                      </a:r>
                      <a:endParaRPr lang="en-US" sz="1100" b="0" i="0" u="none" strike="noStrike" dirty="0">
                        <a:solidFill>
                          <a:srgbClr val="000000"/>
                        </a:solidFill>
                        <a:effectLst/>
                        <a:latin typeface="Calibri" panose="020F0502020204030204" pitchFamily="34" charset="0"/>
                      </a:endParaRPr>
                    </a:p>
                  </a:txBody>
                  <a:tcPr marL="9525" marR="9525" marT="9525" marB="0" anchor="ctr"/>
                </a:tc>
              </a:tr>
              <a:tr h="208362">
                <a:tc>
                  <a:txBody>
                    <a:bodyPr/>
                    <a:lstStyle/>
                    <a:p>
                      <a:pPr algn="l" fontAlgn="ctr"/>
                      <a:r>
                        <a:rPr lang="en-US" sz="1100" u="none" strike="noStrike">
                          <a:effectLst/>
                        </a:rPr>
                        <a:t>REPORTDATETime</a:t>
                      </a:r>
                      <a:endParaRPr lang="en-US" sz="1100" b="0" i="0" u="none" strike="noStrike">
                        <a:solidFill>
                          <a:srgbClr val="000000"/>
                        </a:solidFill>
                        <a:effectLst/>
                        <a:latin typeface="Calibri" panose="020F0502020204030204" pitchFamily="34" charset="0"/>
                      </a:endParaRPr>
                    </a:p>
                  </a:txBody>
                  <a:tcPr marL="9525" marR="9525" marT="9525" marB="0" anchor="ctr"/>
                </a:tc>
              </a:tr>
              <a:tr h="208362">
                <a:tc>
                  <a:txBody>
                    <a:bodyPr/>
                    <a:lstStyle/>
                    <a:p>
                      <a:pPr algn="l" fontAlgn="ctr"/>
                      <a:r>
                        <a:rPr lang="en-US" sz="1100" u="none" strike="noStrike">
                          <a:effectLst/>
                        </a:rPr>
                        <a:t>SHIFT</a:t>
                      </a:r>
                      <a:endParaRPr lang="en-US" sz="1100" b="0" i="0" u="none" strike="noStrike">
                        <a:solidFill>
                          <a:srgbClr val="000000"/>
                        </a:solidFill>
                        <a:effectLst/>
                        <a:latin typeface="Calibri" panose="020F0502020204030204" pitchFamily="34" charset="0"/>
                      </a:endParaRPr>
                    </a:p>
                  </a:txBody>
                  <a:tcPr marL="9525" marR="9525" marT="9525" marB="0" anchor="ctr"/>
                </a:tc>
              </a:tr>
              <a:tr h="208362">
                <a:tc>
                  <a:txBody>
                    <a:bodyPr/>
                    <a:lstStyle/>
                    <a:p>
                      <a:pPr algn="l" fontAlgn="ctr"/>
                      <a:r>
                        <a:rPr lang="en-US" sz="1100" u="none" strike="noStrike">
                          <a:effectLst/>
                        </a:rPr>
                        <a:t>OFFENSE/METHODE</a:t>
                      </a:r>
                      <a:endParaRPr lang="en-US" sz="1100" b="0" i="0" u="none" strike="noStrike">
                        <a:solidFill>
                          <a:srgbClr val="000000"/>
                        </a:solidFill>
                        <a:effectLst/>
                        <a:latin typeface="Calibri" panose="020F0502020204030204" pitchFamily="34" charset="0"/>
                      </a:endParaRPr>
                    </a:p>
                  </a:txBody>
                  <a:tcPr marL="9525" marR="9525" marT="9525" marB="0" anchor="ctr"/>
                </a:tc>
              </a:tr>
              <a:tr h="208362">
                <a:tc>
                  <a:txBody>
                    <a:bodyPr/>
                    <a:lstStyle/>
                    <a:p>
                      <a:pPr algn="l" fontAlgn="ctr"/>
                      <a:r>
                        <a:rPr lang="en-US" sz="1100" u="none" strike="noStrike" dirty="0">
                          <a:effectLst/>
                        </a:rPr>
                        <a:t>LASTMODIFIEDDATE</a:t>
                      </a:r>
                      <a:endParaRPr lang="en-US" sz="1100" b="0" i="0" u="none" strike="noStrike" dirty="0">
                        <a:solidFill>
                          <a:srgbClr val="000000"/>
                        </a:solidFill>
                        <a:effectLst/>
                        <a:latin typeface="Calibri" panose="020F0502020204030204" pitchFamily="34" charset="0"/>
                      </a:endParaRPr>
                    </a:p>
                  </a:txBody>
                  <a:tcPr marL="9525" marR="9525" marT="9525" marB="0" anchor="ctr"/>
                </a:tc>
              </a:tr>
              <a:tr h="208362">
                <a:tc>
                  <a:txBody>
                    <a:bodyPr/>
                    <a:lstStyle/>
                    <a:p>
                      <a:pPr algn="l" fontAlgn="ctr"/>
                      <a:r>
                        <a:rPr lang="en-US" sz="1100" u="none" strike="noStrike">
                          <a:effectLst/>
                        </a:rPr>
                        <a:t>BLOCKSITEADDRESS</a:t>
                      </a:r>
                      <a:endParaRPr lang="en-US" sz="1100" b="0" i="0" u="none" strike="noStrike">
                        <a:solidFill>
                          <a:srgbClr val="000000"/>
                        </a:solidFill>
                        <a:effectLst/>
                        <a:latin typeface="Calibri" panose="020F0502020204030204" pitchFamily="34" charset="0"/>
                      </a:endParaRPr>
                    </a:p>
                  </a:txBody>
                  <a:tcPr marL="9525" marR="9525" marT="9525" marB="0" anchor="ctr"/>
                </a:tc>
              </a:tr>
              <a:tr h="208362">
                <a:tc>
                  <a:txBody>
                    <a:bodyPr/>
                    <a:lstStyle/>
                    <a:p>
                      <a:pPr algn="l" fontAlgn="ctr"/>
                      <a:r>
                        <a:rPr lang="en-US" sz="1100" u="none" strike="noStrike">
                          <a:effectLst/>
                        </a:rPr>
                        <a:t>BLOCKXCOORD</a:t>
                      </a:r>
                      <a:endParaRPr lang="en-US" sz="1100" b="0" i="0" u="none" strike="noStrike">
                        <a:solidFill>
                          <a:srgbClr val="000000"/>
                        </a:solidFill>
                        <a:effectLst/>
                        <a:latin typeface="Calibri" panose="020F0502020204030204" pitchFamily="34" charset="0"/>
                      </a:endParaRPr>
                    </a:p>
                  </a:txBody>
                  <a:tcPr marL="9525" marR="9525" marT="9525" marB="0" anchor="ctr"/>
                </a:tc>
              </a:tr>
              <a:tr h="208362">
                <a:tc>
                  <a:txBody>
                    <a:bodyPr/>
                    <a:lstStyle/>
                    <a:p>
                      <a:pPr algn="l" fontAlgn="ctr"/>
                      <a:r>
                        <a:rPr lang="en-US" sz="1100" u="none" strike="noStrike">
                          <a:effectLst/>
                        </a:rPr>
                        <a:t>BLOCKYCOORD</a:t>
                      </a:r>
                      <a:endParaRPr lang="en-US" sz="1100" b="0" i="0" u="none" strike="noStrike">
                        <a:solidFill>
                          <a:srgbClr val="000000"/>
                        </a:solidFill>
                        <a:effectLst/>
                        <a:latin typeface="Calibri" panose="020F0502020204030204" pitchFamily="34" charset="0"/>
                      </a:endParaRPr>
                    </a:p>
                  </a:txBody>
                  <a:tcPr marL="9525" marR="9525" marT="9525" marB="0" anchor="ctr"/>
                </a:tc>
              </a:tr>
              <a:tr h="208362">
                <a:tc>
                  <a:txBody>
                    <a:bodyPr/>
                    <a:lstStyle/>
                    <a:p>
                      <a:pPr algn="l" fontAlgn="ctr"/>
                      <a:r>
                        <a:rPr lang="en-US" sz="1100" u="none" strike="noStrike">
                          <a:effectLst/>
                        </a:rPr>
                        <a:t>WARD</a:t>
                      </a:r>
                      <a:endParaRPr lang="en-US" sz="1100" b="0" i="0" u="none" strike="noStrike">
                        <a:solidFill>
                          <a:srgbClr val="000000"/>
                        </a:solidFill>
                        <a:effectLst/>
                        <a:latin typeface="Calibri" panose="020F0502020204030204" pitchFamily="34" charset="0"/>
                      </a:endParaRPr>
                    </a:p>
                  </a:txBody>
                  <a:tcPr marL="9525" marR="9525" marT="9525" marB="0" anchor="ctr"/>
                </a:tc>
              </a:tr>
              <a:tr h="208362">
                <a:tc>
                  <a:txBody>
                    <a:bodyPr/>
                    <a:lstStyle/>
                    <a:p>
                      <a:pPr algn="l" fontAlgn="ctr"/>
                      <a:r>
                        <a:rPr lang="en-US" sz="1100" u="none" strike="noStrike">
                          <a:effectLst/>
                        </a:rPr>
                        <a:t>ANC</a:t>
                      </a:r>
                      <a:endParaRPr lang="en-US" sz="1100" b="0" i="0" u="none" strike="noStrike">
                        <a:solidFill>
                          <a:srgbClr val="000000"/>
                        </a:solidFill>
                        <a:effectLst/>
                        <a:latin typeface="Calibri" panose="020F0502020204030204" pitchFamily="34" charset="0"/>
                      </a:endParaRPr>
                    </a:p>
                  </a:txBody>
                  <a:tcPr marL="9525" marR="9525" marT="9525" marB="0" anchor="ctr"/>
                </a:tc>
              </a:tr>
              <a:tr h="208362">
                <a:tc>
                  <a:txBody>
                    <a:bodyPr/>
                    <a:lstStyle/>
                    <a:p>
                      <a:pPr algn="l" fontAlgn="ctr"/>
                      <a:r>
                        <a:rPr lang="en-US" sz="1100" u="none" strike="noStrike">
                          <a:effectLst/>
                        </a:rPr>
                        <a:t>DISTRICT</a:t>
                      </a:r>
                      <a:endParaRPr lang="en-US" sz="1100" b="0" i="0" u="none" strike="noStrike">
                        <a:solidFill>
                          <a:srgbClr val="000000"/>
                        </a:solidFill>
                        <a:effectLst/>
                        <a:latin typeface="Calibri" panose="020F0502020204030204" pitchFamily="34" charset="0"/>
                      </a:endParaRPr>
                    </a:p>
                  </a:txBody>
                  <a:tcPr marL="9525" marR="9525" marT="9525" marB="0" anchor="ctr"/>
                </a:tc>
              </a:tr>
              <a:tr h="208362">
                <a:tc>
                  <a:txBody>
                    <a:bodyPr/>
                    <a:lstStyle/>
                    <a:p>
                      <a:pPr algn="l" fontAlgn="ctr"/>
                      <a:r>
                        <a:rPr lang="en-US" sz="1100" u="none" strike="noStrike">
                          <a:effectLst/>
                        </a:rPr>
                        <a:t>PSA</a:t>
                      </a:r>
                      <a:endParaRPr lang="en-US" sz="1100" b="0" i="0" u="none" strike="noStrike">
                        <a:solidFill>
                          <a:srgbClr val="000000"/>
                        </a:solidFill>
                        <a:effectLst/>
                        <a:latin typeface="Calibri" panose="020F0502020204030204" pitchFamily="34" charset="0"/>
                      </a:endParaRPr>
                    </a:p>
                  </a:txBody>
                  <a:tcPr marL="9525" marR="9525" marT="9525" marB="0" anchor="ctr"/>
                </a:tc>
              </a:tr>
              <a:tr h="208362">
                <a:tc>
                  <a:txBody>
                    <a:bodyPr/>
                    <a:lstStyle/>
                    <a:p>
                      <a:pPr algn="l" fontAlgn="ctr"/>
                      <a:r>
                        <a:rPr lang="en-US" sz="1100" u="none" strike="noStrike">
                          <a:effectLst/>
                        </a:rPr>
                        <a:t>NEIGHBORHOODCLUSTER</a:t>
                      </a:r>
                      <a:endParaRPr lang="en-US" sz="1100" b="0" i="0" u="none" strike="noStrike">
                        <a:solidFill>
                          <a:srgbClr val="000000"/>
                        </a:solidFill>
                        <a:effectLst/>
                        <a:latin typeface="Calibri" panose="020F0502020204030204" pitchFamily="34" charset="0"/>
                      </a:endParaRPr>
                    </a:p>
                  </a:txBody>
                  <a:tcPr marL="9525" marR="9525" marT="9525" marB="0" anchor="ctr"/>
                </a:tc>
              </a:tr>
              <a:tr h="286556">
                <a:tc>
                  <a:txBody>
                    <a:bodyPr/>
                    <a:lstStyle/>
                    <a:p>
                      <a:pPr algn="l" fontAlgn="ctr"/>
                      <a:r>
                        <a:rPr lang="en-US" sz="1100" u="none" strike="noStrike">
                          <a:effectLst/>
                        </a:rPr>
                        <a:t>BUSINESSIMPROVEMENTDISTRICT</a:t>
                      </a:r>
                      <a:endParaRPr lang="en-US" sz="1100" b="0" i="0" u="none" strike="noStrike">
                        <a:solidFill>
                          <a:srgbClr val="000000"/>
                        </a:solidFill>
                        <a:effectLst/>
                        <a:latin typeface="Calibri" panose="020F0502020204030204" pitchFamily="34" charset="0"/>
                      </a:endParaRPr>
                    </a:p>
                  </a:txBody>
                  <a:tcPr marL="9525" marR="9525" marT="9525" marB="0" anchor="ctr"/>
                </a:tc>
              </a:tr>
              <a:tr h="208362">
                <a:tc>
                  <a:txBody>
                    <a:bodyPr/>
                    <a:lstStyle/>
                    <a:p>
                      <a:pPr algn="l" fontAlgn="ctr"/>
                      <a:r>
                        <a:rPr lang="en-US" sz="1100" u="none" strike="noStrike">
                          <a:effectLst/>
                        </a:rPr>
                        <a:t>BLOCK_GROUP</a:t>
                      </a:r>
                      <a:endParaRPr lang="en-US" sz="1100" b="0" i="0" u="none" strike="noStrike">
                        <a:solidFill>
                          <a:srgbClr val="000000"/>
                        </a:solidFill>
                        <a:effectLst/>
                        <a:latin typeface="Calibri" panose="020F0502020204030204" pitchFamily="34" charset="0"/>
                      </a:endParaRPr>
                    </a:p>
                  </a:txBody>
                  <a:tcPr marL="9525" marR="9525" marT="9525" marB="0" anchor="ctr"/>
                </a:tc>
              </a:tr>
              <a:tr h="208362">
                <a:tc>
                  <a:txBody>
                    <a:bodyPr/>
                    <a:lstStyle/>
                    <a:p>
                      <a:pPr algn="l" fontAlgn="ctr"/>
                      <a:r>
                        <a:rPr lang="en-US" sz="1100" u="none" strike="noStrike">
                          <a:effectLst/>
                        </a:rPr>
                        <a:t>CENSUS_TRACT</a:t>
                      </a:r>
                      <a:endParaRPr lang="en-US" sz="1100" b="0" i="0" u="none" strike="noStrike">
                        <a:solidFill>
                          <a:srgbClr val="000000"/>
                        </a:solidFill>
                        <a:effectLst/>
                        <a:latin typeface="Calibri" panose="020F0502020204030204" pitchFamily="34" charset="0"/>
                      </a:endParaRPr>
                    </a:p>
                  </a:txBody>
                  <a:tcPr marL="9525" marR="9525" marT="9525" marB="0" anchor="ctr"/>
                </a:tc>
              </a:tr>
              <a:tr h="208362">
                <a:tc>
                  <a:txBody>
                    <a:bodyPr/>
                    <a:lstStyle/>
                    <a:p>
                      <a:pPr algn="l" fontAlgn="ctr"/>
                      <a:r>
                        <a:rPr lang="en-US" sz="1100" u="none" strike="noStrike">
                          <a:effectLst/>
                        </a:rPr>
                        <a:t>VOTING_PRECINCT</a:t>
                      </a:r>
                      <a:endParaRPr lang="en-US" sz="1100" b="0" i="0" u="none" strike="noStrike">
                        <a:solidFill>
                          <a:srgbClr val="000000"/>
                        </a:solidFill>
                        <a:effectLst/>
                        <a:latin typeface="Calibri" panose="020F0502020204030204" pitchFamily="34" charset="0"/>
                      </a:endParaRPr>
                    </a:p>
                  </a:txBody>
                  <a:tcPr marL="9525" marR="9525" marT="9525" marB="0" anchor="ctr"/>
                </a:tc>
              </a:tr>
              <a:tr h="208362">
                <a:tc>
                  <a:txBody>
                    <a:bodyPr/>
                    <a:lstStyle/>
                    <a:p>
                      <a:pPr algn="l" fontAlgn="ctr"/>
                      <a:r>
                        <a:rPr lang="en-US" sz="1100" u="none" strike="noStrike">
                          <a:effectLst/>
                        </a:rPr>
                        <a:t>START_DATE</a:t>
                      </a:r>
                      <a:endParaRPr lang="en-US" sz="1100" b="0" i="0" u="none" strike="noStrike">
                        <a:solidFill>
                          <a:srgbClr val="000000"/>
                        </a:solidFill>
                        <a:effectLst/>
                        <a:latin typeface="Calibri" panose="020F0502020204030204" pitchFamily="34" charset="0"/>
                      </a:endParaRPr>
                    </a:p>
                  </a:txBody>
                  <a:tcPr marL="9525" marR="9525" marT="9525" marB="0" anchor="ctr"/>
                </a:tc>
              </a:tr>
              <a:tr h="208362">
                <a:tc>
                  <a:txBody>
                    <a:bodyPr/>
                    <a:lstStyle/>
                    <a:p>
                      <a:pPr algn="l" fontAlgn="ctr"/>
                      <a:r>
                        <a:rPr lang="en-US" sz="1100" u="none" strike="noStrike">
                          <a:effectLst/>
                        </a:rPr>
                        <a:t>ESRI_OID</a:t>
                      </a:r>
                      <a:endParaRPr lang="en-US" sz="1100" b="0" i="0" u="none" strike="noStrike">
                        <a:solidFill>
                          <a:srgbClr val="000000"/>
                        </a:solidFill>
                        <a:effectLst/>
                        <a:latin typeface="Calibri" panose="020F0502020204030204" pitchFamily="34" charset="0"/>
                      </a:endParaRPr>
                    </a:p>
                  </a:txBody>
                  <a:tcPr marL="9525" marR="9525" marT="9525" marB="0" anchor="ctr"/>
                </a:tc>
              </a:tr>
              <a:tr h="208362">
                <a:tc>
                  <a:txBody>
                    <a:bodyPr/>
                    <a:lstStyle/>
                    <a:p>
                      <a:pPr algn="l" fontAlgn="ctr"/>
                      <a:r>
                        <a:rPr lang="en-US" sz="1100" u="none" strike="noStrike" dirty="0">
                          <a:effectLst/>
                        </a:rPr>
                        <a:t>END_DATE</a:t>
                      </a:r>
                      <a:endParaRPr lang="en-US" sz="1100" b="0" i="0" u="none" strike="noStrike" dirty="0">
                        <a:solidFill>
                          <a:srgbClr val="000000"/>
                        </a:solidFill>
                        <a:effectLst/>
                        <a:latin typeface="Calibri" panose="020F0502020204030204" pitchFamily="34" charset="0"/>
                      </a:endParaRPr>
                    </a:p>
                  </a:txBody>
                  <a:tcPr marL="9525" marR="9525" marT="9525" marB="0" anchor="ctr"/>
                </a:tc>
              </a:tr>
            </a:tbl>
          </a:graphicData>
        </a:graphic>
      </p:graphicFrame>
      <p:sp>
        <p:nvSpPr>
          <p:cNvPr id="8" name="TextBox 7"/>
          <p:cNvSpPr txBox="1"/>
          <p:nvPr/>
        </p:nvSpPr>
        <p:spPr>
          <a:xfrm>
            <a:off x="1084217" y="1985554"/>
            <a:ext cx="2821577" cy="369332"/>
          </a:xfrm>
          <a:prstGeom prst="rect">
            <a:avLst/>
          </a:prstGeom>
          <a:noFill/>
        </p:spPr>
        <p:txBody>
          <a:bodyPr wrap="square" rtlCol="0">
            <a:spAutoFit/>
          </a:bodyPr>
          <a:lstStyle/>
          <a:p>
            <a:r>
              <a:rPr lang="en-US" dirty="0" smtClean="0">
                <a:latin typeface="Constantia" panose="02030602050306030303" pitchFamily="18" charset="0"/>
              </a:rPr>
              <a:t>Crime Data 2012-2014</a:t>
            </a:r>
            <a:endParaRPr lang="en-US" dirty="0">
              <a:latin typeface="Constantia" panose="02030602050306030303" pitchFamily="18" charset="0"/>
            </a:endParaRPr>
          </a:p>
        </p:txBody>
      </p:sp>
      <p:sp>
        <p:nvSpPr>
          <p:cNvPr id="9" name="TextBox 8"/>
          <p:cNvSpPr txBox="1"/>
          <p:nvPr/>
        </p:nvSpPr>
        <p:spPr>
          <a:xfrm>
            <a:off x="5826034" y="1985554"/>
            <a:ext cx="2560320" cy="369332"/>
          </a:xfrm>
          <a:prstGeom prst="rect">
            <a:avLst/>
          </a:prstGeom>
          <a:noFill/>
        </p:spPr>
        <p:txBody>
          <a:bodyPr wrap="square" rtlCol="0">
            <a:spAutoFit/>
          </a:bodyPr>
          <a:lstStyle/>
          <a:p>
            <a:r>
              <a:rPr lang="en-US" dirty="0" smtClean="0">
                <a:latin typeface="Constantia" panose="02030602050306030303" pitchFamily="18" charset="0"/>
              </a:rPr>
              <a:t>Employment 2012-2014</a:t>
            </a:r>
            <a:endParaRPr lang="en-US" dirty="0">
              <a:latin typeface="Constantia" panose="02030602050306030303" pitchFamily="18" charset="0"/>
            </a:endParaRPr>
          </a:p>
        </p:txBody>
      </p:sp>
      <p:sp>
        <p:nvSpPr>
          <p:cNvPr id="10" name="TextBox 9"/>
          <p:cNvSpPr txBox="1"/>
          <p:nvPr/>
        </p:nvSpPr>
        <p:spPr>
          <a:xfrm>
            <a:off x="9692640" y="1985554"/>
            <a:ext cx="2499360" cy="369332"/>
          </a:xfrm>
          <a:prstGeom prst="rect">
            <a:avLst/>
          </a:prstGeom>
          <a:noFill/>
        </p:spPr>
        <p:txBody>
          <a:bodyPr wrap="square" rtlCol="0">
            <a:spAutoFit/>
          </a:bodyPr>
          <a:lstStyle/>
          <a:p>
            <a:r>
              <a:rPr lang="en-US" dirty="0" smtClean="0">
                <a:latin typeface="Constantia" panose="02030602050306030303" pitchFamily="18" charset="0"/>
              </a:rPr>
              <a:t>Temperature 2012-2014</a:t>
            </a:r>
            <a:endParaRPr lang="en-US" dirty="0">
              <a:latin typeface="Constantia" panose="02030602050306030303" pitchFamily="18" charset="0"/>
            </a:endParaRPr>
          </a:p>
        </p:txBody>
      </p:sp>
    </p:spTree>
    <p:extLst>
      <p:ext uri="{BB962C8B-B14F-4D97-AF65-F5344CB8AC3E}">
        <p14:creationId xmlns:p14="http://schemas.microsoft.com/office/powerpoint/2010/main" val="222875590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000" b="1" i="1" u="sng" dirty="0" smtClean="0">
                <a:latin typeface="Constantia" panose="02030602050306030303" pitchFamily="18" charset="0"/>
              </a:rPr>
              <a:t>DATA CLEANING AND EXPLORATION</a:t>
            </a:r>
            <a:endParaRPr lang="en-US" sz="2000" b="1" i="1" u="sng" dirty="0">
              <a:latin typeface="Constantia" panose="02030602050306030303" pitchFamily="18" charset="0"/>
            </a:endParaRPr>
          </a:p>
        </p:txBody>
      </p:sp>
      <p:sp>
        <p:nvSpPr>
          <p:cNvPr id="3" name="Content Placeholder 2"/>
          <p:cNvSpPr>
            <a:spLocks noGrp="1"/>
          </p:cNvSpPr>
          <p:nvPr>
            <p:ph idx="1"/>
          </p:nvPr>
        </p:nvSpPr>
        <p:spPr/>
        <p:txBody>
          <a:bodyPr>
            <a:normAutofit/>
          </a:bodyPr>
          <a:lstStyle/>
          <a:p>
            <a:r>
              <a:rPr lang="en-US" sz="1600" dirty="0" smtClean="0">
                <a:latin typeface="Constantia" panose="02030602050306030303" pitchFamily="18" charset="0"/>
              </a:rPr>
              <a:t>Imported the Crime Incidents </a:t>
            </a:r>
            <a:r>
              <a:rPr lang="en-US" sz="1600" dirty="0" smtClean="0">
                <a:latin typeface="Constantia" panose="02030602050306030303" pitchFamily="18" charset="0"/>
              </a:rPr>
              <a:t>data</a:t>
            </a:r>
          </a:p>
          <a:p>
            <a:r>
              <a:rPr lang="en-US" sz="1600" dirty="0" smtClean="0">
                <a:latin typeface="Constantia" panose="02030602050306030303" pitchFamily="18" charset="0"/>
              </a:rPr>
              <a:t>Since </a:t>
            </a:r>
            <a:r>
              <a:rPr lang="en-US" sz="1600" dirty="0" smtClean="0">
                <a:latin typeface="Constantia" panose="02030602050306030303" pitchFamily="18" charset="0"/>
              </a:rPr>
              <a:t>the date was in </a:t>
            </a:r>
            <a:r>
              <a:rPr lang="en-US" sz="1600" dirty="0" smtClean="0">
                <a:latin typeface="Constantia" panose="02030602050306030303" pitchFamily="18" charset="0"/>
              </a:rPr>
              <a:t>y/m/d/t, I </a:t>
            </a:r>
            <a:r>
              <a:rPr lang="en-US" sz="1600" dirty="0" smtClean="0">
                <a:latin typeface="Constantia" panose="02030602050306030303" pitchFamily="18" charset="0"/>
              </a:rPr>
              <a:t>split the column to just </a:t>
            </a:r>
            <a:r>
              <a:rPr lang="en-US" sz="1600" dirty="0" smtClean="0">
                <a:latin typeface="Constantia" panose="02030602050306030303" pitchFamily="18" charset="0"/>
              </a:rPr>
              <a:t>the year as well as m/d/y.</a:t>
            </a:r>
          </a:p>
          <a:p>
            <a:r>
              <a:rPr lang="en-US" sz="1600" dirty="0" smtClean="0">
                <a:latin typeface="Constantia" panose="02030602050306030303" pitchFamily="18" charset="0"/>
              </a:rPr>
              <a:t>I </a:t>
            </a:r>
            <a:r>
              <a:rPr lang="en-US" sz="1600" dirty="0" smtClean="0">
                <a:latin typeface="Constantia" panose="02030602050306030303" pitchFamily="18" charset="0"/>
              </a:rPr>
              <a:t>renamed the column that I know I want to work with.</a:t>
            </a:r>
          </a:p>
          <a:p>
            <a:r>
              <a:rPr lang="en-US" sz="1600" dirty="0" smtClean="0">
                <a:latin typeface="Constantia" panose="02030602050306030303" pitchFamily="18" charset="0"/>
              </a:rPr>
              <a:t>I combined the </a:t>
            </a:r>
            <a:r>
              <a:rPr lang="en-US" sz="1600" dirty="0" err="1" smtClean="0">
                <a:latin typeface="Constantia" panose="02030602050306030303" pitchFamily="18" charset="0"/>
              </a:rPr>
              <a:t>Crime_Incident</a:t>
            </a:r>
            <a:r>
              <a:rPr lang="en-US" sz="1600" dirty="0" smtClean="0">
                <a:latin typeface="Constantia" panose="02030602050306030303" pitchFamily="18" charset="0"/>
              </a:rPr>
              <a:t> 2012, 2013 and </a:t>
            </a:r>
            <a:r>
              <a:rPr lang="en-US" sz="1600" dirty="0" smtClean="0">
                <a:latin typeface="Constantia" panose="02030602050306030303" pitchFamily="18" charset="0"/>
              </a:rPr>
              <a:t>2014</a:t>
            </a:r>
          </a:p>
          <a:p>
            <a:r>
              <a:rPr lang="en-US" sz="1600" dirty="0" smtClean="0">
                <a:latin typeface="Constantia" panose="02030602050306030303" pitchFamily="18" charset="0"/>
              </a:rPr>
              <a:t>All 3 Employmen</a:t>
            </a:r>
            <a:r>
              <a:rPr lang="en-US" sz="1600" dirty="0" smtClean="0">
                <a:latin typeface="Constantia" panose="02030602050306030303" pitchFamily="18" charset="0"/>
              </a:rPr>
              <a:t>t data sets were combines</a:t>
            </a:r>
          </a:p>
          <a:p>
            <a:r>
              <a:rPr lang="en-US" sz="1600" dirty="0" smtClean="0">
                <a:latin typeface="Constantia" panose="02030602050306030303" pitchFamily="18" charset="0"/>
              </a:rPr>
              <a:t>Pulled the temperature data for 2012-2014, added a field that combined m/d/y</a:t>
            </a:r>
          </a:p>
          <a:p>
            <a:r>
              <a:rPr lang="en-US" sz="1600" dirty="0" smtClean="0">
                <a:latin typeface="Constantia" panose="02030602050306030303" pitchFamily="18" charset="0"/>
              </a:rPr>
              <a:t>I joined all fines on the m/d/y criteria and on the ward</a:t>
            </a:r>
            <a:endParaRPr lang="en-US" sz="1600" dirty="0" smtClean="0">
              <a:latin typeface="Constantia" panose="02030602050306030303" pitchFamily="18" charset="0"/>
            </a:endParaRPr>
          </a:p>
          <a:p>
            <a:r>
              <a:rPr lang="en-US" sz="1600" dirty="0" smtClean="0">
                <a:latin typeface="Constantia" panose="02030602050306030303" pitchFamily="18" charset="0"/>
              </a:rPr>
              <a:t>Surprisingly Ward 4 had an increase over 700 crime incidents from 2012 to 2014, while Ward 8 crime incidents went down</a:t>
            </a:r>
          </a:p>
          <a:p>
            <a:r>
              <a:rPr lang="en-US" sz="1600" dirty="0" smtClean="0">
                <a:latin typeface="Constantia" panose="02030602050306030303" pitchFamily="18" charset="0"/>
              </a:rPr>
              <a:t>It appears that the evening shift has a higher crime rate, you can also see that the crime rate increased from 2012 to 2014 </a:t>
            </a:r>
          </a:p>
          <a:p>
            <a:pPr marL="0" indent="0">
              <a:buNone/>
            </a:pPr>
            <a:endParaRPr lang="en-US" sz="1600" dirty="0" smtClean="0">
              <a:latin typeface="Constantia" panose="02030602050306030303" pitchFamily="18" charset="0"/>
            </a:endParaRPr>
          </a:p>
        </p:txBody>
      </p:sp>
    </p:spTree>
    <p:extLst>
      <p:ext uri="{BB962C8B-B14F-4D97-AF65-F5344CB8AC3E}">
        <p14:creationId xmlns:p14="http://schemas.microsoft.com/office/powerpoint/2010/main" val="397578952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000" b="1" i="1" u="sng" dirty="0" smtClean="0">
                <a:latin typeface="Constantia" panose="02030602050306030303" pitchFamily="18" charset="0"/>
              </a:rPr>
              <a:t>CRIME INCIDENTS BY WARD PER YEAR</a:t>
            </a:r>
            <a:endParaRPr lang="en-US" sz="2000" b="1" i="1" u="sng" dirty="0">
              <a:latin typeface="Constantia" panose="02030602050306030303" pitchFamily="18" charset="0"/>
            </a:endParaRP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138181867"/>
              </p:ext>
            </p:extLst>
          </p:nvPr>
        </p:nvGraphicFramePr>
        <p:xfrm>
          <a:off x="838200" y="1221849"/>
          <a:ext cx="9130048" cy="5486400"/>
        </p:xfrm>
        <a:graphic>
          <a:graphicData uri="http://schemas.openxmlformats.org/drawingml/2006/table">
            <a:tbl>
              <a:tblPr firstRow="1" bandRow="1">
                <a:tableStyleId>{5C22544A-7EE6-4342-B048-85BDC9FD1C3A}</a:tableStyleId>
              </a:tblPr>
              <a:tblGrid>
                <a:gridCol w="2282512"/>
                <a:gridCol w="2282512"/>
                <a:gridCol w="2282512"/>
                <a:gridCol w="2282512"/>
              </a:tblGrid>
              <a:tr h="286862">
                <a:tc>
                  <a:txBody>
                    <a:bodyPr/>
                    <a:lstStyle/>
                    <a:p>
                      <a:r>
                        <a:rPr lang="en-US" dirty="0" smtClean="0"/>
                        <a:t>WARD</a:t>
                      </a:r>
                      <a:endParaRPr lang="en-US" dirty="0"/>
                    </a:p>
                  </a:txBody>
                  <a:tcPr/>
                </a:tc>
                <a:tc>
                  <a:txBody>
                    <a:bodyPr/>
                    <a:lstStyle/>
                    <a:p>
                      <a:r>
                        <a:rPr lang="en-US" dirty="0" smtClean="0"/>
                        <a:t>2012</a:t>
                      </a:r>
                      <a:endParaRPr lang="en-US" dirty="0"/>
                    </a:p>
                  </a:txBody>
                  <a:tcPr/>
                </a:tc>
                <a:tc>
                  <a:txBody>
                    <a:bodyPr/>
                    <a:lstStyle/>
                    <a:p>
                      <a:r>
                        <a:rPr lang="en-US" dirty="0" smtClean="0"/>
                        <a:t>2013</a:t>
                      </a:r>
                      <a:endParaRPr lang="en-US" dirty="0"/>
                    </a:p>
                  </a:txBody>
                  <a:tcPr/>
                </a:tc>
                <a:tc>
                  <a:txBody>
                    <a:bodyPr/>
                    <a:lstStyle/>
                    <a:p>
                      <a:r>
                        <a:rPr lang="en-US" dirty="0" smtClean="0"/>
                        <a:t>2014</a:t>
                      </a:r>
                      <a:endParaRPr lang="en-US" dirty="0"/>
                    </a:p>
                  </a:txBody>
                  <a:tcPr/>
                </a:tc>
              </a:tr>
              <a:tr h="502009">
                <a:tc>
                  <a:txBody>
                    <a:bodyPr/>
                    <a:lstStyle/>
                    <a:p>
                      <a:r>
                        <a:rPr lang="en-US" dirty="0" smtClean="0"/>
                        <a:t>1</a:t>
                      </a:r>
                      <a:endParaRPr lang="en-US" dirty="0"/>
                    </a:p>
                  </a:txBody>
                  <a:tcPr/>
                </a:tc>
                <a:tc>
                  <a:txBody>
                    <a:bodyPr/>
                    <a:lstStyle/>
                    <a:p>
                      <a:r>
                        <a:rPr lang="en-US" dirty="0" smtClean="0"/>
                        <a:t>5058</a:t>
                      </a:r>
                    </a:p>
                  </a:txBody>
                  <a:tcPr/>
                </a:tc>
                <a:tc>
                  <a:txBody>
                    <a:bodyPr/>
                    <a:lstStyle/>
                    <a:p>
                      <a:r>
                        <a:rPr lang="en-US" dirty="0" smtClean="0"/>
                        <a:t> 5407</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5408</a:t>
                      </a:r>
                    </a:p>
                    <a:p>
                      <a:endParaRPr lang="en-US" dirty="0"/>
                    </a:p>
                  </a:txBody>
                  <a:tcPr/>
                </a:tc>
              </a:tr>
              <a:tr h="502009">
                <a:tc>
                  <a:txBody>
                    <a:bodyPr/>
                    <a:lstStyle/>
                    <a:p>
                      <a:r>
                        <a:rPr lang="en-US" dirty="0" smtClean="0"/>
                        <a:t>2</a:t>
                      </a:r>
                      <a:endParaRPr lang="en-US" dirty="0"/>
                    </a:p>
                  </a:txBody>
                  <a:tcPr/>
                </a:tc>
                <a:tc>
                  <a:txBody>
                    <a:bodyPr/>
                    <a:lstStyle/>
                    <a:p>
                      <a:r>
                        <a:rPr lang="en-US" dirty="0" smtClean="0"/>
                        <a:t>6537</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5950</a:t>
                      </a:r>
                    </a:p>
                    <a:p>
                      <a:endParaRPr lang="en-US" dirty="0"/>
                    </a:p>
                  </a:txBody>
                  <a:tcPr/>
                </a:tc>
                <a:tc>
                  <a:txBody>
                    <a:bodyPr/>
                    <a:lstStyle/>
                    <a:p>
                      <a:r>
                        <a:rPr lang="en-US" dirty="0" smtClean="0"/>
                        <a:t>6775</a:t>
                      </a:r>
                    </a:p>
                  </a:txBody>
                  <a:tcPr/>
                </a:tc>
              </a:tr>
              <a:tr h="502009">
                <a:tc>
                  <a:txBody>
                    <a:bodyPr/>
                    <a:lstStyle/>
                    <a:p>
                      <a:r>
                        <a:rPr lang="en-US" dirty="0" smtClean="0"/>
                        <a:t>3</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1781</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1934</a:t>
                      </a:r>
                    </a:p>
                    <a:p>
                      <a:endParaRPr lang="en-US" dirty="0"/>
                    </a:p>
                  </a:txBody>
                  <a:tcPr/>
                </a:tc>
                <a:tc>
                  <a:txBody>
                    <a:bodyPr/>
                    <a:lstStyle/>
                    <a:p>
                      <a:r>
                        <a:rPr lang="en-US" dirty="0" smtClean="0"/>
                        <a:t>1824</a:t>
                      </a:r>
                    </a:p>
                  </a:txBody>
                  <a:tcPr/>
                </a:tc>
              </a:tr>
              <a:tr h="502009">
                <a:tc>
                  <a:txBody>
                    <a:bodyPr/>
                    <a:lstStyle/>
                    <a:p>
                      <a:r>
                        <a:rPr lang="en-US" dirty="0" smtClean="0"/>
                        <a:t>4</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3001</a:t>
                      </a:r>
                    </a:p>
                  </a:txBody>
                  <a:tcPr/>
                </a:tc>
                <a:tc>
                  <a:txBody>
                    <a:bodyPr/>
                    <a:lstStyle/>
                    <a:p>
                      <a:r>
                        <a:rPr lang="en-US" dirty="0" smtClean="0"/>
                        <a:t>3262</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3796</a:t>
                      </a:r>
                    </a:p>
                    <a:p>
                      <a:endParaRPr lang="en-US" dirty="0"/>
                    </a:p>
                  </a:txBody>
                  <a:tcPr/>
                </a:tc>
              </a:tr>
              <a:tr h="502009">
                <a:tc>
                  <a:txBody>
                    <a:bodyPr/>
                    <a:lstStyle/>
                    <a:p>
                      <a:r>
                        <a:rPr lang="en-US" dirty="0" smtClean="0"/>
                        <a:t>5</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4795</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4611</a:t>
                      </a:r>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5379</a:t>
                      </a:r>
                    </a:p>
                    <a:p>
                      <a:endParaRPr lang="en-US" dirty="0"/>
                    </a:p>
                  </a:txBody>
                  <a:tcPr/>
                </a:tc>
              </a:tr>
              <a:tr h="502009">
                <a:tc>
                  <a:txBody>
                    <a:bodyPr/>
                    <a:lstStyle/>
                    <a:p>
                      <a:r>
                        <a:rPr lang="en-US" dirty="0" smtClean="0"/>
                        <a:t>6</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5512</a:t>
                      </a:r>
                    </a:p>
                  </a:txBody>
                  <a:tcPr/>
                </a:tc>
                <a:tc>
                  <a:txBody>
                    <a:bodyPr/>
                    <a:lstStyle/>
                    <a:p>
                      <a:r>
                        <a:rPr lang="en-US" dirty="0" smtClean="0"/>
                        <a:t>5669</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6023</a:t>
                      </a:r>
                    </a:p>
                    <a:p>
                      <a:endParaRPr lang="en-US" dirty="0"/>
                    </a:p>
                  </a:txBody>
                  <a:tcPr/>
                </a:tc>
              </a:tr>
              <a:tr h="502009">
                <a:tc>
                  <a:txBody>
                    <a:bodyPr/>
                    <a:lstStyle/>
                    <a:p>
                      <a:r>
                        <a:rPr lang="en-US" dirty="0" smtClean="0"/>
                        <a:t>7</a:t>
                      </a:r>
                      <a:endParaRPr lang="en-US" dirty="0"/>
                    </a:p>
                  </a:txBody>
                  <a:tcPr/>
                </a:tc>
                <a:tc>
                  <a:txBody>
                    <a:bodyPr/>
                    <a:lstStyle/>
                    <a:p>
                      <a:r>
                        <a:rPr lang="en-US" dirty="0" smtClean="0"/>
                        <a:t>4344</a:t>
                      </a:r>
                    </a:p>
                  </a:txBody>
                  <a:tcPr/>
                </a:tc>
                <a:tc>
                  <a:txBody>
                    <a:bodyPr/>
                    <a:lstStyle/>
                    <a:p>
                      <a:r>
                        <a:rPr lang="en-US" dirty="0" smtClean="0"/>
                        <a:t>4613</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5108</a:t>
                      </a:r>
                    </a:p>
                    <a:p>
                      <a:endParaRPr lang="en-US" dirty="0"/>
                    </a:p>
                  </a:txBody>
                  <a:tcPr/>
                </a:tc>
              </a:tr>
              <a:tr h="0">
                <a:tc>
                  <a:txBody>
                    <a:bodyPr/>
                    <a:lstStyle/>
                    <a:p>
                      <a:r>
                        <a:rPr lang="en-US" dirty="0" smtClean="0"/>
                        <a:t>8</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4398</a:t>
                      </a:r>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4433</a:t>
                      </a:r>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4074</a:t>
                      </a:r>
                    </a:p>
                    <a:p>
                      <a:endParaRPr lang="en-US" dirty="0"/>
                    </a:p>
                  </a:txBody>
                  <a:tcPr/>
                </a:tc>
              </a:tr>
            </a:tbl>
          </a:graphicData>
        </a:graphic>
      </p:graphicFrame>
    </p:spTree>
    <p:extLst>
      <p:ext uri="{BB962C8B-B14F-4D97-AF65-F5344CB8AC3E}">
        <p14:creationId xmlns:p14="http://schemas.microsoft.com/office/powerpoint/2010/main" val="124515625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000" b="1" i="1" u="sng" dirty="0" smtClean="0">
                <a:latin typeface="Constantia" panose="02030602050306030303" pitchFamily="18" charset="0"/>
              </a:rPr>
              <a:t>CRIME INCIDENTS IN A SHIFT PER YEAR</a:t>
            </a:r>
            <a:endParaRPr lang="en-US" sz="2000" b="1" i="1" u="sng" dirty="0">
              <a:latin typeface="Constantia" panose="02030602050306030303" pitchFamily="18"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904908456"/>
              </p:ext>
            </p:extLst>
          </p:nvPr>
        </p:nvGraphicFramePr>
        <p:xfrm>
          <a:off x="838200" y="1825625"/>
          <a:ext cx="10515600" cy="2236372"/>
        </p:xfrm>
        <a:graphic>
          <a:graphicData uri="http://schemas.openxmlformats.org/drawingml/2006/table">
            <a:tbl>
              <a:tblPr firstRow="1" bandRow="1">
                <a:tableStyleId>{5C22544A-7EE6-4342-B048-85BDC9FD1C3A}</a:tableStyleId>
              </a:tblPr>
              <a:tblGrid>
                <a:gridCol w="2628900"/>
                <a:gridCol w="2628900"/>
                <a:gridCol w="2628900"/>
                <a:gridCol w="2628900"/>
              </a:tblGrid>
              <a:tr h="333653">
                <a:tc>
                  <a:txBody>
                    <a:bodyPr/>
                    <a:lstStyle/>
                    <a:p>
                      <a:r>
                        <a:rPr lang="en-US" dirty="0" smtClean="0"/>
                        <a:t>SHIFT</a:t>
                      </a:r>
                      <a:endParaRPr lang="en-US" dirty="0"/>
                    </a:p>
                  </a:txBody>
                  <a:tcPr/>
                </a:tc>
                <a:tc>
                  <a:txBody>
                    <a:bodyPr/>
                    <a:lstStyle/>
                    <a:p>
                      <a:r>
                        <a:rPr lang="en-US" dirty="0" smtClean="0"/>
                        <a:t>2012</a:t>
                      </a:r>
                      <a:endParaRPr lang="en-US" dirty="0"/>
                    </a:p>
                  </a:txBody>
                  <a:tcPr/>
                </a:tc>
                <a:tc>
                  <a:txBody>
                    <a:bodyPr/>
                    <a:lstStyle/>
                    <a:p>
                      <a:r>
                        <a:rPr lang="en-US" dirty="0" smtClean="0"/>
                        <a:t>2013</a:t>
                      </a:r>
                      <a:endParaRPr lang="en-US" dirty="0"/>
                    </a:p>
                  </a:txBody>
                  <a:tcPr/>
                </a:tc>
                <a:tc>
                  <a:txBody>
                    <a:bodyPr/>
                    <a:lstStyle/>
                    <a:p>
                      <a:r>
                        <a:rPr lang="en-US" dirty="0" smtClean="0"/>
                        <a:t>2104</a:t>
                      </a:r>
                      <a:endParaRPr lang="en-US" dirty="0"/>
                    </a:p>
                  </a:txBody>
                  <a:tcPr/>
                </a:tc>
              </a:tr>
              <a:tr h="590452">
                <a:tc>
                  <a:txBody>
                    <a:bodyPr/>
                    <a:lstStyle/>
                    <a:p>
                      <a:r>
                        <a:rPr lang="en-US" dirty="0" smtClean="0"/>
                        <a:t>Evening</a:t>
                      </a:r>
                      <a:endParaRPr lang="en-US" dirty="0"/>
                    </a:p>
                  </a:txBody>
                  <a:tcPr/>
                </a:tc>
                <a:tc>
                  <a:txBody>
                    <a:bodyPr/>
                    <a:lstStyle/>
                    <a:p>
                      <a:r>
                        <a:rPr lang="en-US" dirty="0" smtClean="0"/>
                        <a:t>14686</a:t>
                      </a:r>
                    </a:p>
                  </a:txBody>
                  <a:tcPr/>
                </a:tc>
                <a:tc>
                  <a:txBody>
                    <a:bodyPr/>
                    <a:lstStyle/>
                    <a:p>
                      <a:r>
                        <a:rPr lang="en-US" dirty="0" smtClean="0"/>
                        <a:t>15154</a:t>
                      </a:r>
                    </a:p>
                  </a:txBody>
                  <a:tcPr/>
                </a:tc>
                <a:tc>
                  <a:txBody>
                    <a:bodyPr/>
                    <a:lstStyle/>
                    <a:p>
                      <a:r>
                        <a:rPr lang="en-US" dirty="0" smtClean="0"/>
                        <a:t>16279</a:t>
                      </a:r>
                    </a:p>
                  </a:txBody>
                  <a:tcPr/>
                </a:tc>
              </a:tr>
              <a:tr h="575895">
                <a:tc>
                  <a:txBody>
                    <a:bodyPr/>
                    <a:lstStyle/>
                    <a:p>
                      <a:r>
                        <a:rPr lang="en-US" dirty="0" smtClean="0"/>
                        <a:t>Day</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14436</a:t>
                      </a:r>
                    </a:p>
                    <a:p>
                      <a:endParaRPr lang="en-US" dirty="0"/>
                    </a:p>
                  </a:txBody>
                  <a:tcPr/>
                </a:tc>
                <a:tc>
                  <a:txBody>
                    <a:bodyPr/>
                    <a:lstStyle/>
                    <a:p>
                      <a:r>
                        <a:rPr lang="en-US" dirty="0" smtClean="0"/>
                        <a:t>14092</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15248</a:t>
                      </a:r>
                    </a:p>
                    <a:p>
                      <a:endParaRPr lang="en-US" dirty="0"/>
                    </a:p>
                  </a:txBody>
                  <a:tcPr/>
                </a:tc>
              </a:tr>
              <a:tr h="575895">
                <a:tc>
                  <a:txBody>
                    <a:bodyPr/>
                    <a:lstStyle/>
                    <a:p>
                      <a:r>
                        <a:rPr lang="en-US" dirty="0" smtClean="0"/>
                        <a:t>Midnight</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6307</a:t>
                      </a:r>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6636</a:t>
                      </a:r>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6861</a:t>
                      </a:r>
                    </a:p>
                    <a:p>
                      <a:endParaRPr lang="en-US" dirty="0"/>
                    </a:p>
                  </a:txBody>
                  <a:tcPr/>
                </a:tc>
              </a:tr>
            </a:tbl>
          </a:graphicData>
        </a:graphic>
      </p:graphicFrame>
    </p:spTree>
    <p:extLst>
      <p:ext uri="{BB962C8B-B14F-4D97-AF65-F5344CB8AC3E}">
        <p14:creationId xmlns:p14="http://schemas.microsoft.com/office/powerpoint/2010/main" val="278880469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6721</TotalTime>
  <Words>850</Words>
  <Application>Microsoft Office PowerPoint</Application>
  <PresentationFormat>Widescreen</PresentationFormat>
  <Paragraphs>215</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Aharoni</vt:lpstr>
      <vt:lpstr>Arial</vt:lpstr>
      <vt:lpstr>Calibri</vt:lpstr>
      <vt:lpstr>Calibri Light</vt:lpstr>
      <vt:lpstr>Constantia</vt:lpstr>
      <vt:lpstr>Office Theme</vt:lpstr>
      <vt:lpstr>PowerPoint Presentation</vt:lpstr>
      <vt:lpstr>Introduction and Background: </vt:lpstr>
      <vt:lpstr>DC has been for many years above the average U.S. Crime Rate </vt:lpstr>
      <vt:lpstr>QUESTION:</vt:lpstr>
      <vt:lpstr>DATA HAS BEEN GATHERED FROM:</vt:lpstr>
      <vt:lpstr>Data Structure:</vt:lpstr>
      <vt:lpstr>DATA CLEANING AND EXPLORATION</vt:lpstr>
      <vt:lpstr>CRIME INCIDENTS BY WARD PER YEAR</vt:lpstr>
      <vt:lpstr>CRIME INCIDENTS IN A SHIFT PER YEAR</vt:lpstr>
      <vt:lpstr>Crime Offenses in a Year</vt:lpstr>
      <vt:lpstr>UNEMPLOYMENT RATE BY YEAR</vt:lpstr>
      <vt:lpstr>Insight which has been gained after looking into the DATA</vt:lpstr>
      <vt:lpstr>OFFENSE BY FAHRENHEIT</vt:lpstr>
      <vt:lpstr>Offense compared with Temperature</vt:lpstr>
      <vt:lpstr>PowerPoint Presentation</vt:lpstr>
      <vt:lpstr>Predictions:</vt:lpstr>
      <vt:lpstr>Next Steps: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Yvonne Huelcher</dc:creator>
  <cp:lastModifiedBy>Yvonne Huelcher</cp:lastModifiedBy>
  <cp:revision>65</cp:revision>
  <dcterms:created xsi:type="dcterms:W3CDTF">2015-07-10T18:28:58Z</dcterms:created>
  <dcterms:modified xsi:type="dcterms:W3CDTF">2015-08-12T02:20:27Z</dcterms:modified>
</cp:coreProperties>
</file>