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onne Huelcher" initials="YH" lastIdx="2" clrIdx="0">
    <p:extLst>
      <p:ext uri="{19B8F6BF-5375-455C-9EA6-DF929625EA0E}">
        <p15:presenceInfo xmlns:p15="http://schemas.microsoft.com/office/powerpoint/2012/main" userId="bea2def62c1007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DBE"/>
    <a:srgbClr val="B7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000E-E9CC-417A-AFC6-903564C08A54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549" y="3602038"/>
            <a:ext cx="10972800" cy="165576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CRIME INCIDENTS 2012-2014</a:t>
            </a:r>
          </a:p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 Science Project</a:t>
            </a:r>
          </a:p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Yvonne</a:t>
            </a:r>
            <a:endParaRPr lang="en-US" sz="6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smtClean="0">
                <a:latin typeface="Constantia" panose="02030602050306030303" pitchFamily="18" charset="0"/>
              </a:rPr>
              <a:t>Insight which has been gained after looking into the DATA</a:t>
            </a:r>
            <a:endParaRPr lang="en-US" sz="24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After importing the Employment information, I come to realize I will have to get the average of the Employment a year in order to work with the crime incident data on a yearly basis or I will have to break down the crime incident data to the monthly as well.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My previous question was: Can you predict the timeframe for the highest robbery crime rate in 2015. I will try to stay with that question, but I do want to get more information from the employment data. I am also considering adding race and ethnicity to get a better answer to the question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Found out that unemployment rate  on the high-level does not play a roll in crime. </a:t>
            </a:r>
            <a:endParaRPr lang="en-US" sz="1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OFFENSE BY FAHRENHEIT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1858770"/>
            <a:ext cx="6534966" cy="4161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9051" y="2690949"/>
            <a:ext cx="316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 little further into how temperature actually compares to the quantity of the crimes – it shows that between 79</a:t>
            </a:r>
            <a:endParaRPr lang="en-US" b="1" dirty="0"/>
          </a:p>
          <a:p>
            <a:r>
              <a:rPr lang="en-US" dirty="0" smtClean="0"/>
              <a:t>-91degrees is a higher Crime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2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smtClean="0">
                <a:latin typeface="Constantia" panose="02030602050306030303" pitchFamily="18" charset="0"/>
              </a:rPr>
              <a:t>Further Data work</a:t>
            </a:r>
            <a:endParaRPr lang="en-US" sz="24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Constantia" panose="02030602050306030303" pitchFamily="18" charset="0"/>
              </a:rPr>
              <a:t>Since I collected the daily temperature data of each day for all 3 years, I tried to join it to the main crime data table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had to split out the “</a:t>
            </a:r>
            <a:r>
              <a:rPr lang="en-US" sz="1600" dirty="0" err="1" smtClean="0">
                <a:latin typeface="Constantia" panose="02030602050306030303" pitchFamily="18" charset="0"/>
              </a:rPr>
              <a:t>ReportedDate</a:t>
            </a:r>
            <a:r>
              <a:rPr lang="en-US" sz="1600" dirty="0" smtClean="0">
                <a:latin typeface="Constantia" panose="02030602050306030303" pitchFamily="18" charset="0"/>
              </a:rPr>
              <a:t>” in the combined crime data to be able to join the weather tables with the crime table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created new columns to have the [OFFENSE] as well as the [SHIFT] columns numeric to work on some predictions with it.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After losing my hair of trying to predict the Crime Rate for 2015 and not getting over 47% accuracy I have to say… I’ll keep on working on it to see what else I can pull out of the data other than my hair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4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1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DC has been for many years above the average U.S. Crime Rate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10" b="28972"/>
          <a:stretch/>
        </p:blipFill>
        <p:spPr>
          <a:xfrm>
            <a:off x="838201" y="1588028"/>
            <a:ext cx="9709596" cy="5006157"/>
          </a:xfrm>
        </p:spPr>
      </p:pic>
      <p:sp>
        <p:nvSpPr>
          <p:cNvPr id="3" name="TextBox 2"/>
          <p:cNvSpPr txBox="1"/>
          <p:nvPr/>
        </p:nvSpPr>
        <p:spPr>
          <a:xfrm>
            <a:off x="10861186" y="6347964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City-data.com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Constantia" panose="02030602050306030303" pitchFamily="18" charset="0"/>
              </a:rPr>
              <a:t>QUESTION:</a:t>
            </a:r>
            <a:endParaRPr lang="en-US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2895"/>
            <a:ext cx="10515600" cy="36140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IS IT POSSIBLE TO PREDICT THE TIMEFRAME FOR THE HIGHEST </a:t>
            </a:r>
            <a:r>
              <a:rPr lang="en-US" b="1" dirty="0" smtClean="0"/>
              <a:t>CRIME RATE</a:t>
            </a:r>
            <a:r>
              <a:rPr lang="en-US" b="1" dirty="0" smtClean="0"/>
              <a:t> </a:t>
            </a:r>
            <a:r>
              <a:rPr lang="en-US" b="1" dirty="0" smtClean="0"/>
              <a:t>FOR 2015 IN DC?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 smtClean="0">
                <a:latin typeface="Constantia" panose="02030602050306030303" pitchFamily="18" charset="0"/>
              </a:rPr>
              <a:t>DATA HAS BEEN GATHERED FROM:</a:t>
            </a:r>
            <a:endParaRPr lang="en-US" sz="32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Crime Incidents 2012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Crime Incidents 2013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Crime Incidents 2014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	</a:t>
            </a:r>
            <a:r>
              <a:rPr lang="en-US" sz="1800" dirty="0" smtClean="0">
                <a:latin typeface="Constantia" panose="02030602050306030303" pitchFamily="18" charset="0"/>
              </a:rPr>
              <a:t>These 3 datasets can be found through OCTO (download into a csv)</a:t>
            </a:r>
          </a:p>
          <a:p>
            <a:endParaRPr lang="en-US" sz="1800" dirty="0" smtClean="0">
              <a:latin typeface="Constantia" panose="02030602050306030303" pitchFamily="18" charset="0"/>
            </a:endParaRPr>
          </a:p>
          <a:p>
            <a:r>
              <a:rPr lang="en-US" sz="1800" dirty="0" smtClean="0">
                <a:latin typeface="Constantia" panose="02030602050306030303" pitchFamily="18" charset="0"/>
              </a:rPr>
              <a:t>Employment </a:t>
            </a:r>
            <a:r>
              <a:rPr lang="en-US" sz="1800" dirty="0" smtClean="0">
                <a:latin typeface="Constantia" panose="02030602050306030303" pitchFamily="18" charset="0"/>
              </a:rPr>
              <a:t>Information 2012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Employment Information 2013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Employment information </a:t>
            </a:r>
            <a:r>
              <a:rPr lang="en-US" sz="1800" dirty="0" smtClean="0">
                <a:latin typeface="Constantia" panose="02030602050306030303" pitchFamily="18" charset="0"/>
              </a:rPr>
              <a:t>2014</a:t>
            </a:r>
          </a:p>
          <a:p>
            <a:pPr marL="0" indent="0">
              <a:buNone/>
            </a:pPr>
            <a:r>
              <a:rPr lang="en-US" sz="1800" dirty="0" smtClean="0">
                <a:latin typeface="Constantia" panose="02030602050306030303" pitchFamily="18" charset="0"/>
              </a:rPr>
              <a:t>	Dataset </a:t>
            </a:r>
            <a:r>
              <a:rPr lang="en-US" sz="1800" dirty="0">
                <a:latin typeface="Constantia" panose="02030602050306030303" pitchFamily="18" charset="0"/>
              </a:rPr>
              <a:t>can be found at DOES.</a:t>
            </a:r>
          </a:p>
          <a:p>
            <a:pPr lvl="1"/>
            <a:endParaRPr lang="en-US" sz="1800" dirty="0" smtClean="0">
              <a:latin typeface="Constantia" panose="02030602050306030303" pitchFamily="18" charset="0"/>
            </a:endParaRPr>
          </a:p>
          <a:p>
            <a:r>
              <a:rPr lang="en-US" sz="1800" dirty="0" err="1" smtClean="0">
                <a:latin typeface="Constantia" panose="02030602050306030303" pitchFamily="18" charset="0"/>
              </a:rPr>
              <a:t>Fahreheit</a:t>
            </a:r>
            <a:r>
              <a:rPr lang="en-US" sz="1800" dirty="0" smtClean="0">
                <a:latin typeface="Constantia" panose="02030602050306030303" pitchFamily="18" charset="0"/>
              </a:rPr>
              <a:t> by day 2012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Fahrenheit by day 2013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Fahrenheit by day 2013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nstantia" panose="02030602050306030303" pitchFamily="18" charset="0"/>
              </a:rPr>
              <a:t>Data has been </a:t>
            </a:r>
            <a:r>
              <a:rPr lang="en-US" sz="1800" dirty="0">
                <a:latin typeface="Constantia" panose="02030602050306030303" pitchFamily="18" charset="0"/>
              </a:rPr>
              <a:t>collected from Dhttp://w2.weather.gov/.</a:t>
            </a:r>
          </a:p>
          <a:p>
            <a:pPr marL="914400" lvl="2" indent="0">
              <a:buNone/>
            </a:pPr>
            <a:endParaRPr lang="en-US" sz="1000" dirty="0" smtClean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	</a:t>
            </a:r>
            <a:endParaRPr lang="en-US" sz="1800" dirty="0" smtClean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DATA CLEANING AND EXPLORATION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Imported the Crime Incidents data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Since the date was in y/m/d/t I split the column to just the year for now. (I might split it later down to m/d/y)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renamed the column that I know I want to work with.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combined the </a:t>
            </a:r>
            <a:r>
              <a:rPr lang="en-US" sz="1600" dirty="0" err="1" smtClean="0">
                <a:latin typeface="Constantia" panose="02030602050306030303" pitchFamily="18" charset="0"/>
              </a:rPr>
              <a:t>Crime_Incident</a:t>
            </a:r>
            <a:r>
              <a:rPr lang="en-US" sz="1600" dirty="0" smtClean="0">
                <a:latin typeface="Constantia" panose="02030602050306030303" pitchFamily="18" charset="0"/>
              </a:rPr>
              <a:t> 2012, 2013 and 2014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Surprisingly Ward 4 had an increase over 700 crime incidents from 2012 to 2014, while Ward 8 crime incidents went down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It appears that the evening shift has a higher crime rate, you can also see that the crime rate increased from 2012 to 2014 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combined Employment Data, added the year to each file.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The Employment Data does give me the Ward information to join it with the crime incident data</a:t>
            </a:r>
          </a:p>
        </p:txBody>
      </p:sp>
    </p:spTree>
    <p:extLst>
      <p:ext uri="{BB962C8B-B14F-4D97-AF65-F5344CB8AC3E}">
        <p14:creationId xmlns:p14="http://schemas.microsoft.com/office/powerpoint/2010/main" val="3975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CRIME INCIDENTS BY WARD PER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181867"/>
              </p:ext>
            </p:extLst>
          </p:nvPr>
        </p:nvGraphicFramePr>
        <p:xfrm>
          <a:off x="838200" y="1221849"/>
          <a:ext cx="913004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512"/>
                <a:gridCol w="2282512"/>
                <a:gridCol w="2282512"/>
                <a:gridCol w="2282512"/>
              </a:tblGrid>
              <a:tr h="286862">
                <a:tc>
                  <a:txBody>
                    <a:bodyPr/>
                    <a:lstStyle/>
                    <a:p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5408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6775</a:t>
                      </a:r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1934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1824</a:t>
                      </a:r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3796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4611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5379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6023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5108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4398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4074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1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CRIME INCIDENTS IN A SHIFT PER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08456"/>
              </p:ext>
            </p:extLst>
          </p:nvPr>
        </p:nvGraphicFramePr>
        <p:xfrm>
          <a:off x="838200" y="1825625"/>
          <a:ext cx="10515600" cy="223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33653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2104</a:t>
                      </a:r>
                      <a:endParaRPr lang="en-US" dirty="0"/>
                    </a:p>
                  </a:txBody>
                  <a:tcPr/>
                </a:tc>
              </a:tr>
              <a:tr h="590452"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16279</a:t>
                      </a:r>
                    </a:p>
                  </a:txBody>
                  <a:tcPr/>
                </a:tc>
              </a:tr>
              <a:tr h="575895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14436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15248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5895">
                <a:tc>
                  <a:txBody>
                    <a:bodyPr/>
                    <a:lstStyle/>
                    <a:p>
                      <a:r>
                        <a:rPr lang="en-US" dirty="0" smtClean="0"/>
                        <a:t>Midnight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6307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6636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6861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8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Crime Offenses in a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437837"/>
              </p:ext>
            </p:extLst>
          </p:nvPr>
        </p:nvGraphicFramePr>
        <p:xfrm>
          <a:off x="838200" y="1012873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129"/>
                <a:gridCol w="2494671"/>
                <a:gridCol w="2628900"/>
                <a:gridCol w="2628900"/>
              </a:tblGrid>
              <a:tr h="3279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OFFENSE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2014</a:t>
                      </a:r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THEFT/OTHER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12480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14628</a:t>
                      </a:r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THEFT F/AUTO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10131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11285</a:t>
                      </a:r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ROBBERY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4071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3333</a:t>
                      </a:r>
                    </a:p>
                  </a:txBody>
                  <a:tcPr/>
                </a:tc>
              </a:tr>
              <a:tr h="471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BURGLARY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3369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3184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MOTOR VEHICLE THEFT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2675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3119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ASSAULT W/DANGEROUS WEAPON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2398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SEX ABUSE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HOMICIDE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106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279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UNEMPLOYMENT RATE BY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020" y="1920080"/>
            <a:ext cx="559704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2999</TotalTime>
  <Words>608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Constantia</vt:lpstr>
      <vt:lpstr>Office Theme</vt:lpstr>
      <vt:lpstr>PowerPoint Presentation</vt:lpstr>
      <vt:lpstr>DC has been for many years above the average U.S. Crime Rate </vt:lpstr>
      <vt:lpstr>QUESTION:</vt:lpstr>
      <vt:lpstr>DATA HAS BEEN GATHERED FROM:</vt:lpstr>
      <vt:lpstr>DATA CLEANING AND EXPLORATION</vt:lpstr>
      <vt:lpstr>CRIME INCIDENTS BY WARD PER YEAR</vt:lpstr>
      <vt:lpstr>CRIME INCIDENTS IN A SHIFT PER YEAR</vt:lpstr>
      <vt:lpstr>Crime Offenses in a Year</vt:lpstr>
      <vt:lpstr>UNEMPLOYMENT RATE BY YEAR</vt:lpstr>
      <vt:lpstr>Insight which has been gained after looking into the DATA</vt:lpstr>
      <vt:lpstr>OFFENSE BY FAHRENHEIT</vt:lpstr>
      <vt:lpstr>Further Data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Huelcher</dc:creator>
  <cp:lastModifiedBy>Yvonne Huelcher</cp:lastModifiedBy>
  <cp:revision>37</cp:revision>
  <dcterms:created xsi:type="dcterms:W3CDTF">2015-07-10T18:28:58Z</dcterms:created>
  <dcterms:modified xsi:type="dcterms:W3CDTF">2015-07-29T03:10:08Z</dcterms:modified>
</cp:coreProperties>
</file>