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4" r:id="rId4"/>
    <p:sldId id="424" r:id="rId5"/>
    <p:sldId id="425" r:id="rId6"/>
    <p:sldId id="421" r:id="rId7"/>
    <p:sldId id="4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5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bg1">
                    <a:lumMod val="8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spc="150" baseline="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pc="150" baseline="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pc="150" baseline="0"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spc="150" baseline="0"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sz="1400" spc="15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3pPr>
            <a:lvl4pPr eaLnBrk="1" fontAlgn="auto" latinLnBrk="0" hangingPunct="1"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4pPr>
            <a:lvl5pPr eaLnBrk="1" fontAlgn="auto" latinLnBrk="0" hangingPunct="1"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spc="300" baseline="0">
                <a:solidFill>
                  <a:schemeClr val="bg1">
                    <a:lumMod val="85000"/>
                  </a:schemeClr>
                </a:solidFill>
              </a:defRPr>
            </a:lvl1pPr>
            <a:lvl2pPr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pc="300" baseline="0">
                <a:solidFill>
                  <a:schemeClr val="bg1">
                    <a:lumMod val="85000"/>
                  </a:schemeClr>
                </a:solidFill>
              </a:defRPr>
            </a:lvl2pPr>
            <a:lvl3pPr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pc="300" baseline="0">
                <a:solidFill>
                  <a:schemeClr val="bg1">
                    <a:lumMod val="85000"/>
                  </a:schemeClr>
                </a:solidFill>
              </a:defRPr>
            </a:lvl3pPr>
            <a:lvl4pPr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sz="1400" spc="300" baseline="0">
                <a:solidFill>
                  <a:schemeClr val="bg1">
                    <a:lumMod val="85000"/>
                  </a:schemeClr>
                </a:solidFill>
              </a:defRPr>
            </a:lvl4pPr>
            <a:lvl5pPr indent="-228600" eaLnBrk="1" fontAlgn="auto" latinLnBrk="0" hangingPunct="1">
              <a:lnSpc>
                <a:spcPct val="120000"/>
              </a:lnSpc>
              <a:spcAft>
                <a:spcPts val="300"/>
              </a:spcAft>
              <a:buChar char="•"/>
              <a:defRPr sz="1400" spc="3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3.jpeg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70.xml"/><Relationship Id="rId10" Type="http://schemas.openxmlformats.org/officeDocument/2006/relationships/image" Target="../media/image5.jpe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形状与抗弯曲能力</a:t>
            </a:r>
            <a:endParaRPr lang="zh-CN" altLang="zh-CN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7694930" y="3286760"/>
            <a:ext cx="4401820" cy="19500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chemeClr val="bg2">
                    <a:lumMod val="85000"/>
                  </a:schemeClr>
                </a:solidFill>
              </a:rPr>
              <a:t>——</a:t>
            </a:r>
            <a:r>
              <a:rPr lang="zh-CN" altLang="en-US" sz="2800">
                <a:solidFill>
                  <a:schemeClr val="bg2">
                    <a:lumMod val="85000"/>
                  </a:schemeClr>
                </a:solidFill>
              </a:rPr>
              <a:t>朱家仪</a:t>
            </a:r>
            <a:endParaRPr lang="zh-CN" altLang="en-US" sz="2800">
              <a:solidFill>
                <a:schemeClr val="bg2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071620" y="1315085"/>
            <a:ext cx="2202180" cy="767080"/>
          </a:xfrm>
        </p:spPr>
        <p:txBody>
          <a:bodyPr>
            <a:normAutofit fontScale="90000"/>
          </a:bodyPr>
          <a:p>
            <a:r>
              <a:rPr lang="zh-CN" altLang="en-US"/>
              <a:t>角钢</a:t>
            </a:r>
            <a:endParaRPr lang="zh-CN" altLang="en-US"/>
          </a:p>
        </p:txBody>
      </p:sp>
      <p:sp>
        <p:nvSpPr>
          <p:cNvPr id="3" name="标题 1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10505" y="2364740"/>
            <a:ext cx="2202180" cy="76708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槽钢</a:t>
            </a:r>
            <a:endParaRPr lang="zh-CN" altLang="en-US"/>
          </a:p>
        </p:txBody>
      </p:sp>
      <p:sp>
        <p:nvSpPr>
          <p:cNvPr id="4" name="标题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79215" y="2956560"/>
            <a:ext cx="1829435" cy="111696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/>
              <a:t>工字钢</a:t>
            </a:r>
            <a:endParaRPr lang="zh-CN" altLang="en-US" sz="4000"/>
          </a:p>
        </p:txBody>
      </p:sp>
      <p:sp>
        <p:nvSpPr>
          <p:cNvPr id="5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527800" y="1315085"/>
            <a:ext cx="2202180" cy="76708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圆钢管</a:t>
            </a:r>
            <a:endParaRPr lang="zh-CN" altLang="en-US"/>
          </a:p>
        </p:txBody>
      </p:sp>
      <p:sp>
        <p:nvSpPr>
          <p:cNvPr id="6" name="标题 1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527800" y="3306445"/>
            <a:ext cx="2202180" cy="76708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口形钢</a:t>
            </a:r>
            <a:endParaRPr lang="zh-CN" altLang="en-US"/>
          </a:p>
        </p:txBody>
      </p:sp>
      <p:pic>
        <p:nvPicPr>
          <p:cNvPr id="17" name="图片 16" descr="OI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760" y="1315085"/>
            <a:ext cx="2221230" cy="2221230"/>
          </a:xfrm>
          <a:prstGeom prst="rect">
            <a:avLst/>
          </a:prstGeom>
        </p:spPr>
      </p:pic>
      <p:pic>
        <p:nvPicPr>
          <p:cNvPr id="19" name="图片 18" descr="t01fd619c09a0611da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760" y="3912870"/>
            <a:ext cx="2424430" cy="2120265"/>
          </a:xfrm>
          <a:prstGeom prst="rect">
            <a:avLst/>
          </a:prstGeom>
        </p:spPr>
      </p:pic>
      <p:pic>
        <p:nvPicPr>
          <p:cNvPr id="20" name="图片 19" descr="不锈钢方管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4700" y="4284980"/>
            <a:ext cx="3022600" cy="1748155"/>
          </a:xfrm>
          <a:prstGeom prst="rect">
            <a:avLst/>
          </a:prstGeom>
        </p:spPr>
      </p:pic>
      <p:pic>
        <p:nvPicPr>
          <p:cNvPr id="21" name="图片 20" descr="OIP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9980" y="3449955"/>
            <a:ext cx="2593340" cy="2583180"/>
          </a:xfrm>
          <a:prstGeom prst="rect">
            <a:avLst/>
          </a:prstGeom>
        </p:spPr>
      </p:pic>
      <p:pic>
        <p:nvPicPr>
          <p:cNvPr id="22" name="图片 21" descr="9d82d158ccbf6c813c87f576be3eb13532fa40f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9980" y="1089660"/>
            <a:ext cx="2623185" cy="211518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169160" y="836930"/>
            <a:ext cx="7853680" cy="352933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</a:rPr>
              <a:t>实验探究</a:t>
            </a:r>
            <a:endParaRPr lang="zh-CN" altLang="en-US" sz="3200">
              <a:solidFill>
                <a:schemeClr val="accent4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学习与评价</a:t>
            </a:r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P19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（具体步骤可参考答案）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Font typeface="Wingdings" panose="05000000000000000000" charset="0"/>
            </a:pP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探究</a:t>
            </a:r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动手做</a:t>
            </a:r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”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各个形状抗弯曲能力，</a:t>
            </a:r>
            <a:r>
              <a:rPr lang="zh-CN" altLang="en-US" sz="3200" u="sng">
                <a:solidFill>
                  <a:schemeClr val="bg1">
                    <a:lumMod val="85000"/>
                  </a:schemeClr>
                </a:solidFill>
              </a:rPr>
              <a:t>并与</a:t>
            </a:r>
            <a:r>
              <a:rPr lang="zh-CN" altLang="en-US" sz="3200" u="sng">
                <a:solidFill>
                  <a:srgbClr val="00B0F0"/>
                </a:solidFill>
              </a:rPr>
              <a:t>平展的纸</a:t>
            </a:r>
            <a:r>
              <a:rPr lang="zh-CN" altLang="en-US" sz="3200" u="sng">
                <a:solidFill>
                  <a:schemeClr val="bg1">
                    <a:lumMod val="85000"/>
                  </a:schemeClr>
                </a:solidFill>
              </a:rPr>
              <a:t>的抗弯曲能力进行比较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。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1150" y="1052830"/>
            <a:ext cx="9029065" cy="3227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>
              <a:lnSpc>
                <a:spcPct val="150000"/>
              </a:lnSpc>
              <a:buFont typeface="Wingdings" panose="05000000000000000000" charset="0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为什么改变形状可以提高材料的抗弯曲能力？</a:t>
            </a:r>
            <a:endParaRPr lang="en-US" altLang="zh-CN" sz="320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kb\Desktop\1819450.jpg18194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89150" y="2507615"/>
            <a:ext cx="3108325" cy="2914650"/>
          </a:xfrm>
          <a:prstGeom prst="rect">
            <a:avLst/>
          </a:prstGeom>
        </p:spPr>
      </p:pic>
      <p:pic>
        <p:nvPicPr>
          <p:cNvPr id="3" name="图片 2" descr="131137883594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35" y="1435735"/>
            <a:ext cx="4332605" cy="398653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089150" y="1052830"/>
            <a:ext cx="3736975" cy="175577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>
              <a:lnSpc>
                <a:spcPct val="150000"/>
              </a:lnSpc>
              <a:buFont typeface="Wingdings" panose="05000000000000000000" charset="0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瓦楞纸板</a:t>
            </a:r>
            <a:endParaRPr lang="en-US" altLang="zh-CN" sz="320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162810" y="1137920"/>
            <a:ext cx="6928485" cy="3227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作业：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Font typeface="Wingdings" panose="05000000000000000000" charset="0"/>
            </a:pP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学习与评价</a:t>
            </a:r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形状与抗弯曲能力</a:t>
            </a:r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en-US" altLang="zh-CN" sz="320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学习与评价</a:t>
            </a:r>
            <a:r>
              <a:rPr lang="zh-CN" altLang="en-US" sz="3200" u="sng">
                <a:solidFill>
                  <a:schemeClr val="bg1">
                    <a:lumMod val="85000"/>
                  </a:schemeClr>
                </a:solidFill>
              </a:rPr>
              <a:t>问号处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进行修改补充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1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30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形状与抗弯曲能力</vt:lpstr>
      <vt:lpstr>角钢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kb</cp:lastModifiedBy>
  <cp:revision>230</cp:revision>
  <dcterms:created xsi:type="dcterms:W3CDTF">2019-06-19T02:08:00Z</dcterms:created>
  <dcterms:modified xsi:type="dcterms:W3CDTF">2020-10-19T07:38:51Z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