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58149-F4CA-4E20-A50D-72D281607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F6C2C5-39B0-4783-BCFD-2EE487D3B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CF75B9-A2AB-44BA-AC7D-3B2E0D82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E81A-B5F6-461D-9320-88976BE1D7C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D1E1A9-366D-4208-A553-9BA2F9E1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BE29D-2504-41A1-894C-3875A764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1901-55F0-4BF4-A06D-625285D1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3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DD488-B0FD-4799-BE8A-377AB9A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8B6B39-D7F3-4F30-B387-1B0E4EE84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0A5596-C4EA-4653-8F92-9778DDCC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E81A-B5F6-461D-9320-88976BE1D7C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1573EF-BD94-489A-9652-0D1F1929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0FAD04-6168-4E8F-8E24-ED5025C8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1901-55F0-4BF4-A06D-625285D1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0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88B0B1-B33C-4D68-8C8B-3629CFBD7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746FDE-FBCB-4975-9170-7A9F15325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FB326C-EED0-4040-B28F-03E7438A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E81A-B5F6-461D-9320-88976BE1D7C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71C8D1-C286-4607-A3D3-4F8CA32E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0894F-75AA-4A6D-A86E-F27AD846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1901-55F0-4BF4-A06D-625285D1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23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827FE-510F-459B-A0A1-7C399130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A3A08-C72F-4DEC-92B3-1EC0D52D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7F2FEE-4624-4F22-97E5-D34CDF66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E81A-B5F6-461D-9320-88976BE1D7C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B3AC38-29CD-4D8A-86A4-0D93AB15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E1DD0C-50FC-4D6E-8FA9-0E5C060C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1901-55F0-4BF4-A06D-625285D1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95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A930E-2624-4463-B65D-D9EA0FD2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B7AF4A-E662-488E-B454-33E8BEAD2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53CDEA-9369-4DAC-B644-ECDF0D9B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E81A-B5F6-461D-9320-88976BE1D7C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DCCA44-BF44-4039-942C-7ACE3C99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E4619-B6B9-4B77-B9B2-4273C933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1901-55F0-4BF4-A06D-625285D1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1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C304D-B204-49AD-947B-A17651CD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26C1B-1C81-4C33-B224-8B0016E0E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4701F8-77EE-4E33-8439-89EA27FF4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ECFD19-CE9A-41B1-B770-2B8BCD23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E81A-B5F6-461D-9320-88976BE1D7C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D6EA5A-48F8-4666-B9BD-8C1244E8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D84E07-28BB-4764-AA6D-DCDC4805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1901-55F0-4BF4-A06D-625285D1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6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6F2E3-CC83-4472-9087-FB631445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A5514C-94DE-40FF-B7F0-1B8F40072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8971E5-B166-45E4-9272-D22F0C15F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09C5CC-9799-4922-8D45-24805A9A1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BA450B-9916-4D52-81F7-A412C17BA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C1E70D-AE62-4A78-B7A8-4E91BE88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E81A-B5F6-461D-9320-88976BE1D7C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CCAC57D-AB0D-49A1-AC70-58C3FF20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67C657-7490-4105-BC05-EFD86A25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1901-55F0-4BF4-A06D-625285D1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17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7A4D3-FD56-43B4-AF63-3813452A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7D0817-06B1-4D91-8666-55485B76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E81A-B5F6-461D-9320-88976BE1D7C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37EA87-0383-4CC1-88DF-03EBF7CD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C29DCA-A7C1-4D69-B790-083480C7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1901-55F0-4BF4-A06D-625285D1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24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C07C77-030B-412E-B862-37781616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E81A-B5F6-461D-9320-88976BE1D7C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CD0071-6221-464B-BFAD-F2A080E8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EC7F50-2955-499B-86A2-A18F6CD2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1901-55F0-4BF4-A06D-625285D1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39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17F6A-7BF1-4065-B66A-621A44C3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B87FF2-84A7-4E57-9BDB-A4D8123E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06FDE5-F3FC-4809-845A-74799AEC6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BC32F8-6DC2-43A6-817F-1999C3F7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E81A-B5F6-461D-9320-88976BE1D7C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BD0374-2E7E-41D2-A495-DB81ABFC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3303D-0518-43F0-A6A6-0C0A271F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1901-55F0-4BF4-A06D-625285D1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53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305C0-C325-48D2-A9FA-7C1D5760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1E6A96-C142-4C99-BB9D-188E2ED45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C88650-496D-44FA-8529-C7ED124C7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4493DF-6E78-460C-B10D-56DD214D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E81A-B5F6-461D-9320-88976BE1D7C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500769-A175-4500-A28C-FC930B4A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32D1F4-3E58-405A-8F57-C8DA59A2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1901-55F0-4BF4-A06D-625285D1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4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935C35-B2A1-4FB1-A6B6-BE516A48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1C1C71-1169-44B9-93DB-0571F21C6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4F9CEB-33E5-475B-AD92-BE659332D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E81A-B5F6-461D-9320-88976BE1D7C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05E08-95AD-4456-8A0D-639FCBC53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02B268-7E0A-411E-9693-077F52307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1901-55F0-4BF4-A06D-625285D1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65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30F49661-C958-42E2-B560-5A24695D5246}"/>
              </a:ext>
            </a:extLst>
          </p:cNvPr>
          <p:cNvGrpSpPr/>
          <p:nvPr/>
        </p:nvGrpSpPr>
        <p:grpSpPr>
          <a:xfrm>
            <a:off x="1373330" y="2668029"/>
            <a:ext cx="2125683" cy="3428091"/>
            <a:chOff x="4245428" y="2327563"/>
            <a:chExt cx="2125683" cy="342809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0C294E9-8EE6-41B0-B2AA-E6F9106F737E}"/>
                </a:ext>
              </a:extLst>
            </p:cNvPr>
            <p:cNvSpPr/>
            <p:nvPr/>
          </p:nvSpPr>
          <p:spPr>
            <a:xfrm>
              <a:off x="4245428" y="2327563"/>
              <a:ext cx="2125683" cy="3428091"/>
            </a:xfrm>
            <a:custGeom>
              <a:avLst/>
              <a:gdLst>
                <a:gd name="connsiteX0" fmla="*/ 0 w 2125683"/>
                <a:gd name="connsiteY0" fmla="*/ 0 h 3428091"/>
                <a:gd name="connsiteX1" fmla="*/ 2125683 w 2125683"/>
                <a:gd name="connsiteY1" fmla="*/ 0 h 3428091"/>
                <a:gd name="connsiteX2" fmla="*/ 2125683 w 2125683"/>
                <a:gd name="connsiteY2" fmla="*/ 3428091 h 3428091"/>
                <a:gd name="connsiteX3" fmla="*/ 0 w 2125683"/>
                <a:gd name="connsiteY3" fmla="*/ 3428091 h 3428091"/>
                <a:gd name="connsiteX4" fmla="*/ 0 w 2125683"/>
                <a:gd name="connsiteY4" fmla="*/ 0 h 342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5683" h="3428091" fill="none" extrusionOk="0">
                  <a:moveTo>
                    <a:pt x="0" y="0"/>
                  </a:moveTo>
                  <a:cubicBezTo>
                    <a:pt x="507111" y="-113159"/>
                    <a:pt x="1794921" y="121565"/>
                    <a:pt x="2125683" y="0"/>
                  </a:cubicBezTo>
                  <a:cubicBezTo>
                    <a:pt x="2026338" y="1176749"/>
                    <a:pt x="1965795" y="1860119"/>
                    <a:pt x="2125683" y="3428091"/>
                  </a:cubicBezTo>
                  <a:cubicBezTo>
                    <a:pt x="1552937" y="3301554"/>
                    <a:pt x="548147" y="3482839"/>
                    <a:pt x="0" y="3428091"/>
                  </a:cubicBezTo>
                  <a:cubicBezTo>
                    <a:pt x="-1213" y="2595202"/>
                    <a:pt x="25205" y="1049474"/>
                    <a:pt x="0" y="0"/>
                  </a:cubicBezTo>
                  <a:close/>
                </a:path>
                <a:path w="2125683" h="3428091" stroke="0" extrusionOk="0">
                  <a:moveTo>
                    <a:pt x="0" y="0"/>
                  </a:moveTo>
                  <a:cubicBezTo>
                    <a:pt x="826147" y="83491"/>
                    <a:pt x="1079814" y="105663"/>
                    <a:pt x="2125683" y="0"/>
                  </a:cubicBezTo>
                  <a:cubicBezTo>
                    <a:pt x="2026309" y="1504483"/>
                    <a:pt x="2238007" y="2628741"/>
                    <a:pt x="2125683" y="3428091"/>
                  </a:cubicBezTo>
                  <a:cubicBezTo>
                    <a:pt x="1183681" y="3596137"/>
                    <a:pt x="414699" y="3561945"/>
                    <a:pt x="0" y="3428091"/>
                  </a:cubicBezTo>
                  <a:cubicBezTo>
                    <a:pt x="-119674" y="2161132"/>
                    <a:pt x="-96036" y="79623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012008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4349ACA-DCE7-46BE-A1E5-44A971318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149"/>
            <a:stretch/>
          </p:blipFill>
          <p:spPr>
            <a:xfrm>
              <a:off x="4420590" y="3034145"/>
              <a:ext cx="1675410" cy="2610511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0E9A625-0022-4846-B45C-27DE34104D65}"/>
                </a:ext>
              </a:extLst>
            </p:cNvPr>
            <p:cNvSpPr txBox="1"/>
            <p:nvPr/>
          </p:nvSpPr>
          <p:spPr>
            <a:xfrm>
              <a:off x="4494809" y="2517569"/>
              <a:ext cx="1626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General Bicycle Model (GBM)</a:t>
              </a:r>
              <a:endParaRPr lang="zh-TW" altLang="en-US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D026699-BC80-4BAF-B47E-7926B0F92C29}"/>
              </a:ext>
            </a:extLst>
          </p:cNvPr>
          <p:cNvGrpSpPr/>
          <p:nvPr/>
        </p:nvGrpSpPr>
        <p:grpSpPr>
          <a:xfrm>
            <a:off x="793171" y="699905"/>
            <a:ext cx="3286002" cy="765959"/>
            <a:chOff x="864424" y="1104405"/>
            <a:chExt cx="3286002" cy="76595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1C31D96-6E9D-404B-88AC-BDC0EF78E841}"/>
                </a:ext>
              </a:extLst>
            </p:cNvPr>
            <p:cNvSpPr/>
            <p:nvPr/>
          </p:nvSpPr>
          <p:spPr>
            <a:xfrm>
              <a:off x="864424" y="1104405"/>
              <a:ext cx="3286002" cy="765959"/>
            </a:xfrm>
            <a:custGeom>
              <a:avLst/>
              <a:gdLst>
                <a:gd name="connsiteX0" fmla="*/ 0 w 3286002"/>
                <a:gd name="connsiteY0" fmla="*/ 0 h 765959"/>
                <a:gd name="connsiteX1" fmla="*/ 3286002 w 3286002"/>
                <a:gd name="connsiteY1" fmla="*/ 0 h 765959"/>
                <a:gd name="connsiteX2" fmla="*/ 3286002 w 3286002"/>
                <a:gd name="connsiteY2" fmla="*/ 765959 h 765959"/>
                <a:gd name="connsiteX3" fmla="*/ 0 w 3286002"/>
                <a:gd name="connsiteY3" fmla="*/ 765959 h 765959"/>
                <a:gd name="connsiteX4" fmla="*/ 0 w 3286002"/>
                <a:gd name="connsiteY4" fmla="*/ 0 h 765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002" h="765959" fill="none" extrusionOk="0">
                  <a:moveTo>
                    <a:pt x="0" y="0"/>
                  </a:moveTo>
                  <a:cubicBezTo>
                    <a:pt x="1106984" y="-113159"/>
                    <a:pt x="2625878" y="121565"/>
                    <a:pt x="3286002" y="0"/>
                  </a:cubicBezTo>
                  <a:cubicBezTo>
                    <a:pt x="3283835" y="174292"/>
                    <a:pt x="3312222" y="523498"/>
                    <a:pt x="3286002" y="765959"/>
                  </a:cubicBezTo>
                  <a:cubicBezTo>
                    <a:pt x="2137870" y="639422"/>
                    <a:pt x="363553" y="820707"/>
                    <a:pt x="0" y="765959"/>
                  </a:cubicBezTo>
                  <a:cubicBezTo>
                    <a:pt x="1004" y="668327"/>
                    <a:pt x="-49716" y="259753"/>
                    <a:pt x="0" y="0"/>
                  </a:cubicBezTo>
                  <a:close/>
                </a:path>
                <a:path w="3286002" h="765959" stroke="0" extrusionOk="0">
                  <a:moveTo>
                    <a:pt x="0" y="0"/>
                  </a:moveTo>
                  <a:cubicBezTo>
                    <a:pt x="1600774" y="83491"/>
                    <a:pt x="1923960" y="105663"/>
                    <a:pt x="3286002" y="0"/>
                  </a:cubicBezTo>
                  <a:cubicBezTo>
                    <a:pt x="3317874" y="100750"/>
                    <a:pt x="3227219" y="683151"/>
                    <a:pt x="3286002" y="765959"/>
                  </a:cubicBezTo>
                  <a:cubicBezTo>
                    <a:pt x="2209223" y="934005"/>
                    <a:pt x="1397054" y="899813"/>
                    <a:pt x="0" y="765959"/>
                  </a:cubicBezTo>
                  <a:cubicBezTo>
                    <a:pt x="65969" y="613820"/>
                    <a:pt x="44224" y="21391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012008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D83A063-870A-4423-804B-DE704917ED59}"/>
                </a:ext>
              </a:extLst>
            </p:cNvPr>
            <p:cNvSpPr txBox="1"/>
            <p:nvPr/>
          </p:nvSpPr>
          <p:spPr>
            <a:xfrm>
              <a:off x="1089561" y="1302718"/>
              <a:ext cx="30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“special awareness” ability</a:t>
              </a:r>
              <a:endParaRPr lang="zh-TW" altLang="en-US" dirty="0"/>
            </a:p>
          </p:txBody>
        </p:sp>
      </p:grpSp>
      <p:sp>
        <p:nvSpPr>
          <p:cNvPr id="17" name="十字形 16">
            <a:extLst>
              <a:ext uri="{FF2B5EF4-FFF2-40B4-BE49-F238E27FC236}">
                <a16:creationId xmlns:a16="http://schemas.microsoft.com/office/drawing/2014/main" id="{BCC18944-604E-45A2-B4AD-E729BBC7CB6E}"/>
              </a:ext>
            </a:extLst>
          </p:cNvPr>
          <p:cNvSpPr/>
          <p:nvPr/>
        </p:nvSpPr>
        <p:spPr>
          <a:xfrm>
            <a:off x="2136319" y="1784126"/>
            <a:ext cx="599704" cy="581891"/>
          </a:xfrm>
          <a:prstGeom prst="plus">
            <a:avLst>
              <a:gd name="adj" fmla="val 4328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27CC336-A7C9-4420-852B-954DD1D96079}"/>
              </a:ext>
            </a:extLst>
          </p:cNvPr>
          <p:cNvGrpSpPr/>
          <p:nvPr/>
        </p:nvGrpSpPr>
        <p:grpSpPr>
          <a:xfrm>
            <a:off x="4387932" y="2979965"/>
            <a:ext cx="599704" cy="310242"/>
            <a:chOff x="4987636" y="1889662"/>
            <a:chExt cx="599704" cy="31024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EAC1FE2-2C3A-4532-86A3-C5A711B783AC}"/>
                </a:ext>
              </a:extLst>
            </p:cNvPr>
            <p:cNvSpPr/>
            <p:nvPr/>
          </p:nvSpPr>
          <p:spPr>
            <a:xfrm>
              <a:off x="4987636" y="1889662"/>
              <a:ext cx="599704" cy="860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254F8E-22DB-40A9-9DB6-6609C775B35A}"/>
                </a:ext>
              </a:extLst>
            </p:cNvPr>
            <p:cNvSpPr/>
            <p:nvPr/>
          </p:nvSpPr>
          <p:spPr>
            <a:xfrm>
              <a:off x="4987636" y="2113808"/>
              <a:ext cx="599704" cy="860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ADAB6D58-2A65-4E87-8D05-D8CA20B48B6E}"/>
              </a:ext>
            </a:extLst>
          </p:cNvPr>
          <p:cNvSpPr/>
          <p:nvPr/>
        </p:nvSpPr>
        <p:spPr>
          <a:xfrm>
            <a:off x="5390905" y="2342778"/>
            <a:ext cx="1391637" cy="1501488"/>
          </a:xfrm>
          <a:custGeom>
            <a:avLst/>
            <a:gdLst>
              <a:gd name="connsiteX0" fmla="*/ 0 w 1391637"/>
              <a:gd name="connsiteY0" fmla="*/ 0 h 1501488"/>
              <a:gd name="connsiteX1" fmla="*/ 1391637 w 1391637"/>
              <a:gd name="connsiteY1" fmla="*/ 0 h 1501488"/>
              <a:gd name="connsiteX2" fmla="*/ 1391637 w 1391637"/>
              <a:gd name="connsiteY2" fmla="*/ 1501488 h 1501488"/>
              <a:gd name="connsiteX3" fmla="*/ 0 w 1391637"/>
              <a:gd name="connsiteY3" fmla="*/ 1501488 h 1501488"/>
              <a:gd name="connsiteX4" fmla="*/ 0 w 1391637"/>
              <a:gd name="connsiteY4" fmla="*/ 0 h 150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637" h="1501488" fill="none" extrusionOk="0">
                <a:moveTo>
                  <a:pt x="0" y="0"/>
                </a:moveTo>
                <a:cubicBezTo>
                  <a:pt x="345917" y="-26524"/>
                  <a:pt x="716783" y="114772"/>
                  <a:pt x="1391637" y="0"/>
                </a:cubicBezTo>
                <a:cubicBezTo>
                  <a:pt x="1335817" y="704851"/>
                  <a:pt x="1310171" y="887443"/>
                  <a:pt x="1391637" y="1501488"/>
                </a:cubicBezTo>
                <a:cubicBezTo>
                  <a:pt x="920885" y="1412616"/>
                  <a:pt x="196580" y="1458151"/>
                  <a:pt x="0" y="1501488"/>
                </a:cubicBezTo>
                <a:cubicBezTo>
                  <a:pt x="29835" y="1304208"/>
                  <a:pt x="79180" y="696962"/>
                  <a:pt x="0" y="0"/>
                </a:cubicBezTo>
                <a:close/>
              </a:path>
              <a:path w="1391637" h="1501488" stroke="0" extrusionOk="0">
                <a:moveTo>
                  <a:pt x="0" y="0"/>
                </a:moveTo>
                <a:cubicBezTo>
                  <a:pt x="665157" y="-77451"/>
                  <a:pt x="960780" y="19724"/>
                  <a:pt x="1391637" y="0"/>
                </a:cubicBezTo>
                <a:cubicBezTo>
                  <a:pt x="1355462" y="345521"/>
                  <a:pt x="1395412" y="1309375"/>
                  <a:pt x="1391637" y="1501488"/>
                </a:cubicBezTo>
                <a:cubicBezTo>
                  <a:pt x="1067426" y="1514135"/>
                  <a:pt x="425052" y="1440736"/>
                  <a:pt x="0" y="1501488"/>
                </a:cubicBezTo>
                <a:cubicBezTo>
                  <a:pt x="-124159" y="1216010"/>
                  <a:pt x="-35757" y="2100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40120088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Autonomous Mobile Robot (AMR)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E81B107-F0AA-40C1-8B6B-E7ECD510C18B}"/>
              </a:ext>
            </a:extLst>
          </p:cNvPr>
          <p:cNvSpPr txBox="1"/>
          <p:nvPr/>
        </p:nvSpPr>
        <p:spPr>
          <a:xfrm>
            <a:off x="2943719" y="3901648"/>
            <a:ext cx="378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[1]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4897ECE-67A7-4A01-B024-9E8ACED7F3D0}"/>
              </a:ext>
            </a:extLst>
          </p:cNvPr>
          <p:cNvSpPr txBox="1"/>
          <p:nvPr/>
        </p:nvSpPr>
        <p:spPr>
          <a:xfrm>
            <a:off x="11875" y="6180586"/>
            <a:ext cx="69750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zh-TW" alt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TW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Kelly, Alonzo. </a:t>
            </a:r>
            <a:r>
              <a:rPr lang="en-US" altLang="zh-TW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Mobile robotics: mathematics, models, and methods</a:t>
            </a:r>
            <a:r>
              <a:rPr lang="en-US" altLang="zh-TW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Cambridge University Press, 2013.</a:t>
            </a:r>
          </a:p>
          <a:p>
            <a:r>
              <a:rPr lang="en-US" altLang="zh-TW" sz="1100" dirty="0">
                <a:solidFill>
                  <a:srgbClr val="222222"/>
                </a:solidFill>
                <a:latin typeface="Arial" panose="020B0604020202020204" pitchFamily="34" charset="0"/>
              </a:rPr>
              <a:t>[2]</a:t>
            </a:r>
            <a:r>
              <a:rPr lang="zh-TW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：</a:t>
            </a:r>
            <a:r>
              <a:rPr lang="en-US" altLang="zh-TW" sz="1100" dirty="0">
                <a:solidFill>
                  <a:srgbClr val="222222"/>
                </a:solidFill>
                <a:latin typeface="Arial" panose="020B0604020202020204" pitchFamily="34" charset="0"/>
              </a:rPr>
              <a:t>”</a:t>
            </a:r>
            <a:r>
              <a:rPr lang="zh-TW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100" dirty="0">
                <a:solidFill>
                  <a:srgbClr val="222222"/>
                </a:solidFill>
                <a:latin typeface="Arial" panose="020B0604020202020204" pitchFamily="34" charset="0"/>
              </a:rPr>
              <a:t>AMR</a:t>
            </a:r>
            <a:r>
              <a:rPr lang="zh-TW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智慧整合 移動商機起飛</a:t>
            </a:r>
            <a:r>
              <a:rPr lang="en-US" altLang="zh-TW" sz="1100" dirty="0">
                <a:solidFill>
                  <a:srgbClr val="222222"/>
                </a:solidFill>
                <a:latin typeface="Arial" panose="020B0604020202020204" pitchFamily="34" charset="0"/>
              </a:rPr>
              <a:t>”</a:t>
            </a:r>
            <a:r>
              <a:rPr lang="zh-TW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1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zh-TW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模具與成形智慧工廠雜誌</a:t>
            </a:r>
            <a:r>
              <a:rPr lang="en-US" altLang="zh-TW" sz="1100" dirty="0">
                <a:solidFill>
                  <a:srgbClr val="222222"/>
                </a:solidFill>
                <a:latin typeface="Arial" panose="020B0604020202020204" pitchFamily="34" charset="0"/>
              </a:rPr>
              <a:t>, 2022</a:t>
            </a:r>
          </a:p>
          <a:p>
            <a:r>
              <a:rPr lang="en-US" altLang="zh-TW" sz="1100" dirty="0">
                <a:solidFill>
                  <a:srgbClr val="222222"/>
                </a:solidFill>
                <a:latin typeface="Arial" panose="020B0604020202020204" pitchFamily="34" charset="0"/>
              </a:rPr>
              <a:t>[3]</a:t>
            </a:r>
            <a:r>
              <a:rPr lang="zh-TW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：台日科技資訊網</a:t>
            </a:r>
            <a:endParaRPr lang="en-US" altLang="zh-TW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zh-TW" altLang="en-US" sz="11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315D083-8D2D-4F81-AB79-B43898C4F2CF}"/>
              </a:ext>
            </a:extLst>
          </p:cNvPr>
          <p:cNvGrpSpPr/>
          <p:nvPr/>
        </p:nvGrpSpPr>
        <p:grpSpPr>
          <a:xfrm>
            <a:off x="7906740" y="0"/>
            <a:ext cx="4285260" cy="2003962"/>
            <a:chOff x="7906740" y="486888"/>
            <a:chExt cx="4285260" cy="2003962"/>
          </a:xfrm>
        </p:grpSpPr>
        <p:pic>
          <p:nvPicPr>
            <p:cNvPr id="1026" name="Picture 2" descr="AMR智慧整合移動商機起飛- SMARTMolding">
              <a:extLst>
                <a:ext uri="{FF2B5EF4-FFF2-40B4-BE49-F238E27FC236}">
                  <a16:creationId xmlns:a16="http://schemas.microsoft.com/office/drawing/2014/main" id="{3E172CEA-8138-4271-B48D-3E118EBD9C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919" b="7527"/>
            <a:stretch/>
          </p:blipFill>
          <p:spPr bwMode="auto">
            <a:xfrm>
              <a:off x="7906740" y="486888"/>
              <a:ext cx="4285260" cy="200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651036D-45B7-4646-9806-2EBC52DCC93D}"/>
                </a:ext>
              </a:extLst>
            </p:cNvPr>
            <p:cNvSpPr txBox="1"/>
            <p:nvPr/>
          </p:nvSpPr>
          <p:spPr>
            <a:xfrm>
              <a:off x="11748654" y="486888"/>
              <a:ext cx="3787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>
                  <a:solidFill>
                    <a:schemeClr val="accent1"/>
                  </a:solidFill>
                </a:rPr>
                <a:t>[2]</a:t>
              </a:r>
              <a:endParaRPr lang="zh-TW" altLang="en-US" sz="11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030" name="Picture 6" descr="KNDS to become the main European provider of military robots | Knds">
            <a:extLst>
              <a:ext uri="{FF2B5EF4-FFF2-40B4-BE49-F238E27FC236}">
                <a16:creationId xmlns:a16="http://schemas.microsoft.com/office/drawing/2014/main" id="{278321E0-C1FD-44BD-95BD-F84F68095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2" b="14142"/>
          <a:stretch/>
        </p:blipFill>
        <p:spPr bwMode="auto">
          <a:xfrm>
            <a:off x="8014647" y="4713599"/>
            <a:ext cx="4177353" cy="202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B744721B-5F7E-4416-B62C-43762F36FE92}"/>
              </a:ext>
            </a:extLst>
          </p:cNvPr>
          <p:cNvGrpSpPr/>
          <p:nvPr/>
        </p:nvGrpSpPr>
        <p:grpSpPr>
          <a:xfrm>
            <a:off x="7902246" y="2003962"/>
            <a:ext cx="4289754" cy="2729098"/>
            <a:chOff x="7486609" y="2146466"/>
            <a:chExt cx="4289754" cy="2729098"/>
          </a:xfrm>
        </p:grpSpPr>
        <p:pic>
          <p:nvPicPr>
            <p:cNvPr id="1028" name="Picture 4" descr="日本企業開發多用途搬運機器人系統，協助醫療人員減輕工作上的負擔- 台日科技資訊網">
              <a:extLst>
                <a:ext uri="{FF2B5EF4-FFF2-40B4-BE49-F238E27FC236}">
                  <a16:creationId xmlns:a16="http://schemas.microsoft.com/office/drawing/2014/main" id="{A9640980-1FCA-4748-9D5B-55870D7D8D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45"/>
            <a:stretch/>
          </p:blipFill>
          <p:spPr bwMode="auto">
            <a:xfrm>
              <a:off x="7486609" y="2146466"/>
              <a:ext cx="4289754" cy="2729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1FA2E834-F967-43BA-A39D-C4F1AD856B44}"/>
                </a:ext>
              </a:extLst>
            </p:cNvPr>
            <p:cNvSpPr txBox="1"/>
            <p:nvPr/>
          </p:nvSpPr>
          <p:spPr>
            <a:xfrm>
              <a:off x="11333017" y="2179124"/>
              <a:ext cx="348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>
                  <a:solidFill>
                    <a:schemeClr val="accent1"/>
                  </a:solidFill>
                </a:rPr>
                <a:t>[3]</a:t>
              </a:r>
              <a:endParaRPr lang="zh-TW" altLang="en-US" sz="11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34E0738E-303A-4BB4-A104-B552670D3CE8}"/>
              </a:ext>
            </a:extLst>
          </p:cNvPr>
          <p:cNvSpPr/>
          <p:nvPr/>
        </p:nvSpPr>
        <p:spPr>
          <a:xfrm>
            <a:off x="7736774" y="0"/>
            <a:ext cx="37605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: 圖案 34">
            <a:extLst>
              <a:ext uri="{FF2B5EF4-FFF2-40B4-BE49-F238E27FC236}">
                <a16:creationId xmlns:a16="http://schemas.microsoft.com/office/drawing/2014/main" id="{1D58D514-28E4-4CC8-AE04-7C4DD44D88A6}"/>
              </a:ext>
            </a:extLst>
          </p:cNvPr>
          <p:cNvSpPr/>
          <p:nvPr/>
        </p:nvSpPr>
        <p:spPr>
          <a:xfrm>
            <a:off x="6762997" y="3093522"/>
            <a:ext cx="1341912" cy="184192"/>
          </a:xfrm>
          <a:custGeom>
            <a:avLst/>
            <a:gdLst>
              <a:gd name="connsiteX0" fmla="*/ 0 w 1341912"/>
              <a:gd name="connsiteY0" fmla="*/ 0 h 184192"/>
              <a:gd name="connsiteX1" fmla="*/ 507671 w 1341912"/>
              <a:gd name="connsiteY1" fmla="*/ 77190 h 184192"/>
              <a:gd name="connsiteX2" fmla="*/ 1015341 w 1341912"/>
              <a:gd name="connsiteY2" fmla="*/ 154379 h 184192"/>
              <a:gd name="connsiteX3" fmla="*/ 1341912 w 1341912"/>
              <a:gd name="connsiteY3" fmla="*/ 184068 h 18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1912" h="184192" extrusionOk="0">
                <a:moveTo>
                  <a:pt x="0" y="0"/>
                </a:moveTo>
                <a:cubicBezTo>
                  <a:pt x="199103" y="48922"/>
                  <a:pt x="395705" y="60758"/>
                  <a:pt x="507671" y="77190"/>
                </a:cubicBezTo>
                <a:cubicBezTo>
                  <a:pt x="619637" y="93622"/>
                  <a:pt x="770925" y="95521"/>
                  <a:pt x="1015341" y="154379"/>
                </a:cubicBezTo>
                <a:cubicBezTo>
                  <a:pt x="1227786" y="183425"/>
                  <a:pt x="1292775" y="177623"/>
                  <a:pt x="1341912" y="184068"/>
                </a:cubicBezTo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860277232">
                  <a:custGeom>
                    <a:avLst/>
                    <a:gdLst>
                      <a:gd name="connsiteX0" fmla="*/ 0 w 1341912"/>
                      <a:gd name="connsiteY0" fmla="*/ 0 h 184192"/>
                      <a:gd name="connsiteX1" fmla="*/ 1015341 w 1341912"/>
                      <a:gd name="connsiteY1" fmla="*/ 154379 h 184192"/>
                      <a:gd name="connsiteX2" fmla="*/ 1341912 w 1341912"/>
                      <a:gd name="connsiteY2" fmla="*/ 184068 h 184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41912" h="184192">
                        <a:moveTo>
                          <a:pt x="0" y="0"/>
                        </a:moveTo>
                        <a:lnTo>
                          <a:pt x="1015341" y="154379"/>
                        </a:lnTo>
                        <a:cubicBezTo>
                          <a:pt x="1238993" y="185057"/>
                          <a:pt x="1290452" y="184562"/>
                          <a:pt x="1341912" y="184068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D6117DDF-46DB-48EB-B178-C4D7CD578366}"/>
              </a:ext>
            </a:extLst>
          </p:cNvPr>
          <p:cNvSpPr/>
          <p:nvPr/>
        </p:nvSpPr>
        <p:spPr>
          <a:xfrm>
            <a:off x="6727371" y="3123210"/>
            <a:ext cx="1383476" cy="2642260"/>
          </a:xfrm>
          <a:custGeom>
            <a:avLst/>
            <a:gdLst>
              <a:gd name="connsiteX0" fmla="*/ 0 w 1383476"/>
              <a:gd name="connsiteY0" fmla="*/ 0 h 2642260"/>
              <a:gd name="connsiteX1" fmla="*/ 475013 w 1383476"/>
              <a:gd name="connsiteY1" fmla="*/ 700645 h 2642260"/>
              <a:gd name="connsiteX2" fmla="*/ 676894 w 1383476"/>
              <a:gd name="connsiteY2" fmla="*/ 2244437 h 2642260"/>
              <a:gd name="connsiteX3" fmla="*/ 1383476 w 1383476"/>
              <a:gd name="connsiteY3" fmla="*/ 2642260 h 26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3476" h="2642260" extrusionOk="0">
                <a:moveTo>
                  <a:pt x="0" y="0"/>
                </a:moveTo>
                <a:cubicBezTo>
                  <a:pt x="150004" y="161277"/>
                  <a:pt x="366612" y="322229"/>
                  <a:pt x="475013" y="700645"/>
                </a:cubicBezTo>
                <a:cubicBezTo>
                  <a:pt x="519215" y="1030641"/>
                  <a:pt x="609250" y="1903914"/>
                  <a:pt x="676894" y="2244437"/>
                </a:cubicBezTo>
                <a:cubicBezTo>
                  <a:pt x="767431" y="2592029"/>
                  <a:pt x="1133650" y="2592420"/>
                  <a:pt x="1383476" y="2642260"/>
                </a:cubicBezTo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2317881676">
                  <a:custGeom>
                    <a:avLst/>
                    <a:gdLst>
                      <a:gd name="connsiteX0" fmla="*/ 0 w 1383476"/>
                      <a:gd name="connsiteY0" fmla="*/ 0 h 2642260"/>
                      <a:gd name="connsiteX1" fmla="*/ 475013 w 1383476"/>
                      <a:gd name="connsiteY1" fmla="*/ 700645 h 2642260"/>
                      <a:gd name="connsiteX2" fmla="*/ 676894 w 1383476"/>
                      <a:gd name="connsiteY2" fmla="*/ 2244437 h 2642260"/>
                      <a:gd name="connsiteX3" fmla="*/ 1383476 w 1383476"/>
                      <a:gd name="connsiteY3" fmla="*/ 2642260 h 2642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83476" h="2642260">
                        <a:moveTo>
                          <a:pt x="0" y="0"/>
                        </a:moveTo>
                        <a:cubicBezTo>
                          <a:pt x="181098" y="163286"/>
                          <a:pt x="362197" y="326572"/>
                          <a:pt x="475013" y="700645"/>
                        </a:cubicBezTo>
                        <a:cubicBezTo>
                          <a:pt x="587829" y="1074718"/>
                          <a:pt x="525484" y="1920835"/>
                          <a:pt x="676894" y="2244437"/>
                        </a:cubicBezTo>
                        <a:cubicBezTo>
                          <a:pt x="828305" y="2568040"/>
                          <a:pt x="1105890" y="2605150"/>
                          <a:pt x="1383476" y="264226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660CD956-EBCB-483A-9D77-100A8A91351B}"/>
              </a:ext>
            </a:extLst>
          </p:cNvPr>
          <p:cNvSpPr/>
          <p:nvPr/>
        </p:nvSpPr>
        <p:spPr>
          <a:xfrm>
            <a:off x="6757060" y="842176"/>
            <a:ext cx="1330036" cy="2222372"/>
          </a:xfrm>
          <a:custGeom>
            <a:avLst/>
            <a:gdLst>
              <a:gd name="connsiteX0" fmla="*/ 0 w 1330036"/>
              <a:gd name="connsiteY0" fmla="*/ 2221658 h 2222372"/>
              <a:gd name="connsiteX1" fmla="*/ 457200 w 1330036"/>
              <a:gd name="connsiteY1" fmla="*/ 1906962 h 2222372"/>
              <a:gd name="connsiteX2" fmla="*/ 789709 w 1330036"/>
              <a:gd name="connsiteY2" fmla="*/ 291918 h 2222372"/>
              <a:gd name="connsiteX3" fmla="*/ 1330036 w 1330036"/>
              <a:gd name="connsiteY3" fmla="*/ 6910 h 222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036" h="2222372" extrusionOk="0">
                <a:moveTo>
                  <a:pt x="0" y="2221658"/>
                </a:moveTo>
                <a:cubicBezTo>
                  <a:pt x="173265" y="2220235"/>
                  <a:pt x="335133" y="2245477"/>
                  <a:pt x="457200" y="1906962"/>
                </a:cubicBezTo>
                <a:cubicBezTo>
                  <a:pt x="560792" y="1572344"/>
                  <a:pt x="691966" y="617173"/>
                  <a:pt x="789709" y="291918"/>
                </a:cubicBezTo>
                <a:cubicBezTo>
                  <a:pt x="954162" y="-23084"/>
                  <a:pt x="1102896" y="-23321"/>
                  <a:pt x="1330036" y="6910"/>
                </a:cubicBezTo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427949936">
                  <a:custGeom>
                    <a:avLst/>
                    <a:gdLst>
                      <a:gd name="connsiteX0" fmla="*/ 0 w 1330036"/>
                      <a:gd name="connsiteY0" fmla="*/ 2221658 h 2222372"/>
                      <a:gd name="connsiteX1" fmla="*/ 457200 w 1330036"/>
                      <a:gd name="connsiteY1" fmla="*/ 1906962 h 2222372"/>
                      <a:gd name="connsiteX2" fmla="*/ 789709 w 1330036"/>
                      <a:gd name="connsiteY2" fmla="*/ 291918 h 2222372"/>
                      <a:gd name="connsiteX3" fmla="*/ 1330036 w 1330036"/>
                      <a:gd name="connsiteY3" fmla="*/ 6910 h 2222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30036" h="2222372">
                        <a:moveTo>
                          <a:pt x="0" y="2221658"/>
                        </a:moveTo>
                        <a:cubicBezTo>
                          <a:pt x="162791" y="2225121"/>
                          <a:pt x="325582" y="2228585"/>
                          <a:pt x="457200" y="1906962"/>
                        </a:cubicBezTo>
                        <a:cubicBezTo>
                          <a:pt x="588818" y="1585339"/>
                          <a:pt x="644236" y="608593"/>
                          <a:pt x="789709" y="291918"/>
                        </a:cubicBezTo>
                        <a:cubicBezTo>
                          <a:pt x="935182" y="-24757"/>
                          <a:pt x="1132609" y="-8924"/>
                          <a:pt x="1330036" y="691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71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80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邑安 王</dc:creator>
  <cp:lastModifiedBy>邑安 王</cp:lastModifiedBy>
  <cp:revision>7</cp:revision>
  <dcterms:created xsi:type="dcterms:W3CDTF">2024-10-20T02:39:38Z</dcterms:created>
  <dcterms:modified xsi:type="dcterms:W3CDTF">2024-10-20T03:20:55Z</dcterms:modified>
</cp:coreProperties>
</file>