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3C212-E103-4BD8-8285-3728CB7C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17E89C-A8DE-4786-9C6D-8D634AB1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33D095-3FA2-4588-A825-611995EE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CAABB-9A86-471C-B63E-8633A872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4CF204-3C18-4D3C-ABF0-94C0707E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5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0F49E-1B16-4B4B-B078-034A87AB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C15325-FD65-45A8-AF38-E28D86898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A4E133-7568-4A1B-9663-D7110CC2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AC329-A85C-49D2-933C-3997A42D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F2B5A-E4B4-440D-A95E-D75EF024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3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7CB9B5-CE7A-4420-925E-D1477EE1F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3F2713-B29C-45A9-9205-24F76A3AB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654BD-6739-4058-A609-2C6DCEC0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C80FF0-9DEF-4538-8675-8C54DA4B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5C2CEF-7E14-4F8D-8558-0E25F41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39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46121-CF8A-4CC3-99CC-207CF81A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BBA0C-2266-49B7-9FF0-A1FE51B9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AA467D-73AC-4656-9FD2-A6861971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FBA21A-D96B-46B9-BE40-48240E29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1D2281-035E-48C1-AF07-93F94AAD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68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AFB0AA-D8E1-4225-A184-358F4855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38EAB7-CFF5-40D5-A423-2E26BAC5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9E68F0-2DA6-4A2B-9537-B42D70D9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CC4D2A-9F2B-4768-BD37-FB61E234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A1936-D097-42E2-947D-1A941A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38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19406-EB7A-4A7A-BEDE-1E3205C7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84316-2CD5-42B4-9965-97365064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925D54-DDB3-4854-B1F8-14C1845D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A80EA9-6FE9-44C6-A27B-3E84C1B3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DE6D6B-39D6-4E16-9A05-1649035F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187BD1-B169-4167-9BF3-3B90DAA0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94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7636D-64C5-45F5-8615-4FB2C49E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C2FAD-348E-4030-8979-15D611099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5A2682-E45A-465A-A16D-10A24CF5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143BE0-7036-417D-90AA-B64403D14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BE309A-27CE-437A-A23E-09209C3B3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5BABA5-71DE-445F-B3BA-3A4A5F16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D02C66-23D7-43DD-A4EB-1708C2C9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B28C7C-4608-4792-9373-9C103F85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27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400F0-F8B2-47BF-B2F4-F879DFD3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F3F55D-32FC-414C-9B5D-30034F37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99B6A1-934B-40E5-B47F-FA2DB727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E62E20-956A-48A7-AB97-2808A9D5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C80DAE1-2EB9-46CD-8689-4A2DB8FA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3BD041-E61C-4358-A509-5747AF25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553C0B-B433-4655-BC51-00C0992A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6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A23F2-1441-41E5-851D-8CC65AE6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93FB67-0489-498E-A398-4519824B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C2CA35-B365-46F1-8448-89989837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7A928-2FA9-4277-BF05-5EEF18F3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AB3A16-B019-4696-8DB3-35854BE7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D122CD-2B4A-476E-8665-25932155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7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E1B2F-63FC-4EAD-8AFC-A9AC6997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6510CF-8D08-464C-933E-F7EBD173E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4B3864-F315-4BDF-91EB-5DA76883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8E3C97-4D99-4BCA-A1AF-13A2E417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DEDE6-34AE-41DE-BC00-C42C35B4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185CCB-0ADD-42A7-9FAA-4139EB5E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50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E5B069-D66D-4555-949D-B1A555EC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98C7BF-6C9A-485B-AB2B-5092782F3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22FA15-2031-4DCF-A8FD-D62998944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B40F-DFFD-4C13-A0E6-693635834A2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3645FF-351D-41B1-A20E-8EBADB24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AB7D5-36C3-4D25-9BFA-64C5EA6B0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7278-4DDF-4E96-BFF1-053287897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92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ECA1D-1A63-4992-B252-25DF2243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4460"/>
            <a:ext cx="12424719" cy="132556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ea typeface="微軟正黑體" panose="020B0604030504040204" pitchFamily="34" charset="-120"/>
              </a:rPr>
              <a:t>Predictive Velocity Obstacle Method for Mobile Robot Motion Planning Among Dynamic Obstacles with Unknown Intentions</a:t>
            </a:r>
            <a:endParaRPr lang="zh-TW" altLang="en-US" sz="2800" b="1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AE5B1-C007-48B2-AB39-EDC80473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96" y="1034793"/>
            <a:ext cx="11876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ea typeface="微軟正黑體" panose="020B0604030504040204" pitchFamily="34" charset="-120"/>
              </a:rPr>
              <a:t>Nowadays, with Autonomous Mobile Robots (AMRs) being increasingly deployed in many field such as industry, their motion planning in dynamic and complex environments has become a critical challenge. </a:t>
            </a:r>
          </a:p>
          <a:p>
            <a:pPr marL="0" indent="0">
              <a:buNone/>
            </a:pPr>
            <a:r>
              <a:rPr lang="en-US" altLang="zh-TW" sz="2400" dirty="0">
                <a:ea typeface="微軟正黑體" panose="020B0604030504040204" pitchFamily="34" charset="-120"/>
              </a:rPr>
              <a:t>This study employs a </a:t>
            </a:r>
            <a:r>
              <a:rPr lang="en-US" altLang="zh-TW" sz="2400" b="1" dirty="0">
                <a:ea typeface="微軟正黑體" panose="020B0604030504040204" pitchFamily="34" charset="-120"/>
              </a:rPr>
              <a:t>multi-step optimization</a:t>
            </a:r>
            <a:r>
              <a:rPr lang="en-US" altLang="zh-TW" sz="2400" dirty="0">
                <a:ea typeface="微軟正黑體" panose="020B0604030504040204" pitchFamily="34" charset="-120"/>
              </a:rPr>
              <a:t> framework based on the </a:t>
            </a:r>
            <a:r>
              <a:rPr lang="en-US" altLang="zh-TW" sz="2400" b="1" dirty="0">
                <a:ea typeface="微軟正黑體" panose="020B0604030504040204" pitchFamily="34" charset="-120"/>
              </a:rPr>
              <a:t>Velocity Obstacle (VO) </a:t>
            </a:r>
            <a:r>
              <a:rPr lang="en-US" altLang="zh-TW" sz="2400" dirty="0">
                <a:ea typeface="微軟正黑體" panose="020B0604030504040204" pitchFamily="34" charset="-120"/>
              </a:rPr>
              <a:t>method, aiming to determine the optimal sequence of velocity commands for an AMR to effectively avoid dynamic obstacles with unknown intentions. The entire process is structured into three key components: </a:t>
            </a:r>
            <a:r>
              <a:rPr lang="en-US" altLang="zh-TW" sz="2400" b="1" dirty="0">
                <a:ea typeface="微軟正黑體" panose="020B0604030504040204" pitchFamily="34" charset="-120"/>
              </a:rPr>
              <a:t>Prediction</a:t>
            </a:r>
            <a:r>
              <a:rPr lang="en-US" altLang="zh-TW" sz="2400" dirty="0">
                <a:ea typeface="微軟正黑體" panose="020B0604030504040204" pitchFamily="34" charset="-120"/>
              </a:rPr>
              <a:t>, </a:t>
            </a:r>
            <a:r>
              <a:rPr lang="en-US" altLang="zh-TW" sz="2400" b="1" dirty="0">
                <a:ea typeface="微軟正黑體" panose="020B0604030504040204" pitchFamily="34" charset="-120"/>
              </a:rPr>
              <a:t>Optimization</a:t>
            </a:r>
            <a:r>
              <a:rPr lang="en-US" altLang="zh-TW" sz="2400" dirty="0">
                <a:ea typeface="微軟正黑體" panose="020B0604030504040204" pitchFamily="34" charset="-120"/>
              </a:rPr>
              <a:t>, and </a:t>
            </a:r>
            <a:r>
              <a:rPr lang="en-US" altLang="zh-TW" sz="2400" b="1" dirty="0">
                <a:ea typeface="微軟正黑體" panose="020B0604030504040204" pitchFamily="34" charset="-120"/>
              </a:rPr>
              <a:t>Movement</a:t>
            </a:r>
            <a:r>
              <a:rPr lang="en-US" altLang="zh-TW" sz="2400" dirty="0">
                <a:ea typeface="微軟正黑體" panose="020B0604030504040204" pitchFamily="34" charset="-120"/>
              </a:rPr>
              <a:t>, each playing a crucial role in enhancing the robots’ navigation capabilities in dynamic environments.</a:t>
            </a:r>
          </a:p>
          <a:p>
            <a:pPr marL="0" indent="0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41287F-49E6-4250-AF3F-0A6E6AF52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8" y="3897535"/>
            <a:ext cx="2837021" cy="273481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16F3B8-FC02-4580-9B93-2B5AA2C63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001" y="3897535"/>
            <a:ext cx="2837021" cy="273481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0F2D25-DBB7-453B-9F0C-9CC5C0D53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62" y="3897535"/>
            <a:ext cx="2837021" cy="273481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27D54C-0B2F-4972-9EAF-54812171B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430" y="3897535"/>
            <a:ext cx="2837021" cy="2734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09DAF8-8418-46B7-BA33-9D0637AE8276}"/>
              </a:ext>
            </a:extLst>
          </p:cNvPr>
          <p:cNvSpPr txBox="1"/>
          <p:nvPr/>
        </p:nvSpPr>
        <p:spPr>
          <a:xfrm>
            <a:off x="809369" y="4662620"/>
            <a:ext cx="80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Robot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270622-4C43-4B6A-BF14-F1C28237F01E}"/>
              </a:ext>
            </a:extLst>
          </p:cNvPr>
          <p:cNvSpPr txBox="1"/>
          <p:nvPr/>
        </p:nvSpPr>
        <p:spPr>
          <a:xfrm>
            <a:off x="2051220" y="5847062"/>
            <a:ext cx="157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Obstacles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82F8910-D52D-4784-872F-44A47C409E96}"/>
              </a:ext>
            </a:extLst>
          </p:cNvPr>
          <p:cNvCxnSpPr>
            <a:cxnSpLocks/>
          </p:cNvCxnSpPr>
          <p:nvPr/>
        </p:nvCxnSpPr>
        <p:spPr>
          <a:xfrm flipH="1">
            <a:off x="2576384" y="5264944"/>
            <a:ext cx="98855" cy="629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EE405E4-F0B2-4AFE-BD84-26CE5F8A493C}"/>
              </a:ext>
            </a:extLst>
          </p:cNvPr>
          <p:cNvCxnSpPr>
            <a:cxnSpLocks/>
          </p:cNvCxnSpPr>
          <p:nvPr/>
        </p:nvCxnSpPr>
        <p:spPr>
          <a:xfrm>
            <a:off x="2001838" y="5775325"/>
            <a:ext cx="574546" cy="118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2A7A21E-A9B2-426B-B48A-5A2B96B4324C}"/>
              </a:ext>
            </a:extLst>
          </p:cNvPr>
          <p:cNvCxnSpPr>
            <a:cxnSpLocks/>
          </p:cNvCxnSpPr>
          <p:nvPr/>
        </p:nvCxnSpPr>
        <p:spPr>
          <a:xfrm flipH="1">
            <a:off x="1007076" y="4973595"/>
            <a:ext cx="92675" cy="166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8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3B05966B-CAD8-4788-B0A4-24C04149B7FC}"/>
              </a:ext>
            </a:extLst>
          </p:cNvPr>
          <p:cNvSpPr/>
          <p:nvPr/>
        </p:nvSpPr>
        <p:spPr>
          <a:xfrm>
            <a:off x="81601" y="146050"/>
            <a:ext cx="3886102" cy="6565900"/>
          </a:xfrm>
          <a:prstGeom prst="roundRect">
            <a:avLst>
              <a:gd name="adj" fmla="val 595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1B4E1B6-A64E-414B-B9DD-9DCA249B2F91}"/>
              </a:ext>
            </a:extLst>
          </p:cNvPr>
          <p:cNvSpPr/>
          <p:nvPr/>
        </p:nvSpPr>
        <p:spPr>
          <a:xfrm>
            <a:off x="315935" y="325989"/>
            <a:ext cx="3505200" cy="527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Prediction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5" name="矩形: 圓角 174">
            <a:extLst>
              <a:ext uri="{FF2B5EF4-FFF2-40B4-BE49-F238E27FC236}">
                <a16:creationId xmlns:a16="http://schemas.microsoft.com/office/drawing/2014/main" id="{E669A3C9-54CF-475B-B313-B93BC5B2C1EA}"/>
              </a:ext>
            </a:extLst>
          </p:cNvPr>
          <p:cNvSpPr/>
          <p:nvPr/>
        </p:nvSpPr>
        <p:spPr>
          <a:xfrm>
            <a:off x="4144715" y="146050"/>
            <a:ext cx="3886102" cy="6565900"/>
          </a:xfrm>
          <a:prstGeom prst="roundRect">
            <a:avLst>
              <a:gd name="adj" fmla="val 595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D64D923C-ACD5-411E-9BB7-3F89B8DEB3A3}"/>
              </a:ext>
            </a:extLst>
          </p:cNvPr>
          <p:cNvSpPr txBox="1"/>
          <p:nvPr/>
        </p:nvSpPr>
        <p:spPr>
          <a:xfrm>
            <a:off x="304417" y="1009316"/>
            <a:ext cx="34404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To anticipate potential collisions, the system predicts the future positions and velocities of dynamic obstacles using a Kalman Filter combined with a Constant Acceleration Model. Additionally, the variations in these predictions are evaluated to account for uncertainties in motion.</a:t>
            </a:r>
            <a:endParaRPr lang="zh-TW" alt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C5B0AF-EA09-4F1C-85DF-90DF450E1734}"/>
              </a:ext>
            </a:extLst>
          </p:cNvPr>
          <p:cNvSpPr/>
          <p:nvPr/>
        </p:nvSpPr>
        <p:spPr>
          <a:xfrm>
            <a:off x="4379049" y="325989"/>
            <a:ext cx="3505200" cy="527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Optimization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31D325F5-3E57-4B0A-ADC2-C3873A38FDE5}"/>
              </a:ext>
            </a:extLst>
          </p:cNvPr>
          <p:cNvSpPr txBox="1"/>
          <p:nvPr/>
        </p:nvSpPr>
        <p:spPr>
          <a:xfrm>
            <a:off x="4367531" y="1009316"/>
            <a:ext cx="3440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 multi-step optimization process is employed to generate the robot’s future velocity commands: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Objective Function: Determines optimal velocity sequences over multiple time steps while ensuring smooth transitions, following the principles of Model Predictive Control (MPC).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Constraints: Constructs Velocity Obstacles (VO) in the robot’s velocity space based on the predicted obstacle parameters, enabling real-time collision avoidance.</a:t>
            </a:r>
            <a:endParaRPr lang="zh-TW" altLang="en-US" dirty="0"/>
          </a:p>
        </p:txBody>
      </p:sp>
      <p:sp>
        <p:nvSpPr>
          <p:cNvPr id="205" name="矩形: 圓角 204">
            <a:extLst>
              <a:ext uri="{FF2B5EF4-FFF2-40B4-BE49-F238E27FC236}">
                <a16:creationId xmlns:a16="http://schemas.microsoft.com/office/drawing/2014/main" id="{663A7487-B134-4251-8823-176F8CC1FE70}"/>
              </a:ext>
            </a:extLst>
          </p:cNvPr>
          <p:cNvSpPr/>
          <p:nvPr/>
        </p:nvSpPr>
        <p:spPr>
          <a:xfrm>
            <a:off x="8203845" y="146050"/>
            <a:ext cx="3886102" cy="6565900"/>
          </a:xfrm>
          <a:prstGeom prst="roundRect">
            <a:avLst>
              <a:gd name="adj" fmla="val 5958"/>
            </a:avLst>
          </a:prstGeom>
          <a:solidFill>
            <a:schemeClr val="bg1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937AC2F-9174-457A-BC92-3D4660B61719}"/>
              </a:ext>
            </a:extLst>
          </p:cNvPr>
          <p:cNvSpPr/>
          <p:nvPr/>
        </p:nvSpPr>
        <p:spPr>
          <a:xfrm>
            <a:off x="8438179" y="325989"/>
            <a:ext cx="3505200" cy="5270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Move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9F4944F9-C2A5-42C9-B1BF-8CAA3E3490AD}"/>
              </a:ext>
            </a:extLst>
          </p:cNvPr>
          <p:cNvSpPr txBox="1"/>
          <p:nvPr/>
        </p:nvSpPr>
        <p:spPr>
          <a:xfrm>
            <a:off x="8398725" y="1014033"/>
            <a:ext cx="358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algorithm is implemented on a Generalized Bicycle Model (GBM), a holonomic robot platform. Unlike conventional non-holonomic systems, GBM decouples orientation from heading, allowing the robot to adjust its movement direction independently of its orientation.</a:t>
            </a:r>
            <a:endParaRPr lang="zh-TW" altLang="en-US" dirty="0"/>
          </a:p>
        </p:txBody>
      </p:sp>
      <p:pic>
        <p:nvPicPr>
          <p:cNvPr id="1034" name="圖片 1033">
            <a:extLst>
              <a:ext uri="{FF2B5EF4-FFF2-40B4-BE49-F238E27FC236}">
                <a16:creationId xmlns:a16="http://schemas.microsoft.com/office/drawing/2014/main" id="{0D79B02F-797A-433B-B4B2-983459B35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" r="-1" b="347"/>
          <a:stretch/>
        </p:blipFill>
        <p:spPr>
          <a:xfrm>
            <a:off x="8782798" y="4803662"/>
            <a:ext cx="2890101" cy="1842963"/>
          </a:xfrm>
          <a:prstGeom prst="rect">
            <a:avLst/>
          </a:prstGeom>
        </p:spPr>
      </p:pic>
      <p:pic>
        <p:nvPicPr>
          <p:cNvPr id="1037" name="圖片 1036">
            <a:extLst>
              <a:ext uri="{FF2B5EF4-FFF2-40B4-BE49-F238E27FC236}">
                <a16:creationId xmlns:a16="http://schemas.microsoft.com/office/drawing/2014/main" id="{F28D74C2-3598-44ED-999C-9828AE26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234" y="3513744"/>
            <a:ext cx="2251087" cy="1199732"/>
          </a:xfrm>
          <a:prstGeom prst="rect">
            <a:avLst/>
          </a:prstGeom>
        </p:spPr>
      </p:pic>
      <p:sp>
        <p:nvSpPr>
          <p:cNvPr id="1038" name="文字方塊 1037">
            <a:extLst>
              <a:ext uri="{FF2B5EF4-FFF2-40B4-BE49-F238E27FC236}">
                <a16:creationId xmlns:a16="http://schemas.microsoft.com/office/drawing/2014/main" id="{A5A3E269-0BAE-421F-AB55-B694D825C2F5}"/>
              </a:ext>
            </a:extLst>
          </p:cNvPr>
          <p:cNvSpPr txBox="1"/>
          <p:nvPr/>
        </p:nvSpPr>
        <p:spPr>
          <a:xfrm>
            <a:off x="9835507" y="3571837"/>
            <a:ext cx="788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GBM</a:t>
            </a:r>
            <a:endParaRPr lang="zh-TW" altLang="en-US" dirty="0"/>
          </a:p>
        </p:txBody>
      </p:sp>
      <p:pic>
        <p:nvPicPr>
          <p:cNvPr id="1039" name="圖片 1038">
            <a:extLst>
              <a:ext uri="{FF2B5EF4-FFF2-40B4-BE49-F238E27FC236}">
                <a16:creationId xmlns:a16="http://schemas.microsoft.com/office/drawing/2014/main" id="{905CE38B-2396-44B2-A871-3F626463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37" y="4005533"/>
            <a:ext cx="3761558" cy="2036240"/>
          </a:xfrm>
          <a:prstGeom prst="rect">
            <a:avLst/>
          </a:prstGeom>
        </p:spPr>
      </p:pic>
      <p:pic>
        <p:nvPicPr>
          <p:cNvPr id="1041" name="圖片 1040">
            <a:extLst>
              <a:ext uri="{FF2B5EF4-FFF2-40B4-BE49-F238E27FC236}">
                <a16:creationId xmlns:a16="http://schemas.microsoft.com/office/drawing/2014/main" id="{33810525-CA17-4F23-BE4E-E461E5822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650" y="5366354"/>
            <a:ext cx="4041998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0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CE41D221-1F4C-4240-A8A0-704D586502C2}"/>
              </a:ext>
            </a:extLst>
          </p:cNvPr>
          <p:cNvGrpSpPr/>
          <p:nvPr/>
        </p:nvGrpSpPr>
        <p:grpSpPr>
          <a:xfrm>
            <a:off x="5079120" y="543253"/>
            <a:ext cx="5807183" cy="3143317"/>
            <a:chOff x="5079120" y="543253"/>
            <a:chExt cx="5807183" cy="3143317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107B24E-134D-4E44-BDB2-BD5A0A42964E}"/>
                </a:ext>
              </a:extLst>
            </p:cNvPr>
            <p:cNvSpPr/>
            <p:nvPr/>
          </p:nvSpPr>
          <p:spPr>
            <a:xfrm>
              <a:off x="5079120" y="2246570"/>
              <a:ext cx="1440000" cy="1440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49DFE095-AF6F-4EFA-A8D5-599BB651B62E}"/>
                </a:ext>
              </a:extLst>
            </p:cNvPr>
            <p:cNvSpPr/>
            <p:nvPr/>
          </p:nvSpPr>
          <p:spPr>
            <a:xfrm>
              <a:off x="5784102" y="1827132"/>
              <a:ext cx="1296000" cy="1296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54D3201-2DAD-437E-9019-731C8CD7A344}"/>
                </a:ext>
              </a:extLst>
            </p:cNvPr>
            <p:cNvSpPr/>
            <p:nvPr/>
          </p:nvSpPr>
          <p:spPr>
            <a:xfrm>
              <a:off x="6468102" y="1561474"/>
              <a:ext cx="1152000" cy="1152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8E2506FF-8042-4530-AFCF-1B512AB9BAF5}"/>
                </a:ext>
              </a:extLst>
            </p:cNvPr>
            <p:cNvSpPr/>
            <p:nvPr/>
          </p:nvSpPr>
          <p:spPr>
            <a:xfrm>
              <a:off x="7177460" y="1421482"/>
              <a:ext cx="1008000" cy="1008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67A9D2D-4C7C-4965-AEED-A277CFF314B9}"/>
                </a:ext>
              </a:extLst>
            </p:cNvPr>
            <p:cNvSpPr/>
            <p:nvPr/>
          </p:nvSpPr>
          <p:spPr>
            <a:xfrm>
              <a:off x="8013843" y="1396800"/>
              <a:ext cx="864000" cy="864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9071AECE-3649-477D-B717-3A433D78D2F8}"/>
                </a:ext>
              </a:extLst>
            </p:cNvPr>
            <p:cNvSpPr/>
            <p:nvPr/>
          </p:nvSpPr>
          <p:spPr>
            <a:xfrm>
              <a:off x="5801497" y="1828800"/>
              <a:ext cx="2644346" cy="1099751"/>
            </a:xfrm>
            <a:custGeom>
              <a:avLst/>
              <a:gdLst>
                <a:gd name="connsiteX0" fmla="*/ 2644346 w 2644346"/>
                <a:gd name="connsiteY0" fmla="*/ 0 h 1099751"/>
                <a:gd name="connsiteX1" fmla="*/ 1884406 w 2644346"/>
                <a:gd name="connsiteY1" fmla="*/ 61784 h 1099751"/>
                <a:gd name="connsiteX2" fmla="*/ 1235676 w 2644346"/>
                <a:gd name="connsiteY2" fmla="*/ 296562 h 1099751"/>
                <a:gd name="connsiteX3" fmla="*/ 630195 w 2644346"/>
                <a:gd name="connsiteY3" fmla="*/ 642551 h 1099751"/>
                <a:gd name="connsiteX4" fmla="*/ 0 w 2644346"/>
                <a:gd name="connsiteY4" fmla="*/ 1099751 h 10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4346" h="1099751">
                  <a:moveTo>
                    <a:pt x="2644346" y="0"/>
                  </a:moveTo>
                  <a:cubicBezTo>
                    <a:pt x="2381765" y="6178"/>
                    <a:pt x="2119184" y="12357"/>
                    <a:pt x="1884406" y="61784"/>
                  </a:cubicBezTo>
                  <a:cubicBezTo>
                    <a:pt x="1649628" y="111211"/>
                    <a:pt x="1444711" y="199768"/>
                    <a:pt x="1235676" y="296562"/>
                  </a:cubicBezTo>
                  <a:cubicBezTo>
                    <a:pt x="1026641" y="393356"/>
                    <a:pt x="836141" y="508686"/>
                    <a:pt x="630195" y="642551"/>
                  </a:cubicBezTo>
                  <a:cubicBezTo>
                    <a:pt x="424249" y="776416"/>
                    <a:pt x="212124" y="938083"/>
                    <a:pt x="0" y="1099751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C753C4E-488F-48AB-B274-F089C9B07410}"/>
                </a:ext>
              </a:extLst>
            </p:cNvPr>
            <p:cNvSpPr/>
            <p:nvPr/>
          </p:nvSpPr>
          <p:spPr>
            <a:xfrm>
              <a:off x="7609460" y="1834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931EBFA-132F-4991-96AE-70F3CBB9AFEE}"/>
                </a:ext>
              </a:extLst>
            </p:cNvPr>
            <p:cNvSpPr/>
            <p:nvPr/>
          </p:nvSpPr>
          <p:spPr>
            <a:xfrm>
              <a:off x="6967152" y="20654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3159806E-D773-4F3B-8A62-70AB95C756D6}"/>
                </a:ext>
              </a:extLst>
            </p:cNvPr>
            <p:cNvSpPr/>
            <p:nvPr/>
          </p:nvSpPr>
          <p:spPr>
            <a:xfrm>
              <a:off x="6355249" y="2410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23CD6C4D-C677-45D5-9F20-998C0B618C2E}"/>
                </a:ext>
              </a:extLst>
            </p:cNvPr>
            <p:cNvSpPr/>
            <p:nvPr/>
          </p:nvSpPr>
          <p:spPr>
            <a:xfrm>
              <a:off x="5729336" y="2860588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28FAF199-2946-4D42-9378-E1FBE098D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293" y="1899442"/>
              <a:ext cx="471167" cy="7953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1101F9C6-00E7-4773-833F-C051D90F3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311" y="2137474"/>
              <a:ext cx="425843" cy="1711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A1F7B0A8-15F2-40BD-A444-A8F01915E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3873" y="2482977"/>
              <a:ext cx="393377" cy="2190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078104C9-2D23-4656-9ED5-A32D3513D6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898" y="2926802"/>
              <a:ext cx="338749" cy="24704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C774EC9-B29B-4DE0-967F-4FB357B028B4}"/>
                </a:ext>
              </a:extLst>
            </p:cNvPr>
            <p:cNvSpPr/>
            <p:nvPr/>
          </p:nvSpPr>
          <p:spPr>
            <a:xfrm>
              <a:off x="8368522" y="175276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3BD0E34-820B-4F77-AF20-FEC6AF4B9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6747" y="1822243"/>
              <a:ext cx="473776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F3D45066-33E9-4212-8C95-1E9658948437}"/>
                </a:ext>
              </a:extLst>
            </p:cNvPr>
            <p:cNvSpPr txBox="1"/>
            <p:nvPr/>
          </p:nvSpPr>
          <p:spPr>
            <a:xfrm>
              <a:off x="8999595" y="2264919"/>
              <a:ext cx="1886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Dynamic Obstacle</a:t>
              </a:r>
              <a:endParaRPr lang="zh-TW" altLang="en-US" dirty="0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F5B1938-EFA8-4E98-8F83-48981408B6AF}"/>
                </a:ext>
              </a:extLst>
            </p:cNvPr>
            <p:cNvCxnSpPr>
              <a:cxnSpLocks/>
              <a:stCxn id="8" idx="5"/>
              <a:endCxn id="35" idx="1"/>
            </p:cNvCxnSpPr>
            <p:nvPr/>
          </p:nvCxnSpPr>
          <p:spPr>
            <a:xfrm>
              <a:off x="8751313" y="2134270"/>
              <a:ext cx="248282" cy="315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9030E63-781D-4CAC-B453-8EC0A3DDFCD5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8438373" y="1208015"/>
              <a:ext cx="597223" cy="614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4615EA55-4C97-4ED1-91BD-6533C00DB3C9}"/>
                    </a:ext>
                  </a:extLst>
                </p:cNvPr>
                <p:cNvSpPr txBox="1"/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4615EA55-4C97-4ED1-91BD-6533C00DB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66216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537902D-B24A-4916-BC7E-C49EF0DAFC73}"/>
                    </a:ext>
                  </a:extLst>
                </p:cNvPr>
                <p:cNvSpPr txBox="1"/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=1,2,3…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537902D-B24A-4916-BC7E-C49EF0DAF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FBA9273-B67E-4621-9ABE-BEFBDD9FACDA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956301" y="912585"/>
              <a:ext cx="725159" cy="986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0D654764-16A7-48BB-8C2A-97478E03D083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6956301" y="912585"/>
              <a:ext cx="83588" cy="1222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AE8558F-B7FF-470A-9728-9A6EC485760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430363" y="912585"/>
              <a:ext cx="525938" cy="1570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4DC4D17-AB4C-42D1-A7BD-358BC3AAF59C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5809571" y="912585"/>
              <a:ext cx="1146730" cy="2014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6AF5DB12-1DAE-47CD-83B6-F51EFA7340EB}"/>
              </a:ext>
            </a:extLst>
          </p:cNvPr>
          <p:cNvGrpSpPr/>
          <p:nvPr/>
        </p:nvGrpSpPr>
        <p:grpSpPr>
          <a:xfrm>
            <a:off x="244415" y="3941169"/>
            <a:ext cx="3753730" cy="2035571"/>
            <a:chOff x="5079120" y="543251"/>
            <a:chExt cx="5807183" cy="3143319"/>
          </a:xfrm>
        </p:grpSpPr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CAD1084D-DDED-46ED-AB74-27880DA134E2}"/>
                </a:ext>
              </a:extLst>
            </p:cNvPr>
            <p:cNvSpPr/>
            <p:nvPr/>
          </p:nvSpPr>
          <p:spPr>
            <a:xfrm>
              <a:off x="5079120" y="2246570"/>
              <a:ext cx="1440000" cy="1440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2472953F-1B8C-4E27-8886-4EECC237516D}"/>
                </a:ext>
              </a:extLst>
            </p:cNvPr>
            <p:cNvSpPr/>
            <p:nvPr/>
          </p:nvSpPr>
          <p:spPr>
            <a:xfrm>
              <a:off x="5784102" y="1827132"/>
              <a:ext cx="1296000" cy="1296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CA8D5615-3E4F-4649-AFD9-A744ECBE3D27}"/>
                </a:ext>
              </a:extLst>
            </p:cNvPr>
            <p:cNvSpPr/>
            <p:nvPr/>
          </p:nvSpPr>
          <p:spPr>
            <a:xfrm>
              <a:off x="6468102" y="1561474"/>
              <a:ext cx="1152000" cy="1152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3E1888EE-12B6-47D5-8083-5E001C3D9289}"/>
                </a:ext>
              </a:extLst>
            </p:cNvPr>
            <p:cNvSpPr/>
            <p:nvPr/>
          </p:nvSpPr>
          <p:spPr>
            <a:xfrm>
              <a:off x="7177460" y="1421482"/>
              <a:ext cx="1008000" cy="1008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72918003-07C2-4D94-81BC-6E3DB87FF13A}"/>
                </a:ext>
              </a:extLst>
            </p:cNvPr>
            <p:cNvSpPr/>
            <p:nvPr/>
          </p:nvSpPr>
          <p:spPr>
            <a:xfrm>
              <a:off x="8013843" y="1396800"/>
              <a:ext cx="864000" cy="864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FB767482-E560-4E62-890C-30EEAC0C1278}"/>
                </a:ext>
              </a:extLst>
            </p:cNvPr>
            <p:cNvSpPr/>
            <p:nvPr/>
          </p:nvSpPr>
          <p:spPr>
            <a:xfrm>
              <a:off x="5801497" y="1828800"/>
              <a:ext cx="2644346" cy="1099751"/>
            </a:xfrm>
            <a:custGeom>
              <a:avLst/>
              <a:gdLst>
                <a:gd name="connsiteX0" fmla="*/ 2644346 w 2644346"/>
                <a:gd name="connsiteY0" fmla="*/ 0 h 1099751"/>
                <a:gd name="connsiteX1" fmla="*/ 1884406 w 2644346"/>
                <a:gd name="connsiteY1" fmla="*/ 61784 h 1099751"/>
                <a:gd name="connsiteX2" fmla="*/ 1235676 w 2644346"/>
                <a:gd name="connsiteY2" fmla="*/ 296562 h 1099751"/>
                <a:gd name="connsiteX3" fmla="*/ 630195 w 2644346"/>
                <a:gd name="connsiteY3" fmla="*/ 642551 h 1099751"/>
                <a:gd name="connsiteX4" fmla="*/ 0 w 2644346"/>
                <a:gd name="connsiteY4" fmla="*/ 1099751 h 10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4346" h="1099751">
                  <a:moveTo>
                    <a:pt x="2644346" y="0"/>
                  </a:moveTo>
                  <a:cubicBezTo>
                    <a:pt x="2381765" y="6178"/>
                    <a:pt x="2119184" y="12357"/>
                    <a:pt x="1884406" y="61784"/>
                  </a:cubicBezTo>
                  <a:cubicBezTo>
                    <a:pt x="1649628" y="111211"/>
                    <a:pt x="1444711" y="199768"/>
                    <a:pt x="1235676" y="296562"/>
                  </a:cubicBezTo>
                  <a:cubicBezTo>
                    <a:pt x="1026641" y="393356"/>
                    <a:pt x="836141" y="508686"/>
                    <a:pt x="630195" y="642551"/>
                  </a:cubicBezTo>
                  <a:cubicBezTo>
                    <a:pt x="424249" y="776416"/>
                    <a:pt x="212124" y="938083"/>
                    <a:pt x="0" y="1099751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595C4AF7-A019-4141-9FF5-CCB1E0E72DAB}"/>
                </a:ext>
              </a:extLst>
            </p:cNvPr>
            <p:cNvSpPr/>
            <p:nvPr/>
          </p:nvSpPr>
          <p:spPr>
            <a:xfrm>
              <a:off x="7609460" y="1834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6FB4C931-0497-45B2-A7E3-2D16705A34E3}"/>
                </a:ext>
              </a:extLst>
            </p:cNvPr>
            <p:cNvSpPr/>
            <p:nvPr/>
          </p:nvSpPr>
          <p:spPr>
            <a:xfrm>
              <a:off x="6967152" y="20654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A6011882-5211-4AD1-B27B-937823A6705E}"/>
                </a:ext>
              </a:extLst>
            </p:cNvPr>
            <p:cNvSpPr/>
            <p:nvPr/>
          </p:nvSpPr>
          <p:spPr>
            <a:xfrm>
              <a:off x="6355249" y="2410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15168512-8099-459E-8B06-B6689A9A206A}"/>
                </a:ext>
              </a:extLst>
            </p:cNvPr>
            <p:cNvSpPr/>
            <p:nvPr/>
          </p:nvSpPr>
          <p:spPr>
            <a:xfrm>
              <a:off x="5729336" y="2860588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D331139E-96C5-43AB-A643-F862B44B0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293" y="1899442"/>
              <a:ext cx="471167" cy="7953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E896B15C-0162-4DAD-980F-F6CDEF8C8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311" y="2137474"/>
              <a:ext cx="425843" cy="1711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062678C-B113-4091-8455-5D2349FFF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3873" y="2482977"/>
              <a:ext cx="393377" cy="2190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1E4F036C-1A14-4921-93D5-4457B8DD1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898" y="2926802"/>
              <a:ext cx="338749" cy="24704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E032523C-BDA6-4523-8EC7-DC62B635403D}"/>
                </a:ext>
              </a:extLst>
            </p:cNvPr>
            <p:cNvSpPr/>
            <p:nvPr/>
          </p:nvSpPr>
          <p:spPr>
            <a:xfrm>
              <a:off x="8368522" y="175276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38E2736F-51CE-4C16-B064-575C8D125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6747" y="1822243"/>
              <a:ext cx="473776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CA95CE0E-C49C-4D81-9B59-B2C613B8C8AC}"/>
                </a:ext>
              </a:extLst>
            </p:cNvPr>
            <p:cNvSpPr txBox="1"/>
            <p:nvPr/>
          </p:nvSpPr>
          <p:spPr>
            <a:xfrm>
              <a:off x="8999595" y="2264919"/>
              <a:ext cx="1886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Dynamic Obstacle</a:t>
              </a:r>
              <a:endParaRPr lang="zh-TW" altLang="en-US" dirty="0"/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9FE467BC-3F6B-4C12-BD9B-8B0F708D63A8}"/>
                </a:ext>
              </a:extLst>
            </p:cNvPr>
            <p:cNvCxnSpPr>
              <a:cxnSpLocks/>
              <a:stCxn id="52" idx="5"/>
              <a:endCxn id="70" idx="1"/>
            </p:cNvCxnSpPr>
            <p:nvPr/>
          </p:nvCxnSpPr>
          <p:spPr>
            <a:xfrm>
              <a:off x="8751313" y="2134270"/>
              <a:ext cx="248282" cy="315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5031B3C0-B71F-44B0-BF37-2023290EA486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V="1">
              <a:off x="8438373" y="1208015"/>
              <a:ext cx="597223" cy="614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7E0DECDF-6058-42DB-9E59-B7DAA813DB6C}"/>
                    </a:ext>
                  </a:extLst>
                </p:cNvPr>
                <p:cNvSpPr txBox="1"/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7E0DECDF-6058-42DB-9E59-B7DAA813D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54167" b="-6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1A14A9E0-DB20-4BF9-AC4C-4295A0DA221E}"/>
                    </a:ext>
                  </a:extLst>
                </p:cNvPr>
                <p:cNvSpPr txBox="1"/>
                <p:nvPr/>
              </p:nvSpPr>
              <p:spPr>
                <a:xfrm>
                  <a:off x="5595979" y="543251"/>
                  <a:ext cx="3155333" cy="570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=1,2,3…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1A14A9E0-DB20-4BF9-AC4C-4295A0DA2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79" y="543251"/>
                  <a:ext cx="3155333" cy="570321"/>
                </a:xfrm>
                <a:prstGeom prst="rect">
                  <a:avLst/>
                </a:prstGeom>
                <a:blipFill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1D44FC8B-47FA-408F-AC59-9582DB8CC3E0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7173647" y="1113572"/>
              <a:ext cx="507814" cy="785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33ACDB5E-D113-480E-8430-779109B456DA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7039891" y="1113572"/>
              <a:ext cx="133756" cy="10218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00E967FA-4487-418E-A7A4-3A0A33A9E816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6430363" y="1113572"/>
              <a:ext cx="743283" cy="13694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5A9FBC51-6664-4069-9A0F-D44455562901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5809570" y="1113572"/>
              <a:ext cx="1364076" cy="1813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A028AC7B-46CB-4357-9267-024F3D7E3C8D}"/>
              </a:ext>
            </a:extLst>
          </p:cNvPr>
          <p:cNvGrpSpPr/>
          <p:nvPr/>
        </p:nvGrpSpPr>
        <p:grpSpPr>
          <a:xfrm>
            <a:off x="4152685" y="5491597"/>
            <a:ext cx="3991836" cy="1152120"/>
            <a:chOff x="4152685" y="5491597"/>
            <a:chExt cx="3991836" cy="1152120"/>
          </a:xfrm>
        </p:grpSpPr>
        <p:sp>
          <p:nvSpPr>
            <p:cNvPr id="82" name="手繪多邊形: 圖案 81">
              <a:extLst>
                <a:ext uri="{FF2B5EF4-FFF2-40B4-BE49-F238E27FC236}">
                  <a16:creationId xmlns:a16="http://schemas.microsoft.com/office/drawing/2014/main" id="{02AF660B-9BC9-497C-A363-49A6AB360031}"/>
                </a:ext>
              </a:extLst>
            </p:cNvPr>
            <p:cNvSpPr/>
            <p:nvPr/>
          </p:nvSpPr>
          <p:spPr>
            <a:xfrm>
              <a:off x="5029200" y="5770605"/>
              <a:ext cx="2539314" cy="358346"/>
            </a:xfrm>
            <a:custGeom>
              <a:avLst/>
              <a:gdLst>
                <a:gd name="connsiteX0" fmla="*/ 0 w 2539314"/>
                <a:gd name="connsiteY0" fmla="*/ 358346 h 358346"/>
                <a:gd name="connsiteX1" fmla="*/ 420130 w 2539314"/>
                <a:gd name="connsiteY1" fmla="*/ 210065 h 358346"/>
                <a:gd name="connsiteX2" fmla="*/ 889686 w 2539314"/>
                <a:gd name="connsiteY2" fmla="*/ 92676 h 358346"/>
                <a:gd name="connsiteX3" fmla="*/ 1427205 w 2539314"/>
                <a:gd name="connsiteY3" fmla="*/ 18536 h 358346"/>
                <a:gd name="connsiteX4" fmla="*/ 1952368 w 2539314"/>
                <a:gd name="connsiteY4" fmla="*/ 0 h 358346"/>
                <a:gd name="connsiteX5" fmla="*/ 2539314 w 2539314"/>
                <a:gd name="connsiteY5" fmla="*/ 18536 h 358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314" h="358346">
                  <a:moveTo>
                    <a:pt x="0" y="358346"/>
                  </a:moveTo>
                  <a:cubicBezTo>
                    <a:pt x="135924" y="306344"/>
                    <a:pt x="271849" y="254343"/>
                    <a:pt x="420130" y="210065"/>
                  </a:cubicBezTo>
                  <a:cubicBezTo>
                    <a:pt x="568411" y="165787"/>
                    <a:pt x="721840" y="124597"/>
                    <a:pt x="889686" y="92676"/>
                  </a:cubicBezTo>
                  <a:cubicBezTo>
                    <a:pt x="1057532" y="60755"/>
                    <a:pt x="1250091" y="33982"/>
                    <a:pt x="1427205" y="18536"/>
                  </a:cubicBezTo>
                  <a:cubicBezTo>
                    <a:pt x="1604319" y="3090"/>
                    <a:pt x="1767017" y="0"/>
                    <a:pt x="1952368" y="0"/>
                  </a:cubicBezTo>
                  <a:cubicBezTo>
                    <a:pt x="2137719" y="0"/>
                    <a:pt x="2338516" y="9268"/>
                    <a:pt x="2539314" y="18536"/>
                  </a:cubicBezTo>
                </a:path>
              </a:pathLst>
            </a:custGeom>
            <a:noFill/>
            <a:ln w="57150">
              <a:solidFill>
                <a:schemeClr val="accent5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4F559B61-E97C-42BD-9E85-B5262650D551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7967">
              <a:off x="4615920" y="5857414"/>
              <a:ext cx="878905" cy="530754"/>
              <a:chOff x="5821362" y="804334"/>
              <a:chExt cx="549275" cy="331695"/>
            </a:xfrm>
          </p:grpSpPr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26EDA753-D4D3-4529-B46F-AE6A40FFEDD3}"/>
                  </a:ext>
                </a:extLst>
              </p:cNvPr>
              <p:cNvGrpSpPr/>
              <p:nvPr/>
            </p:nvGrpSpPr>
            <p:grpSpPr>
              <a:xfrm>
                <a:off x="5821362" y="804334"/>
                <a:ext cx="549275" cy="331695"/>
                <a:chOff x="7520518" y="1491102"/>
                <a:chExt cx="1735670" cy="991127"/>
              </a:xfrm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69063119-F1AE-4B48-915C-05E554DF9366}"/>
                    </a:ext>
                  </a:extLst>
                </p:cNvPr>
                <p:cNvSpPr/>
                <p:nvPr/>
              </p:nvSpPr>
              <p:spPr>
                <a:xfrm>
                  <a:off x="7520518" y="1491102"/>
                  <a:ext cx="1735670" cy="99112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485D4377-F81E-48A7-AE36-BE93E5A18E9D}"/>
                    </a:ext>
                  </a:extLst>
                </p:cNvPr>
                <p:cNvSpPr/>
                <p:nvPr/>
              </p:nvSpPr>
              <p:spPr>
                <a:xfrm>
                  <a:off x="8680454" y="1863898"/>
                  <a:ext cx="440267" cy="245533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32C95CC6-3FE6-4D02-8022-591101EEBFF1}"/>
                    </a:ext>
                  </a:extLst>
                </p:cNvPr>
                <p:cNvSpPr/>
                <p:nvPr/>
              </p:nvSpPr>
              <p:spPr>
                <a:xfrm>
                  <a:off x="7660219" y="1863897"/>
                  <a:ext cx="440267" cy="245533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54B2CAA1-F2D8-4A52-964C-EB14A99BF0ED}"/>
                  </a:ext>
                </a:extLst>
              </p:cNvPr>
              <p:cNvGrpSpPr/>
              <p:nvPr/>
            </p:nvGrpSpPr>
            <p:grpSpPr>
              <a:xfrm>
                <a:off x="6023999" y="898180"/>
                <a:ext cx="144000" cy="144000"/>
                <a:chOff x="7501400" y="537395"/>
                <a:chExt cx="144000" cy="144000"/>
              </a:xfrm>
            </p:grpSpPr>
            <p:sp>
              <p:nvSpPr>
                <p:cNvPr id="90" name="流程圖: 或 89">
                  <a:extLst>
                    <a:ext uri="{FF2B5EF4-FFF2-40B4-BE49-F238E27FC236}">
                      <a16:creationId xmlns:a16="http://schemas.microsoft.com/office/drawing/2014/main" id="{3B609728-4E7C-4ED1-9FA6-4BAFA7ACC287}"/>
                    </a:ext>
                  </a:extLst>
                </p:cNvPr>
                <p:cNvSpPr/>
                <p:nvPr/>
              </p:nvSpPr>
              <p:spPr>
                <a:xfrm>
                  <a:off x="7501400" y="537395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1" name="局部圓 90">
                  <a:extLst>
                    <a:ext uri="{FF2B5EF4-FFF2-40B4-BE49-F238E27FC236}">
                      <a16:creationId xmlns:a16="http://schemas.microsoft.com/office/drawing/2014/main" id="{353FF959-4302-4D71-BC51-75285C49A50D}"/>
                    </a:ext>
                  </a:extLst>
                </p:cNvPr>
                <p:cNvSpPr/>
                <p:nvPr/>
              </p:nvSpPr>
              <p:spPr>
                <a:xfrm>
                  <a:off x="7501400" y="537395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局部圓 91">
                  <a:extLst>
                    <a:ext uri="{FF2B5EF4-FFF2-40B4-BE49-F238E27FC236}">
                      <a16:creationId xmlns:a16="http://schemas.microsoft.com/office/drawing/2014/main" id="{D3573A78-381D-4D66-848A-8A48688E4DBE}"/>
                    </a:ext>
                  </a:extLst>
                </p:cNvPr>
                <p:cNvSpPr/>
                <p:nvPr/>
              </p:nvSpPr>
              <p:spPr>
                <a:xfrm flipH="1" flipV="1">
                  <a:off x="7501400" y="537395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A54009-C9B0-4C3B-82E4-61326F025FDE}"/>
                </a:ext>
              </a:extLst>
            </p:cNvPr>
            <p:cNvSpPr txBox="1"/>
            <p:nvPr/>
          </p:nvSpPr>
          <p:spPr>
            <a:xfrm>
              <a:off x="4152685" y="5491597"/>
              <a:ext cx="807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AE60A0C0-8B06-4B6E-8AEE-32DBA01BBA42}"/>
                </a:ext>
              </a:extLst>
            </p:cNvPr>
            <p:cNvCxnSpPr>
              <a:cxnSpLocks/>
            </p:cNvCxnSpPr>
            <p:nvPr/>
          </p:nvCxnSpPr>
          <p:spPr>
            <a:xfrm>
              <a:off x="4494133" y="5770605"/>
              <a:ext cx="284750" cy="167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EBE20D13-E47B-4F01-8C40-0E232A886ABF}"/>
                </a:ext>
              </a:extLst>
            </p:cNvPr>
            <p:cNvSpPr txBox="1"/>
            <p:nvPr/>
          </p:nvSpPr>
          <p:spPr>
            <a:xfrm>
              <a:off x="5813091" y="5997386"/>
              <a:ext cx="2331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Local path based on MPC motion planning</a:t>
              </a:r>
              <a:endParaRPr lang="zh-TW" altLang="en-US" dirty="0"/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D0014421-4B1D-42FA-BAB6-EDE251CE24BC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5701879" y="5938124"/>
              <a:ext cx="111212" cy="3824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74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312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Cambria Math</vt:lpstr>
      <vt:lpstr>Office 佈景主題</vt:lpstr>
      <vt:lpstr>Predictive Velocity Obstacle Method for Mobile Robot Motion Planning Among Dynamic Obstacles with Unknown Intentions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邑安 王</dc:creator>
  <cp:lastModifiedBy>邑安 王</cp:lastModifiedBy>
  <cp:revision>17</cp:revision>
  <dcterms:created xsi:type="dcterms:W3CDTF">2025-02-15T03:12:12Z</dcterms:created>
  <dcterms:modified xsi:type="dcterms:W3CDTF">2025-02-16T15:59:42Z</dcterms:modified>
</cp:coreProperties>
</file>