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5C22A-0E67-46D2-9F6D-F4F49058E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91C9367-BECE-4E71-A9D6-3FCAC07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38D4D5-A3E5-4877-B36A-4FE4C10A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DBE95-22BB-4A8B-AB1F-85816A08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E2B8C2-1D99-4F13-B2FB-6DDF3B52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70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61468-A6CA-4D38-84E2-7675CCF2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741BA7-53E9-460C-8BF8-7E95E99E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256C-3F59-4EEF-B13C-76F337B1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59A914-B67A-44F7-9CF4-168AAB66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ABCCBE-8BEC-4B3E-982A-6EDF9439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65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5A5655-9084-41AE-AC48-3C86AF76F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4BAB8C-B850-4984-B411-1C7B58E56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4FD73-071F-4865-977A-45B97918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54A3E9-A5FD-4CF0-94C1-498EEF8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A037E9-501D-422E-9719-AEE29682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595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E050C0-0396-4E00-90D3-40831A9F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3F7D5-3867-4521-89EE-A3BFDDBB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C491C7-22C5-479F-8801-EAB475CE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9F363-795C-4EF8-9D26-8E32489E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9AE6CF-702D-44B2-9502-0B83AF07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4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55AA8-BC1A-48B8-BAA3-D53AD1C96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96ABCA-57F5-4016-A759-F43DCFF7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55ABA-1443-4854-B762-7181B83A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3EB61-450F-492F-9896-18D6837C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F3179-5813-4C02-8B32-C1AC4C70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7E078-D3BD-4FD9-BA03-99806635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49BD8-2F7A-4381-8EF1-6B02743D4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35F2FE-8986-4204-A5A4-29A2F3AD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D3BC17-065E-41CA-B6FD-FF78BACF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FAAEF4-0092-4CFC-92C9-20B570C0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408C24-CB69-4C10-9990-B5D7E9D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11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07531-65B9-4A91-811B-63D54724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560613-8ECB-4AA5-804E-1F6DB7050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67078B-9E11-4563-BBF7-1D2BA3E63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5843B14-15A6-4D53-941D-F06DD2D57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612549-6BD7-46A5-B6F7-11A1EC959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D296D3-F533-4C3C-B619-9F9E819C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010931-CD94-474A-87F1-C436756B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817C3A-53D9-4DFF-B972-70D679B6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9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8AACEA-5A9E-4C0B-B75A-AB4EE08A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A9DDE2-5100-463C-BF8F-5F9DEACD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D6E57F-B2F6-4174-AA3E-F251FB41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9DD755-234E-4462-AA1C-7BD85795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39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DE05E1F-4206-45AE-9836-10C86494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4DFC98-2900-4B38-9FAB-B942902F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DAE9FE-376D-430C-8ED2-D39D3172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83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011DA-4E44-4276-9AF4-94B72065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9C12DD-E3E5-47EF-8C4A-D6AF9121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100B37-3F80-44E8-BBEF-5B06EC32A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161E15-01C9-4121-868E-6A51456D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390D9-489C-4351-B92C-EBBDC989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3F0DCA-EAA6-4731-994D-88F10D72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6C843-AB8A-40B0-9C58-2531E4AAA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2BC7A3-2206-4120-B839-2078FD9AA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41E3BB-9FD3-4443-896B-98573FBDC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2B74E2-D5C8-4A17-8DE5-E57E66BD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187996-9071-4692-8CEF-06A2D27D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40C69-70B4-47DD-8BA5-25CD6C88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5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AC1DE03-E0A1-4BB9-8939-C447403F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9CB8C0-3C96-4B04-805B-15F0CBECA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FE4C71-A65C-4568-A9F2-68013B651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90119-CE58-40D1-A6C9-A01FB5D208F7}" type="datetimeFigureOut">
              <a:rPr lang="zh-TW" altLang="en-US" smtClean="0"/>
              <a:t>2025/4/15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2AE4D1-5FA6-4E1B-911C-0B7D1695C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48079A-8F89-4C2E-AEAF-4DA2751C2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4926-26E3-45F1-B828-01B24E1152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8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F68CA8-B6ED-446B-97C3-43AAB8B21D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384B04-C82D-4769-A0BB-FEC8EE11C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3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F977647-2DB8-4082-A5BD-DCC18DF34917}"/>
              </a:ext>
            </a:extLst>
          </p:cNvPr>
          <p:cNvSpPr/>
          <p:nvPr/>
        </p:nvSpPr>
        <p:spPr>
          <a:xfrm rot="20606465">
            <a:off x="430003" y="4197565"/>
            <a:ext cx="6366933" cy="846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4D6765-A7E1-47DB-BE35-C634E1F6319D}"/>
              </a:ext>
            </a:extLst>
          </p:cNvPr>
          <p:cNvSpPr/>
          <p:nvPr/>
        </p:nvSpPr>
        <p:spPr>
          <a:xfrm rot="20606465">
            <a:off x="2165843" y="2654300"/>
            <a:ext cx="2616200" cy="15494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C757DFA-CD43-4086-BC57-87BA61DAFB2E}"/>
              </a:ext>
            </a:extLst>
          </p:cNvPr>
          <p:cNvCxnSpPr>
            <a:cxnSpLocks/>
          </p:cNvCxnSpPr>
          <p:nvPr/>
        </p:nvCxnSpPr>
        <p:spPr>
          <a:xfrm>
            <a:off x="3473942" y="3428999"/>
            <a:ext cx="0" cy="10244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>
            <a:extLst>
              <a:ext uri="{FF2B5EF4-FFF2-40B4-BE49-F238E27FC236}">
                <a16:creationId xmlns:a16="http://schemas.microsoft.com/office/drawing/2014/main" id="{854A7CD9-D7CA-45D2-9D69-6A65FECC190E}"/>
              </a:ext>
            </a:extLst>
          </p:cNvPr>
          <p:cNvGrpSpPr/>
          <p:nvPr/>
        </p:nvGrpSpPr>
        <p:grpSpPr>
          <a:xfrm rot="20606465">
            <a:off x="3293943" y="3249000"/>
            <a:ext cx="360000" cy="360000"/>
            <a:chOff x="6578600" y="1634067"/>
            <a:chExt cx="360000" cy="360000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CF7B9EA-F0D6-47EC-A1A3-A90186A9AF53}"/>
                </a:ext>
              </a:extLst>
            </p:cNvPr>
            <p:cNvSpPr/>
            <p:nvPr/>
          </p:nvSpPr>
          <p:spPr>
            <a:xfrm>
              <a:off x="6578600" y="1634067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局部圓 6">
              <a:extLst>
                <a:ext uri="{FF2B5EF4-FFF2-40B4-BE49-F238E27FC236}">
                  <a16:creationId xmlns:a16="http://schemas.microsoft.com/office/drawing/2014/main" id="{E0382E2A-68F7-4672-A7D8-8017C7465991}"/>
                </a:ext>
              </a:extLst>
            </p:cNvPr>
            <p:cNvSpPr/>
            <p:nvPr/>
          </p:nvSpPr>
          <p:spPr>
            <a:xfrm rot="993535">
              <a:off x="6578600" y="1634067"/>
              <a:ext cx="360000" cy="360000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局部圓 7">
              <a:extLst>
                <a:ext uri="{FF2B5EF4-FFF2-40B4-BE49-F238E27FC236}">
                  <a16:creationId xmlns:a16="http://schemas.microsoft.com/office/drawing/2014/main" id="{9B2F6EEF-92BB-499E-B79B-0621BB3B8226}"/>
                </a:ext>
              </a:extLst>
            </p:cNvPr>
            <p:cNvSpPr/>
            <p:nvPr/>
          </p:nvSpPr>
          <p:spPr>
            <a:xfrm rot="993535">
              <a:off x="6578600" y="1634067"/>
              <a:ext cx="360000" cy="360000"/>
            </a:xfrm>
            <a:prstGeom prst="pie">
              <a:avLst>
                <a:gd name="adj1" fmla="val 21599999"/>
                <a:gd name="adj2" fmla="val 538989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6776DC9-919A-4581-8F34-0AEC235A056F}"/>
              </a:ext>
            </a:extLst>
          </p:cNvPr>
          <p:cNvCxnSpPr>
            <a:endCxn id="5" idx="2"/>
          </p:cNvCxnSpPr>
          <p:nvPr/>
        </p:nvCxnSpPr>
        <p:spPr>
          <a:xfrm rot="20606465">
            <a:off x="3584338" y="3412935"/>
            <a:ext cx="0" cy="77470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BA39FBA-E2FA-49C5-AEF3-7058F315CDD1}"/>
              </a:ext>
            </a:extLst>
          </p:cNvPr>
          <p:cNvCxnSpPr>
            <a:cxnSpLocks/>
          </p:cNvCxnSpPr>
          <p:nvPr/>
        </p:nvCxnSpPr>
        <p:spPr>
          <a:xfrm rot="20606465" flipH="1">
            <a:off x="1280948" y="3748120"/>
            <a:ext cx="2239433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73DCCAC-A8DF-49EB-BA39-FEA8B9555418}"/>
              </a:ext>
            </a:extLst>
          </p:cNvPr>
          <p:cNvCxnSpPr>
            <a:cxnSpLocks/>
          </p:cNvCxnSpPr>
          <p:nvPr/>
        </p:nvCxnSpPr>
        <p:spPr>
          <a:xfrm rot="20606465">
            <a:off x="1259671" y="2742536"/>
            <a:ext cx="0" cy="2193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228C9EE9-12EB-47A4-989E-275307593E95}"/>
              </a:ext>
            </a:extLst>
          </p:cNvPr>
          <p:cNvSpPr/>
          <p:nvPr/>
        </p:nvSpPr>
        <p:spPr>
          <a:xfrm rot="20606465">
            <a:off x="4891764" y="3408307"/>
            <a:ext cx="296333" cy="3556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1A5D3126-2CC6-4DD4-B81D-61813DBF7878}"/>
              </a:ext>
            </a:extLst>
          </p:cNvPr>
          <p:cNvSpPr/>
          <p:nvPr/>
        </p:nvSpPr>
        <p:spPr>
          <a:xfrm rot="20606465" flipH="1">
            <a:off x="2099396" y="4236274"/>
            <a:ext cx="296333" cy="35560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3F6DF27B-3E9C-457D-A6A8-BC798A759156}"/>
              </a:ext>
            </a:extLst>
          </p:cNvPr>
          <p:cNvSpPr/>
          <p:nvPr/>
        </p:nvSpPr>
        <p:spPr>
          <a:xfrm>
            <a:off x="1138331" y="4908636"/>
            <a:ext cx="867951" cy="48633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88F44D2C-3705-40E0-A0CD-2E1AB9579422}"/>
              </a:ext>
            </a:extLst>
          </p:cNvPr>
          <p:cNvSpPr/>
          <p:nvPr/>
        </p:nvSpPr>
        <p:spPr>
          <a:xfrm>
            <a:off x="5375579" y="3652836"/>
            <a:ext cx="867951" cy="48633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59195DE1-43FB-4B07-8D95-5826CE218183}"/>
              </a:ext>
            </a:extLst>
          </p:cNvPr>
          <p:cNvCxnSpPr>
            <a:cxnSpLocks/>
          </p:cNvCxnSpPr>
          <p:nvPr/>
        </p:nvCxnSpPr>
        <p:spPr>
          <a:xfrm>
            <a:off x="1138331" y="4904323"/>
            <a:ext cx="5760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385B32B2-D22E-4663-839E-4C7815F5F8D0}"/>
              </a:ext>
            </a:extLst>
          </p:cNvPr>
          <p:cNvSpPr/>
          <p:nvPr/>
        </p:nvSpPr>
        <p:spPr>
          <a:xfrm>
            <a:off x="405618" y="3652836"/>
            <a:ext cx="2520000" cy="2520000"/>
          </a:xfrm>
          <a:prstGeom prst="arc">
            <a:avLst>
              <a:gd name="adj1" fmla="val 20526318"/>
              <a:gd name="adj2" fmla="val 0"/>
            </a:avLst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834E98AD-F80D-473D-A050-D2095974C34A}"/>
              </a:ext>
            </a:extLst>
          </p:cNvPr>
          <p:cNvCxnSpPr>
            <a:cxnSpLocks/>
          </p:cNvCxnSpPr>
          <p:nvPr/>
        </p:nvCxnSpPr>
        <p:spPr>
          <a:xfrm rot="20606465">
            <a:off x="5496908" y="1470170"/>
            <a:ext cx="0" cy="2193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173E25B-0E16-469D-AF40-D847157D9B2E}"/>
                  </a:ext>
                </a:extLst>
              </p:cNvPr>
              <p:cNvSpPr txBox="1"/>
              <p:nvPr/>
            </p:nvSpPr>
            <p:spPr>
              <a:xfrm>
                <a:off x="3558893" y="3561099"/>
                <a:ext cx="327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1173E25B-0E16-469D-AF40-D847157D9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893" y="3561099"/>
                <a:ext cx="3275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B9A5C82-4F33-48D8-84C7-A1E0EFD8B8C5}"/>
                  </a:ext>
                </a:extLst>
              </p:cNvPr>
              <p:cNvSpPr txBox="1"/>
              <p:nvPr/>
            </p:nvSpPr>
            <p:spPr>
              <a:xfrm>
                <a:off x="2247562" y="3428999"/>
                <a:ext cx="285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B9A5C82-4F33-48D8-84C7-A1E0EFD8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562" y="3428999"/>
                <a:ext cx="2855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E5212ED-6455-481C-97F0-99BE3E71EE80}"/>
                  </a:ext>
                </a:extLst>
              </p:cNvPr>
              <p:cNvSpPr txBox="1"/>
              <p:nvPr/>
            </p:nvSpPr>
            <p:spPr>
              <a:xfrm>
                <a:off x="3013417" y="4544977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5E5212ED-6455-481C-97F0-99BE3E71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17" y="4544977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29032" r="-2580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A4E139C-36FB-472B-8421-1129A08796EC}"/>
              </a:ext>
            </a:extLst>
          </p:cNvPr>
          <p:cNvCxnSpPr>
            <a:endCxn id="24" idx="0"/>
          </p:cNvCxnSpPr>
          <p:nvPr/>
        </p:nvCxnSpPr>
        <p:spPr>
          <a:xfrm flipV="1">
            <a:off x="1572306" y="4908636"/>
            <a:ext cx="1" cy="6958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11EFA9D-EBD2-4FA0-B99A-08C23982186D}"/>
              </a:ext>
            </a:extLst>
          </p:cNvPr>
          <p:cNvCxnSpPr/>
          <p:nvPr/>
        </p:nvCxnSpPr>
        <p:spPr>
          <a:xfrm flipV="1">
            <a:off x="5814463" y="3630642"/>
            <a:ext cx="1" cy="69580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D5C0C3B-6060-4FEC-A383-96E4B758739E}"/>
                  </a:ext>
                </a:extLst>
              </p:cNvPr>
              <p:cNvSpPr txBox="1"/>
              <p:nvPr/>
            </p:nvSpPr>
            <p:spPr>
              <a:xfrm>
                <a:off x="3347238" y="4175347"/>
                <a:ext cx="634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D5C0C3B-6060-4FEC-A383-96E4B758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238" y="4175347"/>
                <a:ext cx="634823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B940AD3-759B-41AE-A9C1-2F09BA747919}"/>
                  </a:ext>
                </a:extLst>
              </p:cNvPr>
              <p:cNvSpPr txBox="1"/>
              <p:nvPr/>
            </p:nvSpPr>
            <p:spPr>
              <a:xfrm>
                <a:off x="1467165" y="5424084"/>
                <a:ext cx="532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BB940AD3-759B-41AE-A9C1-2F09BA747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165" y="5424084"/>
                <a:ext cx="5321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4A1742B-1FE7-4DDD-9CBC-83969A2CC22E}"/>
                  </a:ext>
                </a:extLst>
              </p:cNvPr>
              <p:cNvSpPr txBox="1"/>
              <p:nvPr/>
            </p:nvSpPr>
            <p:spPr>
              <a:xfrm>
                <a:off x="5711393" y="4107020"/>
                <a:ext cx="532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4A1742B-1FE7-4DDD-9CBC-83969A2CC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93" y="4107020"/>
                <a:ext cx="5321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093F57B1-E2B1-41D8-9608-B1081203FF35}"/>
              </a:ext>
            </a:extLst>
          </p:cNvPr>
          <p:cNvCxnSpPr>
            <a:cxnSpLocks/>
          </p:cNvCxnSpPr>
          <p:nvPr/>
        </p:nvCxnSpPr>
        <p:spPr>
          <a:xfrm flipH="1">
            <a:off x="988214" y="1664702"/>
            <a:ext cx="4261176" cy="126871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D68B431-9F5C-4DD6-97B4-928E31FDF0A6}"/>
                  </a:ext>
                </a:extLst>
              </p:cNvPr>
              <p:cNvSpPr txBox="1"/>
              <p:nvPr/>
            </p:nvSpPr>
            <p:spPr>
              <a:xfrm>
                <a:off x="2752713" y="2008305"/>
                <a:ext cx="521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CD68B431-9F5C-4DD6-97B4-928E31FD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713" y="2008305"/>
                <a:ext cx="5214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80CD3B3-BE79-4764-89D4-C0A3406F82A7}"/>
              </a:ext>
            </a:extLst>
          </p:cNvPr>
          <p:cNvCxnSpPr/>
          <p:nvPr/>
        </p:nvCxnSpPr>
        <p:spPr>
          <a:xfrm>
            <a:off x="1572306" y="1262932"/>
            <a:ext cx="0" cy="3651798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1D0EBEC6-CDF5-4453-AA43-2B33C9570D33}"/>
              </a:ext>
            </a:extLst>
          </p:cNvPr>
          <p:cNvCxnSpPr/>
          <p:nvPr/>
        </p:nvCxnSpPr>
        <p:spPr>
          <a:xfrm>
            <a:off x="3473942" y="1261038"/>
            <a:ext cx="0" cy="3651798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CFDE0F14-45B6-4172-A2C2-55E22EC9BF16}"/>
              </a:ext>
            </a:extLst>
          </p:cNvPr>
          <p:cNvCxnSpPr/>
          <p:nvPr/>
        </p:nvCxnSpPr>
        <p:spPr>
          <a:xfrm>
            <a:off x="5813084" y="1252525"/>
            <a:ext cx="0" cy="3651798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76F5753-F876-424C-8E6D-3F65327C39D2}"/>
              </a:ext>
            </a:extLst>
          </p:cNvPr>
          <p:cNvCxnSpPr/>
          <p:nvPr/>
        </p:nvCxnSpPr>
        <p:spPr>
          <a:xfrm>
            <a:off x="1572306" y="1261038"/>
            <a:ext cx="1901636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90E238E-02FE-4092-B3F9-74EC67321F50}"/>
              </a:ext>
            </a:extLst>
          </p:cNvPr>
          <p:cNvCxnSpPr>
            <a:cxnSpLocks/>
          </p:cNvCxnSpPr>
          <p:nvPr/>
        </p:nvCxnSpPr>
        <p:spPr>
          <a:xfrm>
            <a:off x="3473943" y="1261038"/>
            <a:ext cx="2335601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0EBB5553-1DC8-4935-9E5F-8E3DB22F453D}"/>
                  </a:ext>
                </a:extLst>
              </p:cNvPr>
              <p:cNvSpPr txBox="1"/>
              <p:nvPr/>
            </p:nvSpPr>
            <p:spPr>
              <a:xfrm>
                <a:off x="2390337" y="928649"/>
                <a:ext cx="285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0EBB5553-1DC8-4935-9E5F-8E3DB22F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37" y="928649"/>
                <a:ext cx="285553" cy="369332"/>
              </a:xfrm>
              <a:prstGeom prst="rect">
                <a:avLst/>
              </a:prstGeom>
              <a:blipFill>
                <a:blip r:embed="rId9"/>
                <a:stretch>
                  <a:fillRect r="-38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22B365B2-BD06-4584-86ED-32F8A454D5E2}"/>
                  </a:ext>
                </a:extLst>
              </p:cNvPr>
              <p:cNvSpPr txBox="1"/>
              <p:nvPr/>
            </p:nvSpPr>
            <p:spPr>
              <a:xfrm>
                <a:off x="4423948" y="935428"/>
                <a:ext cx="285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22B365B2-BD06-4584-86ED-32F8A454D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948" y="935428"/>
                <a:ext cx="285553" cy="369332"/>
              </a:xfrm>
              <a:prstGeom prst="rect">
                <a:avLst/>
              </a:prstGeom>
              <a:blipFill>
                <a:blip r:embed="rId10"/>
                <a:stretch>
                  <a:fillRect r="-319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6C73102-6A91-4583-9B0E-D03D762805C6}"/>
                  </a:ext>
                </a:extLst>
              </p:cNvPr>
              <p:cNvSpPr txBox="1"/>
              <p:nvPr/>
            </p:nvSpPr>
            <p:spPr>
              <a:xfrm>
                <a:off x="7572500" y="3937743"/>
                <a:ext cx="32716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latin typeface="Cambria Math" panose="02040503050406030204" pitchFamily="18" charset="0"/>
                  </a:rPr>
                  <a:t>Assumptions: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sz="2000" dirty="0"/>
                  <a:t>: Fixed unknowns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TW" sz="2000" dirty="0"/>
                  <a:t>: Measurable </a:t>
                </a:r>
                <a:endParaRPr lang="zh-TW" altLang="en-US" sz="20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66C73102-6A91-4583-9B0E-D03D7628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500" y="3937743"/>
                <a:ext cx="3271604" cy="1077218"/>
              </a:xfrm>
              <a:prstGeom prst="rect">
                <a:avLst/>
              </a:prstGeom>
              <a:blipFill>
                <a:blip r:embed="rId11"/>
                <a:stretch>
                  <a:fillRect l="-2793" t="-4520" b="-90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群組 55">
            <a:extLst>
              <a:ext uri="{FF2B5EF4-FFF2-40B4-BE49-F238E27FC236}">
                <a16:creationId xmlns:a16="http://schemas.microsoft.com/office/drawing/2014/main" id="{6CA918BF-CC4C-4D1A-ADF2-91A4C9B58E28}"/>
              </a:ext>
            </a:extLst>
          </p:cNvPr>
          <p:cNvGrpSpPr/>
          <p:nvPr/>
        </p:nvGrpSpPr>
        <p:grpSpPr>
          <a:xfrm>
            <a:off x="7312239" y="359967"/>
            <a:ext cx="4112593" cy="3328581"/>
            <a:chOff x="7312239" y="359967"/>
            <a:chExt cx="4112593" cy="3328581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C0A8507F-1AB7-4B39-A19C-CD8506437E47}"/>
                </a:ext>
              </a:extLst>
            </p:cNvPr>
            <p:cNvGrpSpPr/>
            <p:nvPr/>
          </p:nvGrpSpPr>
          <p:grpSpPr>
            <a:xfrm>
              <a:off x="7312239" y="359967"/>
              <a:ext cx="4112593" cy="2993321"/>
              <a:chOff x="7312239" y="359967"/>
              <a:chExt cx="4112593" cy="2993321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6157B28D-3A66-4D35-94CF-7D27F64E9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3852" y="913277"/>
                <a:ext cx="1847850" cy="209550"/>
              </a:xfrm>
              <a:prstGeom prst="rect">
                <a:avLst/>
              </a:prstGeom>
            </p:spPr>
          </p:pic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F9207C7-173D-4034-B5E5-025557BAB72D}"/>
                  </a:ext>
                </a:extLst>
              </p:cNvPr>
              <p:cNvSpPr txBox="1"/>
              <p:nvPr/>
            </p:nvSpPr>
            <p:spPr>
              <a:xfrm>
                <a:off x="7385376" y="359967"/>
                <a:ext cx="34736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Moment Equilibrium:</a:t>
                </a:r>
                <a:endParaRPr lang="zh-TW" altLang="en-US" sz="2400" b="1" dirty="0">
                  <a:latin typeface="Cambria Math" panose="02040503050406030204" pitchFamily="18" charset="0"/>
                </a:endParaRPr>
              </a:p>
            </p:txBody>
          </p:sp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C32561E9-B281-4F3D-9F31-7BC2DBDBCFAE}"/>
                  </a:ext>
                </a:extLst>
              </p:cNvPr>
              <p:cNvGrpSpPr/>
              <p:nvPr/>
            </p:nvGrpSpPr>
            <p:grpSpPr>
              <a:xfrm>
                <a:off x="7471151" y="1304561"/>
                <a:ext cx="3525001" cy="504825"/>
                <a:chOff x="7678785" y="1569874"/>
                <a:chExt cx="3525001" cy="504825"/>
              </a:xfrm>
            </p:grpSpPr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4C8940A5-E794-4A91-8FF2-74ED4B6DE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89161" y="1569874"/>
                  <a:ext cx="2714625" cy="504825"/>
                </a:xfrm>
                <a:prstGeom prst="rect">
                  <a:avLst/>
                </a:prstGeom>
              </p:spPr>
            </p:pic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7A8234B1-1554-4502-B922-FFF750B0D633}"/>
                    </a:ext>
                  </a:extLst>
                </p:cNvPr>
                <p:cNvSpPr txBox="1"/>
                <p:nvPr/>
              </p:nvSpPr>
              <p:spPr>
                <a:xfrm>
                  <a:off x="7678785" y="1613912"/>
                  <a:ext cx="939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where:</a:t>
                  </a:r>
                  <a:endParaRPr lang="zh-TW" altLang="en-US" dirty="0"/>
                </a:p>
              </p:txBody>
            </p:sp>
          </p:grpSp>
          <p:pic>
            <p:nvPicPr>
              <p:cNvPr id="26" name="圖片 25">
                <a:extLst>
                  <a:ext uri="{FF2B5EF4-FFF2-40B4-BE49-F238E27FC236}">
                    <a16:creationId xmlns:a16="http://schemas.microsoft.com/office/drawing/2014/main" id="{29ABE953-39FD-4C61-A0AE-8A178298C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2239" y="2086482"/>
                <a:ext cx="4112593" cy="316831"/>
              </a:xfrm>
              <a:prstGeom prst="rect">
                <a:avLst/>
              </a:prstGeom>
            </p:spPr>
          </p:pic>
          <p:pic>
            <p:nvPicPr>
              <p:cNvPr id="29" name="圖片 28">
                <a:extLst>
                  <a:ext uri="{FF2B5EF4-FFF2-40B4-BE49-F238E27FC236}">
                    <a16:creationId xmlns:a16="http://schemas.microsoft.com/office/drawing/2014/main" id="{1938AB3A-C4E3-4B4B-902D-9EC83BF59C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6649" y="2877038"/>
                <a:ext cx="2933700" cy="4762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0362000F-F895-4B8F-AEB4-AB72041D1571}"/>
                    </a:ext>
                  </a:extLst>
                </p:cNvPr>
                <p:cNvSpPr txBox="1"/>
                <p:nvPr/>
              </p:nvSpPr>
              <p:spPr>
                <a:xfrm>
                  <a:off x="8188365" y="3249000"/>
                  <a:ext cx="492173" cy="396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0362000F-F895-4B8F-AEB4-AB72041D1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8365" y="3249000"/>
                  <a:ext cx="492173" cy="396519"/>
                </a:xfrm>
                <a:prstGeom prst="rect">
                  <a:avLst/>
                </a:prstGeom>
                <a:blipFill>
                  <a:blip r:embed="rId16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E3488D35-5D6B-4055-857E-B9B276E6E87E}"/>
                    </a:ext>
                  </a:extLst>
                </p:cNvPr>
                <p:cNvSpPr txBox="1"/>
                <p:nvPr/>
              </p:nvSpPr>
              <p:spPr>
                <a:xfrm>
                  <a:off x="8977184" y="3292029"/>
                  <a:ext cx="492173" cy="3965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9" name="文字方塊 58">
                  <a:extLst>
                    <a:ext uri="{FF2B5EF4-FFF2-40B4-BE49-F238E27FC236}">
                      <a16:creationId xmlns:a16="http://schemas.microsoft.com/office/drawing/2014/main" id="{E3488D35-5D6B-4055-857E-B9B276E6E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7184" y="3292029"/>
                  <a:ext cx="492173" cy="396519"/>
                </a:xfrm>
                <a:prstGeom prst="rect">
                  <a:avLst/>
                </a:prstGeom>
                <a:blipFill>
                  <a:blip r:embed="rId1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9CC8280-1E6E-4D54-8CBB-4B1F00C06FB7}"/>
                    </a:ext>
                  </a:extLst>
                </p:cNvPr>
                <p:cNvSpPr txBox="1"/>
                <p:nvPr/>
              </p:nvSpPr>
              <p:spPr>
                <a:xfrm>
                  <a:off x="10287348" y="3305978"/>
                  <a:ext cx="492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𝑟𝑎𝑡𝑖𝑜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0" name="文字方塊 59">
                  <a:extLst>
                    <a:ext uri="{FF2B5EF4-FFF2-40B4-BE49-F238E27FC236}">
                      <a16:creationId xmlns:a16="http://schemas.microsoft.com/office/drawing/2014/main" id="{E9CC8280-1E6E-4D54-8CBB-4B1F00C06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348" y="3305978"/>
                  <a:ext cx="492173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5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B7EAD02-4CC2-4146-BB61-BAB0018470DF}"/>
                </a:ext>
              </a:extLst>
            </p:cNvPr>
            <p:cNvSpPr/>
            <p:nvPr/>
          </p:nvSpPr>
          <p:spPr>
            <a:xfrm>
              <a:off x="8176825" y="2905228"/>
              <a:ext cx="427810" cy="3586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25543B9-5083-495C-BA10-F7D065B248E7}"/>
                </a:ext>
              </a:extLst>
            </p:cNvPr>
            <p:cNvSpPr/>
            <p:nvPr/>
          </p:nvSpPr>
          <p:spPr>
            <a:xfrm>
              <a:off x="8978391" y="2905228"/>
              <a:ext cx="427810" cy="35861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503DDB9-72F5-4106-ABFD-C22D766FE9C2}"/>
                </a:ext>
              </a:extLst>
            </p:cNvPr>
            <p:cNvSpPr/>
            <p:nvPr/>
          </p:nvSpPr>
          <p:spPr>
            <a:xfrm>
              <a:off x="9650464" y="2771864"/>
              <a:ext cx="1129055" cy="6571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4" name="圖片 63">
            <a:extLst>
              <a:ext uri="{FF2B5EF4-FFF2-40B4-BE49-F238E27FC236}">
                <a16:creationId xmlns:a16="http://schemas.microsoft.com/office/drawing/2014/main" id="{20B5589B-945D-4A18-96E6-4D43A1C84D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45" y="5111495"/>
            <a:ext cx="2533650" cy="1152525"/>
          </a:xfrm>
          <a:prstGeom prst="rect">
            <a:avLst/>
          </a:prstGeom>
        </p:spPr>
      </p:pic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C6170EE7-C6D3-4D3D-9A61-73CF5738500D}"/>
              </a:ext>
            </a:extLst>
          </p:cNvPr>
          <p:cNvCxnSpPr>
            <a:cxnSpLocks/>
          </p:cNvCxnSpPr>
          <p:nvPr/>
        </p:nvCxnSpPr>
        <p:spPr>
          <a:xfrm>
            <a:off x="7096299" y="490160"/>
            <a:ext cx="0" cy="5986068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FB3BBA15-05E6-450B-8DCF-B5D25A502032}"/>
              </a:ext>
            </a:extLst>
          </p:cNvPr>
          <p:cNvCxnSpPr>
            <a:cxnSpLocks/>
          </p:cNvCxnSpPr>
          <p:nvPr/>
        </p:nvCxnSpPr>
        <p:spPr>
          <a:xfrm flipH="1">
            <a:off x="7451244" y="3839498"/>
            <a:ext cx="3335535" cy="0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E102562-17DF-47C2-9E77-7752697EF168}"/>
              </a:ext>
            </a:extLst>
          </p:cNvPr>
          <p:cNvSpPr txBox="1"/>
          <p:nvPr/>
        </p:nvSpPr>
        <p:spPr>
          <a:xfrm>
            <a:off x="7816649" y="6313367"/>
            <a:ext cx="411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Find the unknowns by least square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38C6B30-52C7-4355-9FC1-52F8F44AB43E}"/>
              </a:ext>
            </a:extLst>
          </p:cNvPr>
          <p:cNvSpPr/>
          <p:nvPr/>
        </p:nvSpPr>
        <p:spPr>
          <a:xfrm>
            <a:off x="8355233" y="5039634"/>
            <a:ext cx="164131" cy="124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8B40859-91CC-46E8-9B8E-ADCA3925107A}"/>
              </a:ext>
            </a:extLst>
          </p:cNvPr>
          <p:cNvSpPr/>
          <p:nvPr/>
        </p:nvSpPr>
        <p:spPr>
          <a:xfrm>
            <a:off x="9141204" y="5051971"/>
            <a:ext cx="164131" cy="1249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49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6C646E76-0038-4CFE-BCB3-1F43F8D3EF55}"/>
              </a:ext>
            </a:extLst>
          </p:cNvPr>
          <p:cNvGrpSpPr/>
          <p:nvPr/>
        </p:nvGrpSpPr>
        <p:grpSpPr>
          <a:xfrm>
            <a:off x="657520" y="288645"/>
            <a:ext cx="3903916" cy="3135724"/>
            <a:chOff x="659618" y="39153"/>
            <a:chExt cx="3903916" cy="3135724"/>
          </a:xfrm>
        </p:grpSpPr>
        <p:sp>
          <p:nvSpPr>
            <p:cNvPr id="63" name="橢圓 62">
              <a:extLst>
                <a:ext uri="{FF2B5EF4-FFF2-40B4-BE49-F238E27FC236}">
                  <a16:creationId xmlns:a16="http://schemas.microsoft.com/office/drawing/2014/main" id="{20C3CE89-C3AF-4902-93D9-313B148F8F45}"/>
                </a:ext>
              </a:extLst>
            </p:cNvPr>
            <p:cNvSpPr/>
            <p:nvPr/>
          </p:nvSpPr>
          <p:spPr>
            <a:xfrm>
              <a:off x="2150564" y="2211670"/>
              <a:ext cx="288000" cy="288000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2" name="橢圓 61">
              <a:extLst>
                <a:ext uri="{FF2B5EF4-FFF2-40B4-BE49-F238E27FC236}">
                  <a16:creationId xmlns:a16="http://schemas.microsoft.com/office/drawing/2014/main" id="{EFEB8329-0003-4E8E-9163-159843B54619}"/>
                </a:ext>
              </a:extLst>
            </p:cNvPr>
            <p:cNvSpPr/>
            <p:nvPr/>
          </p:nvSpPr>
          <p:spPr>
            <a:xfrm>
              <a:off x="3599492" y="1621431"/>
              <a:ext cx="684000" cy="684000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691BC6C9-634B-4FC3-ADFA-5BD2EB599BF5}"/>
                </a:ext>
              </a:extLst>
            </p:cNvPr>
            <p:cNvSpPr/>
            <p:nvPr/>
          </p:nvSpPr>
          <p:spPr>
            <a:xfrm>
              <a:off x="1047534" y="2344874"/>
              <a:ext cx="684000" cy="684000"/>
            </a:xfrm>
            <a:prstGeom prst="ellipse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F977647-2DB8-4082-A5BD-DCC18DF34917}"/>
                </a:ext>
              </a:extLst>
            </p:cNvPr>
            <p:cNvSpPr/>
            <p:nvPr/>
          </p:nvSpPr>
          <p:spPr>
            <a:xfrm rot="20606465">
              <a:off x="674280" y="1993778"/>
              <a:ext cx="3828287" cy="5062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F4D6765-A7E1-47DB-BE35-C634E1F6319D}"/>
                </a:ext>
              </a:extLst>
            </p:cNvPr>
            <p:cNvSpPr/>
            <p:nvPr/>
          </p:nvSpPr>
          <p:spPr>
            <a:xfrm rot="20606465">
              <a:off x="1718000" y="1070994"/>
              <a:ext cx="1573060" cy="926453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1C757DFA-CD43-4086-BC57-87BA61DAFB2E}"/>
                </a:ext>
              </a:extLst>
            </p:cNvPr>
            <p:cNvCxnSpPr>
              <a:cxnSpLocks/>
            </p:cNvCxnSpPr>
            <p:nvPr/>
          </p:nvCxnSpPr>
          <p:spPr>
            <a:xfrm>
              <a:off x="2504529" y="1534219"/>
              <a:ext cx="0" cy="612564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854A7CD9-D7CA-45D2-9D69-6A65FECC190E}"/>
                </a:ext>
              </a:extLst>
            </p:cNvPr>
            <p:cNvGrpSpPr/>
            <p:nvPr/>
          </p:nvGrpSpPr>
          <p:grpSpPr>
            <a:xfrm rot="20606465">
              <a:off x="2396300" y="1426590"/>
              <a:ext cx="216460" cy="215259"/>
              <a:chOff x="6578600" y="1634067"/>
              <a:chExt cx="360000" cy="360000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1CF7B9EA-F0D6-47EC-A1A3-A90186A9AF53}"/>
                  </a:ext>
                </a:extLst>
              </p:cNvPr>
              <p:cNvSpPr/>
              <p:nvPr/>
            </p:nvSpPr>
            <p:spPr>
              <a:xfrm>
                <a:off x="6578600" y="163406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局部圓 6">
                <a:extLst>
                  <a:ext uri="{FF2B5EF4-FFF2-40B4-BE49-F238E27FC236}">
                    <a16:creationId xmlns:a16="http://schemas.microsoft.com/office/drawing/2014/main" id="{E0382E2A-68F7-4672-A7D8-8017C7465991}"/>
                  </a:ext>
                </a:extLst>
              </p:cNvPr>
              <p:cNvSpPr/>
              <p:nvPr/>
            </p:nvSpPr>
            <p:spPr>
              <a:xfrm rot="993535">
                <a:off x="6578600" y="1634067"/>
                <a:ext cx="360000" cy="360000"/>
              </a:xfrm>
              <a:prstGeom prst="pie">
                <a:avLst>
                  <a:gd name="adj1" fmla="val 10800000"/>
                  <a:gd name="adj2" fmla="val 1620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局部圓 7">
                <a:extLst>
                  <a:ext uri="{FF2B5EF4-FFF2-40B4-BE49-F238E27FC236}">
                    <a16:creationId xmlns:a16="http://schemas.microsoft.com/office/drawing/2014/main" id="{9B2F6EEF-92BB-499E-B79B-0621BB3B8226}"/>
                  </a:ext>
                </a:extLst>
              </p:cNvPr>
              <p:cNvSpPr/>
              <p:nvPr/>
            </p:nvSpPr>
            <p:spPr>
              <a:xfrm rot="993535">
                <a:off x="6578600" y="1634067"/>
                <a:ext cx="360000" cy="360000"/>
              </a:xfrm>
              <a:prstGeom prst="pie">
                <a:avLst>
                  <a:gd name="adj1" fmla="val 21599999"/>
                  <a:gd name="adj2" fmla="val 538989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6776DC9-919A-4581-8F34-0AEC235A056F}"/>
                </a:ext>
              </a:extLst>
            </p:cNvPr>
            <p:cNvCxnSpPr>
              <a:endCxn id="5" idx="2"/>
            </p:cNvCxnSpPr>
            <p:nvPr/>
          </p:nvCxnSpPr>
          <p:spPr>
            <a:xfrm rot="20606465">
              <a:off x="2570908" y="1524614"/>
              <a:ext cx="0" cy="463226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DBA39FBA-E2FA-49C5-AEF3-7058F315CDD1}"/>
                </a:ext>
              </a:extLst>
            </p:cNvPr>
            <p:cNvCxnSpPr>
              <a:cxnSpLocks/>
            </p:cNvCxnSpPr>
            <p:nvPr/>
          </p:nvCxnSpPr>
          <p:spPr>
            <a:xfrm rot="20606465" flipH="1">
              <a:off x="1185933" y="1725035"/>
              <a:ext cx="1346519" cy="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73DCCAC-A8DF-49EB-BA39-FEA8B9555418}"/>
                </a:ext>
              </a:extLst>
            </p:cNvPr>
            <p:cNvCxnSpPr>
              <a:cxnSpLocks/>
            </p:cNvCxnSpPr>
            <p:nvPr/>
          </p:nvCxnSpPr>
          <p:spPr>
            <a:xfrm rot="20606465">
              <a:off x="1173140" y="1123754"/>
              <a:ext cx="0" cy="13118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228C9EE9-12EB-47A4-989E-275307593E95}"/>
                </a:ext>
              </a:extLst>
            </p:cNvPr>
            <p:cNvSpPr/>
            <p:nvPr/>
          </p:nvSpPr>
          <p:spPr>
            <a:xfrm rot="20606465">
              <a:off x="3357032" y="1521847"/>
              <a:ext cx="178178" cy="21262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1A5D3126-2CC6-4DD4-B81D-61813DBF7878}"/>
                </a:ext>
              </a:extLst>
            </p:cNvPr>
            <p:cNvSpPr/>
            <p:nvPr/>
          </p:nvSpPr>
          <p:spPr>
            <a:xfrm rot="20606465" flipH="1">
              <a:off x="1678047" y="2016924"/>
              <a:ext cx="178178" cy="212628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3F6DF27B-3E9C-457D-A6A8-BC798A759156}"/>
                </a:ext>
              </a:extLst>
            </p:cNvPr>
            <p:cNvSpPr/>
            <p:nvPr/>
          </p:nvSpPr>
          <p:spPr>
            <a:xfrm>
              <a:off x="1100181" y="2418958"/>
              <a:ext cx="521879" cy="29079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88F44D2C-3705-40E0-A0CD-2E1AB9579422}"/>
                </a:ext>
              </a:extLst>
            </p:cNvPr>
            <p:cNvSpPr/>
            <p:nvPr/>
          </p:nvSpPr>
          <p:spPr>
            <a:xfrm>
              <a:off x="3647939" y="1668061"/>
              <a:ext cx="521879" cy="29079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59195DE1-43FB-4B07-8D95-5826CE218183}"/>
                </a:ext>
              </a:extLst>
            </p:cNvPr>
            <p:cNvCxnSpPr>
              <a:cxnSpLocks/>
            </p:cNvCxnSpPr>
            <p:nvPr/>
          </p:nvCxnSpPr>
          <p:spPr>
            <a:xfrm>
              <a:off x="1100181" y="2416379"/>
              <a:ext cx="346335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385B32B2-D22E-4663-839E-4C7815F5F8D0}"/>
                </a:ext>
              </a:extLst>
            </p:cNvPr>
            <p:cNvSpPr/>
            <p:nvPr/>
          </p:nvSpPr>
          <p:spPr>
            <a:xfrm>
              <a:off x="659618" y="1668061"/>
              <a:ext cx="1515217" cy="1506816"/>
            </a:xfrm>
            <a:prstGeom prst="arc">
              <a:avLst>
                <a:gd name="adj1" fmla="val 20526318"/>
                <a:gd name="adj2" fmla="val 0"/>
              </a:avLst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834E98AD-F80D-473D-A050-D2095974C34A}"/>
                </a:ext>
              </a:extLst>
            </p:cNvPr>
            <p:cNvCxnSpPr>
              <a:cxnSpLocks/>
            </p:cNvCxnSpPr>
            <p:nvPr/>
          </p:nvCxnSpPr>
          <p:spPr>
            <a:xfrm rot="20606465">
              <a:off x="3720891" y="362952"/>
              <a:ext cx="0" cy="131184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1173E25B-0E16-469D-AF40-D847157D9B2E}"/>
                    </a:ext>
                  </a:extLst>
                </p:cNvPr>
                <p:cNvSpPr txBox="1"/>
                <p:nvPr/>
              </p:nvSpPr>
              <p:spPr>
                <a:xfrm>
                  <a:off x="2555608" y="1613208"/>
                  <a:ext cx="196939" cy="22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1173E25B-0E16-469D-AF40-D847157D9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608" y="1613208"/>
                  <a:ext cx="196939" cy="220839"/>
                </a:xfrm>
                <a:prstGeom prst="rect">
                  <a:avLst/>
                </a:prstGeom>
                <a:blipFill>
                  <a:blip r:embed="rId2"/>
                  <a:stretch>
                    <a:fillRect r="-56250" b="-5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DB9A5C82-4F33-48D8-84C7-A1E0EFD8B8C5}"/>
                    </a:ext>
                  </a:extLst>
                </p:cNvPr>
                <p:cNvSpPr txBox="1"/>
                <p:nvPr/>
              </p:nvSpPr>
              <p:spPr>
                <a:xfrm>
                  <a:off x="1767136" y="1534219"/>
                  <a:ext cx="171696" cy="22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DB9A5C82-4F33-48D8-84C7-A1E0EFD8B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136" y="1534219"/>
                  <a:ext cx="171696" cy="220839"/>
                </a:xfrm>
                <a:prstGeom prst="rect">
                  <a:avLst/>
                </a:prstGeom>
                <a:blipFill>
                  <a:blip r:embed="rId3"/>
                  <a:stretch>
                    <a:fillRect r="-42857" b="-5555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5E5212ED-6455-481C-97F0-99BE3E71EE80}"/>
                    </a:ext>
                  </a:extLst>
                </p:cNvPr>
                <p:cNvSpPr txBox="1"/>
                <p:nvPr/>
              </p:nvSpPr>
              <p:spPr>
                <a:xfrm>
                  <a:off x="2227626" y="2201510"/>
                  <a:ext cx="113926" cy="1656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5E5212ED-6455-481C-97F0-99BE3E71E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626" y="2201510"/>
                  <a:ext cx="113926" cy="165630"/>
                </a:xfrm>
                <a:prstGeom prst="rect">
                  <a:avLst/>
                </a:prstGeom>
                <a:blipFill>
                  <a:blip r:embed="rId4"/>
                  <a:stretch>
                    <a:fillRect l="-68421" r="-84211" b="-814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EA4E139C-36FB-472B-8421-1129A08796EC}"/>
                </a:ext>
              </a:extLst>
            </p:cNvPr>
            <p:cNvCxnSpPr>
              <a:endCxn id="24" idx="0"/>
            </p:cNvCxnSpPr>
            <p:nvPr/>
          </p:nvCxnSpPr>
          <p:spPr>
            <a:xfrm flipV="1">
              <a:off x="1361120" y="2418958"/>
              <a:ext cx="1" cy="41605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311EFA9D-EBD2-4FA0-B99A-08C23982186D}"/>
                </a:ext>
              </a:extLst>
            </p:cNvPr>
            <p:cNvCxnSpPr/>
            <p:nvPr/>
          </p:nvCxnSpPr>
          <p:spPr>
            <a:xfrm flipV="1">
              <a:off x="3911830" y="1654790"/>
              <a:ext cx="1" cy="416050"/>
            </a:xfrm>
            <a:prstGeom prst="straightConnector1">
              <a:avLst/>
            </a:prstGeom>
            <a:ln w="762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D5C0C3B-6060-4FEC-A383-96E4B758739E}"/>
                    </a:ext>
                  </a:extLst>
                </p:cNvPr>
                <p:cNvSpPr txBox="1"/>
                <p:nvPr/>
              </p:nvSpPr>
              <p:spPr>
                <a:xfrm>
                  <a:off x="2428345" y="1980493"/>
                  <a:ext cx="381704" cy="22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𝑚𝑔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3D5C0C3B-6060-4FEC-A383-96E4B7587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8345" y="1980493"/>
                  <a:ext cx="381704" cy="220839"/>
                </a:xfrm>
                <a:prstGeom prst="rect">
                  <a:avLst/>
                </a:prstGeom>
                <a:blipFill>
                  <a:blip r:embed="rId5"/>
                  <a:stretch>
                    <a:fillRect r="-33333" b="-7777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BB940AD3-759B-41AE-A9C1-2F09BA747919}"/>
                    </a:ext>
                  </a:extLst>
                </p:cNvPr>
                <p:cNvSpPr txBox="1"/>
                <p:nvPr/>
              </p:nvSpPr>
              <p:spPr>
                <a:xfrm>
                  <a:off x="1297901" y="2727166"/>
                  <a:ext cx="319961" cy="22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BB940AD3-759B-41AE-A9C1-2F09BA747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7901" y="2727166"/>
                  <a:ext cx="319961" cy="220839"/>
                </a:xfrm>
                <a:prstGeom prst="rect">
                  <a:avLst/>
                </a:prstGeom>
                <a:blipFill>
                  <a:blip r:embed="rId6"/>
                  <a:stretch>
                    <a:fillRect r="-11538" b="-6216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D4A1742B-1FE7-4DDD-9CBC-83969A2CC22E}"/>
                    </a:ext>
                  </a:extLst>
                </p:cNvPr>
                <p:cNvSpPr txBox="1"/>
                <p:nvPr/>
              </p:nvSpPr>
              <p:spPr>
                <a:xfrm>
                  <a:off x="3849856" y="1939637"/>
                  <a:ext cx="319961" cy="22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D4A1742B-1FE7-4DDD-9CBC-83969A2CC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856" y="1939637"/>
                  <a:ext cx="319961" cy="220839"/>
                </a:xfrm>
                <a:prstGeom prst="rect">
                  <a:avLst/>
                </a:prstGeom>
                <a:blipFill>
                  <a:blip r:embed="rId7"/>
                  <a:stretch>
                    <a:fillRect r="-16981" b="-6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093F57B1-E2B1-41D8-9608-B1081203F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9919" y="479271"/>
              <a:ext cx="2562145" cy="75862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CD68B431-9F5C-4DD6-97B4-928E31FDF0A6}"/>
                    </a:ext>
                  </a:extLst>
                </p:cNvPr>
                <p:cNvSpPr txBox="1"/>
                <p:nvPr/>
              </p:nvSpPr>
              <p:spPr>
                <a:xfrm>
                  <a:off x="2070871" y="684726"/>
                  <a:ext cx="313510" cy="22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CD68B431-9F5C-4DD6-97B4-928E31FDF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871" y="684726"/>
                  <a:ext cx="313510" cy="220839"/>
                </a:xfrm>
                <a:prstGeom prst="rect">
                  <a:avLst/>
                </a:prstGeom>
                <a:blipFill>
                  <a:blip r:embed="rId8"/>
                  <a:stretch>
                    <a:fillRect b="-5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E80CD3B3-BE79-4764-89D4-C0A3406F82A7}"/>
                </a:ext>
              </a:extLst>
            </p:cNvPr>
            <p:cNvCxnSpPr/>
            <p:nvPr/>
          </p:nvCxnSpPr>
          <p:spPr>
            <a:xfrm>
              <a:off x="1361120" y="239035"/>
              <a:ext cx="0" cy="218356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D0EBEC6-CDF5-4453-AA43-2B33C9570D33}"/>
                </a:ext>
              </a:extLst>
            </p:cNvPr>
            <p:cNvCxnSpPr/>
            <p:nvPr/>
          </p:nvCxnSpPr>
          <p:spPr>
            <a:xfrm>
              <a:off x="2504529" y="237903"/>
              <a:ext cx="0" cy="218356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FDE0F14-45B6-4172-A2C2-55E22EC9BF16}"/>
                </a:ext>
              </a:extLst>
            </p:cNvPr>
            <p:cNvCxnSpPr/>
            <p:nvPr/>
          </p:nvCxnSpPr>
          <p:spPr>
            <a:xfrm>
              <a:off x="3911000" y="232812"/>
              <a:ext cx="0" cy="2183566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176F5753-F876-424C-8E6D-3F65327C39D2}"/>
                </a:ext>
              </a:extLst>
            </p:cNvPr>
            <p:cNvCxnSpPr/>
            <p:nvPr/>
          </p:nvCxnSpPr>
          <p:spPr>
            <a:xfrm>
              <a:off x="1361120" y="237903"/>
              <a:ext cx="114340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590E238E-02FE-4092-B3F9-74EC67321F50}"/>
                </a:ext>
              </a:extLst>
            </p:cNvPr>
            <p:cNvCxnSpPr>
              <a:cxnSpLocks/>
            </p:cNvCxnSpPr>
            <p:nvPr/>
          </p:nvCxnSpPr>
          <p:spPr>
            <a:xfrm>
              <a:off x="2504530" y="237903"/>
              <a:ext cx="140434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0EBB5553-1DC8-4935-9E5F-8E3DB22F453D}"/>
                    </a:ext>
                  </a:extLst>
                </p:cNvPr>
                <p:cNvSpPr txBox="1"/>
                <p:nvPr/>
              </p:nvSpPr>
              <p:spPr>
                <a:xfrm>
                  <a:off x="1852983" y="39153"/>
                  <a:ext cx="171696" cy="22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0EBB5553-1DC8-4935-9E5F-8E3DB22F4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983" y="39153"/>
                  <a:ext cx="171696" cy="220839"/>
                </a:xfrm>
                <a:prstGeom prst="rect">
                  <a:avLst/>
                </a:prstGeom>
                <a:blipFill>
                  <a:blip r:embed="rId9"/>
                  <a:stretch>
                    <a:fillRect r="-60714" b="-4324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22B365B2-BD06-4584-86ED-32F8A454D5E2}"/>
                    </a:ext>
                  </a:extLst>
                </p:cNvPr>
                <p:cNvSpPr txBox="1"/>
                <p:nvPr/>
              </p:nvSpPr>
              <p:spPr>
                <a:xfrm>
                  <a:off x="3120852" y="64424"/>
                  <a:ext cx="171696" cy="220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22B365B2-BD06-4584-86ED-32F8A454D5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0852" y="64424"/>
                  <a:ext cx="171696" cy="220839"/>
                </a:xfrm>
                <a:prstGeom prst="rect">
                  <a:avLst/>
                </a:prstGeom>
                <a:blipFill>
                  <a:blip r:embed="rId10"/>
                  <a:stretch>
                    <a:fillRect r="-71429" b="-540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B4A4D909-A801-4FA5-8BA7-CC7FB22C7EDE}"/>
              </a:ext>
            </a:extLst>
          </p:cNvPr>
          <p:cNvGrpSpPr/>
          <p:nvPr/>
        </p:nvGrpSpPr>
        <p:grpSpPr>
          <a:xfrm>
            <a:off x="4788269" y="843864"/>
            <a:ext cx="3485101" cy="2078966"/>
            <a:chOff x="5252498" y="1237891"/>
            <a:chExt cx="3485101" cy="2078966"/>
          </a:xfrm>
        </p:grpSpPr>
        <p:sp>
          <p:nvSpPr>
            <p:cNvPr id="79" name="矩形: 圓角 78">
              <a:extLst>
                <a:ext uri="{FF2B5EF4-FFF2-40B4-BE49-F238E27FC236}">
                  <a16:creationId xmlns:a16="http://schemas.microsoft.com/office/drawing/2014/main" id="{536DA6FC-AC42-441D-8128-89EC0619A291}"/>
                </a:ext>
              </a:extLst>
            </p:cNvPr>
            <p:cNvSpPr/>
            <p:nvPr/>
          </p:nvSpPr>
          <p:spPr>
            <a:xfrm>
              <a:off x="5252498" y="1237891"/>
              <a:ext cx="3485101" cy="2078966"/>
            </a:xfrm>
            <a:prstGeom prst="roundRect">
              <a:avLst>
                <a:gd name="adj" fmla="val 9114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3D70E94-F560-4C44-97F5-DBD63C07C5AB}"/>
                </a:ext>
              </a:extLst>
            </p:cNvPr>
            <p:cNvSpPr txBox="1"/>
            <p:nvPr/>
          </p:nvSpPr>
          <p:spPr>
            <a:xfrm>
              <a:off x="5378454" y="1426590"/>
              <a:ext cx="1761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力</a:t>
              </a:r>
              <a:r>
                <a: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: </a:t>
              </a:r>
              <a:r>
                <a:rPr lang="zh-TW" altLang="en-US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荷重元</a:t>
              </a:r>
            </a:p>
          </p:txBody>
        </p:sp>
        <p:pic>
          <p:nvPicPr>
            <p:cNvPr id="81" name="圖片 80">
              <a:extLst>
                <a:ext uri="{FF2B5EF4-FFF2-40B4-BE49-F238E27FC236}">
                  <a16:creationId xmlns:a16="http://schemas.microsoft.com/office/drawing/2014/main" id="{023B497A-A0EF-44B8-B7E0-2CAD61857D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3" t="18299" r="23131" b="43995"/>
            <a:stretch/>
          </p:blipFill>
          <p:spPr>
            <a:xfrm>
              <a:off x="5366856" y="2250534"/>
              <a:ext cx="1796554" cy="722829"/>
            </a:xfrm>
            <a:prstGeom prst="rect">
              <a:avLst/>
            </a:prstGeom>
          </p:spPr>
        </p:pic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BE7789AF-EF8B-430D-8A68-CE6D5D5D6799}"/>
                </a:ext>
              </a:extLst>
            </p:cNvPr>
            <p:cNvGrpSpPr/>
            <p:nvPr/>
          </p:nvGrpSpPr>
          <p:grpSpPr>
            <a:xfrm>
              <a:off x="7480900" y="1312384"/>
              <a:ext cx="1072109" cy="1804250"/>
              <a:chOff x="3008733" y="3429000"/>
              <a:chExt cx="1072109" cy="1804250"/>
            </a:xfrm>
          </p:grpSpPr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3F9277EC-9C8D-49FC-B5E0-5789565FD9FD}"/>
                  </a:ext>
                </a:extLst>
              </p:cNvPr>
              <p:cNvGrpSpPr/>
              <p:nvPr/>
            </p:nvGrpSpPr>
            <p:grpSpPr>
              <a:xfrm>
                <a:off x="3212891" y="3429000"/>
                <a:ext cx="867951" cy="1804250"/>
                <a:chOff x="5327828" y="872350"/>
                <a:chExt cx="867951" cy="1804250"/>
              </a:xfrm>
            </p:grpSpPr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722839B5-3C2E-413F-8872-7F701D6C4320}"/>
                    </a:ext>
                  </a:extLst>
                </p:cNvPr>
                <p:cNvSpPr/>
                <p:nvPr/>
              </p:nvSpPr>
              <p:spPr>
                <a:xfrm rot="20607760">
                  <a:off x="5556369" y="899029"/>
                  <a:ext cx="376999" cy="1304292"/>
                </a:xfrm>
                <a:prstGeom prst="rect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7" name="等腰三角形 86">
                  <a:extLst>
                    <a:ext uri="{FF2B5EF4-FFF2-40B4-BE49-F238E27FC236}">
                      <a16:creationId xmlns:a16="http://schemas.microsoft.com/office/drawing/2014/main" id="{5E1535B7-E6EB-46A0-9CC6-0EBAFE6ED66E}"/>
                    </a:ext>
                  </a:extLst>
                </p:cNvPr>
                <p:cNvSpPr/>
                <p:nvPr/>
              </p:nvSpPr>
              <p:spPr>
                <a:xfrm>
                  <a:off x="5327828" y="2190270"/>
                  <a:ext cx="867951" cy="486330"/>
                </a:xfrm>
                <a:prstGeom prst="triangl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88" name="直線單箭頭接點 87">
                  <a:extLst>
                    <a:ext uri="{FF2B5EF4-FFF2-40B4-BE49-F238E27FC236}">
                      <a16:creationId xmlns:a16="http://schemas.microsoft.com/office/drawing/2014/main" id="{91F865F8-C065-41FB-9964-4924FDC0E82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5769280" y="2121250"/>
                  <a:ext cx="337956" cy="101330"/>
                </a:xfrm>
                <a:prstGeom prst="straightConnector1">
                  <a:avLst/>
                </a:prstGeom>
                <a:ln w="762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單箭頭接點 88">
                  <a:extLst>
                    <a:ext uri="{FF2B5EF4-FFF2-40B4-BE49-F238E27FC236}">
                      <a16:creationId xmlns:a16="http://schemas.microsoft.com/office/drawing/2014/main" id="{C159FCCD-3236-4EDC-ACFE-2E9F700D2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723969" y="872350"/>
                  <a:ext cx="37837" cy="1334858"/>
                </a:xfrm>
                <a:prstGeom prst="straightConnector1">
                  <a:avLst/>
                </a:prstGeom>
                <a:ln w="76200"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線單箭頭接點 89">
                  <a:extLst>
                    <a:ext uri="{FF2B5EF4-FFF2-40B4-BE49-F238E27FC236}">
                      <a16:creationId xmlns:a16="http://schemas.microsoft.com/office/drawing/2014/main" id="{B63C0D5A-FA45-44E0-B2A1-DD16A840FAC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5375972" y="972236"/>
                  <a:ext cx="374889" cy="1250345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文字方塊 83">
                    <a:extLst>
                      <a:ext uri="{FF2B5EF4-FFF2-40B4-BE49-F238E27FC236}">
                        <a16:creationId xmlns:a16="http://schemas.microsoft.com/office/drawing/2014/main" id="{3437E642-A5C9-4014-96BE-5F1DD1269210}"/>
                      </a:ext>
                    </a:extLst>
                  </p:cNvPr>
                  <p:cNvSpPr txBox="1"/>
                  <p:nvPr/>
                </p:nvSpPr>
                <p:spPr>
                  <a:xfrm>
                    <a:off x="3571244" y="3626581"/>
                    <a:ext cx="4275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oMath>
                      </m:oMathPara>
                    </a14:m>
                    <a:endParaRPr lang="zh-TW" altLang="en-US" b="1" i="1" dirty="0"/>
                  </a:p>
                </p:txBody>
              </p:sp>
            </mc:Choice>
            <mc:Fallback>
              <p:sp>
                <p:nvSpPr>
                  <p:cNvPr id="84" name="文字方塊 83">
                    <a:extLst>
                      <a:ext uri="{FF2B5EF4-FFF2-40B4-BE49-F238E27FC236}">
                        <a16:creationId xmlns:a16="http://schemas.microsoft.com/office/drawing/2014/main" id="{3437E642-A5C9-4014-96BE-5F1DD12692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44" y="3626581"/>
                    <a:ext cx="42758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文字方塊 84">
                    <a:extLst>
                      <a:ext uri="{FF2B5EF4-FFF2-40B4-BE49-F238E27FC236}">
                        <a16:creationId xmlns:a16="http://schemas.microsoft.com/office/drawing/2014/main" id="{E163CC4F-5D5D-4E86-A0BE-7D32D69101C4}"/>
                      </a:ext>
                    </a:extLst>
                  </p:cNvPr>
                  <p:cNvSpPr txBox="1"/>
                  <p:nvPr/>
                </p:nvSpPr>
                <p:spPr>
                  <a:xfrm>
                    <a:off x="3008733" y="3690880"/>
                    <a:ext cx="42758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zh-TW" altLang="en-US" b="1" i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5" name="文字方塊 84">
                    <a:extLst>
                      <a:ext uri="{FF2B5EF4-FFF2-40B4-BE49-F238E27FC236}">
                        <a16:creationId xmlns:a16="http://schemas.microsoft.com/office/drawing/2014/main" id="{E163CC4F-5D5D-4E86-A0BE-7D32D69101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08733" y="3690880"/>
                    <a:ext cx="42758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586CA8E0-0F02-4B69-A05A-C57BAC90B7E0}"/>
                </a:ext>
              </a:extLst>
            </p:cNvPr>
            <p:cNvCxnSpPr>
              <a:cxnSpLocks/>
              <a:stCxn id="86" idx="1"/>
            </p:cNvCxnSpPr>
            <p:nvPr/>
          </p:nvCxnSpPr>
          <p:spPr>
            <a:xfrm flipH="1">
              <a:off x="7163410" y="2044864"/>
              <a:ext cx="757986" cy="3829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矩形: 圓角 93">
            <a:extLst>
              <a:ext uri="{FF2B5EF4-FFF2-40B4-BE49-F238E27FC236}">
                <a16:creationId xmlns:a16="http://schemas.microsoft.com/office/drawing/2014/main" id="{37118FB2-B9EF-4A96-8257-67F6FC2DE386}"/>
              </a:ext>
            </a:extLst>
          </p:cNvPr>
          <p:cNvSpPr/>
          <p:nvPr/>
        </p:nvSpPr>
        <p:spPr>
          <a:xfrm>
            <a:off x="8404904" y="843864"/>
            <a:ext cx="3485101" cy="2078966"/>
          </a:xfrm>
          <a:prstGeom prst="roundRect">
            <a:avLst>
              <a:gd name="adj" fmla="val 911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3784284-D391-474A-8E57-CC953F95DAB6}"/>
              </a:ext>
            </a:extLst>
          </p:cNvPr>
          <p:cNvSpPr txBox="1"/>
          <p:nvPr/>
        </p:nvSpPr>
        <p:spPr>
          <a:xfrm>
            <a:off x="8530860" y="1032563"/>
            <a:ext cx="176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  <a:r>
              <a:rPr lang="en-US" altLang="zh-TW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IMU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7" name="圖片 106">
            <a:extLst>
              <a:ext uri="{FF2B5EF4-FFF2-40B4-BE49-F238E27FC236}">
                <a16:creationId xmlns:a16="http://schemas.microsoft.com/office/drawing/2014/main" id="{72B36638-5DDB-462B-9610-B34A2D5936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66" t="34824" r="25403" b="30898"/>
          <a:stretch/>
        </p:blipFill>
        <p:spPr>
          <a:xfrm rot="16200000">
            <a:off x="9605235" y="1470635"/>
            <a:ext cx="1190562" cy="1313381"/>
          </a:xfrm>
          <a:prstGeom prst="rect">
            <a:avLst/>
          </a:prstGeom>
        </p:spPr>
      </p:pic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924F0B09-3888-4CCA-A3BF-7BF0420709EA}"/>
              </a:ext>
            </a:extLst>
          </p:cNvPr>
          <p:cNvSpPr txBox="1"/>
          <p:nvPr/>
        </p:nvSpPr>
        <p:spPr>
          <a:xfrm>
            <a:off x="4767696" y="338613"/>
            <a:ext cx="248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測量方式</a:t>
            </a:r>
          </a:p>
        </p:txBody>
      </p: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58304B5C-4E4B-46C6-93B8-AC0FE8A224F7}"/>
              </a:ext>
            </a:extLst>
          </p:cNvPr>
          <p:cNvGrpSpPr/>
          <p:nvPr/>
        </p:nvGrpSpPr>
        <p:grpSpPr>
          <a:xfrm>
            <a:off x="930180" y="3736631"/>
            <a:ext cx="5027685" cy="2637713"/>
            <a:chOff x="2202778" y="3611418"/>
            <a:chExt cx="5027685" cy="2637713"/>
          </a:xfrm>
        </p:grpSpPr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154129B5-15A4-4894-9C35-BA1CB6C05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4" t="18796" r="16364" b="23382"/>
            <a:stretch/>
          </p:blipFill>
          <p:spPr>
            <a:xfrm>
              <a:off x="2202778" y="4140864"/>
              <a:ext cx="5027685" cy="2108267"/>
            </a:xfrm>
            <a:prstGeom prst="rect">
              <a:avLst/>
            </a:prstGeom>
          </p:spPr>
        </p:pic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523CD117-C255-422D-A846-870485F36E62}"/>
                </a:ext>
              </a:extLst>
            </p:cNvPr>
            <p:cNvSpPr txBox="1"/>
            <p:nvPr/>
          </p:nvSpPr>
          <p:spPr>
            <a:xfrm>
              <a:off x="2339454" y="3611418"/>
              <a:ext cx="33501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量測裝置</a:t>
              </a:r>
            </a:p>
          </p:txBody>
        </p: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BF3241C9-3DFC-4A2B-877D-EBDC4E21D370}"/>
              </a:ext>
            </a:extLst>
          </p:cNvPr>
          <p:cNvGrpSpPr>
            <a:grpSpLocks noChangeAspect="1"/>
          </p:cNvGrpSpPr>
          <p:nvPr/>
        </p:nvGrpSpPr>
        <p:grpSpPr>
          <a:xfrm>
            <a:off x="1098083" y="4620081"/>
            <a:ext cx="855434" cy="1085393"/>
            <a:chOff x="1098083" y="4442691"/>
            <a:chExt cx="1021440" cy="1296027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0EE5CDCF-2754-46D6-B3F0-3BAAA2771152}"/>
                </a:ext>
              </a:extLst>
            </p:cNvPr>
            <p:cNvCxnSpPr/>
            <p:nvPr/>
          </p:nvCxnSpPr>
          <p:spPr>
            <a:xfrm flipV="1">
              <a:off x="1098083" y="4442691"/>
              <a:ext cx="0" cy="11730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6D43D4E6-82EA-4D23-A167-DCC6B1CF6868}"/>
                </a:ext>
              </a:extLst>
            </p:cNvPr>
            <p:cNvCxnSpPr>
              <a:cxnSpLocks/>
            </p:cNvCxnSpPr>
            <p:nvPr/>
          </p:nvCxnSpPr>
          <p:spPr>
            <a:xfrm>
              <a:off x="1098083" y="5615709"/>
              <a:ext cx="1021440" cy="1230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>
              <a:extLst>
                <a:ext uri="{FF2B5EF4-FFF2-40B4-BE49-F238E27FC236}">
                  <a16:creationId xmlns:a16="http://schemas.microsoft.com/office/drawing/2014/main" id="{2610328B-EE7D-4307-97B9-2987E8B03E21}"/>
                </a:ext>
              </a:extLst>
            </p:cNvPr>
            <p:cNvCxnSpPr/>
            <p:nvPr/>
          </p:nvCxnSpPr>
          <p:spPr>
            <a:xfrm flipV="1">
              <a:off x="1098083" y="5159214"/>
              <a:ext cx="970690" cy="45649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A92F677B-B394-42B6-8470-E797F53FFBA3}"/>
              </a:ext>
            </a:extLst>
          </p:cNvPr>
          <p:cNvSpPr txBox="1"/>
          <p:nvPr/>
        </p:nvSpPr>
        <p:spPr>
          <a:xfrm>
            <a:off x="862666" y="5533659"/>
            <a:ext cx="1023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(0,0,0)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30" name="圖片 129">
            <a:extLst>
              <a:ext uri="{FF2B5EF4-FFF2-40B4-BE49-F238E27FC236}">
                <a16:creationId xmlns:a16="http://schemas.microsoft.com/office/drawing/2014/main" id="{D603EC5C-1A5D-4590-9859-65B5A376182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19" y="4750362"/>
            <a:ext cx="2733675" cy="1219200"/>
          </a:xfrm>
          <a:prstGeom prst="rect">
            <a:avLst/>
          </a:prstGeom>
        </p:spPr>
      </p:pic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01321F6-A2C2-48C0-9EB5-95D6C4615556}"/>
              </a:ext>
            </a:extLst>
          </p:cNvPr>
          <p:cNvSpPr txBox="1"/>
          <p:nvPr/>
        </p:nvSpPr>
        <p:spPr>
          <a:xfrm>
            <a:off x="6244889" y="4231204"/>
            <a:ext cx="330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取得多筆數據並計算最小誤差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EA700948-7A66-492B-92C1-1A8C8545FBC5}"/>
                  </a:ext>
                </a:extLst>
              </p:cNvPr>
              <p:cNvSpPr txBox="1"/>
              <p:nvPr/>
            </p:nvSpPr>
            <p:spPr>
              <a:xfrm>
                <a:off x="9821781" y="5025314"/>
                <a:ext cx="2348448" cy="66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獲得待測物質心座標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微軟正黑體" panose="020B0604030504040204" pitchFamily="34" charset="-12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EA700948-7A66-492B-92C1-1A8C8545F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781" y="5025314"/>
                <a:ext cx="2348448" cy="662233"/>
              </a:xfrm>
              <a:prstGeom prst="rect">
                <a:avLst/>
              </a:prstGeom>
              <a:blipFill>
                <a:blip r:embed="rId17"/>
                <a:stretch>
                  <a:fillRect l="-2078" t="-45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箭號: 向右 132">
            <a:extLst>
              <a:ext uri="{FF2B5EF4-FFF2-40B4-BE49-F238E27FC236}">
                <a16:creationId xmlns:a16="http://schemas.microsoft.com/office/drawing/2014/main" id="{1340C52E-40E4-4066-BB05-450E47E7F71A}"/>
              </a:ext>
            </a:extLst>
          </p:cNvPr>
          <p:cNvSpPr/>
          <p:nvPr/>
        </p:nvSpPr>
        <p:spPr>
          <a:xfrm>
            <a:off x="6008048" y="5135544"/>
            <a:ext cx="42969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箭號: 向右 133">
            <a:extLst>
              <a:ext uri="{FF2B5EF4-FFF2-40B4-BE49-F238E27FC236}">
                <a16:creationId xmlns:a16="http://schemas.microsoft.com/office/drawing/2014/main" id="{7C4D6884-D389-4674-96EA-DA4777D926A8}"/>
              </a:ext>
            </a:extLst>
          </p:cNvPr>
          <p:cNvSpPr/>
          <p:nvPr/>
        </p:nvSpPr>
        <p:spPr>
          <a:xfrm>
            <a:off x="9335573" y="5135544"/>
            <a:ext cx="42969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85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79</Words>
  <Application>Microsoft Office PowerPoint</Application>
  <PresentationFormat>寬螢幕</PresentationFormat>
  <Paragraphs>37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wangia@solab.me.ntu.edu.tw</dc:creator>
  <cp:lastModifiedBy>wangia@solab.me.ntu.edu.tw</cp:lastModifiedBy>
  <cp:revision>18</cp:revision>
  <dcterms:created xsi:type="dcterms:W3CDTF">2025-04-11T07:14:42Z</dcterms:created>
  <dcterms:modified xsi:type="dcterms:W3CDTF">2025-04-15T13:08:13Z</dcterms:modified>
</cp:coreProperties>
</file>