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2D714-C6C2-4D64-91BF-6DFCD36B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18F5D2-E966-48F6-8137-113EE721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17261-190F-4883-A0C0-205BDFE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B2106B-0236-4F27-8F99-9EA327B4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7C4E58-6E13-4468-A615-004C89B2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44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7B9B4-F5E9-413A-88A0-B82795E1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BE392C-71FF-450F-8436-B6539E1A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13078-F798-4462-9D86-FA3A9C3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707E2-64F6-4C9F-8746-9F4330EF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E08FA-A66B-40CC-9EC1-3332FB0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6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1A1542-1779-40D7-9283-7ABA62992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79D73C-EB4B-4AC8-91A9-EDCBA7C0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35148-EF9B-414D-A478-2CAFD36E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0E58E3-2241-4D0B-A217-7CFE2EE4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90D90-E7BD-4D22-92C0-A8D4E320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62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1206A-0F01-4944-A8D8-EF9E676A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51779-7E4D-46B7-9C7C-781561E2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D434A-7C81-47D3-9D82-5AB1DFE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589DAB-F361-46AE-B8FC-3DD9DDE7F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42EC5B-53F3-478A-9309-865523B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2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6A7FD-0958-4BCA-A5A6-EAD68245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B9F73B-4E8D-4460-AD0E-980B471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E2EC6-95D6-41E0-BA42-8C47778E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9830DB-B870-4E08-B6CB-368B4C27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38323-66D0-48DD-9BD8-046CFD76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2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399B9-3F5C-4AAC-B8EF-02DCCE96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4010E0-9603-4079-ACC4-626F0A89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65D188-ECDB-4DB6-8948-F82D83099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446BCF-CB0F-45F7-A0FF-7F693CD4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79C01F-B589-4583-89D7-EF2BC68F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CA75B-524E-4427-8416-70DA5213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03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93964-4FC9-4BDE-8950-574F1153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A883AA-F587-4672-8FE7-2790C8B16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512A29-2668-4EC8-A10B-3C2E7BEF9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BED034-721B-4494-81CC-8EFC1BF7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4A74DD-C4E3-465B-AE16-9A9C8D6D4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413DDD-4DDC-48E2-8D87-2DDED81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A4A43E-F961-44CB-B532-C1C4113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1FFAD6-E12F-464B-A4B1-89207F6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95E9C-0088-4EC6-9BB6-7EB78260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5CF27A-D56F-49A6-BD3C-D8C1BE91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DAF1F9-DE26-4A76-BFC9-D958BA0D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1D65A3C-2DBD-4284-A4E3-4F53E31C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760F9B-9EB1-4F75-9BD3-04FFE311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2E9D42-25B1-4247-B6A3-08181932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3331A-7436-41BD-9336-F66F9D1E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ED97E-2EFD-42D0-A108-5542262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7BCB20-8ACE-4640-AE67-96FCFA788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CEC2D1-2C3E-410B-B0EE-364E7A49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B75628-095E-4068-8746-0CD66619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80F971-80D9-4366-9529-B254A79B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E2280B-BB12-4B5E-9B2E-B378CFD7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2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A913E-E090-4CD9-BBF4-0DAA0E8B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2E09C3-C2FE-4BB3-9C0B-58FB61D6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801BF2-C6A2-43E3-A72A-604847D6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C15B9B-A166-4908-A40A-B3247ABC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35C5A5-2797-4335-A6AF-4F262CBA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18F873-0EA0-46CE-A088-04519DDD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0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60E2D1-AAA8-40B6-BBC7-DD015736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3995F3-17A6-447D-8F17-B253E65A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05F6AA-0C7B-4F78-B5AC-C6CB30B4F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F79BB-3EDA-44D9-A391-8B70FA780266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81E96-F233-49EF-9806-A8832248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EA965E-0A05-46C2-9D79-2FA70F839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6630D-8146-4E5B-86EC-7F3D0AD99F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stor.org/stable/44731313.%20Accessed%2025%20Oct.%202023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083F4-5084-4DF5-937D-7B69F93C0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Measure/Estimate vehicle yaw moment of inertia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7C02F5-4ED0-4AC2-8189-BEA280887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96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DBE1E0-C445-45AE-9955-B3E486EAE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15" y="708604"/>
            <a:ext cx="2513107" cy="33931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948C787-DA66-4790-8775-4DF290DD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Measure vehicle yaw moment of inertia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E2CA81-5241-4F54-BB44-D37D9AE5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60324" cy="4486274"/>
          </a:xfrm>
        </p:spPr>
        <p:txBody>
          <a:bodyPr/>
          <a:lstStyle/>
          <a:p>
            <a:r>
              <a:rPr lang="en-US" altLang="zh-TW" sz="3200" dirty="0"/>
              <a:t>Base on pendulum principle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Suspension method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Woodfield, A. A. (1969). Measurement of the yawing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moment and product of inertia of an aircraft by the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single point suspension method: theory and rig design.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Reports and memoranda (Aeronautical Research Council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(Great Britain)), No. 3607.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https://reports.aerade.cranfield.ac.uk/handle/1826.2/2875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Torsion pendulum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HEJTMÁNEK, Petr, et al. Measuring the yaw moment of inertia of a vehicle. J. Middle Eur. Constr. Des. Cars, 2013, 11.1: 16-22.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http://archive.sciendo.com/MECDC/mecdc.2013.11.issue-1/mecdc-2013-0003/mecdc-2013-0003.pdf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3054B3-7A8A-4947-AF37-80FEB398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2585"/>
            <a:ext cx="3425515" cy="256913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108734-FF5F-4833-9FA7-85BC40596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607" y="4339393"/>
            <a:ext cx="333421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inertia—DEKF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8002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Dual extended Kalman filter (DEKF)</a:t>
                </a:r>
              </a:p>
              <a:p>
                <a:r>
                  <a:rPr lang="en-US" altLang="zh-TW" dirty="0"/>
                  <a:t>Separate vehicle model variables</a:t>
                </a:r>
              </a:p>
              <a:p>
                <a:pPr lvl="1"/>
                <a:r>
                  <a:rPr lang="en-US" altLang="zh-TW" dirty="0"/>
                  <a:t>states(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/>
                  <a:t>): velocities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accelerations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slip angles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……</a:t>
                </a:r>
              </a:p>
              <a:p>
                <a:pPr lvl="1"/>
                <a:r>
                  <a:rPr lang="en-US" altLang="zh-TW" dirty="0"/>
                  <a:t>Parameter(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dirty="0"/>
                  <a:t>): moment of inertia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position of center of gravity ……</a:t>
                </a:r>
              </a:p>
              <a:p>
                <a:r>
                  <a:rPr lang="en-US" altLang="zh-TW" dirty="0"/>
                  <a:t>Run two extended Kalman filter (EKF) parallelly,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 other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Switch off parameter EKF once parameters converge</a:t>
                </a:r>
              </a:p>
              <a:p>
                <a:r>
                  <a:rPr lang="en-US" altLang="zh-TW" dirty="0"/>
                  <a:t>Results show parameter estimation is sensitive(error 4~20%) to tire model accuracy and noise while state estimation is more robust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80020" cy="4351338"/>
              </a:xfrm>
              <a:blipFill>
                <a:blip r:embed="rId2"/>
                <a:stretch>
                  <a:fillRect l="-1500" t="-28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4C4A7CF3-63F4-49D1-9236-2A607821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649" y="1602840"/>
            <a:ext cx="2621507" cy="1542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0E0B22-C6B1-4051-BA97-DB222F9CF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598" y="3290850"/>
            <a:ext cx="2503913" cy="2528889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6EC78C1D-4338-4DAE-B39B-03FC83DE925E}"/>
              </a:ext>
            </a:extLst>
          </p:cNvPr>
          <p:cNvGrpSpPr/>
          <p:nvPr/>
        </p:nvGrpSpPr>
        <p:grpSpPr>
          <a:xfrm>
            <a:off x="5574632" y="1826739"/>
            <a:ext cx="3745017" cy="4050072"/>
            <a:chOff x="5006011" y="2461899"/>
            <a:chExt cx="4391638" cy="493849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C4DE473-1D95-4839-BB3F-04716F3C1271}"/>
                </a:ext>
              </a:extLst>
            </p:cNvPr>
            <p:cNvGrpSpPr/>
            <p:nvPr/>
          </p:nvGrpSpPr>
          <p:grpSpPr>
            <a:xfrm>
              <a:off x="5006011" y="2461899"/>
              <a:ext cx="4391638" cy="1467055"/>
              <a:chOff x="5493010" y="2207004"/>
              <a:chExt cx="4391638" cy="1467055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7EB86B57-F11A-4B90-AEE5-34B2E5F62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3010" y="2207004"/>
                <a:ext cx="1609950" cy="1467055"/>
              </a:xfrm>
              <a:prstGeom prst="rect">
                <a:avLst/>
              </a:prstGeom>
            </p:spPr>
          </p:pic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43A24EFD-BCFB-42A2-9162-9EF54630B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2960" y="2597584"/>
                <a:ext cx="2781688" cy="1076475"/>
              </a:xfrm>
              <a:prstGeom prst="rect">
                <a:avLst/>
              </a:prstGeom>
            </p:spPr>
          </p:pic>
        </p:grp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6352E54-71B5-4CC8-A0CB-6ED836525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77713" y="4247176"/>
              <a:ext cx="3581900" cy="3153216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DD4AF9-13FC-47D4-8948-E282CC7B61FF}"/>
              </a:ext>
            </a:extLst>
          </p:cNvPr>
          <p:cNvSpPr txBox="1"/>
          <p:nvPr/>
        </p:nvSpPr>
        <p:spPr>
          <a:xfrm>
            <a:off x="1427193" y="6137786"/>
            <a:ext cx="925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Wenzel, Thomas A., et al. "Dual extended Kalman filter for vehicle state and parameter estimation." Vehicle system dynamics 44.2 (2006): 153-171. </a:t>
            </a:r>
            <a:r>
              <a:rPr lang="en-US" altLang="zh-TW" sz="1200" dirty="0">
                <a:solidFill>
                  <a:schemeClr val="accent1"/>
                </a:solidFill>
              </a:rPr>
              <a:t>https://www.tandfonline.com/doi/full/10.1080/00423110500385949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4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inertia—LSR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39C60-B6C9-4073-B5AA-2C1AB09D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Least-Squares Regression (LSR)</a:t>
            </a:r>
          </a:p>
          <a:p>
            <a:r>
              <a:rPr lang="en-US" altLang="zh-TW" dirty="0"/>
              <a:t>The single-track vehicle model is used, relating lateral acceleration, yaw acceleration, and rear wheel lateral forces </a:t>
            </a:r>
            <a:r>
              <a:rPr lang="en-US" altLang="zh-TW" sz="2400" dirty="0"/>
              <a:t>(</a:t>
            </a:r>
            <a:r>
              <a:rPr lang="en-US" altLang="zh-TW" sz="2400" b="0" i="0" dirty="0">
                <a:solidFill>
                  <a:srgbClr val="1C1917"/>
                </a:solidFill>
                <a:effectLst/>
                <a:latin typeface="-apple-system"/>
              </a:rPr>
              <a:t>Rear wheel lateral forces are estimated using a relaxation length tire model to capture transient dynamics)</a:t>
            </a:r>
          </a:p>
          <a:p>
            <a:r>
              <a:rPr lang="en-US" altLang="zh-TW" dirty="0">
                <a:solidFill>
                  <a:srgbClr val="1C1917"/>
                </a:solidFill>
                <a:latin typeface="-apple-system"/>
              </a:rPr>
              <a:t>Applying LSR in three parts:</a:t>
            </a:r>
          </a:p>
          <a:p>
            <a:pPr lvl="1"/>
            <a:r>
              <a:rPr lang="en-US" altLang="zh-TW" dirty="0"/>
              <a:t>Estimate the antenna bias angle</a:t>
            </a:r>
          </a:p>
          <a:p>
            <a:pPr lvl="1"/>
            <a:r>
              <a:rPr lang="en-US" altLang="zh-TW" dirty="0"/>
              <a:t>Estimate the tire relaxation length parameter</a:t>
            </a:r>
          </a:p>
          <a:p>
            <a:pPr lvl="1"/>
            <a:r>
              <a:rPr lang="en-US" altLang="zh-TW" dirty="0"/>
              <a:t>Finally estimate the yaw moment of inertia 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Estimated value within 1-1.5% of </a:t>
            </a:r>
            <a:r>
              <a:rPr lang="en-US" altLang="zh-TW" dirty="0" err="1"/>
              <a:t>CarSim</a:t>
            </a:r>
            <a:r>
              <a:rPr lang="en-US" altLang="zh-TW" dirty="0"/>
              <a:t> value which is not ensure the precision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BABB41-81DA-4BF4-840A-55CA9832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76" y="1994687"/>
            <a:ext cx="2636819" cy="11210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6A6DA5-FEF3-43D5-8213-D36647F183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4"/>
          <a:stretch/>
        </p:blipFill>
        <p:spPr>
          <a:xfrm>
            <a:off x="8801163" y="1976675"/>
            <a:ext cx="3174517" cy="1320310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4AF596-1A6C-401C-9040-B6199910FDC6}"/>
              </a:ext>
            </a:extLst>
          </p:cNvPr>
          <p:cNvGrpSpPr/>
          <p:nvPr/>
        </p:nvGrpSpPr>
        <p:grpSpPr>
          <a:xfrm>
            <a:off x="6512659" y="3296985"/>
            <a:ext cx="4407671" cy="2416831"/>
            <a:chOff x="6370396" y="3125001"/>
            <a:chExt cx="4407671" cy="241683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D061EC6-E0C9-4E7A-9218-FB491C723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14" b="1"/>
            <a:stretch/>
          </p:blipFill>
          <p:spPr>
            <a:xfrm>
              <a:off x="6370396" y="3429000"/>
              <a:ext cx="4353533" cy="2009796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576B1E5-3394-4F68-846F-348705772754}"/>
                </a:ext>
              </a:extLst>
            </p:cNvPr>
            <p:cNvSpPr/>
            <p:nvPr/>
          </p:nvSpPr>
          <p:spPr>
            <a:xfrm>
              <a:off x="9440333" y="3391298"/>
              <a:ext cx="1337734" cy="2150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2A8C45C-FC70-426E-87C2-34E73D0C4100}"/>
                </a:ext>
              </a:extLst>
            </p:cNvPr>
            <p:cNvSpPr txBox="1"/>
            <p:nvPr/>
          </p:nvSpPr>
          <p:spPr>
            <a:xfrm>
              <a:off x="9440333" y="3125001"/>
              <a:ext cx="1337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CarSim</a:t>
              </a:r>
              <a:r>
                <a:rPr lang="en-US" altLang="zh-TW" dirty="0">
                  <a:solidFill>
                    <a:srgbClr val="FF0000"/>
                  </a:solidFill>
                </a:rPr>
                <a:t> Data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A588468-4146-4A36-ABD4-61154832D6CD}"/>
              </a:ext>
            </a:extLst>
          </p:cNvPr>
          <p:cNvSpPr txBox="1"/>
          <p:nvPr/>
        </p:nvSpPr>
        <p:spPr>
          <a:xfrm>
            <a:off x="1867864" y="6005797"/>
            <a:ext cx="887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Yu, </a:t>
            </a:r>
            <a:r>
              <a:rPr lang="en-US" altLang="zh-TW" sz="1200" dirty="0" err="1"/>
              <a:t>Zitian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Xiaoyu</a:t>
            </a:r>
            <a:r>
              <a:rPr lang="en-US" altLang="zh-TW" sz="1200" dirty="0"/>
              <a:t> Huang, and </a:t>
            </a:r>
            <a:r>
              <a:rPr lang="en-US" altLang="zh-TW" sz="1200" dirty="0" err="1"/>
              <a:t>Junmin</a:t>
            </a:r>
            <a:r>
              <a:rPr lang="en-US" altLang="zh-TW" sz="1200" dirty="0"/>
              <a:t> Wang. "A least-squares regression based method for vehicle yaw moment of inertia estimation." 2015 American Control Conference (ACC). IEEE, 2015.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https://ieeexplore.ieee.org/abstract/document/7172189/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0FA15-8C4A-49FB-A82E-91453DD5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Estimate vehicle yaw moment of inertia—Empirical equation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56043" cy="1120775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𝐶𝐺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applying the Monte Carlo method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B39C60-B6C9-4073-B5AA-2C1AB09D7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56043" cy="1120775"/>
              </a:xfrm>
              <a:blipFill>
                <a:blip r:embed="rId2"/>
                <a:stretch>
                  <a:fillRect l="-1874" t="-5978" b="-8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CFEA3E99-BBFB-40D7-876F-36803B617226}"/>
              </a:ext>
            </a:extLst>
          </p:cNvPr>
          <p:cNvGrpSpPr/>
          <p:nvPr/>
        </p:nvGrpSpPr>
        <p:grpSpPr>
          <a:xfrm>
            <a:off x="355782" y="2946400"/>
            <a:ext cx="4926442" cy="1325564"/>
            <a:chOff x="949425" y="2466840"/>
            <a:chExt cx="6644016" cy="192431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78CFA29-1FD6-4691-B72A-86CC967CB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959" y="2466840"/>
              <a:ext cx="6144482" cy="1924319"/>
            </a:xfrm>
            <a:prstGeom prst="rect">
              <a:avLst/>
            </a:prstGeom>
          </p:spPr>
        </p:pic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0FB2C61F-2867-40B7-AE9A-4A71D3DAB1FE}"/>
                </a:ext>
              </a:extLst>
            </p:cNvPr>
            <p:cNvSpPr/>
            <p:nvPr/>
          </p:nvSpPr>
          <p:spPr>
            <a:xfrm>
              <a:off x="949425" y="3153832"/>
              <a:ext cx="499534" cy="550333"/>
            </a:xfrm>
            <a:prstGeom prst="rightArrow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6F490985-19CF-47A5-A378-DC0E57CD89A7}"/>
              </a:ext>
            </a:extLst>
          </p:cNvPr>
          <p:cNvCxnSpPr>
            <a:cxnSpLocks/>
          </p:cNvCxnSpPr>
          <p:nvPr/>
        </p:nvCxnSpPr>
        <p:spPr>
          <a:xfrm>
            <a:off x="5621867" y="1532467"/>
            <a:ext cx="0" cy="4572000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CE0547F-1E16-44D0-A489-FD9AE1A6CE8B}"/>
                  </a:ext>
                </a:extLst>
              </p:cNvPr>
              <p:cNvSpPr txBox="1"/>
              <p:nvPr/>
            </p:nvSpPr>
            <p:spPr>
              <a:xfrm>
                <a:off x="5961511" y="1085604"/>
                <a:ext cx="5257800" cy="575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</m:oMath>
                </a14:m>
                <a:r>
                  <a:rPr lang="en-US" altLang="zh-TW" dirty="0"/>
                  <a:t>— The most commonly cited estimation of the yaw moment has been with us for some time. The original source is uncertain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=0.1269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𝑚𝑙𝐿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/>
                  <a:t>Burg</a:t>
                </a:r>
                <a:r>
                  <a:rPr lang="en-US" altLang="zh-TW" dirty="0"/>
                  <a:t>(1982)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2.86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−1,315 ,  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=0.920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 err="1"/>
                  <a:t>Reide</a:t>
                </a:r>
                <a:r>
                  <a:rPr lang="en-US" altLang="zh-TW" dirty="0"/>
                  <a:t>(1984)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10%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/>
                  <a:t>Allen</a:t>
                </a:r>
                <a:r>
                  <a:rPr lang="en-US" altLang="zh-TW" dirty="0"/>
                  <a:t>(1987)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—</a:t>
                </a:r>
                <a:r>
                  <a:rPr lang="en-US" altLang="zh-TW" b="1" dirty="0"/>
                  <a:t>Garrot</a:t>
                </a:r>
                <a:r>
                  <a:rPr lang="en-US" altLang="zh-TW" dirty="0"/>
                  <a:t>(1988)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Passenger Cars: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=3.08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−1,635 , 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=0.88</m:t>
                    </m:r>
                  </m:oMath>
                </a14:m>
                <a:endParaRPr lang="en-US" altLang="zh-TW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Light Trucks: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=3.08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−1,821 , 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=0.73</m:t>
                    </m:r>
                  </m:oMath>
                </a14:m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 err="1"/>
                  <a:t>Reide</a:t>
                </a:r>
                <a:r>
                  <a:rPr lang="en-US" altLang="zh-TW" dirty="0"/>
                  <a:t>(1991)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𝑓𝑟𝑎𝑐𝑡𝑖𝑜𝑛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𝑣𝑒h𝑖𝑐𝑙𝑒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𝑚𝑎𝑠𝑠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𝑏𝑜𝑟𝑛𝑒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𝑎𝑥𝑙𝑒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/>
                  <a:t>Noon</a:t>
                </a:r>
                <a:r>
                  <a:rPr lang="en-US" altLang="zh-TW" dirty="0"/>
                  <a:t>(1994)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𝑚𝑡𝑙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𝐴𝑝𝑝𝑟𝑜𝑥𝑖𝑚𝑎𝑡𝑖𝑜𝑛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altLang="zh-TW" dirty="0"/>
                  <a:t> —</a:t>
                </a:r>
                <a:r>
                  <a:rPr lang="en-US" altLang="zh-TW" b="1" dirty="0" err="1"/>
                  <a:t>Bixel</a:t>
                </a:r>
                <a:r>
                  <a:rPr lang="en-US" altLang="zh-TW" dirty="0"/>
                  <a:t>(1996)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CE0547F-1E16-44D0-A489-FD9AE1A6C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511" y="1085604"/>
                <a:ext cx="5257800" cy="5758884"/>
              </a:xfrm>
              <a:prstGeom prst="rect">
                <a:avLst/>
              </a:prstGeom>
              <a:blipFill>
                <a:blip r:embed="rId4"/>
                <a:stretch>
                  <a:fillRect l="-812" t="-529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圖片 20">
            <a:extLst>
              <a:ext uri="{FF2B5EF4-FFF2-40B4-BE49-F238E27FC236}">
                <a16:creationId xmlns:a16="http://schemas.microsoft.com/office/drawing/2014/main" id="{BD676711-6515-47B9-846F-18BFF74D85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37"/>
          <a:stretch/>
        </p:blipFill>
        <p:spPr>
          <a:xfrm>
            <a:off x="355782" y="4125092"/>
            <a:ext cx="3494431" cy="2603842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56D81E-9ED9-4C08-BDBB-9D5561838793}"/>
              </a:ext>
            </a:extLst>
          </p:cNvPr>
          <p:cNvSpPr txBox="1"/>
          <p:nvPr/>
        </p:nvSpPr>
        <p:spPr>
          <a:xfrm>
            <a:off x="3844846" y="4238577"/>
            <a:ext cx="1642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Fundowicz</a:t>
            </a:r>
            <a:r>
              <a:rPr lang="en-US" altLang="zh-TW" sz="1200" dirty="0"/>
              <a:t>, Piotr, and Hubert Sar. "Estimation of mass moments of inertia of automobile." 2018 XI International Science-Technical Conference Automotive Safety. IEEE, 2018.</a:t>
            </a:r>
          </a:p>
          <a:p>
            <a:r>
              <a:rPr lang="en-US" altLang="zh-TW" sz="1200" dirty="0">
                <a:solidFill>
                  <a:schemeClr val="accent1"/>
                </a:solidFill>
              </a:rPr>
              <a:t>https://ieeexplore.ieee.org/abstract/document/8373326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D7F129-FA6F-4BA3-B023-778D3B119A15}"/>
              </a:ext>
            </a:extLst>
          </p:cNvPr>
          <p:cNvSpPr txBox="1"/>
          <p:nvPr/>
        </p:nvSpPr>
        <p:spPr>
          <a:xfrm>
            <a:off x="5487378" y="6212904"/>
            <a:ext cx="6847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Maclnnis</a:t>
            </a:r>
            <a:r>
              <a:rPr lang="en-US" altLang="zh-TW" sz="1200" dirty="0"/>
              <a:t>, Duane D., et al. “A Comparison of Moment of Inertia Estimation Techniques for Vehicle Dynamics Simulation.” SAE Transactions, vol. 106, 1997, pp. 1557–75. JSTOR, </a:t>
            </a:r>
            <a:r>
              <a:rPr lang="en-US" altLang="zh-TW" sz="1200" dirty="0">
                <a:hlinkClick r:id="rId6"/>
              </a:rPr>
              <a:t>http://www.jstor.org/stable/44731313. Accessed 25 Oct. 2023</a:t>
            </a:r>
            <a:r>
              <a:rPr lang="en-US" altLang="zh-TW" sz="1200" dirty="0"/>
              <a:t>.  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332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F0820-F295-494D-99F7-C63D69BA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49EEF9B-B7EF-4FE6-9BF9-BFBFA76EB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71967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92946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71611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8353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95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49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7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0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049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1C7D783-5AAB-4955-8DAF-39D3F3DB78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8706"/>
                  </p:ext>
                </p:extLst>
              </p:nvPr>
            </p:nvGraphicFramePr>
            <p:xfrm>
              <a:off x="838200" y="1825625"/>
              <a:ext cx="10515596" cy="413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66243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評估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/>
                            <a:t>的方式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誤差</a:t>
                          </a:r>
                          <a:r>
                            <a:rPr lang="en-US" altLang="zh-TW" dirty="0"/>
                            <a:t>error 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使用成本</a:t>
                          </a:r>
                          <a:r>
                            <a:rPr lang="en-US" altLang="zh-TW" dirty="0"/>
                            <a:t>cost(relative)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備註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Measure vehicle yaw moment of inertia (Suspension method)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Measure vehicle yaw moment of inertia (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Torsion pendulum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462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model(DEKF)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儘管車輛參數的誤差可能稍大，但是可以同時獲得相對準確的車輛動態變數</a:t>
                          </a:r>
                          <a:r>
                            <a:rPr lang="en-US" altLang="zh-TW" dirty="0"/>
                            <a:t>states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variables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Empirical equation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big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E1C7D783-5AAB-4955-8DAF-39D3F3DB78E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8706"/>
                  </p:ext>
                </p:extLst>
              </p:nvPr>
            </p:nvGraphicFramePr>
            <p:xfrm>
              <a:off x="838200" y="1825625"/>
              <a:ext cx="10515596" cy="4130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8899">
                      <a:extLst>
                        <a:ext uri="{9D8B030D-6E8A-4147-A177-3AD203B41FA5}">
                          <a16:colId xmlns:a16="http://schemas.microsoft.com/office/drawing/2014/main" val="4101769152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644437667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01159018"/>
                        </a:ext>
                      </a:extLst>
                    </a:gridCol>
                    <a:gridCol w="2628899">
                      <a:extLst>
                        <a:ext uri="{9D8B030D-6E8A-4147-A177-3AD203B41FA5}">
                          <a16:colId xmlns:a16="http://schemas.microsoft.com/office/drawing/2014/main" val="31662430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" t="-8197" r="-300463" b="-10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誤差</a:t>
                          </a:r>
                          <a:r>
                            <a:rPr lang="en-US" altLang="zh-TW" dirty="0"/>
                            <a:t>error 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使用成本</a:t>
                          </a:r>
                          <a:r>
                            <a:rPr lang="en-US" altLang="zh-TW" dirty="0"/>
                            <a:t>cost(relative)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備註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7394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Measure vehicle yaw moment of inertia (Suspension method)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826272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/>
                            <a:t>Measure vehicle yaw moment of inertia (</a:t>
                          </a:r>
                          <a:r>
                            <a:rPr kumimoji="0" lang="en-US" altLang="zh-TW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Torsion pendulum</a:t>
                          </a:r>
                          <a:r>
                            <a:rPr lang="en-US" altLang="zh-TW" dirty="0"/>
                            <a:t>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large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646228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model(DEKF)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/>
                            <a:t>儘管車輛參數的誤差可能稍大，但是可以同時獲得相對準確的車輛動態變數</a:t>
                          </a:r>
                          <a:r>
                            <a:rPr lang="en-US" altLang="zh-TW" dirty="0"/>
                            <a:t>states</a:t>
                          </a:r>
                          <a:r>
                            <a:rPr lang="zh-TW" altLang="en-US" dirty="0"/>
                            <a:t> </a:t>
                          </a:r>
                          <a:r>
                            <a:rPr lang="en-US" altLang="zh-TW" dirty="0"/>
                            <a:t>variables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9820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Estimate by model(LSR)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middle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103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Empirical equation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big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small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8903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176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762</Words>
  <Application>Microsoft Office PowerPoint</Application>
  <PresentationFormat>寬螢幕</PresentationFormat>
  <Paragraphs>70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Cambria Math</vt:lpstr>
      <vt:lpstr>Office 佈景主題</vt:lpstr>
      <vt:lpstr>Measure/Estimate vehicle yaw moment of inertia</vt:lpstr>
      <vt:lpstr>Measure vehicle yaw moment of inertia  </vt:lpstr>
      <vt:lpstr>Estimate vehicle yaw moment of inertia—DEKF</vt:lpstr>
      <vt:lpstr>Estimate vehicle yaw moment of inertia—LSR</vt:lpstr>
      <vt:lpstr>Estimate vehicle yaw moment of inertia—Empirical equation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Measure/Estimate vehicle yaw moment of inertia</dc:title>
  <dc:creator>SOLab</dc:creator>
  <cp:lastModifiedBy>SOLab</cp:lastModifiedBy>
  <cp:revision>23</cp:revision>
  <dcterms:created xsi:type="dcterms:W3CDTF">2023-10-25T07:42:48Z</dcterms:created>
  <dcterms:modified xsi:type="dcterms:W3CDTF">2023-10-25T12:10:14Z</dcterms:modified>
</cp:coreProperties>
</file>