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90" r:id="rId2"/>
    <p:sldId id="373" r:id="rId3"/>
    <p:sldId id="291" r:id="rId4"/>
    <p:sldId id="361" r:id="rId5"/>
    <p:sldId id="363" r:id="rId6"/>
    <p:sldId id="364" r:id="rId7"/>
    <p:sldId id="365" r:id="rId8"/>
    <p:sldId id="366" r:id="rId9"/>
    <p:sldId id="368" r:id="rId10"/>
    <p:sldId id="369" r:id="rId11"/>
    <p:sldId id="367" r:id="rId12"/>
    <p:sldId id="371" r:id="rId13"/>
    <p:sldId id="372" r:id="rId14"/>
    <p:sldId id="370" r:id="rId15"/>
    <p:sldId id="374" r:id="rId16"/>
    <p:sldId id="375" r:id="rId17"/>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琮祐 柯" initials="琮祐" lastIdx="2" clrIdx="0">
    <p:extLst>
      <p:ext uri="{19B8F6BF-5375-455C-9EA6-DF929625EA0E}">
        <p15:presenceInfo xmlns:p15="http://schemas.microsoft.com/office/powerpoint/2012/main" userId="044ac11142667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7E6E6"/>
    <a:srgbClr val="E8F7FE"/>
    <a:srgbClr val="2CA02C"/>
    <a:srgbClr val="FF8011"/>
    <a:srgbClr val="FFFEFE"/>
    <a:srgbClr val="4C92C3"/>
    <a:srgbClr val="0070C0"/>
    <a:srgbClr val="65A9D9"/>
    <a:srgbClr val="00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9097" autoAdjust="0"/>
  </p:normalViewPr>
  <p:slideViewPr>
    <p:cSldViewPr snapToGrid="0">
      <p:cViewPr varScale="1">
        <p:scale>
          <a:sx n="74" d="100"/>
          <a:sy n="74" d="100"/>
        </p:scale>
        <p:origin x="56" y="3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72"/>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sz="quarter"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Footer Placeholder 3"/>
          <p:cNvSpPr>
            <a:spLocks noGrp="1"/>
          </p:cNvSpPr>
          <p:nvPr>
            <p:ph type="ftr" sz="quarter" idx="2"/>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970940" y="8829967"/>
            <a:ext cx="3037840" cy="466433"/>
          </a:xfrm>
          <a:prstGeom prst="rect">
            <a:avLst/>
          </a:prstGeom>
        </p:spPr>
        <p:txBody>
          <a:bodyPr vert="horz" lIns="91426" tIns="45714" rIns="91426" bIns="45714" rtlCol="0" anchor="b"/>
          <a:lstStyle>
            <a:lvl1pPr algn="r">
              <a:defRPr sz="1200"/>
            </a:lvl1pPr>
          </a:lstStyle>
          <a:p>
            <a:fld id="{FEE0CA31-E5E3-45BC-BBD4-A7AF04282E48}" type="slidenum">
              <a:rPr lang="zh-TW" altLang="en-US" smtClean="0"/>
              <a:pPr/>
              <a:t>‹#›</a:t>
            </a:fld>
            <a:endParaRPr lang="zh-TW" altLang="en-US"/>
          </a:p>
        </p:txBody>
      </p:sp>
    </p:spTree>
    <p:extLst>
      <p:ext uri="{BB962C8B-B14F-4D97-AF65-F5344CB8AC3E}">
        <p14:creationId xmlns:p14="http://schemas.microsoft.com/office/powerpoint/2010/main" val="182321308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26" tIns="45714" rIns="91426" bIns="45714" rtlCol="0" anchor="ctr"/>
          <a:lstStyle/>
          <a:p>
            <a:endParaRPr lang="zh-TW" altLang="en-US"/>
          </a:p>
        </p:txBody>
      </p:sp>
      <p:sp>
        <p:nvSpPr>
          <p:cNvPr id="5" name="Notes Placeholder 4"/>
          <p:cNvSpPr>
            <a:spLocks noGrp="1"/>
          </p:cNvSpPr>
          <p:nvPr>
            <p:ph type="body" sz="quarter" idx="3"/>
          </p:nvPr>
        </p:nvSpPr>
        <p:spPr>
          <a:xfrm>
            <a:off x="701041" y="4473895"/>
            <a:ext cx="5608320" cy="3660458"/>
          </a:xfrm>
          <a:prstGeom prst="rect">
            <a:avLst/>
          </a:prstGeom>
        </p:spPr>
        <p:txBody>
          <a:bodyPr vert="horz" lIns="91426" tIns="45714" rIns="91426" bIns="45714"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970940" y="8829967"/>
            <a:ext cx="3037840" cy="466433"/>
          </a:xfrm>
          <a:prstGeom prst="rect">
            <a:avLst/>
          </a:prstGeom>
        </p:spPr>
        <p:txBody>
          <a:bodyPr vert="horz" lIns="91426" tIns="45714" rIns="91426" bIns="45714" rtlCol="0" anchor="b"/>
          <a:lstStyle>
            <a:lvl1pPr algn="r">
              <a:defRPr sz="1200"/>
            </a:lvl1pPr>
          </a:lstStyle>
          <a:p>
            <a:fld id="{10660120-89E1-439A-B248-C3EDD6196B27}" type="slidenum">
              <a:rPr lang="zh-TW" altLang="en-US" smtClean="0"/>
              <a:pPr/>
              <a:t>‹#›</a:t>
            </a:fld>
            <a:endParaRPr lang="zh-TW" altLang="en-US"/>
          </a:p>
        </p:txBody>
      </p:sp>
    </p:spTree>
    <p:extLst>
      <p:ext uri="{BB962C8B-B14F-4D97-AF65-F5344CB8AC3E}">
        <p14:creationId xmlns:p14="http://schemas.microsoft.com/office/powerpoint/2010/main" val="37578643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dirty="0"/>
          </a:p>
          <a:p>
            <a:r>
              <a:rPr lang="zh-TW" altLang="en-US" sz="1200" dirty="0"/>
              <a:t>碰撞風險評估在自動駕駛、先進駕駛輔助系統</a:t>
            </a:r>
            <a:r>
              <a:rPr lang="en-US" altLang="zh-TW" sz="1200" dirty="0"/>
              <a:t>ADAS</a:t>
            </a:r>
            <a:r>
              <a:rPr lang="zh-TW" altLang="en-US" sz="1200" dirty="0"/>
              <a:t>、移動式機器人避障等領域都被廣泛討論。基本上，這些自主化、或是自動化的移動載具都需要一套評估標準來量化周遭環境的風險。這些風險計算方式會隨著研究對象及目標而不同。以下將介紹一些我們實驗室使用或參考過的評估方法。</a:t>
            </a:r>
          </a:p>
        </p:txBody>
      </p:sp>
      <p:sp>
        <p:nvSpPr>
          <p:cNvPr id="4" name="日期版面配置區 3"/>
          <p:cNvSpPr>
            <a:spLocks noGrp="1"/>
          </p:cNvSpPr>
          <p:nvPr>
            <p:ph type="dt" idx="10"/>
          </p:nvPr>
        </p:nvSpPr>
        <p:spPr/>
        <p:txBody>
          <a:bodyPr/>
          <a:lstStyle/>
          <a:p>
            <a:endParaRPr lang="zh-TW" altLang="en-US"/>
          </a:p>
        </p:txBody>
      </p:sp>
    </p:spTree>
    <p:extLst>
      <p:ext uri="{BB962C8B-B14F-4D97-AF65-F5344CB8AC3E}">
        <p14:creationId xmlns:p14="http://schemas.microsoft.com/office/powerpoint/2010/main" val="41180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r>
                  <a:rPr lang="zh-TW" altLang="en-US" dirty="0"/>
                  <a:t>最後，來分析一下以高斯分布模型作為機率風險的量化方法之優缺點。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採用此風險量化法的最大優點是座標轉換容易。面對各位置的障礙物，系統可以透過轉換矩陣來轉換座標系，且任兩車輛模型都可構成一個整合的分佈模型。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但是，高斯分布模型有下列問題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第一，測試車輛在遭遇不同大小的障礙物體時，自架系統可能沒辦法準確知道該物體的中心位置，造成變異數矩陣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第二，此方法忽略了運動學參數。這個風險量化方式僅透過物體的位置來計算高斯風險分布，沒有考慮移動物體的行為，忽略不同的運動下帶來的風險。</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Choice>
        <mc:Fallback>
          <p:sp>
            <p:nvSpPr>
              <p:cNvPr id="3" name="備忘稿版面配置區 2"/>
              <p:cNvSpPr>
                <a:spLocks noGrp="1"/>
              </p:cNvSpPr>
              <p:nvPr>
                <p:ph type="body" idx="1"/>
              </p:nvPr>
            </p:nvSpPr>
            <p:spPr/>
            <p:txBody>
              <a:bodyPr/>
              <a:lstStyle/>
              <a:p>
                <a:r>
                  <a:rPr lang="zh-TW" altLang="en-US" dirty="0"/>
                  <a:t>最後，來分析一下以高斯分布模型作為機率風險的量化方法之優缺點。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採用此風險量化法的最大優點是座標轉換容易。面對各位置的障礙物，系統可以透過轉換矩陣來轉換座標系，且任兩車輛模型都可構成一個整合的分佈模型。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但是，高斯分布模型有下列問題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第一，測試車輛在遭遇不同大小的障礙物體時，自架系統可能沒辦法準確知道該物體的中心位置，造成變異數矩陣</a:t>
                </a:r>
                <a:r>
                  <a:rPr lang="en-US" altLang="zh-TW" b="1" i="0" dirty="0">
                    <a:latin typeface="Cambria Math" panose="02040503050406030204" pitchFamily="18" charset="0"/>
                  </a:rPr>
                  <a:t>𝑪</a:t>
                </a:r>
                <a:r>
                  <a:rPr lang="zh-TW" altLang="en-US" dirty="0"/>
                  <a:t>的設定問題。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第二，此方法忽略了運動學參數。這個風險量化方式僅透過物體的位置來計算高斯風險分布，沒有考慮移動物體的行為，忽略不同的運動下帶來的風險。</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0984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引入安全閥值的觀念，將𝜏秒內會造成的碰撞視為應避免事件，在此之後的碰撞暫不考慮。如此，</a:t>
            </a:r>
            <a:r>
              <a:rPr lang="en-US" altLang="zh-TW" dirty="0"/>
              <a:t>CC_(A,B) </a:t>
            </a:r>
            <a:r>
              <a:rPr lang="zh-TW" altLang="en-US" dirty="0"/>
              <a:t>的尖端面積便會被修剪掉一弧形區域。象徵著物體</a:t>
            </a:r>
            <a:r>
              <a:rPr lang="en-US" altLang="zh-TW" dirty="0"/>
              <a:t>A</a:t>
            </a:r>
            <a:r>
              <a:rPr lang="zh-TW" altLang="en-US" dirty="0"/>
              <a:t>應避免造成相對速度𝑣</a:t>
            </a:r>
            <a:r>
              <a:rPr lang="en-US" altLang="zh-TW" dirty="0"/>
              <a:t>_</a:t>
            </a:r>
            <a:r>
              <a:rPr lang="zh-TW" altLang="en-US" dirty="0"/>
              <a:t>𝐴𝐵落入該區內，即可避免𝜏秒內碰撞。</a:t>
            </a:r>
          </a:p>
          <a:p>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65003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2" indent="0" algn="just">
              <a:buFont typeface="Arial" panose="020B0604020202020204" pitchFamily="34" charset="0"/>
              <a:buNone/>
            </a:pPr>
            <a:endParaRPr lang="en-US" altLang="zh-TW" sz="1200" b="0" kern="1200" dirty="0">
              <a:solidFill>
                <a:schemeClr val="tx1"/>
              </a:solidFill>
              <a:effectLst/>
              <a:latin typeface="+mn-lt"/>
              <a:ea typeface="+mn-ea"/>
              <a:cs typeface="+mn-cs"/>
            </a:endParaRP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64654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2" indent="0" algn="just">
              <a:buFont typeface="Arial" panose="020B0604020202020204" pitchFamily="34" charset="0"/>
              <a:buNone/>
            </a:pPr>
            <a:r>
              <a:rPr lang="zh-TW" altLang="en-US" sz="1200" b="0" kern="1200" dirty="0">
                <a:solidFill>
                  <a:schemeClr val="tx1"/>
                </a:solidFill>
                <a:effectLst/>
                <a:latin typeface="+mn-lt"/>
                <a:ea typeface="+mn-ea"/>
                <a:cs typeface="+mn-cs"/>
              </a:rPr>
              <a:t>大致上，我將它們分為一維或二維的風險評估。一維風險評估雖然直觀，但是由於忽略了物體橫向運動的可能，所以適用範圍較為限縮。大多被應用在</a:t>
            </a:r>
            <a:r>
              <a:rPr lang="en-US" altLang="zh-TW" sz="1200" b="0" kern="1200" dirty="0">
                <a:solidFill>
                  <a:schemeClr val="tx1"/>
                </a:solidFill>
                <a:effectLst/>
                <a:latin typeface="+mn-lt"/>
                <a:ea typeface="+mn-ea"/>
                <a:cs typeface="+mn-cs"/>
              </a:rPr>
              <a:t>AEB(</a:t>
            </a:r>
            <a:r>
              <a:rPr lang="zh-TW" altLang="en-US" sz="1200" b="0" kern="1200" dirty="0">
                <a:solidFill>
                  <a:schemeClr val="tx1"/>
                </a:solidFill>
                <a:effectLst/>
                <a:latin typeface="+mn-lt"/>
                <a:ea typeface="+mn-ea"/>
                <a:cs typeface="+mn-cs"/>
              </a:rPr>
              <a:t>自動緊急煞車系統</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或</a:t>
            </a:r>
            <a:r>
              <a:rPr lang="en-US" altLang="zh-TW" sz="1200" b="0" kern="1200" dirty="0">
                <a:solidFill>
                  <a:schemeClr val="tx1"/>
                </a:solidFill>
                <a:effectLst/>
                <a:latin typeface="+mn-lt"/>
                <a:ea typeface="+mn-ea"/>
                <a:cs typeface="+mn-cs"/>
              </a:rPr>
              <a:t>ACC(</a:t>
            </a:r>
            <a:r>
              <a:rPr lang="zh-TW" altLang="en-US" sz="1200" b="0" kern="1200" dirty="0">
                <a:solidFill>
                  <a:schemeClr val="tx1"/>
                </a:solidFill>
                <a:effectLst/>
                <a:latin typeface="+mn-lt"/>
                <a:ea typeface="+mn-ea"/>
                <a:cs typeface="+mn-cs"/>
              </a:rPr>
              <a:t>自動跟車巡航系統</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等，用來對應發生在同一個車道上的事件。而二維風險評估則會有較為嚴苛的假設 和 更多的參數需求來形成更複雜的風險指標，但是能夠應對全方位的障礙物。</a:t>
            </a:r>
            <a:endParaRPr lang="en-US" altLang="zh-TW" sz="1200" b="0" kern="1200" dirty="0">
              <a:solidFill>
                <a:schemeClr val="tx1"/>
              </a:solidFill>
              <a:effectLst/>
              <a:latin typeface="+mn-lt"/>
              <a:ea typeface="+mn-ea"/>
              <a:cs typeface="+mn-cs"/>
            </a:endParaRP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85399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第一個要介紹的量化風險方式是</a:t>
            </a:r>
            <a:r>
              <a:rPr lang="en-US" altLang="zh-TW" dirty="0"/>
              <a:t>TTC</a:t>
            </a:r>
            <a:r>
              <a:rPr lang="zh-TW" altLang="en-US" dirty="0"/>
              <a:t>。 </a:t>
            </a:r>
            <a:r>
              <a:rPr lang="en-US" altLang="zh-TW" dirty="0"/>
              <a:t>TTC</a:t>
            </a:r>
            <a:r>
              <a:rPr lang="zh-TW" altLang="en-US" dirty="0"/>
              <a:t>就是</a:t>
            </a:r>
            <a:r>
              <a:rPr lang="en-US" altLang="zh-TW" dirty="0"/>
              <a:t>time to collision</a:t>
            </a:r>
            <a:r>
              <a:rPr lang="zh-TW" altLang="en-US" dirty="0"/>
              <a:t>，系統會去計算，若是自身車輛與前方物體維持當下的運動狀態，多久會造成碰撞，算是一種運動學指標的風險。而運動學指標的方法基本上是依照車輛當下能夠 </a:t>
            </a:r>
            <a:r>
              <a:rPr lang="en-US" altLang="zh-TW" dirty="0"/>
              <a:t>”</a:t>
            </a:r>
            <a:r>
              <a:rPr lang="zh-TW" altLang="en-US" dirty="0"/>
              <a:t>阻止碰撞的裕度</a:t>
            </a:r>
            <a:r>
              <a:rPr lang="en-US" altLang="zh-TW" dirty="0"/>
              <a:t>”</a:t>
            </a:r>
            <a:r>
              <a:rPr lang="zh-TW" altLang="en-US" dirty="0"/>
              <a:t> 來評斷碰撞的風險。以</a:t>
            </a:r>
            <a:r>
              <a:rPr lang="en-US" altLang="zh-TW" dirty="0"/>
              <a:t>TTC</a:t>
            </a:r>
            <a:r>
              <a:rPr lang="zh-TW" altLang="en-US" dirty="0"/>
              <a:t>來說，這個裕度就是時間。</a:t>
            </a:r>
            <a:endParaRPr lang="en-US" altLang="zh-TW" dirty="0"/>
          </a:p>
          <a:p>
            <a:r>
              <a:rPr lang="en-US" altLang="zh-TW" dirty="0"/>
              <a:t>TTC</a:t>
            </a:r>
            <a:r>
              <a:rPr lang="zh-TW" altLang="en-US" dirty="0"/>
              <a:t>是一個常見、被廣為使用的交通風險評估參數，特別是在自動駕駛、先進駕駛輔助系統 </a:t>
            </a:r>
            <a:r>
              <a:rPr lang="en-US" altLang="zh-TW" dirty="0"/>
              <a:t>(ADAS)</a:t>
            </a:r>
            <a:r>
              <a:rPr lang="zh-TW" altLang="en-US" dirty="0"/>
              <a:t>、移動機器人避障等領域都被眾多論文引用和討論。</a:t>
            </a:r>
            <a:endParaRPr lang="en-US" altLang="zh-TW" dirty="0"/>
          </a:p>
          <a:p>
            <a:r>
              <a:rPr lang="en-US" altLang="zh-TW" dirty="0"/>
              <a:t>TTC</a:t>
            </a:r>
            <a:r>
              <a:rPr lang="zh-TW" altLang="en-US" dirty="0"/>
              <a:t>的基本公式就如同其概念，用兩車之相對距離除上他們的相對速度便可得知碰撞衝突將發生在多久之後。一般來說，</a:t>
            </a:r>
            <a:r>
              <a:rPr lang="zh-TW" altLang="en-US" sz="1200" dirty="0"/>
              <a:t>使用</a:t>
            </a:r>
            <a:r>
              <a:rPr lang="en-US" altLang="zh-TW" sz="1200" dirty="0"/>
              <a:t>TTC</a:t>
            </a:r>
            <a:r>
              <a:rPr lang="zh-TW" altLang="en-US" sz="1200" dirty="0"/>
              <a:t>作為系統中風險量化的參數時，會設立一個</a:t>
            </a:r>
            <a:r>
              <a:rPr lang="zh-TW" altLang="en-US" sz="1200" b="1" dirty="0"/>
              <a:t>安全閥值，</a:t>
            </a:r>
            <a:r>
              <a:rPr lang="zh-TW" altLang="en-US" sz="1200" dirty="0"/>
              <a:t>比方說</a:t>
            </a:r>
            <a:r>
              <a:rPr lang="en-US" altLang="zh-TW" sz="1200" dirty="0"/>
              <a:t>2 second</a:t>
            </a:r>
            <a:r>
              <a:rPr lang="zh-TW" altLang="en-US" sz="1200" dirty="0"/>
              <a:t>。當</a:t>
            </a:r>
            <a:r>
              <a:rPr lang="en-US" altLang="zh-TW" sz="1200" dirty="0"/>
              <a:t>TTC</a:t>
            </a:r>
            <a:r>
              <a:rPr lang="zh-TW" altLang="en-US" sz="1200" dirty="0"/>
              <a:t>小於閥值時則視為有碰撞風險，應當立即採取行為，例如趕緊煞車。</a:t>
            </a: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64661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這邊對</a:t>
            </a:r>
            <a:r>
              <a:rPr lang="en-US" altLang="zh-TW" dirty="0"/>
              <a:t>TTC</a:t>
            </a:r>
            <a:r>
              <a:rPr lang="zh-TW" altLang="en-US" dirty="0"/>
              <a:t>這個風險評估法做簡單的分析。</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TTC</a:t>
            </a:r>
            <a:r>
              <a:rPr lang="zh-TW" altLang="en-US" dirty="0"/>
              <a:t>作為風險參數的優勢在於</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第一，只需測量距離和速度即可計算，簡易直觀。對系統廠來說是一種很有效率的做法，只要安裝車前雷達之類的感測器，獲得前方物體、速度等資訊後，馬上就能生出一組風險數值做後續車內演算法的評斷。</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a:t>
            </a:r>
            <a:r>
              <a:rPr lang="en-US" altLang="zh-TW" dirty="0"/>
              <a:t>TTC</a:t>
            </a:r>
            <a:r>
              <a:rPr lang="zh-TW" altLang="en-US" dirty="0"/>
              <a:t>在獲取感測資訊後不用經過複雜運算，幾乎是同步就可以得到，這可以讓系統的決策不會出現延遲，適用於即時的風險監測。</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a:t>
            </a:r>
            <a:r>
              <a:rPr lang="en-US" altLang="zh-TW" dirty="0"/>
              <a:t>TTC</a:t>
            </a:r>
            <a:r>
              <a:rPr lang="zh-TW" altLang="en-US" dirty="0"/>
              <a:t>自身也有一些問題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傳統的</a:t>
            </a:r>
            <a:r>
              <a:rPr lang="en-US" altLang="zh-TW" dirty="0"/>
              <a:t>TTC</a:t>
            </a:r>
            <a:r>
              <a:rPr lang="zh-TW" altLang="en-US" dirty="0"/>
              <a:t>只能依據一維上前後方的位置及速度做評估，對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第二點，實際上，任何移動物體的運動都有可能不斷變化。導致變動的環境下，</a:t>
            </a:r>
            <a:r>
              <a:rPr lang="en-US" altLang="zh-TW" dirty="0"/>
              <a:t>TTC</a:t>
            </a:r>
            <a:r>
              <a:rPr lang="zh-TW" altLang="en-US" dirty="0"/>
              <a:t>只評估當下狀態，未考慮運動變化將因此失去評斷效力。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a:t>
            </a:r>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75185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們進到二維風險評估。在這個領域裡，風險場是最被廣為使用的方法。風險場用於評估自主系統周圍可能存在的風險源，這些風險可以是動態障礙物、敵對對象或其他威脅。風險場通過評估風險源的危險程度、接近距離等資訊來量化風險，以便自主系統決策應採取的行動。</a:t>
            </a:r>
            <a:endParaRPr lang="en-US" altLang="zh-TW" dirty="0"/>
          </a:p>
          <a:p>
            <a:r>
              <a:rPr lang="zh-TW" altLang="en-US" dirty="0"/>
              <a:t>而這類方法如同前面提到的一樣，通常會有一些較為嚴苛的假設。第一，我們會預設，車輛感測器能夠精準得知其他物體的運動狀態。比方說可以得知周遭車輛的中心位置、速度等。第二，有些方法甚至會因為障礙物的類型而有不同的參數計算法，因此有些假設也會預設說系統已知感測的物件為何種類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接著，碰撞風險場理論主要可以分為兩類</a:t>
            </a:r>
            <a:r>
              <a:rPr lang="en-US" altLang="zh-TW" dirty="0"/>
              <a:t>: </a:t>
            </a:r>
            <a:r>
              <a:rPr lang="zh-TW" altLang="en-US" dirty="0"/>
              <a:t>力場風險與機率風險。力場風險考慮的是物體的運動方向和速度相關的風險，通常其所需要的參數類型有物體的中心位置、速度，以及障礙物類型。而機率風險則是基於碰撞事件發生的機率進行評估，其所需的資訊類型則有物體的中心位置、大小等。</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54061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首先介紹的是力場風險，它是參考了社會力模型</a:t>
                </a:r>
                <a:r>
                  <a:rPr lang="en-US" altLang="zh-TW" dirty="0"/>
                  <a:t>(Social Force Model, SFM)</a:t>
                </a:r>
                <a:r>
                  <a:rPr lang="zh-TW" altLang="en-US" dirty="0"/>
                  <a:t>的概念，由目標點產生吸引力場、障礙物給予排斥力場。風險場由移動物品、道路設施、交通控制設備等所建構。當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值越大，駕駛受到的排斥力便會增高，就如同下圖。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使用立場風險的優勢，是它考慮了障礙物的類型及動態行為，多方參考下，使風險參數量化更為靈活。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但是，這種作法本身有一些問題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這個力場的形成缺乏一個合理的評估過程，量化的風險程度是否合乎實際問題而備受討論。也就是計算過程中的參數是可以調整的，但是甚麼樣的情況下怎麼調整參數，缺乏一個合理的解釋，比較多需仰賴經驗法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第二就是局部最小值問題。理論上，立場風險會引導駕駛趨向斥力較小之位置，但是車輛一旦陷入局部斥力最小之區域便無法再改變。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Choice>
        <mc:Fallback>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首先介紹的是力場風險，它是參考了社會力模型</a:t>
                </a:r>
                <a:r>
                  <a:rPr lang="en-US" altLang="zh-TW" dirty="0"/>
                  <a:t>(Social Force Model, SFM)</a:t>
                </a:r>
                <a:r>
                  <a:rPr lang="zh-TW" altLang="en-US" dirty="0"/>
                  <a:t>的概念，由目標點產生吸引力場、障礙物給予排斥力場。風險場由移動物品、道路設施、交通控制設備等所建構。當</a:t>
                </a:r>
                <a:r>
                  <a:rPr lang="zh-TW" altLang="en-US" i="0" dirty="0">
                    <a:latin typeface="Cambria Math" panose="02040503050406030204" pitchFamily="18" charset="0"/>
                  </a:rPr>
                  <a:t>𝑈</a:t>
                </a:r>
                <a:r>
                  <a:rPr lang="en-US" altLang="zh-TW" i="0" dirty="0">
                    <a:latin typeface="Cambria Math" panose="02040503050406030204" pitchFamily="18" charset="0"/>
                  </a:rPr>
                  <a:t>_</a:t>
                </a:r>
                <a:r>
                  <a:rPr lang="zh-TW" altLang="en-US" i="0" dirty="0">
                    <a:latin typeface="Cambria Math" panose="02040503050406030204" pitchFamily="18" charset="0"/>
                  </a:rPr>
                  <a:t>𝑖</a:t>
                </a:r>
                <a:r>
                  <a:rPr lang="zh-TW" altLang="en-US" dirty="0"/>
                  <a:t>值越大，駕駛受到的排斥力便會增高，就如同下圖。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使用立場風險的優勢，是它考慮了障礙物的類型及動態行為，多方參考下，使風險參數量化更為靈活。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但是，這種作法本身有一些問題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這個力場的形成缺乏一個合理的評估過程，量化的風險程度是否合乎實際問題而備受討論。也就是計算過程中的參數是可以調整的，但是甚麼樣的情況下怎麼調整參數，缺乏一個合理的解釋，比較多需仰賴經驗法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第二就是局部最小值問題。理論上，立場風險會引導駕駛趨向斥力較小之位置，但是車輛一旦陷入局部斥力最小之區域便無法再改變。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04635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再來介紹機率風險法中的高斯分布模型。首先，我們假設知道自身車輛以及障礙物的位置，並以此產生兩者的空間座標系，而空間變異數則代表著可能是這台車的範圍。其中的</a:t>
            </a:r>
            <a:r>
              <a:rPr lang="en-US" altLang="zh-TW" dirty="0" err="1"/>
              <a:t>sigma_nx</a:t>
            </a:r>
            <a:r>
              <a:rPr lang="zh-TW" altLang="en-US" dirty="0"/>
              <a:t>平方以及</a:t>
            </a:r>
            <a:r>
              <a:rPr lang="en-US" altLang="zh-TW" dirty="0" err="1"/>
              <a:t>sigma_ny</a:t>
            </a:r>
            <a:r>
              <a:rPr lang="zh-TW" altLang="en-US" dirty="0"/>
              <a:t>平方分別為車輛在自身坐標系下 </a:t>
            </a:r>
            <a:r>
              <a:rPr lang="en-US" altLang="zh-TW" dirty="0"/>
              <a:t>X</a:t>
            </a:r>
            <a:r>
              <a:rPr lang="zh-TW" altLang="en-US" dirty="0"/>
              <a:t> 跟 </a:t>
            </a:r>
            <a:r>
              <a:rPr lang="en-US" altLang="zh-TW" dirty="0"/>
              <a:t>Y</a:t>
            </a:r>
            <a:r>
              <a:rPr lang="zh-TW" altLang="en-US" dirty="0"/>
              <a:t> 方向的變異數。</a:t>
            </a: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43469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有了兩車的空間變異數矩陣後，首先會將他們經過座標轉換後相加，得到一個較大的變異數矩陣</a:t>
            </a:r>
            <a:r>
              <a:rPr lang="en-US" altLang="zh-TW" dirty="0"/>
              <a:t>Cr</a:t>
            </a:r>
            <a:r>
              <a:rPr lang="zh-TW" altLang="en-US" dirty="0"/>
              <a:t>。接著，引用二維高斯分布，設二維平均數位於原點，帶入剛剛得到的</a:t>
            </a:r>
            <a:r>
              <a:rPr lang="en-US" altLang="zh-TW" dirty="0"/>
              <a:t>Cr</a:t>
            </a:r>
            <a:r>
              <a:rPr lang="zh-TW" altLang="en-US" dirty="0"/>
              <a:t>。便可以得到以兩車的相對距離為變數的風險機率分布</a:t>
            </a:r>
            <a:r>
              <a:rPr lang="en-US" altLang="zh-TW" dirty="0"/>
              <a:t>f(x)</a:t>
            </a:r>
            <a:r>
              <a:rPr lang="zh-TW" altLang="en-US" dirty="0"/>
              <a:t>。</a:t>
            </a:r>
            <a:endParaRPr lang="en-US" altLang="zh-TW" dirty="0"/>
          </a:p>
          <a:p>
            <a:r>
              <a:rPr lang="zh-TW" altLang="en-US" dirty="0"/>
              <a:t>如此一來，</a:t>
            </a:r>
            <a:r>
              <a:rPr lang="zh-TW" altLang="en-US" sz="1200" dirty="0"/>
              <a:t>想要判斷一個衝突區域</a:t>
            </a:r>
            <a:r>
              <a:rPr lang="zh-TW" altLang="en-US" sz="1200" b="1" dirty="0"/>
              <a:t>𝐺</a:t>
            </a:r>
            <a:r>
              <a:rPr lang="zh-TW" altLang="en-US" sz="1200" dirty="0"/>
              <a:t>的風險</a:t>
            </a:r>
            <a:r>
              <a:rPr lang="en-US" altLang="zh-TW" sz="1200" dirty="0"/>
              <a:t>P</a:t>
            </a:r>
            <a:r>
              <a:rPr lang="zh-TW" altLang="en-US" sz="1200" dirty="0"/>
              <a:t>，只要將該區域積分起來即可。</a:t>
            </a: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97628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11" name="圖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10" name="圖片 9"/>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5"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4" name="圖片 3"/>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3" name="Subtitle 2"/>
          <p:cNvSpPr>
            <a:spLocks noGrp="1"/>
          </p:cNvSpPr>
          <p:nvPr>
            <p:ph type="subTitle" idx="1"/>
          </p:nvPr>
        </p:nvSpPr>
        <p:spPr>
          <a:xfrm>
            <a:off x="1143000" y="425518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0" y="-17967"/>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25453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228600" y="16328"/>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339618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pic>
        <p:nvPicPr>
          <p:cNvPr id="5"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11" name="Title 1"/>
          <p:cNvSpPr>
            <a:spLocks noGrp="1"/>
          </p:cNvSpPr>
          <p:nvPr>
            <p:ph type="title"/>
          </p:nvPr>
        </p:nvSpPr>
        <p:spPr>
          <a:xfrm>
            <a:off x="628650" y="256628"/>
            <a:ext cx="7886700" cy="884349"/>
          </a:xfrm>
        </p:spPr>
        <p:txBody>
          <a:bodyPr>
            <a:normAutofit/>
          </a:bodyPr>
          <a:lstStyle>
            <a:lvl1pPr algn="ctr">
              <a:defRPr sz="3600" b="1">
                <a:solidFill>
                  <a:schemeClr val="tx1"/>
                </a:solidFill>
                <a:latin typeface="+mj-lt"/>
                <a:ea typeface="+mj-ea"/>
              </a:defRPr>
            </a:lvl1pPr>
          </a:lstStyle>
          <a:p>
            <a:r>
              <a:rPr lang="en-US" altLang="zh-TW"/>
              <a:t>Click to edit Master 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28061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409028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6"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4"/>
          <a:stretch/>
        </p:blipFill>
        <p:spPr>
          <a:xfrm>
            <a:off x="0" y="1845123"/>
            <a:ext cx="9144000" cy="3086099"/>
          </a:xfrm>
          <a:prstGeom prst="rect">
            <a:avLst/>
          </a:prstGeom>
        </p:spPr>
      </p:pic>
      <p:sp>
        <p:nvSpPr>
          <p:cNvPr id="7" name="Title 1"/>
          <p:cNvSpPr>
            <a:spLocks noGrp="1"/>
          </p:cNvSpPr>
          <p:nvPr>
            <p:ph type="ctrTitle" idx="4294967295"/>
          </p:nvPr>
        </p:nvSpPr>
        <p:spPr>
          <a:xfrm>
            <a:off x="685800" y="2602819"/>
            <a:ext cx="7772400" cy="1682750"/>
          </a:xfrm>
        </p:spPr>
        <p:txBody>
          <a:bodyPr anchor="ctr">
            <a:noAutofit/>
          </a:bodyPr>
          <a:lstStyle>
            <a:lvl1pPr marL="0" indent="0">
              <a:buFont typeface="Arial" panose="020B0604020202020204" pitchFamily="34" charset="0"/>
              <a:buNone/>
              <a:defRPr>
                <a:latin typeface="+mj-ea"/>
                <a:ea typeface="+mj-ea"/>
              </a:defRPr>
            </a:lvl1pPr>
          </a:lstStyle>
          <a:p>
            <a:pPr algn="ctr"/>
            <a:endParaRPr lang="zh-TW" altLang="en-US" sz="3600" b="1">
              <a:solidFill>
                <a:schemeClr val="bg1"/>
              </a:solidFill>
            </a:endParaRPr>
          </a:p>
        </p:txBody>
      </p:sp>
      <p:sp>
        <p:nvSpPr>
          <p:cNvPr id="8" name="副標題 9"/>
          <p:cNvSpPr>
            <a:spLocks noGrp="1"/>
          </p:cNvSpPr>
          <p:nvPr>
            <p:ph type="subTitle" idx="4294967295"/>
          </p:nvPr>
        </p:nvSpPr>
        <p:spPr>
          <a:xfrm>
            <a:off x="1143000" y="5282293"/>
            <a:ext cx="6858000" cy="1134382"/>
          </a:xfrm>
        </p:spPr>
        <p:txBody>
          <a:bodyPr>
            <a:normAutofit/>
          </a:bodyPr>
          <a:lstStyle>
            <a:lvl1pPr marL="0" indent="0" algn="ctr">
              <a:defRPr/>
            </a:lvl1pPr>
          </a:lstStyle>
          <a:p>
            <a:pPr marL="0" indent="0" algn="ctr">
              <a:buNone/>
            </a:pPr>
            <a:endParaRPr lang="zh-TW" altLang="en-US" sz="2400">
              <a:latin typeface="+mj-lt"/>
              <a:ea typeface="+mj-ea"/>
            </a:endParaRPr>
          </a:p>
        </p:txBody>
      </p:sp>
      <p:pic>
        <p:nvPicPr>
          <p:cNvPr id="9"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073" t="952" r="1160" b="76785"/>
          <a:stretch/>
        </p:blipFill>
        <p:spPr>
          <a:xfrm>
            <a:off x="97971" y="65313"/>
            <a:ext cx="8939894" cy="1526723"/>
          </a:xfrm>
          <a:prstGeom prst="rect">
            <a:avLst/>
          </a:prstGeom>
        </p:spPr>
      </p:pic>
    </p:spTree>
    <p:extLst>
      <p:ext uri="{BB962C8B-B14F-4D97-AF65-F5344CB8AC3E}">
        <p14:creationId xmlns:p14="http://schemas.microsoft.com/office/powerpoint/2010/main" val="325959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1279225127"/>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2" r:id="rId3"/>
    <p:sldLayoutId id="2147483670" r:id="rId4"/>
    <p:sldLayoutId id="2147483666" r:id="rId5"/>
    <p:sldLayoutId id="2147483667" r:id="rId6"/>
    <p:sldLayoutId id="2147483669"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59876" y="2954990"/>
            <a:ext cx="8033933" cy="3898900"/>
          </a:xfrm>
        </p:spPr>
        <p:txBody>
          <a:bodyPr anchor="ctr">
            <a:noAutofit/>
          </a:bodyPr>
          <a:lstStyle/>
          <a:p>
            <a:pPr algn="ctr"/>
            <a:br>
              <a:rPr lang="en" altLang="zh-TW" sz="2400" b="1" dirty="0">
                <a:latin typeface="+mj-ea"/>
                <a:cs typeface="Times New Roman" panose="02020603050405020304" pitchFamily="18" charset="0"/>
              </a:rPr>
            </a:br>
            <a:r>
              <a:rPr lang="zh-TW" altLang="en-US" sz="3200" b="1" dirty="0">
                <a:solidFill>
                  <a:schemeClr val="bg2"/>
                </a:solidFill>
                <a:latin typeface="+mj-ea"/>
                <a:cs typeface="Times New Roman" panose="02020603050405020304" pitchFamily="18" charset="0"/>
              </a:rPr>
              <a:t>碰撞風險評估討論</a:t>
            </a:r>
            <a:r>
              <a:rPr lang="en" altLang="zh-TW" sz="2400" b="1" dirty="0">
                <a:solidFill>
                  <a:schemeClr val="bg1"/>
                </a:solidFill>
                <a:latin typeface="+mj-ea"/>
                <a:cs typeface="Times New Roman"/>
              </a:rPr>
              <a:t>​</a:t>
            </a:r>
            <a:br>
              <a:rPr lang="en" altLang="zh-TW" sz="2400" b="1" dirty="0">
                <a:latin typeface="+mj-ea"/>
                <a:cs typeface="Times New Roman"/>
              </a:rPr>
            </a:br>
            <a:br>
              <a:rPr lang="en-US" altLang="zh-TW" sz="1800" dirty="0">
                <a:latin typeface="+mj-ea"/>
                <a:cs typeface="Times New Roman"/>
              </a:rPr>
            </a:br>
            <a:r>
              <a:rPr lang="en" altLang="zh-TW" sz="2400" b="1" dirty="0">
                <a:solidFill>
                  <a:schemeClr val="bg1"/>
                </a:solidFill>
                <a:latin typeface="+mj-ea"/>
                <a:cs typeface="Times New Roman"/>
              </a:rPr>
              <a:t>​</a:t>
            </a:r>
            <a:br>
              <a:rPr lang="en" altLang="zh-TW" sz="2400" b="1" dirty="0">
                <a:latin typeface="微軟正黑體"/>
                <a:cs typeface="Times New Roman"/>
              </a:rPr>
            </a:br>
            <a:r>
              <a:rPr lang="zh-TW" altLang="en-US" sz="1800" b="1" dirty="0">
                <a:latin typeface="微軟正黑體"/>
                <a:cs typeface="Times New Roman"/>
              </a:rPr>
              <a:t>國立台灣大學機械工程所 設計組</a:t>
            </a:r>
            <a:br>
              <a:rPr lang="en-US" altLang="zh-TW" sz="1800" b="1" dirty="0">
                <a:latin typeface="微軟正黑體"/>
                <a:cs typeface="Times New Roman"/>
              </a:rPr>
            </a:br>
            <a:br>
              <a:rPr lang="en" altLang="zh-TW" sz="1800" b="1" dirty="0">
                <a:latin typeface="微軟正黑體"/>
                <a:cs typeface="Times New Roman"/>
              </a:rPr>
            </a:br>
            <a:r>
              <a:rPr lang="zh-TW" altLang="en-US" sz="1800" dirty="0">
                <a:latin typeface="微軟正黑體"/>
                <a:cs typeface="Times New Roman"/>
              </a:rPr>
              <a:t>學生</a:t>
            </a:r>
            <a:r>
              <a:rPr lang="en-US" altLang="zh-TW" sz="1800" dirty="0">
                <a:latin typeface="微軟正黑體"/>
                <a:cs typeface="Times New Roman"/>
              </a:rPr>
              <a:t>:</a:t>
            </a:r>
            <a:r>
              <a:rPr lang="zh-TW" altLang="en-US" sz="1800" dirty="0">
                <a:latin typeface="微軟正黑體"/>
                <a:cs typeface="Times New Roman"/>
              </a:rPr>
              <a:t> </a:t>
            </a:r>
            <a:r>
              <a:rPr lang="zh-TW" altLang="en-US" sz="1800" dirty="0">
                <a:ea typeface="+mj-lt"/>
                <a:cs typeface="+mj-lt"/>
              </a:rPr>
              <a:t>王邑安*</a:t>
            </a:r>
            <a:br>
              <a:rPr lang="en-US" altLang="zh-TW" sz="1800" b="1" dirty="0">
                <a:latin typeface="+mj-ea"/>
                <a:cs typeface="Times New Roman"/>
              </a:rPr>
            </a:br>
            <a:r>
              <a:rPr lang="en" altLang="zh-TW" sz="2400" b="1" dirty="0">
                <a:solidFill>
                  <a:schemeClr val="bg1"/>
                </a:solidFill>
                <a:latin typeface="+mj-ea"/>
                <a:cs typeface="Times New Roman"/>
              </a:rPr>
              <a:t>​</a:t>
            </a:r>
            <a:r>
              <a:rPr lang="zh-TW" altLang="en-US" sz="1800" dirty="0">
                <a:latin typeface="+mj-ea"/>
                <a:cs typeface="Times New Roman"/>
              </a:rPr>
              <a:t>指導教授</a:t>
            </a:r>
            <a:r>
              <a:rPr lang="en-US" altLang="zh-TW" sz="1800" dirty="0">
                <a:latin typeface="+mj-ea"/>
                <a:cs typeface="Times New Roman"/>
              </a:rPr>
              <a:t>: </a:t>
            </a:r>
            <a:r>
              <a:rPr lang="zh-TW" altLang="en-US" sz="1800" b="1" dirty="0">
                <a:latin typeface="+mj-ea"/>
                <a:cs typeface="Times New Roman"/>
              </a:rPr>
              <a:t>詹魁元</a:t>
            </a:r>
            <a:r>
              <a:rPr lang="zh-TW" altLang="en-US" sz="1800" dirty="0">
                <a:latin typeface="+mj-ea"/>
                <a:cs typeface="Times New Roman"/>
              </a:rPr>
              <a:t>博士</a:t>
            </a:r>
            <a:br>
              <a:rPr lang="en-US" altLang="zh-TW" sz="1800" dirty="0">
                <a:latin typeface="+mj-ea"/>
                <a:cs typeface="Times New Roman" panose="02020603050405020304" pitchFamily="18" charset="0"/>
              </a:rPr>
            </a:br>
            <a:br>
              <a:rPr lang="en-US" altLang="zh-TW" sz="2400" dirty="0">
                <a:latin typeface="+mj-ea"/>
                <a:cs typeface="Times New Roman" panose="02020603050405020304" pitchFamily="18" charset="0"/>
              </a:rPr>
            </a:br>
            <a:br>
              <a:rPr lang="en" altLang="zh-TW" sz="2400" dirty="0">
                <a:latin typeface="+mj-ea"/>
                <a:cs typeface="Times New Roman" panose="02020603050405020304" pitchFamily="18" charset="0"/>
              </a:rPr>
            </a:br>
            <a:endParaRPr lang="zh-TW" altLang="en-US" sz="2400" b="1" dirty="0">
              <a:solidFill>
                <a:schemeClr val="bg1"/>
              </a:solidFill>
              <a:latin typeface="+mj-ea"/>
              <a:cs typeface="Times New Roman" panose="02020603050405020304" pitchFamily="18" charset="0"/>
            </a:endParaRPr>
          </a:p>
        </p:txBody>
      </p:sp>
    </p:spTree>
    <p:extLst>
      <p:ext uri="{BB962C8B-B14F-4D97-AF65-F5344CB8AC3E}">
        <p14:creationId xmlns:p14="http://schemas.microsoft.com/office/powerpoint/2010/main" val="2274635752"/>
      </p:ext>
    </p:extLst>
  </p:cSld>
  <p:clrMapOvr>
    <a:masterClrMapping/>
  </p:clrMapOvr>
  <mc:AlternateContent xmlns:mc="http://schemas.openxmlformats.org/markup-compatibility/2006" xmlns:p14="http://schemas.microsoft.com/office/powerpoint/2010/main">
    <mc:Choice Requires="p14">
      <p:transition spd="slow" p14:dur="2000" advTm="18404"/>
    </mc:Choice>
    <mc:Fallback xmlns="">
      <p:transition spd="slow" advTm="184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10</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638190"/>
            <a:ext cx="7886700" cy="1241830"/>
          </a:xfrm>
        </p:spPr>
        <p:txBody>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座標轉換容易。可以透過轉換矩陣來轉換座標系，且任兩車輛模型皆可構成整合分佈模型。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mc:Choice xmlns:a14="http://schemas.microsoft.com/office/drawing/2010/main" Requires="a14">
          <p:sp>
            <p:nvSpPr>
              <p:cNvPr id="14" name="內容版面配置區 7">
                <a:extLst>
                  <a:ext uri="{FF2B5EF4-FFF2-40B4-BE49-F238E27FC236}">
                    <a16:creationId xmlns:a16="http://schemas.microsoft.com/office/drawing/2014/main" id="{01FB0D1F-A023-4BB4-8E19-79580336F062}"/>
                  </a:ext>
                </a:extLst>
              </p:cNvPr>
              <p:cNvSpPr txBox="1">
                <a:spLocks/>
              </p:cNvSpPr>
              <p:nvPr/>
            </p:nvSpPr>
            <p:spPr>
              <a:xfrm>
                <a:off x="628650" y="3617534"/>
                <a:ext cx="7886700" cy="222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在遭遇不同大小的障礙物體時，自架系統可能沒辦法準確知道該物體的中心位置，造成變異數矩陣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r>
                  <a:rPr lang="zh-TW" altLang="en-US" b="1" dirty="0"/>
                  <a:t>忽略運動學參數。</a:t>
                </a:r>
                <a:r>
                  <a:rPr lang="zh-TW" altLang="en-US" dirty="0"/>
                  <a:t>此方法僅單透過物體的位置來計算高斯風險分布，沒有考慮移動物體的行為，忽略不同的運動下帶來的風險。</a:t>
                </a:r>
              </a:p>
            </p:txBody>
          </p:sp>
        </mc:Choice>
        <mc:Fallback>
          <p:sp>
            <p:nvSpPr>
              <p:cNvPr id="14" name="內容版面配置區 7">
                <a:extLst>
                  <a:ext uri="{FF2B5EF4-FFF2-40B4-BE49-F238E27FC236}">
                    <a16:creationId xmlns:a16="http://schemas.microsoft.com/office/drawing/2014/main" id="{01FB0D1F-A023-4BB4-8E19-79580336F062}"/>
                  </a:ext>
                </a:extLst>
              </p:cNvPr>
              <p:cNvSpPr txBox="1">
                <a:spLocks noRot="1" noChangeAspect="1" noMove="1" noResize="1" noEditPoints="1" noAdjustHandles="1" noChangeArrowheads="1" noChangeShapeType="1" noTextEdit="1"/>
              </p:cNvSpPr>
              <p:nvPr/>
            </p:nvSpPr>
            <p:spPr>
              <a:xfrm>
                <a:off x="628650" y="3617534"/>
                <a:ext cx="7886700" cy="2223190"/>
              </a:xfrm>
              <a:prstGeom prst="rect">
                <a:avLst/>
              </a:prstGeom>
              <a:blipFill>
                <a:blip r:embed="rId4"/>
                <a:stretch>
                  <a:fillRect l="-773" t="-2740" r="-27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907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7F5B14C7-DC7D-45A8-B849-2A24A6D731AB}"/>
              </a:ext>
            </a:extLst>
          </p:cNvPr>
          <p:cNvPicPr>
            <a:picLocks noChangeAspect="1"/>
          </p:cNvPicPr>
          <p:nvPr/>
        </p:nvPicPr>
        <p:blipFill>
          <a:blip r:embed="rId2"/>
          <a:stretch>
            <a:fillRect/>
          </a:stretch>
        </p:blipFill>
        <p:spPr>
          <a:xfrm>
            <a:off x="1460029" y="4518838"/>
            <a:ext cx="5992061" cy="1733792"/>
          </a:xfrm>
          <a:prstGeom prst="rect">
            <a:avLst/>
          </a:prstGeom>
        </p:spPr>
      </p:pic>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11</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en-US" altLang="zh-TW" dirty="0"/>
              <a:t>Cheng [2] </a:t>
            </a:r>
            <a:r>
              <a:rPr lang="zh-TW" altLang="en-US" dirty="0"/>
              <a:t>以橢圓座標系實作幾何空間，並 如圖建立兩半橢圓作為車輛幾何空間，以駕駛距離做為變數，使用指數分佈函數實作風險模型。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文字方塊 16">
            <a:extLst>
              <a:ext uri="{FF2B5EF4-FFF2-40B4-BE49-F238E27FC236}">
                <a16:creationId xmlns:a16="http://schemas.microsoft.com/office/drawing/2014/main" id="{C0F98617-F680-4625-A679-0E8FFE38F103}"/>
              </a:ext>
            </a:extLst>
          </p:cNvPr>
          <p:cNvSpPr txBox="1"/>
          <p:nvPr/>
        </p:nvSpPr>
        <p:spPr>
          <a:xfrm>
            <a:off x="302309" y="6425617"/>
            <a:ext cx="7436224" cy="400110"/>
          </a:xfrm>
          <a:prstGeom prst="rect">
            <a:avLst/>
          </a:prstGeom>
          <a:noFill/>
        </p:spPr>
        <p:txBody>
          <a:bodyPr wrap="square">
            <a:spAutoFit/>
          </a:bodyPr>
          <a:lstStyle/>
          <a:p>
            <a:r>
              <a:rPr lang="en-US" altLang="zh-TW" sz="1000" dirty="0"/>
              <a:t>[2] H. Cheng and M. </a:t>
            </a:r>
            <a:r>
              <a:rPr lang="en-US" altLang="zh-TW" sz="1000" dirty="0" err="1"/>
              <a:t>Sester</a:t>
            </a:r>
            <a:r>
              <a:rPr lang="en-US" altLang="zh-TW" sz="1000" dirty="0"/>
              <a:t>, “Modeling mixed traffic in shared space using </a:t>
            </a:r>
            <a:r>
              <a:rPr lang="en-US" altLang="zh-TW" sz="1000" dirty="0" err="1"/>
              <a:t>lstm</a:t>
            </a:r>
            <a:r>
              <a:rPr lang="en-US" altLang="zh-TW" sz="1000" dirty="0"/>
              <a:t> with</a:t>
            </a:r>
            <a:r>
              <a:rPr lang="zh-TW" altLang="en-US" sz="1000" dirty="0"/>
              <a:t> </a:t>
            </a:r>
            <a:r>
              <a:rPr lang="en-US" altLang="zh-TW" sz="1000" dirty="0"/>
              <a:t>probability density mapping,” in 2018 21st </a:t>
            </a:r>
            <a:r>
              <a:rPr lang="en-US" altLang="zh-TW" sz="1000" dirty="0">
                <a:solidFill>
                  <a:schemeClr val="bg1"/>
                </a:solidFill>
              </a:rPr>
              <a:t>International Conference on Intelligent</a:t>
            </a:r>
            <a:r>
              <a:rPr lang="zh-TW" altLang="en-US" sz="1000" dirty="0">
                <a:solidFill>
                  <a:schemeClr val="bg1"/>
                </a:solidFill>
              </a:rPr>
              <a:t> </a:t>
            </a:r>
            <a:r>
              <a:rPr lang="en-US" altLang="zh-TW" sz="1000" dirty="0">
                <a:solidFill>
                  <a:schemeClr val="bg1"/>
                </a:solidFill>
              </a:rPr>
              <a:t>Transportation Systems (ITSC), pp. 3898–3904, 2018.</a:t>
            </a:r>
            <a:endParaRPr lang="zh-TW" altLang="en-US" sz="1000" dirty="0">
              <a:solidFill>
                <a:schemeClr val="bg1"/>
              </a:solidFill>
            </a:endParaRPr>
          </a:p>
        </p:txBody>
      </p:sp>
      <p:pic>
        <p:nvPicPr>
          <p:cNvPr id="6" name="圖片 5">
            <a:extLst>
              <a:ext uri="{FF2B5EF4-FFF2-40B4-BE49-F238E27FC236}">
                <a16:creationId xmlns:a16="http://schemas.microsoft.com/office/drawing/2014/main" id="{68EFE6E8-88A2-4261-AD28-5EA2954630E1}"/>
              </a:ext>
            </a:extLst>
          </p:cNvPr>
          <p:cNvPicPr>
            <a:picLocks noChangeAspect="1"/>
          </p:cNvPicPr>
          <p:nvPr/>
        </p:nvPicPr>
        <p:blipFill>
          <a:blip r:embed="rId4"/>
          <a:stretch>
            <a:fillRect/>
          </a:stretch>
        </p:blipFill>
        <p:spPr>
          <a:xfrm>
            <a:off x="468414" y="1909768"/>
            <a:ext cx="4103586" cy="2609070"/>
          </a:xfrm>
          <a:prstGeom prst="rect">
            <a:avLst/>
          </a:prstGeom>
        </p:spPr>
      </p:pic>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E763B3A6-4686-485F-B61E-A19D5B8053EB}"/>
                  </a:ext>
                </a:extLst>
              </p:cNvPr>
              <p:cNvSpPr txBox="1"/>
              <p:nvPr/>
            </p:nvSpPr>
            <p:spPr>
              <a:xfrm>
                <a:off x="4933054" y="2087408"/>
                <a:ext cx="3799134" cy="203132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𝑙</m:t>
                    </m:r>
                  </m:oMath>
                </a14:m>
                <a:r>
                  <a:rPr lang="en-US" altLang="zh-TW" dirty="0"/>
                  <a:t>:</a:t>
                </a:r>
                <a:r>
                  <a:rPr lang="zh-TW" altLang="en-US" dirty="0"/>
                  <a:t>車輛長</a:t>
                </a:r>
                <a:endParaRPr lang="en-US" altLang="zh-TW" dirty="0"/>
              </a:p>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𝑤</m:t>
                    </m:r>
                  </m:oMath>
                </a14:m>
                <a:r>
                  <a:rPr lang="en-US" altLang="zh-TW" dirty="0"/>
                  <a:t>: </a:t>
                </a:r>
                <a:r>
                  <a:rPr lang="zh-TW" altLang="en-US" dirty="0"/>
                  <a:t>車輛寬</a:t>
                </a:r>
                <a:endParaRPr lang="en-US" altLang="zh-TW" dirty="0"/>
              </a:p>
              <a:p>
                <a:pPr marL="285750" indent="-285750">
                  <a:buFont typeface="Arial" panose="020B0604020202020204" pitchFamily="34" charset="0"/>
                  <a:buChar char="•"/>
                </a:pPr>
                <a:r>
                  <a:rPr lang="en-US" altLang="zh-TW" dirty="0">
                    <a:latin typeface="新細明體" panose="02020500000000000000" pitchFamily="18" charset="-120"/>
                    <a:ea typeface="新細明體" panose="02020500000000000000" pitchFamily="18" charset="-120"/>
                  </a:rPr>
                  <a:t>γ:</a:t>
                </a:r>
                <a:r>
                  <a:rPr lang="zh-TW" altLang="en-US" dirty="0">
                    <a:latin typeface="新細明體" panose="02020500000000000000" pitchFamily="18" charset="-120"/>
                    <a:ea typeface="新細明體" panose="02020500000000000000" pitchFamily="18" charset="-120"/>
                  </a:rPr>
                  <a:t> </a:t>
                </a:r>
                <a:r>
                  <a:rPr lang="zh-TW" altLang="en-US" dirty="0">
                    <a:latin typeface="微軟正黑體" panose="020B0604030504040204" pitchFamily="34" charset="-120"/>
                    <a:ea typeface="微軟正黑體" panose="020B0604030504040204" pitchFamily="34" charset="-120"/>
                  </a:rPr>
                  <a:t>車輛中心</a:t>
                </a:r>
                <a:r>
                  <a:rPr lang="zh-TW" altLang="en-US" dirty="0">
                    <a:latin typeface="+mn-ea"/>
                  </a:rPr>
                  <a:t>比例參數</a:t>
                </a:r>
                <a:endParaRPr lang="en-US" altLang="zh-TW" dirty="0">
                  <a:latin typeface="+mn-ea"/>
                </a:endParaRPr>
              </a:p>
              <a:p>
                <a:pPr marL="285750" indent="-285750">
                  <a:buFont typeface="Arial" panose="020B0604020202020204" pitchFamily="34" charset="0"/>
                  <a:buChar char="•"/>
                </a:pPr>
                <a14:m>
                  <m:oMath xmlns:m="http://schemas.openxmlformats.org/officeDocument/2006/math">
                    <m:r>
                      <a:rPr lang="zh-TW" altLang="en-US" i="1" smtClean="0">
                        <a:latin typeface="Cambria Math" panose="02040503050406030204" pitchFamily="18" charset="0"/>
                      </a:rPr>
                      <m:t>𝜃</m:t>
                    </m:r>
                  </m:oMath>
                </a14:m>
                <a:r>
                  <a:rPr lang="en-US" altLang="zh-TW" dirty="0"/>
                  <a:t>:</a:t>
                </a:r>
                <a:r>
                  <a:rPr lang="zh-TW" altLang="en-US" dirty="0"/>
                  <a:t> 車輛朝向與他車中心的夾角</a:t>
                </a:r>
                <a:endParaRPr lang="en-US" altLang="zh-TW" dirty="0"/>
              </a:p>
              <a:p>
                <a:pPr marL="285750" indent="-285750">
                  <a:buFont typeface="Arial" panose="020B0604020202020204" pitchFamily="34" charset="0"/>
                  <a:buChar char="•"/>
                </a:pPr>
                <a14:m>
                  <m:oMath xmlns:m="http://schemas.openxmlformats.org/officeDocument/2006/math">
                    <m:r>
                      <a:rPr lang="en-US" altLang="zh-TW" b="0" i="1" smtClean="0">
                        <a:latin typeface="Cambria Math" panose="02040503050406030204" pitchFamily="18" charset="0"/>
                      </a:rPr>
                      <m:t>𝑑</m:t>
                    </m:r>
                  </m:oMath>
                </a14:m>
                <a:r>
                  <a:rPr lang="en-US" altLang="zh-TW" dirty="0"/>
                  <a:t>: </a:t>
                </a:r>
                <a:r>
                  <a:rPr lang="zh-TW" altLang="en-US" dirty="0"/>
                  <a:t>兩車中心距離</a:t>
                </a:r>
                <a:endParaRPr lang="en-US" altLang="zh-TW" dirty="0"/>
              </a:p>
              <a:p>
                <a:pPr marL="285750" indent="-285750">
                  <a:buFont typeface="Arial" panose="020B0604020202020204" pitchFamily="34" charset="0"/>
                  <a:buChar char="•"/>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𝑠</m:t>
                        </m:r>
                      </m:sub>
                    </m:sSub>
                  </m:oMath>
                </a14:m>
                <a:r>
                  <a:rPr lang="en-US" altLang="zh-TW" dirty="0"/>
                  <a:t>:</a:t>
                </a:r>
                <a:r>
                  <a:rPr lang="zh-TW" altLang="en-US" dirty="0"/>
                  <a:t>為駕駛車輛的空間佔有距離</a:t>
                </a:r>
                <a:r>
                  <a:rPr lang="en-US" altLang="zh-TW" dirty="0"/>
                  <a:t>(</a:t>
                </a:r>
                <a:r>
                  <a:rPr lang="zh-TW" altLang="en-US" dirty="0"/>
                  <a:t>橢圓半徑</a:t>
                </a:r>
                <a:r>
                  <a:rPr lang="en-US" altLang="zh-TW" dirty="0"/>
                  <a:t>)</a:t>
                </a:r>
                <a:endParaRPr lang="zh-TW" altLang="en-US" dirty="0"/>
              </a:p>
            </p:txBody>
          </p:sp>
        </mc:Choice>
        <mc:Fallback xmlns="">
          <p:sp>
            <p:nvSpPr>
              <p:cNvPr id="11" name="文字方塊 10">
                <a:extLst>
                  <a:ext uri="{FF2B5EF4-FFF2-40B4-BE49-F238E27FC236}">
                    <a16:creationId xmlns:a16="http://schemas.microsoft.com/office/drawing/2014/main" id="{E763B3A6-4686-485F-B61E-A19D5B8053EB}"/>
                  </a:ext>
                </a:extLst>
              </p:cNvPr>
              <p:cNvSpPr txBox="1">
                <a:spLocks noRot="1" noChangeAspect="1" noMove="1" noResize="1" noEditPoints="1" noAdjustHandles="1" noChangeArrowheads="1" noChangeShapeType="1" noTextEdit="1"/>
              </p:cNvSpPr>
              <p:nvPr/>
            </p:nvSpPr>
            <p:spPr>
              <a:xfrm>
                <a:off x="4933054" y="2087408"/>
                <a:ext cx="3799134" cy="2031325"/>
              </a:xfrm>
              <a:prstGeom prst="rect">
                <a:avLst/>
              </a:prstGeom>
              <a:blipFill>
                <a:blip r:embed="rId5"/>
                <a:stretch>
                  <a:fillRect l="-963" t="-1497" r="-482" b="-35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380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12</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zh-TW" altLang="en-US" dirty="0"/>
                  <a:t>透過橢圓座標公式，得到車輛在相對應角度下的橢圓半徑</a:t>
                </a:r>
                <a14:m>
                  <m:oMath xmlns:m="http://schemas.openxmlformats.org/officeDocument/2006/math">
                    <m:r>
                      <a:rPr lang="en-US" altLang="zh-TW" i="1" dirty="0" smtClean="0">
                        <a:latin typeface="Cambria Math" panose="02040503050406030204" pitchFamily="18" charset="0"/>
                      </a:rPr>
                      <m:t>𝑟</m:t>
                    </m:r>
                  </m:oMath>
                </a14:m>
                <a:endParaRPr lang="zh-TW" altLang="en-US"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2"/>
                <a:stretch>
                  <a:fillRect l="-696" t="-506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7A410AFB-595D-4685-8F8F-45811ABDEC21}"/>
                  </a:ext>
                </a:extLst>
              </p:cNvPr>
              <p:cNvSpPr txBox="1"/>
              <p:nvPr/>
            </p:nvSpPr>
            <p:spPr>
              <a:xfrm>
                <a:off x="954491" y="1426060"/>
                <a:ext cx="6434918" cy="1826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panose="02040503050406030204" pitchFamily="18" charset="0"/>
                            </a:rPr>
                          </m:ctrlPr>
                        </m:sSubPr>
                        <m:e>
                          <m:r>
                            <a:rPr kumimoji="1" lang="en-US" altLang="zh-TW" i="1">
                              <a:latin typeface="Cambria Math" panose="02040503050406030204" pitchFamily="18" charset="0"/>
                            </a:rPr>
                            <m:t>𝑟</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eqArr>
                            <m:eqArrPr>
                              <m:ctrlPr>
                                <a:rPr kumimoji="1" lang="en-US" altLang="zh-TW" i="1">
                                  <a:latin typeface="Cambria Math" panose="02040503050406030204" pitchFamily="18" charset="0"/>
                                </a:rPr>
                              </m:ctrlPr>
                            </m:eqArrPr>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r>
                                            <a:rPr kumimoji="1" lang="en-US" altLang="zh-TW" i="1">
                                              <a:latin typeface="Cambria Math" panose="02040503050406030204" pitchFamily="18" charset="0"/>
                                            </a:rPr>
                                            <m:t>𝛾</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e>
                              </m:rad>
                              <m:r>
                                <a:rPr kumimoji="1" lang="en-US" altLang="zh-TW" i="1">
                                  <a:latin typeface="Cambria Math" panose="02040503050406030204" pitchFamily="18" charset="0"/>
                                </a:rPr>
                                <m:t>        </m:t>
                              </m:r>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e>
                              </m:d>
                            </m:e>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smtClean="0">
                                              <a:latin typeface="Cambria Math" panose="02040503050406030204" pitchFamily="18" charset="0"/>
                                            </a:rPr>
                                          </m:ctrlPr>
                                        </m:dPr>
                                        <m:e>
                                          <m:r>
                                            <a:rPr kumimoji="1" lang="en-US" altLang="zh-TW" i="1">
                                              <a:latin typeface="Cambria Math" panose="02040503050406030204" pitchFamily="18" charset="0"/>
                                            </a:rPr>
                                            <m:t>(1−</m:t>
                                          </m:r>
                                          <m:r>
                                            <a:rPr kumimoji="1" lang="en-US" altLang="zh-TW" i="1">
                                              <a:latin typeface="Cambria Math" panose="02040503050406030204" pitchFamily="18" charset="0"/>
                                            </a:rPr>
                                            <m:t>𝛾</m:t>
                                          </m:r>
                                          <m:r>
                                            <a:rPr kumimoji="1" lang="en-US" altLang="zh-TW" i="1">
                                              <a:latin typeface="Cambria Math" panose="02040503050406030204" pitchFamily="18" charset="0"/>
                                            </a:rPr>
                                            <m:t>)</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r>
                                    <a:rPr kumimoji="1" lang="zh-TW" altLang="en-US" i="1">
                                      <a:latin typeface="Cambria Math" panose="02040503050406030204" pitchFamily="18" charset="0"/>
                                    </a:rPr>
                                    <m:t> </m:t>
                                  </m:r>
                                </m:e>
                              </m:rad>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r>
                                <a:rPr kumimoji="1" lang="en-US" altLang="zh-TW" i="1">
                                  <a:latin typeface="Cambria Math" panose="02040503050406030204" pitchFamily="18" charset="0"/>
                                </a:rPr>
                                <m:t>𝑒𝑙𝑠𝑒</m:t>
                              </m:r>
                            </m:e>
                          </m:eqArr>
                        </m:e>
                      </m:d>
                    </m:oMath>
                  </m:oMathPara>
                </a14:m>
                <a:endParaRPr kumimoji="1" lang="zh-TW" altLang="en-US" sz="1800" dirty="0"/>
              </a:p>
            </p:txBody>
          </p:sp>
        </mc:Choice>
        <mc:Fallback xmlns="">
          <p:sp>
            <p:nvSpPr>
              <p:cNvPr id="14" name="文字方塊 13">
                <a:extLst>
                  <a:ext uri="{FF2B5EF4-FFF2-40B4-BE49-F238E27FC236}">
                    <a16:creationId xmlns:a16="http://schemas.microsoft.com/office/drawing/2014/main" id="{7A410AFB-595D-4685-8F8F-45811ABDEC21}"/>
                  </a:ext>
                </a:extLst>
              </p:cNvPr>
              <p:cNvSpPr txBox="1">
                <a:spLocks noRot="1" noChangeAspect="1" noMove="1" noResize="1" noEditPoints="1" noAdjustHandles="1" noChangeArrowheads="1" noChangeShapeType="1" noTextEdit="1"/>
              </p:cNvSpPr>
              <p:nvPr/>
            </p:nvSpPr>
            <p:spPr>
              <a:xfrm>
                <a:off x="954491" y="1426060"/>
                <a:ext cx="6434918" cy="1826206"/>
              </a:xfrm>
              <a:prstGeom prst="rect">
                <a:avLst/>
              </a:prstGeom>
              <a:blipFill>
                <a:blip r:embed="rId4"/>
                <a:stretch>
                  <a:fillRect/>
                </a:stretch>
              </a:blipFill>
            </p:spPr>
            <p:txBody>
              <a:bodyPr/>
              <a:lstStyle/>
              <a:p>
                <a:r>
                  <a:rPr lang="zh-TW" altLang="en-US">
                    <a:noFill/>
                  </a:rPr>
                  <a:t> </a:t>
                </a:r>
              </a:p>
            </p:txBody>
          </p:sp>
        </mc:Fallback>
      </mc:AlternateContent>
      <p:pic>
        <p:nvPicPr>
          <p:cNvPr id="16" name="圖片 15">
            <a:extLst>
              <a:ext uri="{FF2B5EF4-FFF2-40B4-BE49-F238E27FC236}">
                <a16:creationId xmlns:a16="http://schemas.microsoft.com/office/drawing/2014/main" id="{86F7B53D-03F1-44C2-AAAD-13D2DF73CE4D}"/>
              </a:ext>
            </a:extLst>
          </p:cNvPr>
          <p:cNvPicPr>
            <a:picLocks noChangeAspect="1"/>
          </p:cNvPicPr>
          <p:nvPr/>
        </p:nvPicPr>
        <p:blipFill>
          <a:blip r:embed="rId5"/>
          <a:stretch>
            <a:fillRect/>
          </a:stretch>
        </p:blipFill>
        <p:spPr>
          <a:xfrm>
            <a:off x="1962649" y="5187477"/>
            <a:ext cx="4896682" cy="1416846"/>
          </a:xfrm>
          <a:prstGeom prst="rect">
            <a:avLst/>
          </a:prstGeom>
        </p:spPr>
      </p:pic>
      <mc:AlternateContent xmlns:mc="http://schemas.openxmlformats.org/markup-compatibility/2006" xmlns:a14="http://schemas.microsoft.com/office/drawing/2010/main">
        <mc:Choice Requires="a14">
          <p:sp>
            <p:nvSpPr>
              <p:cNvPr id="24" name="內容版面配置區 7">
                <a:extLst>
                  <a:ext uri="{FF2B5EF4-FFF2-40B4-BE49-F238E27FC236}">
                    <a16:creationId xmlns:a16="http://schemas.microsoft.com/office/drawing/2014/main" id="{1FAD2183-AEB0-489B-9BBB-A26F50C5DBC1}"/>
                  </a:ext>
                </a:extLst>
              </p:cNvPr>
              <p:cNvSpPr txBox="1">
                <a:spLocks/>
              </p:cNvSpPr>
              <p:nvPr/>
            </p:nvSpPr>
            <p:spPr>
              <a:xfrm>
                <a:off x="628650" y="3329245"/>
                <a:ext cx="7886700"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已中心連線距離</a:t>
                </a:r>
                <a14:m>
                  <m:oMath xmlns:m="http://schemas.openxmlformats.org/officeDocument/2006/math">
                    <m:r>
                      <a:rPr lang="en-US" altLang="zh-TW" i="1" dirty="0" smtClean="0">
                        <a:latin typeface="Cambria Math" panose="02040503050406030204" pitchFamily="18" charset="0"/>
                      </a:rPr>
                      <m:t>𝑑</m:t>
                    </m:r>
                  </m:oMath>
                </a14:m>
                <a:r>
                  <a:rPr lang="zh-TW" altLang="en-US" dirty="0"/>
                  <a:t>減兩車碰撞半徑</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𝑠</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𝑜</m:t>
                        </m:r>
                      </m:sub>
                    </m:sSub>
                  </m:oMath>
                </a14:m>
                <a:r>
                  <a:rPr lang="zh-TW" altLang="en-US" dirty="0"/>
                  <a:t>後可以得到兩車間距。將此間距乘以指數分布</a:t>
                </a:r>
                <a14:m>
                  <m:oMath xmlns:m="http://schemas.openxmlformats.org/officeDocument/2006/math">
                    <m:r>
                      <m:rPr>
                        <m:sty m:val="p"/>
                      </m:rPr>
                      <a:rPr lang="el-GR" altLang="zh-TW" i="1" smtClean="0">
                        <a:latin typeface="Cambria Math" panose="02040503050406030204" pitchFamily="18" charset="0"/>
                      </a:rPr>
                      <m:t>λ</m:t>
                    </m:r>
                  </m:oMath>
                </a14:m>
                <a:r>
                  <a:rPr lang="zh-TW" altLang="en-US" dirty="0"/>
                  <a:t>後，便可得到呈指數分布的碰撞風險機率。</a:t>
                </a:r>
              </a:p>
            </p:txBody>
          </p:sp>
        </mc:Choice>
        <mc:Fallback xmlns="">
          <p:sp>
            <p:nvSpPr>
              <p:cNvPr id="24" name="內容版面配置區 7">
                <a:extLst>
                  <a:ext uri="{FF2B5EF4-FFF2-40B4-BE49-F238E27FC236}">
                    <a16:creationId xmlns:a16="http://schemas.microsoft.com/office/drawing/2014/main" id="{1FAD2183-AEB0-489B-9BBB-A26F50C5DBC1}"/>
                  </a:ext>
                </a:extLst>
              </p:cNvPr>
              <p:cNvSpPr txBox="1">
                <a:spLocks noRot="1" noChangeAspect="1" noMove="1" noResize="1" noEditPoints="1" noAdjustHandles="1" noChangeArrowheads="1" noChangeShapeType="1" noTextEdit="1"/>
              </p:cNvSpPr>
              <p:nvPr/>
            </p:nvSpPr>
            <p:spPr>
              <a:xfrm>
                <a:off x="628650" y="3329245"/>
                <a:ext cx="7886700" cy="1321887"/>
              </a:xfrm>
              <a:prstGeom prst="rect">
                <a:avLst/>
              </a:prstGeom>
              <a:blipFill>
                <a:blip r:embed="rId6"/>
                <a:stretch>
                  <a:fillRect l="-696" t="-4608"/>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156C4E1F-4D4B-4B34-8D3A-1164210F6EF1}"/>
              </a:ext>
            </a:extLst>
          </p:cNvPr>
          <p:cNvPicPr>
            <a:picLocks noChangeAspect="1"/>
          </p:cNvPicPr>
          <p:nvPr/>
        </p:nvPicPr>
        <p:blipFill>
          <a:blip r:embed="rId7"/>
          <a:stretch>
            <a:fillRect/>
          </a:stretch>
        </p:blipFill>
        <p:spPr>
          <a:xfrm>
            <a:off x="2032143" y="4114787"/>
            <a:ext cx="4757694" cy="1072690"/>
          </a:xfrm>
          <a:prstGeom prst="rect">
            <a:avLst/>
          </a:prstGeom>
        </p:spPr>
      </p:pic>
    </p:spTree>
    <p:extLst>
      <p:ext uri="{BB962C8B-B14F-4D97-AF65-F5344CB8AC3E}">
        <p14:creationId xmlns:p14="http://schemas.microsoft.com/office/powerpoint/2010/main" val="397454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13</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2">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內容版面配置區 7">
            <a:extLst>
              <a:ext uri="{FF2B5EF4-FFF2-40B4-BE49-F238E27FC236}">
                <a16:creationId xmlns:a16="http://schemas.microsoft.com/office/drawing/2014/main" id="{3D88CB52-A6FE-4384-BE5B-FCAD7C80E71D}"/>
              </a:ext>
            </a:extLst>
          </p:cNvPr>
          <p:cNvSpPr>
            <a:spLocks noGrp="1"/>
          </p:cNvSpPr>
          <p:nvPr>
            <p:ph idx="1"/>
          </p:nvPr>
        </p:nvSpPr>
        <p:spPr>
          <a:xfrm>
            <a:off x="628650" y="1638190"/>
            <a:ext cx="7886700" cy="1241830"/>
          </a:xfrm>
        </p:spPr>
        <p:txBody>
          <a:bodyPr>
            <a:normAutofit lnSpcReduction="10000"/>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現實中由於車輛數動態物體，其潛在位置不一定符合高斯分布。把社會力模型中的用路人排斥力的指數假設擴展運用，建立車輛指數碰撞風險機率。</a:t>
            </a:r>
          </a:p>
        </p:txBody>
      </p:sp>
      <p:sp>
        <p:nvSpPr>
          <p:cNvPr id="18" name="內容版面配置區 7">
            <a:extLst>
              <a:ext uri="{FF2B5EF4-FFF2-40B4-BE49-F238E27FC236}">
                <a16:creationId xmlns:a16="http://schemas.microsoft.com/office/drawing/2014/main" id="{1304D5DD-FFE0-43F4-9563-BB339BEE38E9}"/>
              </a:ext>
            </a:extLst>
          </p:cNvPr>
          <p:cNvSpPr txBox="1">
            <a:spLocks/>
          </p:cNvSpPr>
          <p:nvPr/>
        </p:nvSpPr>
        <p:spPr>
          <a:xfrm>
            <a:off x="628649" y="3022792"/>
            <a:ext cx="4169261" cy="22231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兩車中心連線的距離扣掉兩車橢圓半徑後不一定就是兩車之最短距離。</a:t>
            </a:r>
            <a:endParaRPr lang="en-US" altLang="zh-TW" dirty="0"/>
          </a:p>
          <a:p>
            <a:pPr marL="0" indent="0">
              <a:buNone/>
            </a:pPr>
            <a:r>
              <a:rPr lang="zh-TW" altLang="en-US" dirty="0"/>
              <a:t>不過，以駕駛的心理層面來看，駕駛角度中的兩車最短距離不見得就是實際上的最段距離。</a:t>
            </a:r>
          </a:p>
        </p:txBody>
      </p:sp>
      <p:pic>
        <p:nvPicPr>
          <p:cNvPr id="9" name="圖片 8">
            <a:extLst>
              <a:ext uri="{FF2B5EF4-FFF2-40B4-BE49-F238E27FC236}">
                <a16:creationId xmlns:a16="http://schemas.microsoft.com/office/drawing/2014/main" id="{B893C772-165C-4CA8-9AEB-240FECE6D7BD}"/>
              </a:ext>
            </a:extLst>
          </p:cNvPr>
          <p:cNvPicPr>
            <a:picLocks noChangeAspect="1"/>
          </p:cNvPicPr>
          <p:nvPr/>
        </p:nvPicPr>
        <p:blipFill>
          <a:blip r:embed="rId3"/>
          <a:stretch>
            <a:fillRect/>
          </a:stretch>
        </p:blipFill>
        <p:spPr>
          <a:xfrm>
            <a:off x="5083647" y="3022792"/>
            <a:ext cx="2953162" cy="2886478"/>
          </a:xfrm>
          <a:prstGeom prst="rect">
            <a:avLst/>
          </a:prstGeom>
        </p:spPr>
      </p:pic>
    </p:spTree>
    <p:extLst>
      <p:ext uri="{BB962C8B-B14F-4D97-AF65-F5344CB8AC3E}">
        <p14:creationId xmlns:p14="http://schemas.microsoft.com/office/powerpoint/2010/main" val="32230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a:t>
            </a:r>
            <a:r>
              <a:rPr lang="en-US" altLang="zh-TW" dirty="0"/>
              <a:t>Delta-V</a:t>
            </a:r>
            <a:endParaRPr lang="zh-TW" altLang="en-US" dirty="0"/>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3148952"/>
              </a:xfrm>
            </p:spPr>
            <p:txBody>
              <a:bodyPr/>
              <a:lstStyle/>
              <a:p>
                <a:r>
                  <a:rPr lang="en-US" altLang="zh-TW" dirty="0"/>
                  <a:t>Delta-V</a:t>
                </a:r>
                <a:r>
                  <a:rPr lang="zh-TW" altLang="en-US" dirty="0"/>
                  <a:t>主要目的是計算發稱衝突時的嚴重程度，這類的評估方法不像</a:t>
                </a:r>
                <a:r>
                  <a:rPr lang="en-US" altLang="zh-TW" dirty="0"/>
                  <a:t>TCC</a:t>
                </a:r>
                <a:r>
                  <a:rPr lang="zh-TW" altLang="en-US" dirty="0"/>
                  <a:t>一樣只考慮車輛的動態行為，還考慮碰撞場景中參與者的質量。為的是要評估事故發生後的嚴重性。以評斷傷害的層面來看，這是更加有效的碰撞風險評估方式。</a:t>
                </a:r>
                <a:endParaRPr lang="en-US" altLang="zh-TW" dirty="0"/>
              </a:p>
              <a:p>
                <a:r>
                  <a:rPr lang="zh-TW" altLang="en-US" dirty="0"/>
                  <a:t>假設質量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1</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1</m:t>
                        </m:r>
                      </m:sub>
                    </m:sSub>
                  </m:oMath>
                </a14:m>
                <a:r>
                  <a:rPr lang="zh-TW" altLang="en-US" dirty="0"/>
                  <a:t>的車輛與質量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2</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a:latin typeface="Cambria Math" panose="02040503050406030204" pitchFamily="18" charset="0"/>
                          </a:rPr>
                          <m:t>2</m:t>
                        </m:r>
                      </m:sub>
                    </m:sSub>
                  </m:oMath>
                </a14:m>
                <a:r>
                  <a:rPr lang="zh-TW" altLang="en-US" dirty="0"/>
                  <a:t>的車輛發生</a:t>
                </a:r>
                <a:r>
                  <a:rPr lang="zh-TW" altLang="en-US" b="1" dirty="0"/>
                  <a:t>非彈性碰撞</a:t>
                </a:r>
                <a:r>
                  <a:rPr lang="zh-TW" altLang="en-US" dirty="0"/>
                  <a:t>，碰撞後的疊加速度為</a:t>
                </a:r>
                <a14:m>
                  <m:oMath xmlns:m="http://schemas.openxmlformats.org/officeDocument/2006/math">
                    <m:r>
                      <a:rPr lang="en-US" altLang="zh-TW" i="1" dirty="0" smtClean="0">
                        <a:latin typeface="Cambria Math" panose="02040503050406030204" pitchFamily="18" charset="0"/>
                      </a:rPr>
                      <m:t>𝑣</m:t>
                    </m:r>
                  </m:oMath>
                </a14:m>
                <a:r>
                  <a:rPr lang="zh-TW" altLang="en-US" dirty="0"/>
                  <a:t>。</a:t>
                </a:r>
                <a:r>
                  <a:rPr lang="en-US" altLang="zh-TW" dirty="0"/>
                  <a:t>Delta-V</a:t>
                </a:r>
                <a:r>
                  <a:rPr lang="zh-TW" altLang="en-US" dirty="0"/>
                  <a:t>指的就是碰撞前後的速度變化量，用來評估發生碰撞後的嚴重程度。</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3148952"/>
              </a:xfrm>
              <a:blipFill>
                <a:blip r:embed="rId2"/>
                <a:stretch>
                  <a:fillRect l="-696" t="-2132"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3995BF0-7CF8-433B-B909-4B245B3C65BD}"/>
              </a:ext>
            </a:extLst>
          </p:cNvPr>
          <p:cNvPicPr>
            <a:picLocks noChangeAspect="1"/>
          </p:cNvPicPr>
          <p:nvPr/>
        </p:nvPicPr>
        <p:blipFill>
          <a:blip r:embed="rId4"/>
          <a:stretch>
            <a:fillRect/>
          </a:stretch>
        </p:blipFill>
        <p:spPr>
          <a:xfrm>
            <a:off x="3611658" y="3680385"/>
            <a:ext cx="4782217" cy="971686"/>
          </a:xfrm>
          <a:prstGeom prst="rect">
            <a:avLst/>
          </a:prstGeom>
        </p:spPr>
      </p:pic>
      <p:pic>
        <p:nvPicPr>
          <p:cNvPr id="7" name="圖片 6">
            <a:extLst>
              <a:ext uri="{FF2B5EF4-FFF2-40B4-BE49-F238E27FC236}">
                <a16:creationId xmlns:a16="http://schemas.microsoft.com/office/drawing/2014/main" id="{0BE8FFC6-D39E-4F44-B990-278F40F36F35}"/>
              </a:ext>
            </a:extLst>
          </p:cNvPr>
          <p:cNvPicPr>
            <a:picLocks noChangeAspect="1"/>
          </p:cNvPicPr>
          <p:nvPr/>
        </p:nvPicPr>
        <p:blipFill>
          <a:blip r:embed="rId5"/>
          <a:stretch>
            <a:fillRect/>
          </a:stretch>
        </p:blipFill>
        <p:spPr>
          <a:xfrm>
            <a:off x="1211468" y="3923306"/>
            <a:ext cx="1600423" cy="485843"/>
          </a:xfrm>
          <a:prstGeom prst="rect">
            <a:avLst/>
          </a:prstGeom>
        </p:spPr>
      </p:pic>
      <p:sp>
        <p:nvSpPr>
          <p:cNvPr id="9" name="箭號: 向右 8">
            <a:extLst>
              <a:ext uri="{FF2B5EF4-FFF2-40B4-BE49-F238E27FC236}">
                <a16:creationId xmlns:a16="http://schemas.microsoft.com/office/drawing/2014/main" id="{C56CF2A6-5C27-4572-A7C1-9B86F54F3704}"/>
              </a:ext>
            </a:extLst>
          </p:cNvPr>
          <p:cNvSpPr/>
          <p:nvPr/>
        </p:nvSpPr>
        <p:spPr>
          <a:xfrm>
            <a:off x="2998694" y="3997703"/>
            <a:ext cx="426161" cy="22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25892E3C-56B3-423B-A16D-39E36DE7CD4B}"/>
              </a:ext>
            </a:extLst>
          </p:cNvPr>
          <p:cNvSpPr txBox="1"/>
          <p:nvPr/>
        </p:nvSpPr>
        <p:spPr>
          <a:xfrm>
            <a:off x="1290918" y="5190013"/>
            <a:ext cx="6824382" cy="646331"/>
          </a:xfrm>
          <a:prstGeom prst="rect">
            <a:avLst/>
          </a:prstGeom>
          <a:noFill/>
        </p:spPr>
        <p:txBody>
          <a:bodyPr wrap="square" rtlCol="0">
            <a:spAutoFit/>
          </a:bodyPr>
          <a:lstStyle/>
          <a:p>
            <a:r>
              <a:rPr lang="zh-TW" altLang="en-US" dirty="0"/>
              <a:t>然而現實中，無論是光達、雷達，或是相機，都很難得到偵測物的質量。因此使用</a:t>
            </a:r>
            <a:r>
              <a:rPr lang="en-US" altLang="zh-TW" dirty="0"/>
              <a:t>Delta-V</a:t>
            </a:r>
            <a:r>
              <a:rPr lang="zh-TW" altLang="en-US" dirty="0"/>
              <a:t>評估多數的碰撞風險可能並不理想</a:t>
            </a:r>
          </a:p>
        </p:txBody>
      </p:sp>
    </p:spTree>
    <p:extLst>
      <p:ext uri="{BB962C8B-B14F-4D97-AF65-F5344CB8AC3E}">
        <p14:creationId xmlns:p14="http://schemas.microsoft.com/office/powerpoint/2010/main" val="92837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當</a:t>
                </a:r>
                <a:r>
                  <a:rPr lang="en-US" altLang="zh-TW" dirty="0"/>
                  <a:t>A</a:t>
                </a:r>
                <a:r>
                  <a:rPr lang="zh-TW" altLang="en-US" dirty="0"/>
                  <a:t>節點欲閃避</a:t>
                </a:r>
                <a:r>
                  <a:rPr lang="en-US" altLang="zh-TW" dirty="0"/>
                  <a:t>B</a:t>
                </a:r>
                <a:r>
                  <a:rPr lang="zh-TW" altLang="en-US" dirty="0"/>
                  <a:t>物體時，系統會將</a:t>
                </a:r>
                <a:r>
                  <a:rPr lang="en-US" altLang="zh-TW" dirty="0"/>
                  <a:t>B</a:t>
                </a:r>
                <a:r>
                  <a:rPr lang="zh-TW" altLang="en-US" dirty="0"/>
                  <a:t>所在之位置做</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𝐴</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𝐵</m:t>
                        </m:r>
                      </m:sub>
                    </m:sSub>
                  </m:oMath>
                </a14:m>
                <a:r>
                  <a:rPr lang="zh-TW" altLang="en-US" dirty="0"/>
                  <a:t>之膨脹層，並從</a:t>
                </a:r>
                <a:r>
                  <a:rPr lang="en-US" altLang="zh-TW" dirty="0"/>
                  <a:t>A</a:t>
                </a:r>
                <a:r>
                  <a:rPr lang="zh-TW" altLang="en-US" dirty="0"/>
                  <a:t>中心做相切此圓的兩條直線，形成一錐形區域。</a:t>
                </a:r>
                <a:endParaRPr lang="en-US" altLang="zh-TW" dirty="0"/>
              </a:p>
              <a:p>
                <a:r>
                  <a:rPr lang="zh-TW" altLang="en-US" dirty="0"/>
                  <a:t>將此錐形區域從位置座標系移入速度空間中，便被稱為碰撞錐</a:t>
                </a:r>
                <a:r>
                  <a:rPr lang="en-US" altLang="zh-TW" dirty="0"/>
                  <a:t>(Collision Cone, </a:t>
                </a:r>
                <a14:m>
                  <m:oMath xmlns:m="http://schemas.openxmlformats.org/officeDocument/2006/math">
                    <m:r>
                      <a:rPr lang="en-US" altLang="zh-TW" i="1" dirty="0">
                        <a:latin typeface="Cambria Math" panose="02040503050406030204" pitchFamily="18" charset="0"/>
                      </a:rPr>
                      <m:t>𝐶</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𝐶</m:t>
                        </m:r>
                      </m:e>
                      <m:sub>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𝐵</m:t>
                        </m:r>
                      </m:sub>
                    </m:sSub>
                    <m:r>
                      <a:rPr lang="en-US" altLang="zh-TW" i="1" dirty="0">
                        <a:latin typeface="Cambria Math" panose="02040503050406030204" pitchFamily="18" charset="0"/>
                      </a:rPr>
                      <m:t> </m:t>
                    </m:r>
                  </m:oMath>
                </a14:m>
                <a:r>
                  <a:rPr lang="en-US" altLang="zh-TW" dirty="0"/>
                  <a:t>)</a:t>
                </a:r>
                <a:r>
                  <a:rPr lang="zh-TW" altLang="en-US" dirty="0"/>
                  <a:t>。意義便是得到一組</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𝐴</m:t>
                        </m:r>
                        <m:r>
                          <m:rPr>
                            <m:sty m:val="p"/>
                          </m:rPr>
                          <a:rPr lang="en-US" altLang="zh-TW" i="1" dirty="0">
                            <a:latin typeface="Cambria Math" panose="02040503050406030204" pitchFamily="18" charset="0"/>
                          </a:rPr>
                          <m:t>B</m:t>
                        </m:r>
                      </m:sub>
                    </m:sSub>
                  </m:oMath>
                </a14:m>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2"/>
                <a:stretch>
                  <a:fillRect l="-696" t="-3343" r="-401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26" name="Picture 2">
            <a:extLst>
              <a:ext uri="{FF2B5EF4-FFF2-40B4-BE49-F238E27FC236}">
                <a16:creationId xmlns:a16="http://schemas.microsoft.com/office/drawing/2014/main" id="{0C6D2BD8-5CC9-4049-A19E-F9E3E7BC89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166" y="2743199"/>
            <a:ext cx="2764008" cy="354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B32C8A-D23F-4454-A61E-5EED0F18624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2874" y="3305917"/>
            <a:ext cx="1981746" cy="2822006"/>
          </a:xfrm>
          <a:prstGeom prst="rect">
            <a:avLst/>
          </a:prstGeom>
          <a:noFill/>
          <a:extLst>
            <a:ext uri="{909E8E84-426E-40DD-AFC4-6F175D3DCCD1}">
              <a14:hiddenFill xmlns:a14="http://schemas.microsoft.com/office/drawing/2010/main">
                <a:solidFill>
                  <a:srgbClr val="FFFFFF"/>
                </a:solidFill>
              </a14:hiddenFill>
            </a:ext>
          </a:extLst>
        </p:spPr>
      </p:pic>
      <p:sp>
        <p:nvSpPr>
          <p:cNvPr id="5" name="箭號: 向右 4">
            <a:extLst>
              <a:ext uri="{FF2B5EF4-FFF2-40B4-BE49-F238E27FC236}">
                <a16:creationId xmlns:a16="http://schemas.microsoft.com/office/drawing/2014/main" id="{B52E4D3C-9A39-4A2E-9BAA-9715B81C2DD4}"/>
              </a:ext>
            </a:extLst>
          </p:cNvPr>
          <p:cNvSpPr/>
          <p:nvPr/>
        </p:nvSpPr>
        <p:spPr>
          <a:xfrm>
            <a:off x="2862196" y="4431842"/>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90266" y="3105548"/>
            <a:ext cx="2896534" cy="3105025"/>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6025295" y="449100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62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16</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引入安全閥值的觀念，將</a:t>
                </a:r>
                <a14:m>
                  <m:oMath xmlns:m="http://schemas.openxmlformats.org/officeDocument/2006/math">
                    <m:r>
                      <a:rPr lang="zh-TW" altLang="en-US" i="1" smtClean="0">
                        <a:latin typeface="Cambria Math" panose="02040503050406030204" pitchFamily="18" charset="0"/>
                      </a:rPr>
                      <m:t>𝜏</m:t>
                    </m:r>
                  </m:oMath>
                </a14:m>
                <a:r>
                  <a:rPr lang="zh-TW" altLang="en-US" dirty="0"/>
                  <a:t>秒內會造成的碰撞視為應避免事件，在此之後的碰撞暫不考慮。如此，</a:t>
                </a:r>
                <a14:m>
                  <m:oMath xmlns:m="http://schemas.openxmlformats.org/officeDocument/2006/math">
                    <m:sSub>
                      <m:sSubPr>
                        <m:ctrlPr>
                          <a:rPr lang="en-US" altLang="zh-TW" b="0" i="1" dirty="0" smtClean="0">
                            <a:latin typeface="Cambria Math" panose="02040503050406030204" pitchFamily="18" charset="0"/>
                          </a:rPr>
                        </m:ctrlPr>
                      </m:sSubPr>
                      <m:e>
                        <m:r>
                          <m:rPr>
                            <m:sty m:val="p"/>
                          </m:rPr>
                          <a:rPr lang="en-US" altLang="zh-TW" i="0" dirty="0">
                            <a:latin typeface="Cambria Math" panose="02040503050406030204" pitchFamily="18" charset="0"/>
                          </a:rPr>
                          <m:t>C</m:t>
                        </m:r>
                        <m:r>
                          <m:rPr>
                            <m:sty m:val="p"/>
                          </m:rPr>
                          <a:rPr lang="en-US" altLang="zh-TW" b="0" i="0" dirty="0" smtClean="0">
                            <a:latin typeface="Cambria Math" panose="02040503050406030204" pitchFamily="18" charset="0"/>
                          </a:rPr>
                          <m:t>C</m:t>
                        </m:r>
                      </m:e>
                      <m:sub>
                        <m:r>
                          <m:rPr>
                            <m:sty m:val="p"/>
                          </m:rPr>
                          <a:rPr lang="en-US" altLang="zh-TW" b="0" i="0" dirty="0" smtClean="0">
                            <a:latin typeface="Cambria Math" panose="02040503050406030204" pitchFamily="18" charset="0"/>
                          </a:rPr>
                          <m:t>A</m:t>
                        </m:r>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B</m:t>
                        </m:r>
                      </m:sub>
                    </m:sSub>
                    <m:r>
                      <a:rPr lang="zh-TW" altLang="en-US" i="1" dirty="0">
                        <a:latin typeface="Cambria Math" panose="02040503050406030204" pitchFamily="18" charset="0"/>
                      </a:rPr>
                      <m:t>的</m:t>
                    </m:r>
                  </m:oMath>
                </a14:m>
                <a:r>
                  <a:rPr lang="zh-TW" altLang="en-US" dirty="0"/>
                  <a:t>尖端面積便會被修剪掉一弧形區域。</a:t>
                </a:r>
                <a:endParaRPr lang="en-US" altLang="zh-TW" dirty="0"/>
              </a:p>
              <a:p>
                <a:r>
                  <a:rPr lang="zh-TW" altLang="en-US" dirty="0"/>
                  <a:t>將整個</a:t>
                </a:r>
                <a14:m>
                  <m:oMath xmlns:m="http://schemas.openxmlformats.org/officeDocument/2006/math">
                    <m:r>
                      <a:rPr lang="en-US" altLang="zh-TW" b="0" i="1" smtClean="0">
                        <a:latin typeface="Cambria Math" panose="02040503050406030204" pitchFamily="18" charset="0"/>
                      </a:rPr>
                      <m:t>𝐶</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𝐴</m:t>
                        </m:r>
                        <m:r>
                          <a:rPr lang="en-US" altLang="zh-TW" b="0" i="1" smtClean="0">
                            <a:latin typeface="Cambria Math" panose="02040503050406030204" pitchFamily="18" charset="0"/>
                          </a:rPr>
                          <m:t>,</m:t>
                        </m:r>
                        <m:r>
                          <a:rPr lang="en-US" altLang="zh-TW" b="0" i="1" smtClean="0">
                            <a:latin typeface="Cambria Math" panose="02040503050406030204" pitchFamily="18" charset="0"/>
                          </a:rPr>
                          <m:t>𝐵</m:t>
                        </m:r>
                      </m:sub>
                    </m:sSub>
                  </m:oMath>
                </a14:m>
                <a:r>
                  <a:rPr lang="zh-TW" altLang="en-US" dirty="0"/>
                  <a:t>集合加回</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𝐵</m:t>
                        </m:r>
                      </m:sub>
                    </m:sSub>
                  </m:oMath>
                </a14:m>
                <a:r>
                  <a:rPr lang="zh-TW" altLang="en-US" dirty="0"/>
                  <a:t>便可以得到所有在</a:t>
                </a:r>
                <a14:m>
                  <m:oMath xmlns:m="http://schemas.openxmlformats.org/officeDocument/2006/math">
                    <m:r>
                      <a:rPr lang="zh-TW" altLang="en-US" i="1" smtClean="0">
                        <a:latin typeface="Cambria Math" panose="02040503050406030204" pitchFamily="18" charset="0"/>
                      </a:rPr>
                      <m:t>𝜏</m:t>
                    </m:r>
                  </m:oMath>
                </a14:m>
                <a:r>
                  <a:rPr lang="zh-TW" altLang="en-US" dirty="0"/>
                  <a:t>秒內會碰撞的</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𝐴</m:t>
                        </m:r>
                      </m:sub>
                    </m:sSub>
                  </m:oMath>
                </a14:m>
                <a:r>
                  <a:rPr lang="zh-TW" altLang="en-US" dirty="0"/>
                  <a:t>集合，稱為</a:t>
                </a:r>
                <a14:m>
                  <m:oMath xmlns:m="http://schemas.openxmlformats.org/officeDocument/2006/math">
                    <m:r>
                      <a:rPr lang="en-US" altLang="zh-TW" i="1" dirty="0" smtClean="0">
                        <a:latin typeface="Cambria Math" panose="02040503050406030204" pitchFamily="18" charset="0"/>
                      </a:rPr>
                      <m:t>𝑉</m:t>
                    </m:r>
                    <m:sSubSup>
                      <m:sSubSupPr>
                        <m:ctrlPr>
                          <a:rPr lang="en-US" altLang="zh-TW" b="0" i="1" dirty="0" smtClean="0">
                            <a:latin typeface="Cambria Math" panose="02040503050406030204" pitchFamily="18" charset="0"/>
                          </a:rPr>
                        </m:ctrlPr>
                      </m:sSubSupPr>
                      <m:e>
                        <m:r>
                          <a:rPr lang="en-US" altLang="zh-TW" i="1" dirty="0" smtClean="0">
                            <a:latin typeface="Cambria Math" panose="02040503050406030204" pitchFamily="18" charset="0"/>
                          </a:rPr>
                          <m:t>𝑂</m:t>
                        </m:r>
                      </m:e>
                      <m:sub>
                        <m:r>
                          <a:rPr lang="en-US" altLang="zh-TW" b="0" i="1" dirty="0" smtClean="0">
                            <a:latin typeface="Cambria Math" panose="02040503050406030204" pitchFamily="18" charset="0"/>
                          </a:rPr>
                          <m:t>𝐴</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𝐵</m:t>
                        </m:r>
                      </m:sub>
                      <m:sup>
                        <m:r>
                          <a:rPr lang="zh-TW" altLang="en-US" b="0" i="1" dirty="0" smtClean="0">
                            <a:latin typeface="Cambria Math" panose="02040503050406030204" pitchFamily="18" charset="0"/>
                          </a:rPr>
                          <m:t>𝜏</m:t>
                        </m:r>
                      </m:sup>
                    </m:sSubSup>
                  </m:oMath>
                </a14:m>
                <a:r>
                  <a:rPr lang="zh-TW" altLang="en-US" dirty="0"/>
                  <a:t>。</a:t>
                </a:r>
                <a:endParaRPr lang="en-US" altLang="zh-TW" dirty="0"/>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3"/>
                <a:stretch>
                  <a:fillRect l="-696" t="-3343"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051" y="3352518"/>
            <a:ext cx="2896534" cy="3105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2199C3F-9C8C-4861-83B2-C8F72A0C87B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2937" y="3289472"/>
            <a:ext cx="3298604" cy="3231113"/>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2746664" y="467911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箭號: 向右 13">
            <a:extLst>
              <a:ext uri="{FF2B5EF4-FFF2-40B4-BE49-F238E27FC236}">
                <a16:creationId xmlns:a16="http://schemas.microsoft.com/office/drawing/2014/main" id="{1BC0BBAF-9CAB-4229-921B-F61279180C47}"/>
              </a:ext>
            </a:extLst>
          </p:cNvPr>
          <p:cNvSpPr/>
          <p:nvPr/>
        </p:nvSpPr>
        <p:spPr>
          <a:xfrm>
            <a:off x="5900328" y="467911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28" name="Picture 4">
            <a:extLst>
              <a:ext uri="{FF2B5EF4-FFF2-40B4-BE49-F238E27FC236}">
                <a16:creationId xmlns:a16="http://schemas.microsoft.com/office/drawing/2014/main" id="{7C19872E-1AAA-4700-A361-79CF99605D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0328" y="3216699"/>
            <a:ext cx="3519960" cy="32408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文字方塊 4">
                <a:extLst>
                  <a:ext uri="{FF2B5EF4-FFF2-40B4-BE49-F238E27FC236}">
                    <a16:creationId xmlns:a16="http://schemas.microsoft.com/office/drawing/2014/main" id="{E4CFD7D0-7D31-4681-8EA8-19E842CF1EEF}"/>
                  </a:ext>
                </a:extLst>
              </p:cNvPr>
              <p:cNvSpPr txBox="1"/>
              <p:nvPr/>
            </p:nvSpPr>
            <p:spPr>
              <a:xfrm>
                <a:off x="3335451" y="2632727"/>
                <a:ext cx="2751150" cy="42312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TW" sz="2000" b="0" i="0" smtClean="0">
                              <a:latin typeface="Cambria Math" panose="02040503050406030204" pitchFamily="18" charset="0"/>
                            </a:rPr>
                          </m:ctrlPr>
                        </m:sSubPr>
                        <m:e>
                          <m:sSubSup>
                            <m:sSubSupPr>
                              <m:ctrlPr>
                                <a:rPr lang="en-US" altLang="zh-TW" sz="2000" b="0" i="0" smtClean="0">
                                  <a:latin typeface="Cambria Math" panose="02040503050406030204" pitchFamily="18" charset="0"/>
                                </a:rPr>
                              </m:ctrlPr>
                            </m:sSubSupPr>
                            <m:e>
                              <m:r>
                                <m:rPr>
                                  <m:sty m:val="p"/>
                                </m:rPr>
                                <a:rPr lang="en-US" altLang="zh-TW" sz="2000" b="0" i="0" smtClean="0">
                                  <a:latin typeface="Cambria Math" panose="02040503050406030204" pitchFamily="18" charset="0"/>
                                </a:rPr>
                                <m:t>VO</m:t>
                              </m:r>
                            </m:e>
                            <m:sub>
                              <m:r>
                                <m:rPr>
                                  <m:sty m:val="p"/>
                                </m:rPr>
                                <a:rPr lang="en-US" altLang="zh-TW" sz="2000" b="0" i="0" smtClean="0">
                                  <a:latin typeface="Cambria Math" panose="02040503050406030204" pitchFamily="18" charset="0"/>
                                </a:rPr>
                                <m:t>A</m:t>
                              </m:r>
                              <m:r>
                                <a:rPr lang="en-US" altLang="zh-TW" sz="2000" b="0" i="0" smtClean="0">
                                  <a:latin typeface="Cambria Math" panose="02040503050406030204" pitchFamily="18" charset="0"/>
                                </a:rPr>
                                <m:t>,</m:t>
                              </m:r>
                              <m:r>
                                <m:rPr>
                                  <m:sty m:val="p"/>
                                </m:rPr>
                                <a:rPr lang="en-US" altLang="zh-TW" sz="2000" b="0" i="0" smtClean="0">
                                  <a:latin typeface="Cambria Math" panose="02040503050406030204" pitchFamily="18" charset="0"/>
                                </a:rPr>
                                <m:t>B</m:t>
                              </m:r>
                            </m:sub>
                            <m:sup>
                              <m:r>
                                <m:rPr>
                                  <m:sty m:val="p"/>
                                </m:rPr>
                                <a:rPr lang="el-GR" altLang="zh-TW" sz="2000" b="0" i="1" smtClean="0">
                                  <a:latin typeface="Cambria Math" panose="02040503050406030204" pitchFamily="18" charset="0"/>
                                  <a:ea typeface="Cambria Math" panose="02040503050406030204" pitchFamily="18" charset="0"/>
                                </a:rPr>
                                <m:t>τ</m:t>
                              </m:r>
                            </m:sup>
                          </m:sSubSup>
                          <m:r>
                            <a:rPr lang="en-US" altLang="zh-TW" sz="2000" b="0" i="0" smtClean="0">
                              <a:latin typeface="Cambria Math" panose="02040503050406030204" pitchFamily="18" charset="0"/>
                            </a:rPr>
                            <m:t>=</m:t>
                          </m:r>
                          <m:r>
                            <m:rPr>
                              <m:sty m:val="p"/>
                            </m:rPr>
                            <a:rPr lang="en-US" altLang="zh-TW" sz="2000" i="0" smtClean="0">
                              <a:latin typeface="Cambria Math" panose="02040503050406030204" pitchFamily="18" charset="0"/>
                            </a:rPr>
                            <m:t>C</m:t>
                          </m:r>
                          <m:r>
                            <m:rPr>
                              <m:sty m:val="p"/>
                            </m:rPr>
                            <a:rPr lang="en-US" altLang="zh-TW" sz="2000" b="0" i="0" smtClean="0">
                              <a:latin typeface="Cambria Math" panose="02040503050406030204" pitchFamily="18" charset="0"/>
                            </a:rPr>
                            <m:t>C</m:t>
                          </m:r>
                        </m:e>
                        <m:sub>
                          <m:r>
                            <m:rPr>
                              <m:sty m:val="p"/>
                            </m:rPr>
                            <a:rPr lang="en-US" altLang="zh-TW" sz="2000" b="0" i="0" smtClean="0">
                              <a:latin typeface="Cambria Math" panose="02040503050406030204" pitchFamily="18" charset="0"/>
                            </a:rPr>
                            <m:t>A</m:t>
                          </m:r>
                          <m:r>
                            <a:rPr lang="en-US" altLang="zh-TW" sz="2000" b="0" i="0" smtClean="0">
                              <a:latin typeface="Cambria Math" panose="02040503050406030204" pitchFamily="18" charset="0"/>
                            </a:rPr>
                            <m:t>,</m:t>
                          </m:r>
                          <m:r>
                            <m:rPr>
                              <m:sty m:val="p"/>
                            </m:rPr>
                            <a:rPr lang="en-US" altLang="zh-TW" sz="2000" b="0" i="0" smtClean="0">
                              <a:latin typeface="Cambria Math" panose="02040503050406030204" pitchFamily="18" charset="0"/>
                            </a:rPr>
                            <m:t>B</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𝐵</m:t>
                          </m:r>
                        </m:sub>
                      </m:sSub>
                    </m:oMath>
                  </m:oMathPara>
                </a14:m>
                <a:endParaRPr lang="zh-TW" altLang="en-US" sz="2000" dirty="0"/>
              </a:p>
            </p:txBody>
          </p:sp>
        </mc:Choice>
        <mc:Fallback>
          <p:sp>
            <p:nvSpPr>
              <p:cNvPr id="5" name="文字方塊 4">
                <a:extLst>
                  <a:ext uri="{FF2B5EF4-FFF2-40B4-BE49-F238E27FC236}">
                    <a16:creationId xmlns:a16="http://schemas.microsoft.com/office/drawing/2014/main" id="{E4CFD7D0-7D31-4681-8EA8-19E842CF1EEF}"/>
                  </a:ext>
                </a:extLst>
              </p:cNvPr>
              <p:cNvSpPr txBox="1">
                <a:spLocks noRot="1" noChangeAspect="1" noMove="1" noResize="1" noEditPoints="1" noAdjustHandles="1" noChangeArrowheads="1" noChangeShapeType="1" noTextEdit="1"/>
              </p:cNvSpPr>
              <p:nvPr/>
            </p:nvSpPr>
            <p:spPr>
              <a:xfrm>
                <a:off x="3335451" y="2632727"/>
                <a:ext cx="2751150" cy="423129"/>
              </a:xfrm>
              <a:prstGeom prst="rect">
                <a:avLst/>
              </a:prstGeom>
              <a:blipFill>
                <a:blip r:embed="rId8"/>
                <a:stretch>
                  <a:fillRect b="-43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3480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27E9203-7BF6-A82C-7CF8-4AB0596493AC}"/>
              </a:ext>
            </a:extLst>
          </p:cNvPr>
          <p:cNvSpPr>
            <a:spLocks noGrp="1"/>
          </p:cNvSpPr>
          <p:nvPr>
            <p:ph type="sldNum" sz="quarter" idx="12"/>
          </p:nvPr>
        </p:nvSpPr>
        <p:spPr/>
        <p:txBody>
          <a:bodyPr/>
          <a:lstStyle/>
          <a:p>
            <a:fld id="{6D77D3CB-5987-4045-A9DE-313BCFC794EF}" type="slidenum">
              <a:rPr lang="zh-TW" altLang="en-US" smtClean="0"/>
              <a:pPr/>
              <a:t>2</a:t>
            </a:fld>
            <a:endParaRPr lang="zh-TW" altLang="en-US" dirty="0"/>
          </a:p>
        </p:txBody>
      </p:sp>
      <p:grpSp>
        <p:nvGrpSpPr>
          <p:cNvPr id="8" name="群組 7">
            <a:extLst>
              <a:ext uri="{FF2B5EF4-FFF2-40B4-BE49-F238E27FC236}">
                <a16:creationId xmlns:a16="http://schemas.microsoft.com/office/drawing/2014/main" id="{94F2C7BD-2136-4524-B082-87075E444A12}"/>
              </a:ext>
            </a:extLst>
          </p:cNvPr>
          <p:cNvGrpSpPr/>
          <p:nvPr/>
        </p:nvGrpSpPr>
        <p:grpSpPr>
          <a:xfrm>
            <a:off x="6333067" y="0"/>
            <a:ext cx="2810933" cy="668866"/>
            <a:chOff x="7780867" y="211667"/>
            <a:chExt cx="2810933" cy="668866"/>
          </a:xfrm>
        </p:grpSpPr>
        <p:sp>
          <p:nvSpPr>
            <p:cNvPr id="9" name="矩形 8">
              <a:extLst>
                <a:ext uri="{FF2B5EF4-FFF2-40B4-BE49-F238E27FC236}">
                  <a16:creationId xmlns:a16="http://schemas.microsoft.com/office/drawing/2014/main" id="{793DE8A8-1D71-4D04-9FB4-8D1384B5B7BD}"/>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5B804C95-7688-4495-889C-D699504AF92D}"/>
                </a:ext>
              </a:extLst>
            </p:cNvPr>
            <p:cNvGrpSpPr>
              <a:grpSpLocks noChangeAspect="1"/>
            </p:cNvGrpSpPr>
            <p:nvPr/>
          </p:nvGrpSpPr>
          <p:grpSpPr>
            <a:xfrm>
              <a:off x="7845641" y="307446"/>
              <a:ext cx="2334347" cy="468000"/>
              <a:chOff x="0" y="0"/>
              <a:chExt cx="4211517" cy="851040"/>
            </a:xfrm>
          </p:grpSpPr>
          <p:pic>
            <p:nvPicPr>
              <p:cNvPr id="11" name="圖片 10">
                <a:extLst>
                  <a:ext uri="{FF2B5EF4-FFF2-40B4-BE49-F238E27FC236}">
                    <a16:creationId xmlns:a16="http://schemas.microsoft.com/office/drawing/2014/main" id="{43A0757F-CCA7-46BB-8510-264ABFC05798}"/>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12" name="文字方塊 19">
                <a:extLst>
                  <a:ext uri="{FF2B5EF4-FFF2-40B4-BE49-F238E27FC236}">
                    <a16:creationId xmlns:a16="http://schemas.microsoft.com/office/drawing/2014/main" id="{FB68F39A-564A-4754-BB91-8A0607FF331C}"/>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3" name="標題 12">
            <a:extLst>
              <a:ext uri="{FF2B5EF4-FFF2-40B4-BE49-F238E27FC236}">
                <a16:creationId xmlns:a16="http://schemas.microsoft.com/office/drawing/2014/main" id="{56385A81-7417-49D6-B541-BEC1CD21F677}"/>
              </a:ext>
            </a:extLst>
          </p:cNvPr>
          <p:cNvSpPr>
            <a:spLocks noGrp="1"/>
          </p:cNvSpPr>
          <p:nvPr>
            <p:ph type="title"/>
          </p:nvPr>
        </p:nvSpPr>
        <p:spPr>
          <a:xfrm>
            <a:off x="628650" y="2986825"/>
            <a:ext cx="7886700" cy="884349"/>
          </a:xfrm>
        </p:spPr>
        <p:txBody>
          <a:bodyPr>
            <a:noAutofit/>
          </a:bodyPr>
          <a:lstStyle/>
          <a:p>
            <a:r>
              <a:rPr lang="zh-TW" altLang="en-US" sz="2000" b="0" dirty="0"/>
              <a:t>碰撞風險評估在自動駕駛、先進駕駛輔助系統</a:t>
            </a:r>
            <a:r>
              <a:rPr lang="en-US" altLang="zh-TW" sz="2000" b="0" dirty="0"/>
              <a:t>ADAS</a:t>
            </a:r>
            <a:r>
              <a:rPr lang="zh-TW" altLang="en-US" sz="2000" b="0" dirty="0"/>
              <a:t>、移動式機器人避障等領域都被廣泛討論。基本上，這些自主化、自動化的移動載具都需要一套評估標準來量化周遭環境的風險。這些風險計算方式會隨著研究對象及目標而不同。以下將介紹一些我們實驗室使用或參考過的評估方法，大致上，我將它們分為一維或二維的風險評估。一維風險評估雖然直觀，但是適用範圍較為限縮。可能較適合被應用在</a:t>
            </a:r>
            <a:r>
              <a:rPr lang="en-US" altLang="zh-TW" sz="2000" b="0" dirty="0"/>
              <a:t>AEB(</a:t>
            </a:r>
            <a:r>
              <a:rPr lang="zh-TW" altLang="en-US" sz="2000" b="0" dirty="0"/>
              <a:t>自動緊急煞車系統</a:t>
            </a:r>
            <a:r>
              <a:rPr lang="en-US" altLang="zh-TW" sz="2000" b="0" dirty="0"/>
              <a:t>)</a:t>
            </a:r>
            <a:r>
              <a:rPr lang="zh-TW" altLang="en-US" sz="2000" b="0" dirty="0"/>
              <a:t>或</a:t>
            </a:r>
            <a:r>
              <a:rPr lang="en-US" altLang="zh-TW" sz="2000" b="0" dirty="0"/>
              <a:t>ACC(</a:t>
            </a:r>
            <a:r>
              <a:rPr lang="zh-TW" altLang="en-US" sz="2000" b="0" dirty="0"/>
              <a:t>自動跟車巡航系統</a:t>
            </a:r>
            <a:r>
              <a:rPr lang="en-US" altLang="zh-TW" sz="2000" b="0" dirty="0"/>
              <a:t>)</a:t>
            </a:r>
            <a:r>
              <a:rPr lang="zh-TW" altLang="en-US" sz="2000" b="0" dirty="0"/>
              <a:t>等，對應發生在同一個車道上的事件。而二維風險評估則會有較為嚴苛的假設，但是適用範圍廣。</a:t>
            </a:r>
          </a:p>
        </p:txBody>
      </p:sp>
    </p:spTree>
    <p:extLst>
      <p:ext uri="{BB962C8B-B14F-4D97-AF65-F5344CB8AC3E}">
        <p14:creationId xmlns:p14="http://schemas.microsoft.com/office/powerpoint/2010/main" val="24474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單箭頭接點 28">
            <a:extLst>
              <a:ext uri="{FF2B5EF4-FFF2-40B4-BE49-F238E27FC236}">
                <a16:creationId xmlns:a16="http://schemas.microsoft.com/office/drawing/2014/main" id="{25DC9264-98F3-483F-BA84-DF64D8D5DABF}"/>
              </a:ext>
            </a:extLst>
          </p:cNvPr>
          <p:cNvCxnSpPr/>
          <p:nvPr/>
        </p:nvCxnSpPr>
        <p:spPr>
          <a:xfrm>
            <a:off x="5398322"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75D1174-8C02-4522-9E7B-7F388B72E4C2}"/>
              </a:ext>
            </a:extLst>
          </p:cNvPr>
          <p:cNvCxnSpPr/>
          <p:nvPr/>
        </p:nvCxnSpPr>
        <p:spPr>
          <a:xfrm>
            <a:off x="2377440"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E27E9203-7BF6-A82C-7CF8-4AB0596493AC}"/>
              </a:ext>
            </a:extLst>
          </p:cNvPr>
          <p:cNvSpPr>
            <a:spLocks noGrp="1"/>
          </p:cNvSpPr>
          <p:nvPr>
            <p:ph type="sldNum" sz="quarter" idx="12"/>
          </p:nvPr>
        </p:nvSpPr>
        <p:spPr/>
        <p:txBody>
          <a:bodyPr/>
          <a:lstStyle/>
          <a:p>
            <a:fld id="{6D77D3CB-5987-4045-A9DE-313BCFC794EF}" type="slidenum">
              <a:rPr lang="zh-TW" altLang="en-US" smtClean="0"/>
              <a:pPr/>
              <a:t>3</a:t>
            </a:fld>
            <a:endParaRPr lang="zh-TW" altLang="en-US" dirty="0"/>
          </a:p>
        </p:txBody>
      </p:sp>
      <p:sp>
        <p:nvSpPr>
          <p:cNvPr id="47" name="標題 3">
            <a:extLst>
              <a:ext uri="{FF2B5EF4-FFF2-40B4-BE49-F238E27FC236}">
                <a16:creationId xmlns:a16="http://schemas.microsoft.com/office/drawing/2014/main" id="{1EBFFCD0-661B-F83B-53B3-472C2A04B15D}"/>
              </a:ext>
            </a:extLst>
          </p:cNvPr>
          <p:cNvSpPr>
            <a:spLocks noGrp="1"/>
          </p:cNvSpPr>
          <p:nvPr>
            <p:ph type="title"/>
          </p:nvPr>
        </p:nvSpPr>
        <p:spPr/>
        <p:txBody>
          <a:bodyPr>
            <a:normAutofit/>
          </a:bodyPr>
          <a:lstStyle/>
          <a:p>
            <a:pPr algn="l"/>
            <a:r>
              <a:rPr lang="zh-TW" altLang="en-US" dirty="0">
                <a:latin typeface="+mj-ea"/>
              </a:rPr>
              <a:t>大綱</a:t>
            </a:r>
          </a:p>
        </p:txBody>
      </p:sp>
      <p:grpSp>
        <p:nvGrpSpPr>
          <p:cNvPr id="8" name="群組 7">
            <a:extLst>
              <a:ext uri="{FF2B5EF4-FFF2-40B4-BE49-F238E27FC236}">
                <a16:creationId xmlns:a16="http://schemas.microsoft.com/office/drawing/2014/main" id="{94F2C7BD-2136-4524-B082-87075E444A12}"/>
              </a:ext>
            </a:extLst>
          </p:cNvPr>
          <p:cNvGrpSpPr/>
          <p:nvPr/>
        </p:nvGrpSpPr>
        <p:grpSpPr>
          <a:xfrm>
            <a:off x="6333067" y="0"/>
            <a:ext cx="2810933" cy="668866"/>
            <a:chOff x="7780867" y="211667"/>
            <a:chExt cx="2810933" cy="668866"/>
          </a:xfrm>
        </p:grpSpPr>
        <p:sp>
          <p:nvSpPr>
            <p:cNvPr id="9" name="矩形 8">
              <a:extLst>
                <a:ext uri="{FF2B5EF4-FFF2-40B4-BE49-F238E27FC236}">
                  <a16:creationId xmlns:a16="http://schemas.microsoft.com/office/drawing/2014/main" id="{793DE8A8-1D71-4D04-9FB4-8D1384B5B7BD}"/>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5B804C95-7688-4495-889C-D699504AF92D}"/>
                </a:ext>
              </a:extLst>
            </p:cNvPr>
            <p:cNvGrpSpPr>
              <a:grpSpLocks noChangeAspect="1"/>
            </p:cNvGrpSpPr>
            <p:nvPr/>
          </p:nvGrpSpPr>
          <p:grpSpPr>
            <a:xfrm>
              <a:off x="7845641" y="307446"/>
              <a:ext cx="2334347" cy="468000"/>
              <a:chOff x="0" y="0"/>
              <a:chExt cx="4211517" cy="851040"/>
            </a:xfrm>
          </p:grpSpPr>
          <p:pic>
            <p:nvPicPr>
              <p:cNvPr id="11" name="圖片 10">
                <a:extLst>
                  <a:ext uri="{FF2B5EF4-FFF2-40B4-BE49-F238E27FC236}">
                    <a16:creationId xmlns:a16="http://schemas.microsoft.com/office/drawing/2014/main" id="{43A0757F-CCA7-46BB-8510-264ABFC05798}"/>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12" name="文字方塊 19">
                <a:extLst>
                  <a:ext uri="{FF2B5EF4-FFF2-40B4-BE49-F238E27FC236}">
                    <a16:creationId xmlns:a16="http://schemas.microsoft.com/office/drawing/2014/main" id="{FB68F39A-564A-4754-BB91-8A0607FF331C}"/>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4" name="群組 3">
            <a:extLst>
              <a:ext uri="{FF2B5EF4-FFF2-40B4-BE49-F238E27FC236}">
                <a16:creationId xmlns:a16="http://schemas.microsoft.com/office/drawing/2014/main" id="{778E6B8B-61B7-4ABC-90DB-28139E25327E}"/>
              </a:ext>
            </a:extLst>
          </p:cNvPr>
          <p:cNvGrpSpPr/>
          <p:nvPr/>
        </p:nvGrpSpPr>
        <p:grpSpPr>
          <a:xfrm>
            <a:off x="2002797" y="1382619"/>
            <a:ext cx="4837192" cy="3689579"/>
            <a:chOff x="1438939" y="1339419"/>
            <a:chExt cx="6141453" cy="4404871"/>
          </a:xfrm>
        </p:grpSpPr>
        <p:sp>
          <p:nvSpPr>
            <p:cNvPr id="3" name="矩形 2">
              <a:extLst>
                <a:ext uri="{FF2B5EF4-FFF2-40B4-BE49-F238E27FC236}">
                  <a16:creationId xmlns:a16="http://schemas.microsoft.com/office/drawing/2014/main" id="{095520C1-A494-4D3E-8513-80DC996662FA}"/>
                </a:ext>
              </a:extLst>
            </p:cNvPr>
            <p:cNvSpPr/>
            <p:nvPr/>
          </p:nvSpPr>
          <p:spPr>
            <a:xfrm>
              <a:off x="1438939" y="1346961"/>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一維風險評估</a:t>
              </a:r>
            </a:p>
          </p:txBody>
        </p:sp>
        <p:sp>
          <p:nvSpPr>
            <p:cNvPr id="14" name="矩形 13">
              <a:extLst>
                <a:ext uri="{FF2B5EF4-FFF2-40B4-BE49-F238E27FC236}">
                  <a16:creationId xmlns:a16="http://schemas.microsoft.com/office/drawing/2014/main" id="{14406565-8A0E-46C7-897F-CEB0A877C770}"/>
                </a:ext>
              </a:extLst>
            </p:cNvPr>
            <p:cNvSpPr/>
            <p:nvPr/>
          </p:nvSpPr>
          <p:spPr>
            <a:xfrm>
              <a:off x="5319200" y="1339419"/>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二維風險評估</a:t>
              </a:r>
            </a:p>
          </p:txBody>
        </p:sp>
        <p:sp>
          <p:nvSpPr>
            <p:cNvPr id="15" name="矩形 14">
              <a:extLst>
                <a:ext uri="{FF2B5EF4-FFF2-40B4-BE49-F238E27FC236}">
                  <a16:creationId xmlns:a16="http://schemas.microsoft.com/office/drawing/2014/main" id="{FEEA5F1B-26FC-4AA7-9E90-FACEC52884A5}"/>
                </a:ext>
              </a:extLst>
            </p:cNvPr>
            <p:cNvSpPr/>
            <p:nvPr/>
          </p:nvSpPr>
          <p:spPr>
            <a:xfrm>
              <a:off x="1438940" y="2622457"/>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TTC</a:t>
              </a:r>
              <a:endParaRPr lang="zh-TW" altLang="en-US" dirty="0"/>
            </a:p>
          </p:txBody>
        </p:sp>
        <p:sp>
          <p:nvSpPr>
            <p:cNvPr id="16" name="矩形 15">
              <a:extLst>
                <a:ext uri="{FF2B5EF4-FFF2-40B4-BE49-F238E27FC236}">
                  <a16:creationId xmlns:a16="http://schemas.microsoft.com/office/drawing/2014/main" id="{493CFDCF-6C69-40BB-A190-ABAA31039648}"/>
                </a:ext>
              </a:extLst>
            </p:cNvPr>
            <p:cNvSpPr/>
            <p:nvPr/>
          </p:nvSpPr>
          <p:spPr>
            <a:xfrm>
              <a:off x="5319201" y="2618686"/>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風險場</a:t>
              </a:r>
            </a:p>
          </p:txBody>
        </p:sp>
        <p:sp>
          <p:nvSpPr>
            <p:cNvPr id="17" name="矩形 16">
              <a:extLst>
                <a:ext uri="{FF2B5EF4-FFF2-40B4-BE49-F238E27FC236}">
                  <a16:creationId xmlns:a16="http://schemas.microsoft.com/office/drawing/2014/main" id="{EA1331D6-0974-4824-B152-614E69417DEA}"/>
                </a:ext>
              </a:extLst>
            </p:cNvPr>
            <p:cNvSpPr/>
            <p:nvPr/>
          </p:nvSpPr>
          <p:spPr>
            <a:xfrm>
              <a:off x="143894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p>
          </p:txBody>
        </p:sp>
        <p:sp>
          <p:nvSpPr>
            <p:cNvPr id="18" name="矩形 17">
              <a:extLst>
                <a:ext uri="{FF2B5EF4-FFF2-40B4-BE49-F238E27FC236}">
                  <a16:creationId xmlns:a16="http://schemas.microsoft.com/office/drawing/2014/main" id="{9C626C7A-0F97-497D-8558-DBFDACE70879}"/>
                </a:ext>
              </a:extLst>
            </p:cNvPr>
            <p:cNvSpPr/>
            <p:nvPr/>
          </p:nvSpPr>
          <p:spPr>
            <a:xfrm>
              <a:off x="531920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p>
          </p:txBody>
        </p:sp>
        <p:sp>
          <p:nvSpPr>
            <p:cNvPr id="19" name="矩形 18">
              <a:extLst>
                <a:ext uri="{FF2B5EF4-FFF2-40B4-BE49-F238E27FC236}">
                  <a16:creationId xmlns:a16="http://schemas.microsoft.com/office/drawing/2014/main" id="{43BCACF0-8C17-48D9-9E32-66874B353A94}"/>
                </a:ext>
              </a:extLst>
            </p:cNvPr>
            <p:cNvSpPr/>
            <p:nvPr/>
          </p:nvSpPr>
          <p:spPr>
            <a:xfrm>
              <a:off x="143894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Normal Distribution</a:t>
              </a:r>
              <a:endParaRPr lang="zh-TW" altLang="en-US" dirty="0"/>
            </a:p>
          </p:txBody>
        </p:sp>
        <p:sp>
          <p:nvSpPr>
            <p:cNvPr id="20" name="矩形 19">
              <a:extLst>
                <a:ext uri="{FF2B5EF4-FFF2-40B4-BE49-F238E27FC236}">
                  <a16:creationId xmlns:a16="http://schemas.microsoft.com/office/drawing/2014/main" id="{A8A1AB85-4A82-4F48-A59A-96389948799E}"/>
                </a:ext>
              </a:extLst>
            </p:cNvPr>
            <p:cNvSpPr/>
            <p:nvPr/>
          </p:nvSpPr>
          <p:spPr>
            <a:xfrm>
              <a:off x="531920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Exponential Distribution</a:t>
              </a:r>
              <a:endParaRPr lang="zh-TW" altLang="en-US" dirty="0"/>
            </a:p>
          </p:txBody>
        </p:sp>
        <p:cxnSp>
          <p:nvCxnSpPr>
            <p:cNvPr id="5" name="直線單箭頭接點 4">
              <a:extLst>
                <a:ext uri="{FF2B5EF4-FFF2-40B4-BE49-F238E27FC236}">
                  <a16:creationId xmlns:a16="http://schemas.microsoft.com/office/drawing/2014/main" id="{870B5DCA-E648-459E-B234-9337C8C72890}"/>
                </a:ext>
              </a:extLst>
            </p:cNvPr>
            <p:cNvCxnSpPr>
              <a:stCxn id="3" idx="2"/>
              <a:endCxn id="15" idx="0"/>
            </p:cNvCxnSpPr>
            <p:nvPr/>
          </p:nvCxnSpPr>
          <p:spPr>
            <a:xfrm>
              <a:off x="2569535" y="1914031"/>
              <a:ext cx="1" cy="7084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343225B-74B4-4232-882D-23CBCD4B07EB}"/>
                </a:ext>
              </a:extLst>
            </p:cNvPr>
            <p:cNvCxnSpPr>
              <a:cxnSpLocks/>
              <a:stCxn id="14" idx="2"/>
              <a:endCxn id="16" idx="0"/>
            </p:cNvCxnSpPr>
            <p:nvPr/>
          </p:nvCxnSpPr>
          <p:spPr>
            <a:xfrm>
              <a:off x="6449796" y="1906489"/>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B04FC7A8-AE51-4B4A-9193-3B32BDBB955E}"/>
                </a:ext>
              </a:extLst>
            </p:cNvPr>
            <p:cNvCxnSpPr>
              <a:cxnSpLocks/>
              <a:stCxn id="16" idx="2"/>
              <a:endCxn id="18" idx="0"/>
            </p:cNvCxnSpPr>
            <p:nvPr/>
          </p:nvCxnSpPr>
          <p:spPr>
            <a:xfrm flipH="1">
              <a:off x="6449796" y="3185756"/>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5C71D74-FBAE-4454-9901-F039F51F3FAF}"/>
                </a:ext>
              </a:extLst>
            </p:cNvPr>
            <p:cNvCxnSpPr>
              <a:cxnSpLocks/>
              <a:stCxn id="18" idx="2"/>
              <a:endCxn id="20" idx="0"/>
            </p:cNvCxnSpPr>
            <p:nvPr/>
          </p:nvCxnSpPr>
          <p:spPr>
            <a:xfrm>
              <a:off x="6449796" y="4465023"/>
              <a:ext cx="0"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接點: 弧形 27">
              <a:extLst>
                <a:ext uri="{FF2B5EF4-FFF2-40B4-BE49-F238E27FC236}">
                  <a16:creationId xmlns:a16="http://schemas.microsoft.com/office/drawing/2014/main" id="{44EDFE2A-07E3-4413-B91D-276186392EE7}"/>
                </a:ext>
              </a:extLst>
            </p:cNvPr>
            <p:cNvCxnSpPr>
              <a:stCxn id="16" idx="2"/>
              <a:endCxn id="17" idx="0"/>
            </p:cNvCxnSpPr>
            <p:nvPr/>
          </p:nvCxnSpPr>
          <p:spPr>
            <a:xfrm rot="5400000">
              <a:off x="4153569" y="1601724"/>
              <a:ext cx="712197" cy="3880261"/>
            </a:xfrm>
            <a:prstGeom prst="curvedConnector3">
              <a:avLst>
                <a:gd name="adj1" fmla="val 5099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弧形 35">
              <a:extLst>
                <a:ext uri="{FF2B5EF4-FFF2-40B4-BE49-F238E27FC236}">
                  <a16:creationId xmlns:a16="http://schemas.microsoft.com/office/drawing/2014/main" id="{CBD6B90A-BC4B-4199-955B-B462E09B57E6}"/>
                </a:ext>
              </a:extLst>
            </p:cNvPr>
            <p:cNvCxnSpPr>
              <a:cxnSpLocks/>
              <a:stCxn id="18" idx="2"/>
              <a:endCxn id="19" idx="0"/>
            </p:cNvCxnSpPr>
            <p:nvPr/>
          </p:nvCxnSpPr>
          <p:spPr>
            <a:xfrm rot="5400000">
              <a:off x="4153568" y="2880991"/>
              <a:ext cx="712197" cy="3880260"/>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a:extLst>
              <a:ext uri="{FF2B5EF4-FFF2-40B4-BE49-F238E27FC236}">
                <a16:creationId xmlns:a16="http://schemas.microsoft.com/office/drawing/2014/main" id="{8A653AF4-0F06-4962-800E-37EC37FA09B4}"/>
              </a:ext>
            </a:extLst>
          </p:cNvPr>
          <p:cNvSpPr/>
          <p:nvPr/>
        </p:nvSpPr>
        <p:spPr>
          <a:xfrm>
            <a:off x="200279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Delta-V</a:t>
            </a:r>
            <a:endParaRPr lang="zh-TW" altLang="en-US" dirty="0">
              <a:solidFill>
                <a:schemeClr val="tx1"/>
              </a:solidFill>
            </a:endParaRPr>
          </a:p>
        </p:txBody>
      </p:sp>
      <p:sp>
        <p:nvSpPr>
          <p:cNvPr id="27" name="矩形 26">
            <a:extLst>
              <a:ext uri="{FF2B5EF4-FFF2-40B4-BE49-F238E27FC236}">
                <a16:creationId xmlns:a16="http://schemas.microsoft.com/office/drawing/2014/main" id="{6379FF3F-7942-4780-9786-7DA4AE8FF7AF}"/>
              </a:ext>
            </a:extLst>
          </p:cNvPr>
          <p:cNvSpPr/>
          <p:nvPr/>
        </p:nvSpPr>
        <p:spPr>
          <a:xfrm>
            <a:off x="505900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VO</a:t>
            </a:r>
            <a:endParaRPr lang="zh-TW" altLang="en-US" dirty="0">
              <a:solidFill>
                <a:schemeClr val="tx1"/>
              </a:solidFill>
            </a:endParaRPr>
          </a:p>
        </p:txBody>
      </p:sp>
    </p:spTree>
    <p:extLst>
      <p:ext uri="{BB962C8B-B14F-4D97-AF65-F5344CB8AC3E}">
        <p14:creationId xmlns:p14="http://schemas.microsoft.com/office/powerpoint/2010/main" val="418934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lnSpcReduction="10000"/>
          </a:bodyPr>
          <a:lstStyle/>
          <a:p>
            <a:r>
              <a:rPr lang="en-US" altLang="zh-TW" dirty="0"/>
              <a:t>Time-to-Collision (TTC</a:t>
            </a:r>
            <a:r>
              <a:rPr lang="zh-TW" altLang="en-US" dirty="0"/>
              <a:t>，碰撞時間</a:t>
            </a:r>
            <a:r>
              <a:rPr lang="en-US" altLang="zh-TW" dirty="0"/>
              <a:t>) </a:t>
            </a:r>
            <a:r>
              <a:rPr lang="zh-TW" altLang="en-US" dirty="0"/>
              <a:t>是一個常見的交通風險評估參數，主要用來量化即將蹦狀的兩個物體之風險。比方</a:t>
            </a:r>
            <a:r>
              <a:rPr lang="en-US" altLang="zh-TW" dirty="0"/>
              <a:t>:</a:t>
            </a:r>
            <a:r>
              <a:rPr lang="zh-TW" altLang="en-US" dirty="0"/>
              <a:t>（如車輛或行人）在</a:t>
            </a:r>
            <a:r>
              <a:rPr lang="zh-TW" altLang="en-US" b="1" dirty="0">
                <a:solidFill>
                  <a:srgbClr val="C00000"/>
                </a:solidFill>
              </a:rPr>
              <a:t>維持當前運動狀態的情況下</a:t>
            </a:r>
            <a:r>
              <a:rPr lang="zh-TW" altLang="en-US" dirty="0"/>
              <a:t>，多久會發生碰撞。這個概念在自動駕駛、先進駕駛輔助系統 </a:t>
            </a:r>
            <a:r>
              <a:rPr lang="en-US" altLang="zh-TW" dirty="0"/>
              <a:t>(ADAS)</a:t>
            </a:r>
            <a:r>
              <a:rPr lang="zh-TW" altLang="en-US" dirty="0"/>
              <a:t>、移動機器人避障等領域都被廣泛應用。</a:t>
            </a:r>
          </a:p>
        </p:txBody>
      </p:sp>
      <p:pic>
        <p:nvPicPr>
          <p:cNvPr id="10" name="圖片 9">
            <a:extLst>
              <a:ext uri="{FF2B5EF4-FFF2-40B4-BE49-F238E27FC236}">
                <a16:creationId xmlns:a16="http://schemas.microsoft.com/office/drawing/2014/main" id="{9891DFE8-CDE2-4935-99A2-0F66ED166A61}"/>
              </a:ext>
            </a:extLst>
          </p:cNvPr>
          <p:cNvPicPr>
            <a:picLocks noChangeAspect="1"/>
          </p:cNvPicPr>
          <p:nvPr/>
        </p:nvPicPr>
        <p:blipFill rotWithShape="1">
          <a:blip r:embed="rId3"/>
          <a:srcRect r="25954" b="14866"/>
          <a:stretch/>
        </p:blipFill>
        <p:spPr>
          <a:xfrm>
            <a:off x="1834555" y="3020499"/>
            <a:ext cx="4884204" cy="1983891"/>
          </a:xfrm>
          <a:prstGeom prst="rect">
            <a:avLst/>
          </a:prstGeom>
        </p:spPr>
      </p:pic>
      <p:pic>
        <p:nvPicPr>
          <p:cNvPr id="15" name="圖片 14">
            <a:extLst>
              <a:ext uri="{FF2B5EF4-FFF2-40B4-BE49-F238E27FC236}">
                <a16:creationId xmlns:a16="http://schemas.microsoft.com/office/drawing/2014/main" id="{02E57759-3B78-4243-92FE-9C8AFA994F83}"/>
              </a:ext>
            </a:extLst>
          </p:cNvPr>
          <p:cNvPicPr>
            <a:picLocks noChangeAspect="1"/>
          </p:cNvPicPr>
          <p:nvPr/>
        </p:nvPicPr>
        <p:blipFill>
          <a:blip r:embed="rId4"/>
          <a:stretch>
            <a:fillRect/>
          </a:stretch>
        </p:blipFill>
        <p:spPr>
          <a:xfrm>
            <a:off x="2328790" y="2338224"/>
            <a:ext cx="4077269" cy="1038370"/>
          </a:xfrm>
          <a:prstGeom prst="rect">
            <a:avLst/>
          </a:prstGeom>
        </p:spPr>
      </p:pic>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sp>
        <p:nvSpPr>
          <p:cNvPr id="18" name="文字方塊 17">
            <a:extLst>
              <a:ext uri="{FF2B5EF4-FFF2-40B4-BE49-F238E27FC236}">
                <a16:creationId xmlns:a16="http://schemas.microsoft.com/office/drawing/2014/main" id="{5EDC1B62-3D5D-4C8D-8CB2-21C7FC621AFB}"/>
              </a:ext>
            </a:extLst>
          </p:cNvPr>
          <p:cNvSpPr txBox="1"/>
          <p:nvPr/>
        </p:nvSpPr>
        <p:spPr>
          <a:xfrm>
            <a:off x="857693" y="5239869"/>
            <a:ext cx="7657657" cy="1015663"/>
          </a:xfrm>
          <a:prstGeom prst="rect">
            <a:avLst/>
          </a:prstGeom>
          <a:noFill/>
        </p:spPr>
        <p:txBody>
          <a:bodyPr wrap="square">
            <a:spAutoFit/>
          </a:bodyPr>
          <a:lstStyle/>
          <a:p>
            <a:r>
              <a:rPr lang="zh-TW" altLang="en-US" sz="2000" dirty="0"/>
              <a:t>一般來說，使用</a:t>
            </a:r>
            <a:r>
              <a:rPr lang="en-US" altLang="zh-TW" sz="2000" dirty="0"/>
              <a:t>TTC</a:t>
            </a:r>
            <a:r>
              <a:rPr lang="zh-TW" altLang="en-US" sz="2000" dirty="0"/>
              <a:t>作為風險量化的方法時，會設立某個</a:t>
            </a:r>
            <a:r>
              <a:rPr lang="zh-TW" altLang="en-US" sz="2000" b="1" dirty="0"/>
              <a:t>安全閥值</a:t>
            </a:r>
            <a:r>
              <a:rPr lang="en-US" altLang="zh-TW" sz="2000" dirty="0"/>
              <a:t>(</a:t>
            </a:r>
            <a:r>
              <a:rPr lang="zh-TW" altLang="en-US" sz="2000" dirty="0"/>
              <a:t>比方 </a:t>
            </a:r>
            <a:r>
              <a:rPr lang="en-US" altLang="zh-TW" sz="2000" dirty="0"/>
              <a:t>2 second)</a:t>
            </a:r>
            <a:r>
              <a:rPr lang="zh-TW" altLang="en-US" sz="2000" dirty="0"/>
              <a:t>，當</a:t>
            </a:r>
            <a:r>
              <a:rPr lang="en-US" altLang="zh-TW" sz="2000" dirty="0"/>
              <a:t>TTC</a:t>
            </a:r>
            <a:r>
              <a:rPr lang="zh-TW" altLang="en-US" sz="2000" dirty="0"/>
              <a:t>小於閥值時則視為有碰撞風險，應當立即採取行為</a:t>
            </a:r>
            <a:r>
              <a:rPr lang="en-US" altLang="zh-TW" sz="2000" dirty="0"/>
              <a:t>(</a:t>
            </a:r>
            <a:r>
              <a:rPr lang="zh-TW" altLang="en-US" sz="2000" dirty="0"/>
              <a:t>例如煞車</a:t>
            </a:r>
            <a:r>
              <a:rPr lang="en-US" altLang="zh-TW" sz="2000" dirty="0"/>
              <a:t>)</a:t>
            </a:r>
            <a:r>
              <a:rPr lang="zh-TW" altLang="en-US" sz="2000" dirty="0"/>
              <a:t>。</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5">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Tree>
    <p:extLst>
      <p:ext uri="{BB962C8B-B14F-4D97-AF65-F5344CB8AC3E}">
        <p14:creationId xmlns:p14="http://schemas.microsoft.com/office/powerpoint/2010/main" val="52123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群組 14">
            <a:extLst>
              <a:ext uri="{FF2B5EF4-FFF2-40B4-BE49-F238E27FC236}">
                <a16:creationId xmlns:a16="http://schemas.microsoft.com/office/drawing/2014/main" id="{B5F32CB0-4F05-41C9-B894-2F3AE41D9574}"/>
              </a:ext>
            </a:extLst>
          </p:cNvPr>
          <p:cNvGrpSpPr/>
          <p:nvPr/>
        </p:nvGrpSpPr>
        <p:grpSpPr>
          <a:xfrm>
            <a:off x="7488915" y="2206294"/>
            <a:ext cx="539074" cy="509865"/>
            <a:chOff x="5898514" y="2149204"/>
            <a:chExt cx="539074" cy="509865"/>
          </a:xfrm>
        </p:grpSpPr>
        <p:sp>
          <p:nvSpPr>
            <p:cNvPr id="10" name="拱形 9">
              <a:extLst>
                <a:ext uri="{FF2B5EF4-FFF2-40B4-BE49-F238E27FC236}">
                  <a16:creationId xmlns:a16="http://schemas.microsoft.com/office/drawing/2014/main" id="{1A3B2A06-7C0C-41D1-B4DE-AB12346CD53B}"/>
                </a:ext>
              </a:extLst>
            </p:cNvPr>
            <p:cNvSpPr/>
            <p:nvPr/>
          </p:nvSpPr>
          <p:spPr>
            <a:xfrm rot="2596602">
              <a:off x="5913092" y="2149204"/>
              <a:ext cx="524496" cy="509865"/>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4" name="拱形 33">
              <a:extLst>
                <a:ext uri="{FF2B5EF4-FFF2-40B4-BE49-F238E27FC236}">
                  <a16:creationId xmlns:a16="http://schemas.microsoft.com/office/drawing/2014/main" id="{8607B2AD-884B-4E58-834A-AC24E09D15D1}"/>
                </a:ext>
              </a:extLst>
            </p:cNvPr>
            <p:cNvSpPr>
              <a:spLocks noChangeAspect="1"/>
            </p:cNvSpPr>
            <p:nvPr/>
          </p:nvSpPr>
          <p:spPr>
            <a:xfrm rot="2596602">
              <a:off x="5898514" y="2353975"/>
              <a:ext cx="258826" cy="251605"/>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3" name="拱形 42">
              <a:extLst>
                <a:ext uri="{FF2B5EF4-FFF2-40B4-BE49-F238E27FC236}">
                  <a16:creationId xmlns:a16="http://schemas.microsoft.com/office/drawing/2014/main" id="{EA0B7334-B715-4531-B58B-EA33DA5601A7}"/>
                </a:ext>
              </a:extLst>
            </p:cNvPr>
            <p:cNvSpPr>
              <a:spLocks noChangeAspect="1"/>
            </p:cNvSpPr>
            <p:nvPr/>
          </p:nvSpPr>
          <p:spPr>
            <a:xfrm rot="2596602">
              <a:off x="5906212" y="2266825"/>
              <a:ext cx="378661" cy="368097"/>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5306324" cy="1321887"/>
          </a:xfrm>
        </p:spPr>
        <p:txBody>
          <a:bodyPr/>
          <a:lstStyle/>
          <a:p>
            <a:pPr marL="0" indent="0">
              <a:buNone/>
            </a:pPr>
            <a:r>
              <a:rPr lang="zh-TW" altLang="en-US" b="1" dirty="0">
                <a:solidFill>
                  <a:srgbClr val="0070C0"/>
                </a:solidFill>
              </a:rPr>
              <a:t>優勢</a:t>
            </a:r>
            <a:r>
              <a:rPr lang="en-US" altLang="zh-TW" b="1" dirty="0">
                <a:solidFill>
                  <a:srgbClr val="0070C0"/>
                </a:solidFill>
              </a:rPr>
              <a:t>:</a:t>
            </a:r>
          </a:p>
          <a:p>
            <a:r>
              <a:rPr lang="zh-TW" altLang="en-US" dirty="0"/>
              <a:t>只需測量距離和速度即可計算，簡易直觀。</a:t>
            </a:r>
            <a:endParaRPr lang="en-US" altLang="zh-TW" dirty="0"/>
          </a:p>
          <a:p>
            <a:r>
              <a:rPr lang="zh-TW" altLang="en-US" dirty="0"/>
              <a:t>可即時應用，適用於即時的風險監測。</a:t>
            </a:r>
            <a:endParaRPr lang="en-US" altLang="zh-TW"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4" name="內容版面配置區 7">
            <a:extLst>
              <a:ext uri="{FF2B5EF4-FFF2-40B4-BE49-F238E27FC236}">
                <a16:creationId xmlns:a16="http://schemas.microsoft.com/office/drawing/2014/main" id="{8B56D659-A480-4E9C-8256-1698585D3498}"/>
              </a:ext>
            </a:extLst>
          </p:cNvPr>
          <p:cNvSpPr txBox="1">
            <a:spLocks/>
          </p:cNvSpPr>
          <p:nvPr/>
        </p:nvSpPr>
        <p:spPr>
          <a:xfrm>
            <a:off x="628650" y="2455762"/>
            <a:ext cx="5306324"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傳統的</a:t>
            </a:r>
            <a:r>
              <a:rPr lang="en-US" altLang="zh-TW" dirty="0"/>
              <a:t>TTC</a:t>
            </a:r>
            <a:r>
              <a:rPr lang="zh-TW" altLang="en-US" dirty="0"/>
              <a:t>只依據一維上線性的位置及速度做評估，對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r>
              <a:rPr lang="zh-TW" altLang="en-US" dirty="0"/>
              <a:t>實際上，任何移動物體的運動都有可能不斷變化，導致未考慮運動變化，只評估當下狀態的</a:t>
            </a:r>
            <a:r>
              <a:rPr lang="en-US" altLang="zh-TW" dirty="0"/>
              <a:t>TTC</a:t>
            </a:r>
            <a:r>
              <a:rPr lang="zh-TW" altLang="en-US" dirty="0"/>
              <a:t>失去評斷效力。</a:t>
            </a:r>
            <a:endParaRPr lang="en-US" altLang="zh-TW" dirty="0"/>
          </a:p>
          <a:p>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p:txBody>
      </p:sp>
      <p:grpSp>
        <p:nvGrpSpPr>
          <p:cNvPr id="32" name="群組 31">
            <a:extLst>
              <a:ext uri="{FF2B5EF4-FFF2-40B4-BE49-F238E27FC236}">
                <a16:creationId xmlns:a16="http://schemas.microsoft.com/office/drawing/2014/main" id="{15CEC2BA-BD8F-44A1-8CC1-E3F16F3CFE41}"/>
              </a:ext>
            </a:extLst>
          </p:cNvPr>
          <p:cNvGrpSpPr/>
          <p:nvPr/>
        </p:nvGrpSpPr>
        <p:grpSpPr>
          <a:xfrm>
            <a:off x="6842721" y="1243066"/>
            <a:ext cx="1752600" cy="1921896"/>
            <a:chOff x="6498265" y="984168"/>
            <a:chExt cx="1752600" cy="1921896"/>
          </a:xfrm>
        </p:grpSpPr>
        <p:grpSp>
          <p:nvGrpSpPr>
            <p:cNvPr id="9" name="群組 8">
              <a:extLst>
                <a:ext uri="{FF2B5EF4-FFF2-40B4-BE49-F238E27FC236}">
                  <a16:creationId xmlns:a16="http://schemas.microsoft.com/office/drawing/2014/main" id="{FA1014FA-E9A1-4F5D-855E-3B5A93D2E639}"/>
                </a:ext>
              </a:extLst>
            </p:cNvPr>
            <p:cNvGrpSpPr/>
            <p:nvPr/>
          </p:nvGrpSpPr>
          <p:grpSpPr>
            <a:xfrm>
              <a:off x="6498265" y="1237015"/>
              <a:ext cx="819592" cy="1403529"/>
              <a:chOff x="6852684" y="1017276"/>
              <a:chExt cx="819592" cy="1403529"/>
            </a:xfrm>
          </p:grpSpPr>
          <p:sp>
            <p:nvSpPr>
              <p:cNvPr id="2" name="橢圓 1">
                <a:extLst>
                  <a:ext uri="{FF2B5EF4-FFF2-40B4-BE49-F238E27FC236}">
                    <a16:creationId xmlns:a16="http://schemas.microsoft.com/office/drawing/2014/main" id="{32CBC71F-B620-4C4C-B1BB-150F9DC812A9}"/>
                  </a:ext>
                </a:extLst>
              </p:cNvPr>
              <p:cNvSpPr/>
              <p:nvPr/>
            </p:nvSpPr>
            <p:spPr>
              <a:xfrm>
                <a:off x="6852684" y="1017276"/>
                <a:ext cx="467832" cy="468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24C554D3-EF02-49C5-B13E-6E98C193BF0D}"/>
                  </a:ext>
                </a:extLst>
              </p:cNvPr>
              <p:cNvSpPr/>
              <p:nvPr/>
            </p:nvSpPr>
            <p:spPr>
              <a:xfrm rot="19924741">
                <a:off x="6968755" y="2023856"/>
                <a:ext cx="703521" cy="39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 name="直線單箭頭接點 12">
              <a:extLst>
                <a:ext uri="{FF2B5EF4-FFF2-40B4-BE49-F238E27FC236}">
                  <a16:creationId xmlns:a16="http://schemas.microsoft.com/office/drawing/2014/main" id="{3CEDA1E3-340D-4FEC-BFFD-B3FA08E3F907}"/>
                </a:ext>
              </a:extLst>
            </p:cNvPr>
            <p:cNvCxnSpPr/>
            <p:nvPr/>
          </p:nvCxnSpPr>
          <p:spPr>
            <a:xfrm flipV="1">
              <a:off x="6946605" y="1736651"/>
              <a:ext cx="1304260" cy="719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0917932B-4FEE-4BD3-97B3-E83AFBD2E543}"/>
                </a:ext>
              </a:extLst>
            </p:cNvPr>
            <p:cNvSpPr txBox="1"/>
            <p:nvPr/>
          </p:nvSpPr>
          <p:spPr>
            <a:xfrm>
              <a:off x="6979173" y="2536732"/>
              <a:ext cx="1018046" cy="369332"/>
            </a:xfrm>
            <a:prstGeom prst="rect">
              <a:avLst/>
            </a:prstGeom>
            <a:noFill/>
          </p:spPr>
          <p:txBody>
            <a:bodyPr wrap="square" rtlCol="0">
              <a:spAutoFit/>
            </a:bodyPr>
            <a:lstStyle/>
            <a:p>
              <a:r>
                <a:rPr lang="en-US" altLang="zh-TW" dirty="0"/>
                <a:t>Car</a:t>
              </a:r>
              <a:endParaRPr lang="zh-TW" altLang="en-US" dirty="0"/>
            </a:p>
          </p:txBody>
        </p:sp>
        <p:sp>
          <p:nvSpPr>
            <p:cNvPr id="24" name="文字方塊 23">
              <a:extLst>
                <a:ext uri="{FF2B5EF4-FFF2-40B4-BE49-F238E27FC236}">
                  <a16:creationId xmlns:a16="http://schemas.microsoft.com/office/drawing/2014/main" id="{FB496AE2-21D2-48C7-9246-98BC1E9AEBBC}"/>
                </a:ext>
              </a:extLst>
            </p:cNvPr>
            <p:cNvSpPr txBox="1"/>
            <p:nvPr/>
          </p:nvSpPr>
          <p:spPr>
            <a:xfrm>
              <a:off x="6692959" y="984168"/>
              <a:ext cx="1304260" cy="369332"/>
            </a:xfrm>
            <a:prstGeom prst="rect">
              <a:avLst/>
            </a:prstGeom>
            <a:noFill/>
          </p:spPr>
          <p:txBody>
            <a:bodyPr wrap="square" rtlCol="0">
              <a:spAutoFit/>
            </a:bodyPr>
            <a:lstStyle/>
            <a:p>
              <a:r>
                <a:rPr lang="en-US" altLang="zh-TW" dirty="0"/>
                <a:t>Obstacle</a:t>
              </a:r>
              <a:endParaRPr lang="zh-TW" altLang="en-US" dirty="0"/>
            </a:p>
          </p:txBody>
        </p:sp>
        <p:cxnSp>
          <p:nvCxnSpPr>
            <p:cNvPr id="26" name="直線單箭頭接點 25">
              <a:extLst>
                <a:ext uri="{FF2B5EF4-FFF2-40B4-BE49-F238E27FC236}">
                  <a16:creationId xmlns:a16="http://schemas.microsoft.com/office/drawing/2014/main" id="{10ED137A-57D7-4A85-AAFE-54A17D57ADC1}"/>
                </a:ext>
              </a:extLst>
            </p:cNvPr>
            <p:cNvCxnSpPr>
              <a:cxnSpLocks/>
            </p:cNvCxnSpPr>
            <p:nvPr/>
          </p:nvCxnSpPr>
          <p:spPr>
            <a:xfrm>
              <a:off x="6738630" y="1449749"/>
              <a:ext cx="452360" cy="6299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23AB19CA-53C0-4199-97D5-9B96450B7EC6}"/>
                </a:ext>
              </a:extLst>
            </p:cNvPr>
            <p:cNvSpPr txBox="1"/>
            <p:nvPr/>
          </p:nvSpPr>
          <p:spPr>
            <a:xfrm>
              <a:off x="7571267" y="2062642"/>
              <a:ext cx="333153" cy="369332"/>
            </a:xfrm>
            <a:prstGeom prst="rect">
              <a:avLst/>
            </a:prstGeom>
            <a:noFill/>
          </p:spPr>
          <p:txBody>
            <a:bodyPr wrap="square" rtlCol="0">
              <a:spAutoFit/>
            </a:bodyPr>
            <a:lstStyle/>
            <a:p>
              <a:r>
                <a:rPr lang="en-US" altLang="zh-TW" dirty="0"/>
                <a:t>V</a:t>
              </a:r>
              <a:endParaRPr lang="zh-TW" altLang="en-US" dirty="0"/>
            </a:p>
          </p:txBody>
        </p:sp>
        <p:sp>
          <p:nvSpPr>
            <p:cNvPr id="31" name="文字方塊 30">
              <a:extLst>
                <a:ext uri="{FF2B5EF4-FFF2-40B4-BE49-F238E27FC236}">
                  <a16:creationId xmlns:a16="http://schemas.microsoft.com/office/drawing/2014/main" id="{C77E1F71-BB39-4724-93A8-8BE61576A7E0}"/>
                </a:ext>
              </a:extLst>
            </p:cNvPr>
            <p:cNvSpPr txBox="1"/>
            <p:nvPr/>
          </p:nvSpPr>
          <p:spPr>
            <a:xfrm>
              <a:off x="6914228" y="1536855"/>
              <a:ext cx="537423" cy="369332"/>
            </a:xfrm>
            <a:prstGeom prst="rect">
              <a:avLst/>
            </a:prstGeom>
            <a:noFill/>
          </p:spPr>
          <p:txBody>
            <a:bodyPr wrap="square" rtlCol="0">
              <a:spAutoFit/>
            </a:bodyPr>
            <a:lstStyle/>
            <a:p>
              <a:r>
                <a:rPr lang="en-US" altLang="zh-TW" dirty="0"/>
                <a:t>V‘</a:t>
              </a:r>
              <a:endParaRPr lang="zh-TW" altLang="en-US" dirty="0"/>
            </a:p>
          </p:txBody>
        </p:sp>
      </p:grpSp>
      <p:sp>
        <p:nvSpPr>
          <p:cNvPr id="33" name="矩形: 圓角 32">
            <a:extLst>
              <a:ext uri="{FF2B5EF4-FFF2-40B4-BE49-F238E27FC236}">
                <a16:creationId xmlns:a16="http://schemas.microsoft.com/office/drawing/2014/main" id="{FC799F17-3DB8-4634-A5DD-7C374FE9B2AD}"/>
              </a:ext>
            </a:extLst>
          </p:cNvPr>
          <p:cNvSpPr/>
          <p:nvPr/>
        </p:nvSpPr>
        <p:spPr>
          <a:xfrm>
            <a:off x="7134064" y="5054009"/>
            <a:ext cx="695378" cy="110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cxnSp>
        <p:nvCxnSpPr>
          <p:cNvPr id="35" name="直線單箭頭接點 34">
            <a:extLst>
              <a:ext uri="{FF2B5EF4-FFF2-40B4-BE49-F238E27FC236}">
                <a16:creationId xmlns:a16="http://schemas.microsoft.com/office/drawing/2014/main" id="{67CC359C-ECDE-4E4E-87B0-0878081AE568}"/>
              </a:ext>
            </a:extLst>
          </p:cNvPr>
          <p:cNvCxnSpPr/>
          <p:nvPr/>
        </p:nvCxnSpPr>
        <p:spPr>
          <a:xfrm flipV="1">
            <a:off x="7958637" y="5004013"/>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FECBEE36-7E60-493E-9F7A-EAEE32A40333}"/>
              </a:ext>
            </a:extLst>
          </p:cNvPr>
          <p:cNvSpPr txBox="1"/>
          <p:nvPr/>
        </p:nvSpPr>
        <p:spPr>
          <a:xfrm>
            <a:off x="7958637" y="5443937"/>
            <a:ext cx="646646" cy="369332"/>
          </a:xfrm>
          <a:prstGeom prst="rect">
            <a:avLst/>
          </a:prstGeom>
          <a:noFill/>
        </p:spPr>
        <p:txBody>
          <a:bodyPr wrap="square" rtlCol="0">
            <a:spAutoFit/>
          </a:bodyPr>
          <a:lstStyle/>
          <a:p>
            <a:r>
              <a:rPr lang="en-US" altLang="zh-TW" dirty="0" err="1"/>
              <a:t>Va</a:t>
            </a:r>
            <a:endParaRPr lang="zh-TW" altLang="en-US" dirty="0"/>
          </a:p>
        </p:txBody>
      </p:sp>
      <p:sp>
        <p:nvSpPr>
          <p:cNvPr id="37" name="矩形: 圓角 36">
            <a:extLst>
              <a:ext uri="{FF2B5EF4-FFF2-40B4-BE49-F238E27FC236}">
                <a16:creationId xmlns:a16="http://schemas.microsoft.com/office/drawing/2014/main" id="{27A66495-F530-434F-A32C-5EE435109F97}"/>
              </a:ext>
            </a:extLst>
          </p:cNvPr>
          <p:cNvSpPr/>
          <p:nvPr/>
        </p:nvSpPr>
        <p:spPr>
          <a:xfrm>
            <a:off x="7112464" y="3802964"/>
            <a:ext cx="695378" cy="110766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B</a:t>
            </a:r>
            <a:endParaRPr lang="zh-TW" altLang="en-US" dirty="0"/>
          </a:p>
        </p:txBody>
      </p:sp>
      <p:cxnSp>
        <p:nvCxnSpPr>
          <p:cNvPr id="38" name="直線單箭頭接點 37">
            <a:extLst>
              <a:ext uri="{FF2B5EF4-FFF2-40B4-BE49-F238E27FC236}">
                <a16:creationId xmlns:a16="http://schemas.microsoft.com/office/drawing/2014/main" id="{FA2311B9-57C1-4126-A3ED-E205EF85EB09}"/>
              </a:ext>
            </a:extLst>
          </p:cNvPr>
          <p:cNvCxnSpPr/>
          <p:nvPr/>
        </p:nvCxnSpPr>
        <p:spPr>
          <a:xfrm flipV="1">
            <a:off x="7937037" y="3752968"/>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0D972F97-119A-4531-93CE-EDE1C77B41B0}"/>
              </a:ext>
            </a:extLst>
          </p:cNvPr>
          <p:cNvSpPr txBox="1"/>
          <p:nvPr/>
        </p:nvSpPr>
        <p:spPr>
          <a:xfrm>
            <a:off x="7937036" y="4192892"/>
            <a:ext cx="1048295" cy="369332"/>
          </a:xfrm>
          <a:prstGeom prst="rect">
            <a:avLst/>
          </a:prstGeom>
          <a:noFill/>
        </p:spPr>
        <p:txBody>
          <a:bodyPr wrap="square" rtlCol="0">
            <a:spAutoFit/>
          </a:bodyPr>
          <a:lstStyle/>
          <a:p>
            <a:r>
              <a:rPr lang="en-US" altLang="zh-TW" dirty="0" err="1"/>
              <a:t>Vb</a:t>
            </a:r>
            <a:r>
              <a:rPr lang="en-US" altLang="zh-TW" dirty="0"/>
              <a:t> </a:t>
            </a:r>
            <a:r>
              <a:rPr lang="zh-TW" altLang="en-US" dirty="0"/>
              <a:t>≒</a:t>
            </a:r>
            <a:r>
              <a:rPr lang="en-US" altLang="zh-TW" dirty="0"/>
              <a:t> </a:t>
            </a:r>
            <a:r>
              <a:rPr lang="en-US" altLang="zh-TW" dirty="0" err="1"/>
              <a:t>Va</a:t>
            </a:r>
            <a:endParaRPr lang="zh-TW" altLang="en-US" dirty="0"/>
          </a:p>
        </p:txBody>
      </p:sp>
      <p:sp>
        <p:nvSpPr>
          <p:cNvPr id="40" name="矩形 39">
            <a:extLst>
              <a:ext uri="{FF2B5EF4-FFF2-40B4-BE49-F238E27FC236}">
                <a16:creationId xmlns:a16="http://schemas.microsoft.com/office/drawing/2014/main" id="{2A43AB7F-B51F-484F-973F-DC2D6D1145E5}"/>
              </a:ext>
            </a:extLst>
          </p:cNvPr>
          <p:cNvSpPr/>
          <p:nvPr/>
        </p:nvSpPr>
        <p:spPr>
          <a:xfrm rot="19954357">
            <a:off x="6366567" y="4819346"/>
            <a:ext cx="1180607" cy="369332"/>
          </a:xfrm>
          <a:prstGeom prst="rect">
            <a:avLst/>
          </a:prstGeom>
          <a:solidFill>
            <a:srgbClr val="E7E6E6">
              <a:alpha val="67059"/>
            </a:srgbClr>
          </a:solidFill>
          <a:ln>
            <a:solidFill>
              <a:srgbClr val="FF006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solidFill>
                  <a:srgbClr val="FF0000"/>
                </a:solidFill>
              </a:rPr>
              <a:t>SAFE?</a:t>
            </a:r>
            <a:endParaRPr lang="zh-TW" altLang="en-US" dirty="0">
              <a:solidFill>
                <a:srgbClr val="FF0000"/>
              </a:solidFill>
            </a:endParaRPr>
          </a:p>
        </p:txBody>
      </p:sp>
      <p:cxnSp>
        <p:nvCxnSpPr>
          <p:cNvPr id="42" name="直線接點 41">
            <a:extLst>
              <a:ext uri="{FF2B5EF4-FFF2-40B4-BE49-F238E27FC236}">
                <a16:creationId xmlns:a16="http://schemas.microsoft.com/office/drawing/2014/main" id="{6438E92E-A774-4630-A09E-5D7215FD8080}"/>
              </a:ext>
            </a:extLst>
          </p:cNvPr>
          <p:cNvCxnSpPr/>
          <p:nvPr/>
        </p:nvCxnSpPr>
        <p:spPr>
          <a:xfrm flipV="1">
            <a:off x="6333067" y="3450144"/>
            <a:ext cx="2491956" cy="15922"/>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8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6</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二維風險評估</a:t>
            </a:r>
            <a:r>
              <a:rPr lang="en-US" altLang="zh-TW" dirty="0"/>
              <a:t>—</a:t>
            </a:r>
            <a:r>
              <a:rPr lang="zh-TW" altLang="en-US" dirty="0"/>
              <a:t>風險場</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7"/>
            <a:ext cx="7886700" cy="1613780"/>
          </a:xfrm>
        </p:spPr>
        <p:txBody>
          <a:bodyPr>
            <a:normAutofit/>
          </a:bodyPr>
          <a:lstStyle/>
          <a:p>
            <a:pPr marL="0" indent="0">
              <a:buNone/>
            </a:pPr>
            <a:r>
              <a:rPr lang="zh-TW" altLang="en-US" b="1" dirty="0">
                <a:solidFill>
                  <a:schemeClr val="accent5"/>
                </a:solidFill>
              </a:rPr>
              <a:t>假設</a:t>
            </a:r>
            <a:r>
              <a:rPr lang="en-US" altLang="zh-TW" b="1" dirty="0">
                <a:solidFill>
                  <a:schemeClr val="accent5"/>
                </a:solidFill>
              </a:rPr>
              <a:t>:</a:t>
            </a:r>
          </a:p>
          <a:p>
            <a:r>
              <a:rPr lang="zh-TW" altLang="en-US" dirty="0"/>
              <a:t>車輛感測器能夠精準得知其他物體</a:t>
            </a:r>
            <a:r>
              <a:rPr lang="en-US" altLang="zh-TW" dirty="0"/>
              <a:t>(</a:t>
            </a:r>
            <a:r>
              <a:rPr lang="zh-TW" altLang="en-US" dirty="0"/>
              <a:t>車輛、行人等</a:t>
            </a:r>
            <a:r>
              <a:rPr lang="en-US" altLang="zh-TW" dirty="0"/>
              <a:t>)</a:t>
            </a:r>
            <a:r>
              <a:rPr lang="zh-TW" altLang="en-US" dirty="0"/>
              <a:t>的運動狀態</a:t>
            </a:r>
            <a:r>
              <a:rPr lang="en-US" altLang="zh-TW" dirty="0"/>
              <a:t>(</a:t>
            </a:r>
            <a:r>
              <a:rPr lang="zh-TW" altLang="en-US" dirty="0"/>
              <a:t>位置、速度等</a:t>
            </a:r>
            <a:r>
              <a:rPr lang="en-US" altLang="zh-TW" dirty="0"/>
              <a:t>)</a:t>
            </a:r>
            <a:r>
              <a:rPr lang="zh-TW" altLang="en-US" dirty="0"/>
              <a:t>。</a:t>
            </a:r>
            <a:endParaRPr lang="en-US" altLang="zh-TW" dirty="0"/>
          </a:p>
          <a:p>
            <a:r>
              <a:rPr lang="zh-TW" altLang="en-US" dirty="0"/>
              <a:t>對障礙物的大小和類型有一定的基礎認知。</a:t>
            </a:r>
            <a:endParaRPr lang="en-US" altLang="zh-TW" dirty="0"/>
          </a:p>
          <a:p>
            <a:pPr marL="0" indent="0">
              <a:buNone/>
            </a:pPr>
            <a:endParaRPr lang="zh-TW" altLang="en-US"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7" name="群組 6">
            <a:extLst>
              <a:ext uri="{FF2B5EF4-FFF2-40B4-BE49-F238E27FC236}">
                <a16:creationId xmlns:a16="http://schemas.microsoft.com/office/drawing/2014/main" id="{209C32C3-D265-427B-8DD7-D92AE379760B}"/>
              </a:ext>
            </a:extLst>
          </p:cNvPr>
          <p:cNvGrpSpPr/>
          <p:nvPr/>
        </p:nvGrpSpPr>
        <p:grpSpPr>
          <a:xfrm>
            <a:off x="2125190" y="3842617"/>
            <a:ext cx="4893619" cy="2484330"/>
            <a:chOff x="1451977" y="2747657"/>
            <a:chExt cx="6055750" cy="3304345"/>
          </a:xfrm>
        </p:grpSpPr>
        <p:sp>
          <p:nvSpPr>
            <p:cNvPr id="2" name="矩形 1">
              <a:extLst>
                <a:ext uri="{FF2B5EF4-FFF2-40B4-BE49-F238E27FC236}">
                  <a16:creationId xmlns:a16="http://schemas.microsoft.com/office/drawing/2014/main" id="{F12E2C7B-61F3-4813-8828-8DFFFB2E5B3C}"/>
                </a:ext>
              </a:extLst>
            </p:cNvPr>
            <p:cNvSpPr/>
            <p:nvPr/>
          </p:nvSpPr>
          <p:spPr>
            <a:xfrm>
              <a:off x="1451977" y="2747657"/>
              <a:ext cx="6036266" cy="7227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風險場</a:t>
              </a:r>
              <a:endParaRPr lang="en-US" altLang="zh-TW" dirty="0"/>
            </a:p>
            <a:p>
              <a:pPr algn="ctr"/>
              <a:r>
                <a:rPr lang="en-US" altLang="zh-TW" dirty="0"/>
                <a:t>Risk Field</a:t>
              </a:r>
              <a:endParaRPr lang="zh-TW" altLang="en-US" dirty="0"/>
            </a:p>
          </p:txBody>
        </p:sp>
        <p:sp>
          <p:nvSpPr>
            <p:cNvPr id="6" name="文字方塊 5">
              <a:extLst>
                <a:ext uri="{FF2B5EF4-FFF2-40B4-BE49-F238E27FC236}">
                  <a16:creationId xmlns:a16="http://schemas.microsoft.com/office/drawing/2014/main" id="{78825EE7-4BC5-44A9-B2E3-A36E1691C38F}"/>
                </a:ext>
              </a:extLst>
            </p:cNvPr>
            <p:cNvSpPr txBox="1"/>
            <p:nvPr/>
          </p:nvSpPr>
          <p:spPr>
            <a:xfrm>
              <a:off x="1451978" y="4823904"/>
              <a:ext cx="3027873" cy="1228098"/>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速度</a:t>
              </a:r>
              <a:endParaRPr lang="en-US" altLang="zh-TW" dirty="0"/>
            </a:p>
            <a:p>
              <a:pPr marL="285750" indent="-285750">
                <a:buFont typeface="Arial" panose="020B0604020202020204" pitchFamily="34" charset="0"/>
                <a:buChar char="•"/>
              </a:pPr>
              <a:r>
                <a:rPr lang="zh-TW" altLang="en-US" dirty="0"/>
                <a:t>障礙物類型</a:t>
              </a:r>
              <a:endParaRPr lang="en-US" altLang="zh-TW" dirty="0"/>
            </a:p>
          </p:txBody>
        </p:sp>
        <p:sp>
          <p:nvSpPr>
            <p:cNvPr id="24" name="文字方塊 23">
              <a:extLst>
                <a:ext uri="{FF2B5EF4-FFF2-40B4-BE49-F238E27FC236}">
                  <a16:creationId xmlns:a16="http://schemas.microsoft.com/office/drawing/2014/main" id="{C168EBB6-851F-4F5A-B726-48A2BFBA0F10}"/>
                </a:ext>
              </a:extLst>
            </p:cNvPr>
            <p:cNvSpPr txBox="1"/>
            <p:nvPr/>
          </p:nvSpPr>
          <p:spPr>
            <a:xfrm>
              <a:off x="4479853" y="4823903"/>
              <a:ext cx="3027872" cy="859669"/>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障礙物大小</a:t>
              </a:r>
              <a:endParaRPr lang="en-US" altLang="zh-TW" dirty="0"/>
            </a:p>
          </p:txBody>
        </p:sp>
        <p:sp>
          <p:nvSpPr>
            <p:cNvPr id="5" name="矩形 4">
              <a:extLst>
                <a:ext uri="{FF2B5EF4-FFF2-40B4-BE49-F238E27FC236}">
                  <a16:creationId xmlns:a16="http://schemas.microsoft.com/office/drawing/2014/main" id="{3E86E453-95B0-4DD1-BB5A-DA7ECC3F116D}"/>
                </a:ext>
              </a:extLst>
            </p:cNvPr>
            <p:cNvSpPr/>
            <p:nvPr/>
          </p:nvSpPr>
          <p:spPr>
            <a:xfrm>
              <a:off x="1451977" y="3555182"/>
              <a:ext cx="3027874"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endParaRPr lang="en-US" altLang="zh-TW" dirty="0"/>
            </a:p>
            <a:p>
              <a:pPr algn="ctr"/>
              <a:r>
                <a:rPr lang="en-US" altLang="zh-TW" dirty="0"/>
                <a:t>Potential Field based</a:t>
              </a:r>
              <a:endParaRPr lang="zh-TW" altLang="en-US" dirty="0"/>
            </a:p>
          </p:txBody>
        </p:sp>
        <p:sp>
          <p:nvSpPr>
            <p:cNvPr id="17" name="矩形 16">
              <a:extLst>
                <a:ext uri="{FF2B5EF4-FFF2-40B4-BE49-F238E27FC236}">
                  <a16:creationId xmlns:a16="http://schemas.microsoft.com/office/drawing/2014/main" id="{24C07101-BF09-4419-B451-079E5179CE04}"/>
                </a:ext>
              </a:extLst>
            </p:cNvPr>
            <p:cNvSpPr/>
            <p:nvPr/>
          </p:nvSpPr>
          <p:spPr>
            <a:xfrm>
              <a:off x="4479851" y="3555181"/>
              <a:ext cx="3027876"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endParaRPr lang="en-US" altLang="zh-TW" dirty="0"/>
            </a:p>
            <a:p>
              <a:pPr algn="ctr"/>
              <a:r>
                <a:rPr lang="en-US" altLang="zh-TW" dirty="0"/>
                <a:t> Probability based</a:t>
              </a:r>
              <a:endParaRPr lang="zh-TW" altLang="en-US" dirty="0"/>
            </a:p>
          </p:txBody>
        </p:sp>
      </p:grpSp>
      <p:sp>
        <p:nvSpPr>
          <p:cNvPr id="16" name="內容版面配置區 7">
            <a:extLst>
              <a:ext uri="{FF2B5EF4-FFF2-40B4-BE49-F238E27FC236}">
                <a16:creationId xmlns:a16="http://schemas.microsoft.com/office/drawing/2014/main" id="{BD041A0B-C8DC-4136-85B6-AD663D5D6AD2}"/>
              </a:ext>
            </a:extLst>
          </p:cNvPr>
          <p:cNvSpPr txBox="1">
            <a:spLocks/>
          </p:cNvSpPr>
          <p:nvPr/>
        </p:nvSpPr>
        <p:spPr>
          <a:xfrm>
            <a:off x="628650" y="2599419"/>
            <a:ext cx="7886700" cy="1613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t>碰撞風險場理論主要可以分為兩類</a:t>
            </a:r>
            <a:r>
              <a:rPr lang="en-US" altLang="zh-TW" b="1" dirty="0"/>
              <a:t>:</a:t>
            </a:r>
            <a:r>
              <a:rPr lang="zh-TW" altLang="en-US" b="1" dirty="0"/>
              <a:t> 力場風險與機率風險。</a:t>
            </a:r>
            <a:endParaRPr lang="en-US" altLang="zh-TW" b="1" dirty="0"/>
          </a:p>
          <a:p>
            <a:r>
              <a:rPr lang="zh-TW" altLang="en-US" dirty="0"/>
              <a:t>力場風險考慮的是物體的運動方向和速度相關的風險。</a:t>
            </a:r>
            <a:endParaRPr lang="en-US" altLang="zh-TW" dirty="0"/>
          </a:p>
          <a:p>
            <a:r>
              <a:rPr lang="zh-TW" altLang="en-US" dirty="0"/>
              <a:t>機率風險則是基於碰撞事件發生的機率進行評估。</a:t>
            </a:r>
            <a:endParaRPr lang="en-US" altLang="zh-TW" dirty="0"/>
          </a:p>
        </p:txBody>
      </p:sp>
    </p:spTree>
    <p:extLst>
      <p:ext uri="{BB962C8B-B14F-4D97-AF65-F5344CB8AC3E}">
        <p14:creationId xmlns:p14="http://schemas.microsoft.com/office/powerpoint/2010/main" val="405969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7</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力場風險</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445813"/>
              </a:xfrm>
            </p:spPr>
            <p:txBody>
              <a:bodyPr/>
              <a:lstStyle/>
              <a:p>
                <a:r>
                  <a:rPr lang="zh-TW" altLang="en-US" dirty="0"/>
                  <a:t>參考社會力模型</a:t>
                </a:r>
                <a:r>
                  <a:rPr lang="en-US" altLang="zh-TW" dirty="0"/>
                  <a:t>(Social Force Model, SFM)</a:t>
                </a:r>
                <a:r>
                  <a:rPr lang="zh-TW" altLang="en-US" dirty="0"/>
                  <a:t>的概念，由目標點產生吸引力場、障礙物給予排斥力場。風險場</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由移動物品</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𝐵</m:t>
                        </m:r>
                      </m:sup>
                    </m:sSubSup>
                  </m:oMath>
                </a14:m>
                <a:r>
                  <a:rPr lang="zh-TW" altLang="en-US" dirty="0"/>
                  <a:t>、道路設施</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𝐻</m:t>
                        </m:r>
                      </m:sup>
                    </m:sSubSup>
                  </m:oMath>
                </a14:m>
                <a:r>
                  <a:rPr lang="zh-TW" altLang="en-US" dirty="0"/>
                  <a:t>、交通控制設備</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𝐶</m:t>
                        </m:r>
                      </m:sup>
                    </m:sSubSup>
                  </m:oMath>
                </a14:m>
                <a:r>
                  <a:rPr lang="zh-TW" altLang="en-US" dirty="0"/>
                  <a:t>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445813"/>
              </a:xfrm>
              <a:blipFill>
                <a:blip r:embed="rId3"/>
                <a:stretch>
                  <a:fillRect l="-696" t="-4641" r="-464"/>
                </a:stretch>
              </a:blipFill>
            </p:spPr>
            <p:txBody>
              <a:bodyPr/>
              <a:lstStyle/>
              <a:p>
                <a:r>
                  <a:rPr lang="zh-TW" altLang="en-US">
                    <a:noFill/>
                  </a:rPr>
                  <a:t> </a:t>
                </a:r>
              </a:p>
            </p:txBody>
          </p:sp>
        </mc:Fallback>
      </mc:AlternateContent>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0D5A81D-505A-456B-B9CB-BF1092F21F9E}"/>
              </a:ext>
            </a:extLst>
          </p:cNvPr>
          <p:cNvPicPr>
            <a:picLocks noChangeAspect="1"/>
          </p:cNvPicPr>
          <p:nvPr/>
        </p:nvPicPr>
        <p:blipFill>
          <a:blip r:embed="rId5"/>
          <a:stretch>
            <a:fillRect/>
          </a:stretch>
        </p:blipFill>
        <p:spPr>
          <a:xfrm>
            <a:off x="2194594" y="2151454"/>
            <a:ext cx="3020395" cy="736315"/>
          </a:xfrm>
          <a:prstGeom prst="rect">
            <a:avLst/>
          </a:prstGeom>
        </p:spPr>
      </p:pic>
      <p:pic>
        <p:nvPicPr>
          <p:cNvPr id="6" name="圖片 5">
            <a:extLst>
              <a:ext uri="{FF2B5EF4-FFF2-40B4-BE49-F238E27FC236}">
                <a16:creationId xmlns:a16="http://schemas.microsoft.com/office/drawing/2014/main" id="{3FF701D7-9E03-468A-9811-F488C1A81A2A}"/>
              </a:ext>
            </a:extLst>
          </p:cNvPr>
          <p:cNvPicPr>
            <a:picLocks noChangeAspect="1"/>
          </p:cNvPicPr>
          <p:nvPr/>
        </p:nvPicPr>
        <p:blipFill>
          <a:blip r:embed="rId6"/>
          <a:stretch>
            <a:fillRect/>
          </a:stretch>
        </p:blipFill>
        <p:spPr>
          <a:xfrm>
            <a:off x="4489549" y="2975031"/>
            <a:ext cx="4600575" cy="3400425"/>
          </a:xfrm>
          <a:prstGeom prst="rect">
            <a:avLst/>
          </a:prstGeom>
        </p:spPr>
      </p:pic>
      <p:sp>
        <p:nvSpPr>
          <p:cNvPr id="17" name="內容版面配置區 7">
            <a:extLst>
              <a:ext uri="{FF2B5EF4-FFF2-40B4-BE49-F238E27FC236}">
                <a16:creationId xmlns:a16="http://schemas.microsoft.com/office/drawing/2014/main" id="{5FE407D1-370B-48F6-89F5-610257630D68}"/>
              </a:ext>
            </a:extLst>
          </p:cNvPr>
          <p:cNvSpPr txBox="1">
            <a:spLocks/>
          </p:cNvSpPr>
          <p:nvPr/>
        </p:nvSpPr>
        <p:spPr>
          <a:xfrm>
            <a:off x="628650" y="4030382"/>
            <a:ext cx="4029411"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力場的形成缺乏一個合理的評估過程，量化的風險程度是否合乎實際問題而備受討論。</a:t>
            </a:r>
            <a:endParaRPr lang="en-US" altLang="zh-TW" dirty="0"/>
          </a:p>
          <a:p>
            <a:r>
              <a:rPr lang="zh-TW" altLang="en-US" dirty="0"/>
              <a:t>局部最小值問題。理論上，立場風險會引導駕駛趨向斥力較小之位置，但是一旦陷入局部斥力最小之區域便無法再改變。</a:t>
            </a:r>
            <a:endParaRPr lang="en-US" altLang="zh-TW" dirty="0"/>
          </a:p>
        </p:txBody>
      </p:sp>
      <p:sp>
        <p:nvSpPr>
          <p:cNvPr id="24" name="內容版面配置區 7">
            <a:extLst>
              <a:ext uri="{FF2B5EF4-FFF2-40B4-BE49-F238E27FC236}">
                <a16:creationId xmlns:a16="http://schemas.microsoft.com/office/drawing/2014/main" id="{91955698-3132-4A61-9D6D-A71A0FFDBDB5}"/>
              </a:ext>
            </a:extLst>
          </p:cNvPr>
          <p:cNvSpPr txBox="1">
            <a:spLocks/>
          </p:cNvSpPr>
          <p:nvPr/>
        </p:nvSpPr>
        <p:spPr>
          <a:xfrm>
            <a:off x="628650" y="2772931"/>
            <a:ext cx="3781985"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優勢</a:t>
            </a:r>
            <a:r>
              <a:rPr lang="en-US" altLang="zh-TW" b="1" dirty="0">
                <a:solidFill>
                  <a:srgbClr val="0070C0"/>
                </a:solidFill>
              </a:rPr>
              <a:t>:</a:t>
            </a:r>
          </a:p>
          <a:p>
            <a:r>
              <a:rPr lang="zh-TW" altLang="en-US" dirty="0"/>
              <a:t>考慮了障礙物的類型及動態行為，多方參考下，使風險參數量化更為靈活。</a:t>
            </a:r>
            <a:endParaRPr lang="en-US" altLang="zh-TW" dirty="0"/>
          </a:p>
        </p:txBody>
      </p:sp>
    </p:spTree>
    <p:extLst>
      <p:ext uri="{BB962C8B-B14F-4D97-AF65-F5344CB8AC3E}">
        <p14:creationId xmlns:p14="http://schemas.microsoft.com/office/powerpoint/2010/main" val="388331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8</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lstStyle/>
              <a:p>
                <a:r>
                  <a:rPr lang="en-US" altLang="zh-TW" dirty="0"/>
                  <a:t>Wang[1]</a:t>
                </a:r>
                <a:r>
                  <a:rPr lang="zh-TW" altLang="en-US" dirty="0"/>
                  <a:t>以機率風險為最佳化超車模型的目標函數，並使用高斯分佈函數實作駕駛風險計算。如圖定義兩車輛座標系</a:t>
                </a:r>
                <a:r>
                  <a:rPr lang="en-US" altLang="zh-TW" dirty="0"/>
                  <a:t>(</a:t>
                </a:r>
                <a:r>
                  <a:rPr lang="zh-TW" altLang="en-US" dirty="0"/>
                  <a:t>𝑋</a:t>
                </a:r>
                <a:r>
                  <a:rPr lang="en-US" altLang="zh-TW" dirty="0"/>
                  <a:t>1,</a:t>
                </a:r>
                <a:r>
                  <a:rPr lang="zh-TW" altLang="en-US" dirty="0"/>
                  <a:t>𝑌</a:t>
                </a:r>
                <a:r>
                  <a:rPr lang="en-US" altLang="zh-TW" dirty="0"/>
                  <a:t>1),(</a:t>
                </a:r>
                <a:r>
                  <a:rPr lang="zh-TW" altLang="en-US" dirty="0"/>
                  <a:t>𝑋</a:t>
                </a:r>
                <a:r>
                  <a:rPr lang="en-US" altLang="zh-TW" dirty="0"/>
                  <a:t>2,</a:t>
                </a:r>
                <a:r>
                  <a:rPr lang="zh-TW" altLang="en-US" dirty="0"/>
                  <a:t>𝑌</a:t>
                </a:r>
                <a:r>
                  <a:rPr lang="en-US" altLang="zh-TW" dirty="0"/>
                  <a:t>2)</a:t>
                </a:r>
                <a:r>
                  <a:rPr lang="zh-TW" altLang="en-US" dirty="0"/>
                  <a:t>，並定義兩車輛空間變異數</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𝟏</m:t>
                        </m:r>
                      </m:sub>
                    </m:sSub>
                  </m:oMath>
                </a14:m>
                <a:r>
                  <a:rPr lang="en-US" altLang="zh-TW" b="1" dirty="0"/>
                  <a:t>,</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𝟐</m:t>
                        </m:r>
                      </m:sub>
                    </m:sSub>
                  </m:oMath>
                </a14:m>
                <a:r>
                  <a:rPr lang="zh-TW" altLang="en-US" dirty="0"/>
                  <a:t>。</a:t>
                </a:r>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𝑛𝑥</m:t>
                        </m:r>
                      </m:sub>
                      <m:sup>
                        <m:r>
                          <a:rPr lang="en-US" altLang="zh-TW" i="1" dirty="0" smtClean="0">
                            <a:latin typeface="Cambria Math" panose="02040503050406030204" pitchFamily="18" charset="0"/>
                          </a:rPr>
                          <m:t>2</m:t>
                        </m:r>
                      </m:sup>
                    </m:sSubSup>
                  </m:oMath>
                </a14:m>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𝑛𝑦</m:t>
                        </m:r>
                      </m:sub>
                      <m:sup>
                        <m:r>
                          <a:rPr lang="en-US" altLang="zh-TW" i="1" dirty="0" smtClean="0">
                            <a:latin typeface="Cambria Math" panose="02040503050406030204" pitchFamily="18" charset="0"/>
                          </a:rPr>
                          <m:t>2</m:t>
                        </m:r>
                      </m:sup>
                    </m:sSubSup>
                  </m:oMath>
                </a14:m>
                <a:r>
                  <a:rPr lang="zh-TW" altLang="en-US" dirty="0"/>
                  <a:t>分別為車輛𝑛在𝑥</a:t>
                </a:r>
                <a:r>
                  <a:rPr lang="en-US" altLang="zh-TW" dirty="0"/>
                  <a:t>,</a:t>
                </a:r>
                <a:r>
                  <a:rPr lang="zh-TW" altLang="en-US" dirty="0"/>
                  <a:t>𝑦方向的變異數。</a:t>
                </a:r>
                <a:r>
                  <a:rPr lang="en-US" altLang="zh-TW" dirty="0"/>
                  <a:t>)</a:t>
                </a:r>
                <a:endParaRPr lang="zh-TW" altLang="en-US"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3"/>
                <a:stretch>
                  <a:fillRect l="-696" t="-5069" r="-2241" b="-461"/>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2" name="文字方塊 1">
            <a:extLst>
              <a:ext uri="{FF2B5EF4-FFF2-40B4-BE49-F238E27FC236}">
                <a16:creationId xmlns:a16="http://schemas.microsoft.com/office/drawing/2014/main" id="{506825E1-A487-4496-ABDC-7A0968ED3993}"/>
              </a:ext>
            </a:extLst>
          </p:cNvPr>
          <p:cNvSpPr txBox="1"/>
          <p:nvPr/>
        </p:nvSpPr>
        <p:spPr>
          <a:xfrm>
            <a:off x="228600" y="6425617"/>
            <a:ext cx="8686800" cy="400110"/>
          </a:xfrm>
          <a:prstGeom prst="rect">
            <a:avLst/>
          </a:prstGeom>
          <a:noFill/>
        </p:spPr>
        <p:txBody>
          <a:bodyPr wrap="square" rtlCol="0">
            <a:spAutoFit/>
          </a:bodyPr>
          <a:lstStyle/>
          <a:p>
            <a:r>
              <a:rPr lang="en-US" altLang="zh-TW" sz="1000" dirty="0"/>
              <a:t>[1]Wang, </a:t>
            </a:r>
            <a:r>
              <a:rPr lang="en-US" altLang="zh-TW" sz="1000" dirty="0" err="1"/>
              <a:t>Fenghui</a:t>
            </a:r>
            <a:r>
              <a:rPr lang="en-US" altLang="zh-TW" sz="1000" dirty="0"/>
              <a:t>, Ming Yang, and </a:t>
            </a:r>
            <a:r>
              <a:rPr lang="en-US" altLang="zh-TW" sz="1000" dirty="0" err="1"/>
              <a:t>Ruqing</a:t>
            </a:r>
            <a:r>
              <a:rPr lang="en-US" altLang="zh-TW" sz="1000" dirty="0"/>
              <a:t> Yang. "Conflict-probability-estimation-based overtaking for intelligent vehicles." IEEE Transactions on </a:t>
            </a:r>
            <a:r>
              <a:rPr lang="en-US" altLang="zh-TW" sz="1000" dirty="0">
                <a:solidFill>
                  <a:schemeClr val="bg1"/>
                </a:solidFill>
              </a:rPr>
              <a:t>Intelligent</a:t>
            </a:r>
            <a:r>
              <a:rPr lang="en-US" altLang="zh-TW" sz="1000" dirty="0"/>
              <a:t> </a:t>
            </a:r>
            <a:r>
              <a:rPr lang="en-US" altLang="zh-TW" sz="1000" dirty="0">
                <a:solidFill>
                  <a:schemeClr val="bg1"/>
                </a:solidFill>
              </a:rPr>
              <a:t>Transportation Systems 10.2 (2009): 366-370. </a:t>
            </a:r>
            <a:endParaRPr lang="zh-TW" altLang="en-US" sz="1000" dirty="0">
              <a:solidFill>
                <a:schemeClr val="bg1"/>
              </a:solidFill>
            </a:endParaRPr>
          </a:p>
        </p:txBody>
      </p:sp>
      <p:pic>
        <p:nvPicPr>
          <p:cNvPr id="5" name="圖片 4">
            <a:extLst>
              <a:ext uri="{FF2B5EF4-FFF2-40B4-BE49-F238E27FC236}">
                <a16:creationId xmlns:a16="http://schemas.microsoft.com/office/drawing/2014/main" id="{32F1D1D2-A1A4-4ACD-811A-C3AB95E9D655}"/>
              </a:ext>
            </a:extLst>
          </p:cNvPr>
          <p:cNvPicPr>
            <a:picLocks noChangeAspect="1"/>
          </p:cNvPicPr>
          <p:nvPr/>
        </p:nvPicPr>
        <p:blipFill rotWithShape="1">
          <a:blip r:embed="rId5"/>
          <a:srcRect t="4654"/>
          <a:stretch/>
        </p:blipFill>
        <p:spPr>
          <a:xfrm>
            <a:off x="669296" y="2687573"/>
            <a:ext cx="5663771" cy="2966583"/>
          </a:xfrm>
          <a:prstGeom prst="rect">
            <a:avLst/>
          </a:prstGeom>
        </p:spPr>
      </p:pic>
      <p:pic>
        <p:nvPicPr>
          <p:cNvPr id="7" name="圖片 6">
            <a:extLst>
              <a:ext uri="{FF2B5EF4-FFF2-40B4-BE49-F238E27FC236}">
                <a16:creationId xmlns:a16="http://schemas.microsoft.com/office/drawing/2014/main" id="{7B3502E7-90A8-4247-BC86-C33BECDDBDE2}"/>
              </a:ext>
            </a:extLst>
          </p:cNvPr>
          <p:cNvPicPr>
            <a:picLocks noChangeAspect="1"/>
          </p:cNvPicPr>
          <p:nvPr/>
        </p:nvPicPr>
        <p:blipFill>
          <a:blip r:embed="rId6"/>
          <a:stretch>
            <a:fillRect/>
          </a:stretch>
        </p:blipFill>
        <p:spPr>
          <a:xfrm>
            <a:off x="3962552" y="2703622"/>
            <a:ext cx="4193738" cy="853593"/>
          </a:xfrm>
          <a:prstGeom prst="rect">
            <a:avLst/>
          </a:prstGeom>
        </p:spPr>
      </p:pic>
    </p:spTree>
    <p:extLst>
      <p:ext uri="{BB962C8B-B14F-4D97-AF65-F5344CB8AC3E}">
        <p14:creationId xmlns:p14="http://schemas.microsoft.com/office/powerpoint/2010/main" val="229295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9</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632838"/>
              </a:xfrm>
            </p:spPr>
            <p:txBody>
              <a:bodyPr/>
              <a:lstStyle/>
              <a:p>
                <a:r>
                  <a:rPr lang="zh-TW" altLang="en-US" dirty="0"/>
                  <a:t>將兩車的位置變異數矩陣經過座標轉換後相加得到較大的變異數矩陣</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zh-TW" altLang="en-US" b="1" i="1" dirty="0" smtClean="0">
                            <a:latin typeface="Cambria Math" panose="02040503050406030204" pitchFamily="18" charset="0"/>
                          </a:rPr>
                          <m:t>𝒓</m:t>
                        </m:r>
                      </m:sub>
                    </m:sSub>
                  </m:oMath>
                </a14:m>
                <a:endParaRPr lang="en-US" altLang="zh-TW" b="1" dirty="0"/>
              </a:p>
              <a:p>
                <a:r>
                  <a:rPr lang="zh-TW" altLang="en-US" dirty="0"/>
                  <a:t>帶入二維高斯分布函數</a:t>
                </a:r>
                <a:r>
                  <a:rPr lang="en-US" altLang="zh-TW" dirty="0"/>
                  <a:t>(</a:t>
                </a:r>
                <a:r>
                  <a:rPr lang="zh-TW" altLang="en-US" dirty="0"/>
                  <a:t>設平均數𝜇為</a:t>
                </a:r>
                <a14:m>
                  <m:oMath xmlns:m="http://schemas.openxmlformats.org/officeDocument/2006/math">
                    <m:sSup>
                      <m:sSupPr>
                        <m:ctrlPr>
                          <a:rPr lang="en-US" altLang="zh-TW" i="1" dirty="0" smtClean="0">
                            <a:latin typeface="Cambria Math" panose="02040503050406030204" pitchFamily="18" charset="0"/>
                          </a:rPr>
                        </m:ctrlPr>
                      </m:sSupPr>
                      <m:e>
                        <m:d>
                          <m:dPr>
                            <m:begChr m:val="["/>
                            <m:endChr m:val="]"/>
                            <m:ctrlPr>
                              <a:rPr lang="en-US" altLang="zh-TW" i="1" dirty="0" smtClean="0">
                                <a:latin typeface="Cambria Math" panose="02040503050406030204" pitchFamily="18" charset="0"/>
                              </a:rPr>
                            </m:ctrlPr>
                          </m:dPr>
                          <m:e>
                            <m:r>
                              <a:rPr lang="en-US" altLang="zh-TW" i="1" dirty="0" smtClean="0">
                                <a:latin typeface="Cambria Math" panose="02040503050406030204" pitchFamily="18" charset="0"/>
                              </a:rPr>
                              <m:t>0,0</m:t>
                            </m:r>
                          </m:e>
                        </m:d>
                      </m:e>
                      <m:sup>
                        <m:r>
                          <a:rPr lang="zh-TW" altLang="en-US" i="1" dirty="0" smtClean="0">
                            <a:latin typeface="Cambria Math" panose="02040503050406030204" pitchFamily="18" charset="0"/>
                          </a:rPr>
                          <m:t>𝑇</m:t>
                        </m:r>
                      </m:sup>
                    </m:sSup>
                  </m:oMath>
                </a14:m>
                <a:r>
                  <a:rPr lang="en-US" altLang="zh-TW" dirty="0"/>
                  <a:t>)</a:t>
                </a:r>
                <a:r>
                  <a:rPr lang="zh-TW" altLang="en-US" dirty="0"/>
                  <a:t>，即可得到</a:t>
                </a:r>
                <a14:m>
                  <m:oMath xmlns:m="http://schemas.openxmlformats.org/officeDocument/2006/math">
                    <m:r>
                      <a:rPr lang="zh-TW" altLang="en-US" b="1" i="0" dirty="0" smtClean="0">
                        <a:latin typeface="Cambria Math" panose="02040503050406030204" pitchFamily="18" charset="0"/>
                      </a:rPr>
                      <m:t>𝐗</m:t>
                    </m:r>
                  </m:oMath>
                </a14:m>
                <a:r>
                  <a:rPr lang="en-US" altLang="zh-TW" dirty="0"/>
                  <a:t>(</a:t>
                </a:r>
                <a:r>
                  <a:rPr lang="zh-TW" altLang="en-US" dirty="0"/>
                  <a:t>兩車相對為置</a:t>
                </a:r>
                <a:r>
                  <a:rPr lang="en-US" altLang="zh-TW" dirty="0"/>
                  <a:t>)</a:t>
                </a:r>
                <a:r>
                  <a:rPr lang="zh-TW" altLang="en-US" dirty="0"/>
                  <a:t>的風險機率分布</a:t>
                </a:r>
                <a14:m>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b="1" i="0" smtClean="0">
                        <a:latin typeface="Cambria Math" panose="02040503050406030204" pitchFamily="18" charset="0"/>
                      </a:rPr>
                      <m:t>𝐗</m:t>
                    </m:r>
                    <m:r>
                      <a:rPr lang="en-US" altLang="zh-TW" b="0" i="1" smtClean="0">
                        <a:latin typeface="Cambria Math" panose="02040503050406030204" pitchFamily="18" charset="0"/>
                      </a:rPr>
                      <m:t>)</m:t>
                    </m:r>
                  </m:oMath>
                </a14:m>
                <a:r>
                  <a:rPr lang="zh-TW" altLang="en-US" dirty="0"/>
                  <a:t>。</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632838"/>
              </a:xfrm>
              <a:blipFill>
                <a:blip r:embed="rId3"/>
                <a:stretch>
                  <a:fillRect l="-696" t="-4104"/>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9" name="圖片 8">
            <a:extLst>
              <a:ext uri="{FF2B5EF4-FFF2-40B4-BE49-F238E27FC236}">
                <a16:creationId xmlns:a16="http://schemas.microsoft.com/office/drawing/2014/main" id="{3E751BEB-3A43-4AF9-8BA3-9749D0B7B358}"/>
              </a:ext>
            </a:extLst>
          </p:cNvPr>
          <p:cNvPicPr>
            <a:picLocks noChangeAspect="1"/>
          </p:cNvPicPr>
          <p:nvPr/>
        </p:nvPicPr>
        <p:blipFill>
          <a:blip r:embed="rId5"/>
          <a:stretch>
            <a:fillRect/>
          </a:stretch>
        </p:blipFill>
        <p:spPr>
          <a:xfrm>
            <a:off x="1302231" y="2620544"/>
            <a:ext cx="6144624" cy="1632838"/>
          </a:xfrm>
          <a:prstGeom prst="rect">
            <a:avLst/>
          </a:prstGeom>
        </p:spPr>
      </p:pic>
      <p:pic>
        <p:nvPicPr>
          <p:cNvPr id="15" name="圖片 14">
            <a:extLst>
              <a:ext uri="{FF2B5EF4-FFF2-40B4-BE49-F238E27FC236}">
                <a16:creationId xmlns:a16="http://schemas.microsoft.com/office/drawing/2014/main" id="{00CEEBAE-F3C0-46C7-A888-6F2295084666}"/>
              </a:ext>
            </a:extLst>
          </p:cNvPr>
          <p:cNvPicPr>
            <a:picLocks noChangeAspect="1"/>
          </p:cNvPicPr>
          <p:nvPr/>
        </p:nvPicPr>
        <p:blipFill rotWithShape="1">
          <a:blip r:embed="rId6"/>
          <a:srcRect t="4654"/>
          <a:stretch/>
        </p:blipFill>
        <p:spPr>
          <a:xfrm>
            <a:off x="819903" y="4253382"/>
            <a:ext cx="3752097" cy="1965282"/>
          </a:xfrm>
          <a:prstGeom prst="rect">
            <a:avLst/>
          </a:prstGeom>
        </p:spPr>
      </p:pic>
      <p:sp>
        <p:nvSpPr>
          <p:cNvPr id="17" name="文字方塊 16">
            <a:extLst>
              <a:ext uri="{FF2B5EF4-FFF2-40B4-BE49-F238E27FC236}">
                <a16:creationId xmlns:a16="http://schemas.microsoft.com/office/drawing/2014/main" id="{3F408D23-21FF-45AB-BEDA-C9BBD255895C}"/>
              </a:ext>
            </a:extLst>
          </p:cNvPr>
          <p:cNvSpPr txBox="1"/>
          <p:nvPr/>
        </p:nvSpPr>
        <p:spPr>
          <a:xfrm>
            <a:off x="4171950" y="4364293"/>
            <a:ext cx="4560238" cy="707886"/>
          </a:xfrm>
          <a:prstGeom prst="rect">
            <a:avLst/>
          </a:prstGeom>
          <a:solidFill>
            <a:srgbClr val="E8F7FE"/>
          </a:solidFill>
        </p:spPr>
        <p:txBody>
          <a:bodyPr wrap="square">
            <a:spAutoFit/>
          </a:bodyPr>
          <a:lstStyle/>
          <a:p>
            <a:r>
              <a:rPr lang="zh-TW" altLang="en-US" sz="2000" dirty="0"/>
              <a:t>如此一來，想要判斷一個衝突區域</a:t>
            </a:r>
            <a:r>
              <a:rPr lang="zh-TW" altLang="en-US" sz="2000" b="1" dirty="0"/>
              <a:t>𝐺</a:t>
            </a:r>
            <a:r>
              <a:rPr lang="zh-TW" altLang="en-US" sz="2000" dirty="0"/>
              <a:t>的風險</a:t>
            </a:r>
            <a:r>
              <a:rPr lang="en-US" altLang="zh-TW" sz="2000" dirty="0"/>
              <a:t>P</a:t>
            </a:r>
            <a:r>
              <a:rPr lang="zh-TW" altLang="en-US" sz="2000" dirty="0"/>
              <a:t>，只要將該區域積分起來即可。</a:t>
            </a:r>
          </a:p>
        </p:txBody>
      </p:sp>
      <p:pic>
        <p:nvPicPr>
          <p:cNvPr id="12" name="圖片 11">
            <a:extLst>
              <a:ext uri="{FF2B5EF4-FFF2-40B4-BE49-F238E27FC236}">
                <a16:creationId xmlns:a16="http://schemas.microsoft.com/office/drawing/2014/main" id="{C5DC2B69-F424-4C1B-8D0F-01FD2980BE04}"/>
              </a:ext>
            </a:extLst>
          </p:cNvPr>
          <p:cNvPicPr>
            <a:picLocks noChangeAspect="1"/>
          </p:cNvPicPr>
          <p:nvPr/>
        </p:nvPicPr>
        <p:blipFill>
          <a:blip r:embed="rId7"/>
          <a:stretch>
            <a:fillRect/>
          </a:stretch>
        </p:blipFill>
        <p:spPr>
          <a:xfrm>
            <a:off x="4901929" y="5452932"/>
            <a:ext cx="2991823" cy="707886"/>
          </a:xfrm>
          <a:prstGeom prst="rect">
            <a:avLst/>
          </a:prstGeom>
        </p:spPr>
      </p:pic>
    </p:spTree>
    <p:extLst>
      <p:ext uri="{BB962C8B-B14F-4D97-AF65-F5344CB8AC3E}">
        <p14:creationId xmlns:p14="http://schemas.microsoft.com/office/powerpoint/2010/main" val="2040803120"/>
      </p:ext>
    </p:extLst>
  </p:cSld>
  <p:clrMapOvr>
    <a:masterClrMapping/>
  </p:clrMapOvr>
</p:sld>
</file>

<file path=ppt/theme/theme1.xml><?xml version="1.0" encoding="utf-8"?>
<a:theme xmlns:a="http://schemas.openxmlformats.org/drawingml/2006/main" name="SOLabTemplat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Arial"/>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bTemplate" id="{AC865A2A-EA55-4DBD-87E3-C37AFBF4B3C3}" vid="{916B75B3-3223-464B-87FD-BCB1C8434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5D1E00-3A33-4C44-A3DE-C81C9B15B4F8}">
  <we:reference id="wa104381909" version="3.5.1.0" store="en-US" storeType="omex"/>
  <we:alternateReferences>
    <we:reference id="wa104381909" version="3.5.1.0" store="en-US" storeType="omex"/>
  </we:alternateReferences>
  <we:properties>
    <we:property name="EQUATION_HISTORY" value="&quot;[{\&quot;mathml\&quot;:\&quot;&lt;math style=\\\&quot;font-family:stix;font-size:16px;\\\&quot; xmlns=\\\&quot;http://www.w3.org/1998/Math/MathML\\\&quot;&gt;&lt;mstyle mathsize=\\\&quot;16px\\\&quot;&gt;&lt;msub&gt;&lt;mi&gt;s&lt;/mi&gt;&lt;mi&gt;t&lt;/mi&gt;&lt;/msub&gt;&lt;mo&gt;=&lt;/mo&gt;&lt;mfenced open=\\\&quot;[\\\&quot; close=\\\&quot;]\\\&quot;&gt;&lt;mrow&gt;&lt;mi&gt;x&lt;/mi&gt;&lt;mo&gt;&amp;#xA0;&lt;/mo&gt;&lt;mi&gt;y&lt;/mi&gt;&lt;mo&gt;&amp;#xA0;&lt;/mo&gt;&lt;mi&gt;v&lt;/mi&gt;&lt;mo&gt;&amp;#xA0;&lt;/mo&gt;&lt;mi&gt;&amp;#x3B8;&lt;/mi&gt;&lt;/mrow&gt;&lt;/mfenced&gt;&lt;/mstyle&gt;&lt;/math&gt;\&quot;,\&quot;base64Image\&quot;:\&quot;iVBORw0KGgoAAAANSUhEUgAAAhAAAACRCAYAAACSc4HdAAAACXBIWXMAAA7EAAAOxAGVKw4bAAAABGJhU0UAAABmZPVW8wAAFJNJREFUeNrtnQGEVlkbxx9jjGTEGiNZiSQZWZGVJFlWVtZKJFlJIllJEkmSJLKSrBVJsjIiI8nIkoyVkVhJkkSSlSSSkYwx7Hefb87dufvuveec+773vu+99/x+HN+30zv3vPPcc/73uec853lEAOrN311oAADoHwATiAkEAOgf+gdMICYQAKB/6B8AEwgAAP0DYAIBAKB/AEwgAAD0D4AJxAQCAPQP/QMmEBMIANA/9A+g8wkEAABoKACDHwAADQVg8AMAoKEADH4AADQUgMEPAICGAjD4AQAADQVg8AMAoKEADH4AADQUgMEPAICGAjD4AQDQUAAGPwAAoKHA4GfwAwCgoQAMfgAANBSAwQ8AgIYCMPgBANBQAAY/AAAaioYCg5/BDwCAhgIw+AEA0FAABj8AABoKwOAHAEBDARj8AABoKBoKDH4AAEBDARj8AABoKACDHwAADQVg8AMAoKEADH4AADQUgMEPAABoKACDHwB6Sl/UNkftbNRuRu111D5Hbca0qahNRO1C1L5GQwEY/AAQNsuidj5qHzx0KNkeRG01GgrA4AeAsBiK2i9Rm23RmpdROxi1peZzi8x/T6Xokq5M/IiGAjD4ASAMtkXtXYrOnJS5rYw01qc4G3HbjoYCMPgBoLn0R+1Sir7o9sW3Hr9/OkOfPkVtJRoKwOAHgOYxHLX7Gc7DmhzXmMnQqHtoKACDHwCahcYzvErRFT1lsT7ntW5bdKqXpzPQUMCBYPADQIHo1sKbDF3Z1sb1Dll06goaCsDgB4D6s0LSgyW1nWnzmlssOqWxEH1oKACDHwDqy5Ko/ZWhJw87uO5Sh1ZtQkMBGPwAUE++iNpTyyrB8g6u3e/QqkNoKACDHwDqh24h3LNoycGS9eo3NBSAwQ8A9eO8RUf+7IJejaOhAAx+AKgX2x068lUX9OotGgrA4AeA+qDBjR8tGnKxoH76HFr1CQ0FYPADQH144HioDxfUz4BDq6bRUAAGPwDUg6MO/ThRYF+LKqpXaCjgQDD4ASAHy81bvy0mYbDA/jawAgGAAwEA9WfCoR1HCu7vexwIABwIAKg3O8R9ImJBl/ucQkMBGPwAUF00mPG1QzeOltDvIUef79FQAAY/AFSXI+I+TjlYQr+/Ofp92CN7oKGAA8HgBwAHg+ZN36YZP5fU921Hv7dD1VCtXrY3atdkLuWn7uVoQMhs1D6bn12VuT2gLyzXOWW+8GLGOTTYgdCEMlp572TUxmSu8p/Ok5mo3Y3asg6vr9e+HrUP5ppalljT9A7V5J6uitpW86aomjJp9ORugX3sMLo0Y944b0VtTY3ngWrmtqidi9pjY6/tBV2734zV18Zer6J21qHlVeW4Qy9mC5h/Wbx19H0tNA1dYYRq1uNLJG/QhBmQPxix22wGZC8jUQEHokz6jcBfNw8s23d+Je0toepD5I7lulplcEGFbKJ70VuidsCI5yPzgLLZZkcB/R6wXH9XDcb8CjOWzkTtpuWNeqyg/sYyrq8OxdIaacWAcaZt42usxL5dWnUhJA3dnzHZ9W1KA1BWmzetWDzXmxUGlxf2mGciNMiB2Bi1K2aF4e8c7XjOftZ6iGMvSwYnHSkV6Tc57VGUPqgmTTlecEYqNsY3GAfrodjzFpSRGnmVo4+n5uFYB37ysNmmEnXA1XevnNeua+iJjI50GXCh43cHzVtY1pe9zjMRGuBA6PLxS0k/6+0j/q9z9KXO+UfP645W4C1Qnam75u1Z20TOB+OGDvof8bj+lYqNcV2lGU/Ya9xjFStuKwro29XHgZpoxXPH3/GixL73ethxSwgamjWgnkm+5dGrGdc5xzMRGuBA7Ja5FbpbRmDXyfyKnDrRpz2++zrPN8QPOR6+oxW9j2qbHeI+Xve30Y52GfS4/vsajPs+zzfqTuMgVnr0MVkDe33j8XccLbH/ax79L2m6hvZlvFVp29PGm8gzKWePs+p8K+0t39ax3QzUgdCAxX7HZ244vvtJx+8Pez5wk+2nis8Ntdsjx9+gjtnCDvr4w+P6dcFVy6GIF7IHjj4+18BON8Udm1dm8P6TCtuwaxpqS8XZToT35pTrfIcDgQPRAAfChzWO737X4cxPtHx2mfm5rlxcSbneI6lWEGUWGpg35bDNng6ur296L2r+QEyOg78sf8udAvoYcdyPqge+D4k70P9uif37FNG6F4IDcbWETlo9swXSfHAgcCBiXjiEuS/j986Je1tCtzc0sluDFo9JOclxysKV7KfTB6MeQcxK7FO3QO4zXXCGdAsgK+7iTcXtc8BDJ/aU2P82j/4vhuBAPLZ00leAUIRyhBMHAgci5lfH90/LTfCd9D75TNm4jtzNSjF5LXRVtTWGZLRmtnJVeSzqqOX6jJWIsYrbx7VlNSvl5rS4JOXHqtRCQ21H0dqNjE4eE3ooYYADgQPh+3ays+Xzw4kH69OarSrkxRVouregfn5oue7+mtmpT+ynWLYW2Nc+6W7wYacslt5vH7z0+A5fhuBAlJX+Mz6CFsoRThwIHIgY1/5o64mDcZk/47+y4fNkmZS7jZF8ACevu6qGtrprsdPpgp0Vn1WyqrBXqq+Rr3pso0qsQLzv4G0ojpA9gwOBAxGYA6HYzqc/Snxudwlv31XHtvzc6WmMtIfiy5raybYVVuQWQ6sD8aLidhmrgUZe7bGNuqahE46O2vV0L0g4RzgBB6IV2xlx3Z/V46B6cuBDwW/edWC/lJ/aOpnr4HxN7bTTYqN3BfaztuXaJypsE3V2fBNu9bJt7bGduqahZ8UdjPJVG9eNi/98JQDhORC7HH+DrljFWxcaxPZlQPd32GGbIrY9dySut7amdnKlSi7qdNvhlhWgKhc+XOehD+Mlf4en4s450uuTh13TUJ8boktaTQ7sAhyIolkt7jPqdUsbXCS2bYxP0v4JsJg4tf6TGtvIVaypqDTJk1LdlN+tHPTQhx9L7H+JR/9VWE3sqoY+9+hwTABwIPLgU2zrUaD3+LCUVwCpX+aXuQ/X3E62ZE9FFGpqLaxV9WBTV6bXGSm3EJhPAOeeCtipqxrqk5TDJw0vAA7EPLc8/pY1gd5jV0XIToKvdyceJotqbqdxi40uF3D9ZKBmHU7MuY5PjvfwflRpzHVVQ9Vj8y3Fu0sAcCB8OOH4Oy4Hfp9tD4NO8sfcN9e41AAbjUp5p6E0FiXONaGxbisqbosBD20ocztwkbjTZ9+siK26rqH7xc+BUANu5hkHOBBOXGWTfwj8Pl926Ew7b3LJWiQjDbCRLfHWsw6vnUyXXYeTKhs8tKHMoP09Hv1Xpe5TTzT0ifg5Ebovt5rnHOBAON+YbG8s+wK/z1sd93lbG9eMgyfvNcRGtqOcnZQJ0GDAOEbnrdRjq2eH9Lb65T1H/3+FrqFrxf+cq5YcHuZZBzgQVmy1Zn4L/D73OxysvFsQybiKTQ2x0feOudBuwGBy9acu29KuNOhlOo1LPXSpSum/e6ahZ8XfiZjgWQc4EN5C3dqecKutiezy2ieOF2hS/R1XsGk7QbhraqrhvzlsUeYR1JMeqx9VWsXpmYYOiP9WhrbjaCDgQGTiWnZdFPi9dgWa+uafGUn8zvcNso8rcLCdv/WRzOfbWF4jW7hONZWZCv61o+9zaOg8mgZ2SvyDKomHAByIdFzByaEHUrqyLfo+IG+bz//ZQBvZqnLmTfudTMRUtwRmrhLeZaWPdm0j6dHNqmWS7bmGbhH/VYhQk+EADoSNpR6O+PnA77WrbLVP7plkdH4TT4i9Kuite7nMJ9j6vYZ2+CDu9PC9cFwuoKHpnMrhRIReNItqnDgQrUx6/C2T+Iv/rB60mwE3XpJ/0FD73LHY52KO68T5MbTK8uIa2sFVRGuohD5dKemnpZp1bCqjoRPi91B5jgOBA4ED8Q/JvX3bSYO4MmfIHJX2q04mjzmub6h9bOmbfctGH5f6b5tNO3ShjHl0zdHnqYraqjIausRj6ShuG3EgcCBwIOTrhNOgWxiuypzfSdi4CvplBZpqgGEc3Ha7wfa5YrHNDU/7xuPxQo3tMNtlXVjp6FPzZ1S1yGSlNHS354PlnIQLDgQOhLJQ5qrXxt9V35B1n39GqDGThSsOIiuQ8mRiFWekwfY5Y7GNy3EaTjhZD2u+2tVtXbgq9S3rUJit1Pu8bv63Ex54fKn7OBA4EIE7EMm3xWSti98tf8/vArY4iCMpn9d95ziT4qWG22Z3B2Mnzp6oW0FLam6H6S7qwoj0LmlVpTR0nxSTr2G9x5f6hAOBAxGwA5FMzfw0agsS/2bLdzBt3sJD5rjFPmlVIkcTmrOk4bbZLu3FiFxIrNB80wA7fOyiLtx2POeqnj+jMA2NM+HdKOBLPRR3TggcCByIEB0IjWp/nxCYlS3//o3jb9oQuANhs8/Lls8mc0eEkMjOlofgo+PFUdvBhtjhT8ccKsoJ3yS9q/hZOQ29KcUV+jgg7iMtACE6EHfFvjeqe8+2OIjDgd9zV12MuOZDn1nd0Z+9kvZrQdSJzTk1N+lwXG2QHW46dGFBAX3o+Hpm6eNOaBr6KPFLSzv8Uq4zsW959kGADsShxHcbtXzOlpBmzLOvFTIXPLiggffdFmcVJ4g6LOFl8VyZYz7oSk4cG3JfmnVE+Gcpv5S3bStNt4vqUkCyMA1NBp50Wj64T3q7tA04EFVzIFYn5pievrAd67JF0/uUIta37bi659YG3vdfxb5srNtEcWbPkAJPF4pfRc71Cfvo6sxQw+ywzWGHLR1ef5VkB2pOS73yjBSioQMlLL/UpZwp4ECUja4CPEsIjOsNyJUe3vX7Fz1WOeqMLVhQE/rE1RhnzEpMKPSLu+CYnrL7mHhTXt5AO3zhsMPuDl+OH1uu/WOIGrpB/hvk2Mk2hqsy3EqefRCQA5EsL7zf80Fg2+e3BbvFGRc1lqmpFTyXW2zzRqqf/a9Xc0JjbuJkf7oC8XWD7WDbBuyknLdt9etYqBq6NeUXT3fwpWyR0nd57kEDHAh9y9HMkKscn0vuleY54XRf8tfFWCvz+9rfNPzef3bc+5fSzPgPF7YA3PjfdBVsc8PtsFeKL+poy7NxImQNTTs10cm56fOWL7SG5x7U3IH4qUWodXsiLW4oGcj3KueKwDnH39aa8E2X6t+afzsTwL0fd9hnc6BzYtpjXoQQVKqreG8sNshbJGyzxTk7FLqGZqXibCcnhAbkZNXEOCUA9XYgNoi9UNwRI9DXEz/X5eLVOftx5QvRtMNxWmYNGntnfj4RyL23LSWPBjwnXGXhdwdkC9sqxJGczkPaiteUmXvBa6jt3GzegMesNwNOXkATHIirkj+hVjtR333iX5wuucoxFMi93ynZR+iGAp4TU0LwepKs1PC6OuGzxaUri2nxSE/EvX0ZjIa+cFzkrLizdw1ZbtZFAWiGAzGa86HeSVT2+Rz9NDWiPovvMuywM/A5MWXR8BDRWKWshE+25Fm6fZ9WHl23iDS/SlPyZhSiodMtBvoo/91L0+VZjZVInqDQ0xaazUxzqX/K8PK285yDBjkQhz0f6DMFPMy+zJhXaYnZvgrs3qcd1bvFlEh1IEJ/gdOkTlnJx24kVhIGjGOq22OtWxazxuFY2jDbdKyhg/LvYJC+FgHbI/YjMVkR0LrHtJD5DA1zIBaIu+KsxidsLKi/neKubLskwHs/2GIH3e5ZzJT4jwNxBZP8H32uHRN3jEjas+xUAx2HwjT0W7Pa8LPjc/qGo0uqD81b0bRp+v81scZ183bGKQtosgOh9JuxPmneVKaNMOkR5YNSfN2FdebteirRl6a0/iHge9+abIuVzjmSSY7OY47UFwDNh6Fbkc8S83faOKE6hzVvi8Y+jKChkJfl5sGwHlMw+KGy/CL/zj4Jc2isgwbT7sAUgIZ2F13mikuR40Aw+KGaaPxDHBvy2vw3AKChPeWSzCfRAgY/VJPkSRgcfQA0tOccTRjtOuZg8EMlSaYTPok5ANDQXnOoxWj7MAmDHyqHHreLty4mMAcAGtprTqUYbRlmYfBDpdBjm3HCO02axZFNADS0Z2hhozFJP/cLDH6oFvFc1YQ+mzAHABraK1SAXmUY7BLmYfBDpTiSuKcHMQcAGtoLNMnVDYfBtmImBj9UhmTNi6uYAwAN7SYaz6DpXN9K/iqKycZZcwY/dJcVMl+RVFN292MSADS0m9zq0HGI8+wDgx+6hwZJvpb5uKRhTAKAhlaBdRnG2oVpGPxQOHqC4kTUbkftpszlbxiyfF6dhbgEs5644FQUABpaGY5mGGsppmHwQ6EMJZyBZFPHIC2LpM7B5zK/8kdxPgA0tFL8LhzfZPBDNzhvuT9aCVGTuA2Y9pPMxzxMCWmqAdDQiqGBWDMphrqMaRj8UDjvpL2Yow2YDgANrRrfZhhqG6Zh8EPhTOd0HtThWIvZANDQKnImxUia3W4RpmHwQ+E8zeE8PBHikADQ0AozmWKkR5iFwQ+lcMTTedAS3YOYCwANrSoLzWpDq5F+xjQMfiiFvqjdsdyjv4TtQwA0tAZsyzDSFkzD4IdS0RMWmk3ys2l/mJ8NYBoANLQO/JpiID2RQYpcBj8AABqKhmaSFtB1D7M0dvAX0QAA0L/AWZxhoBOYhgnEBAIA9A/9y2JHhoHIdscEYgIBAPqH/mVyTdJT6QITiAkEAOgf+pfJmxTjjGEWJhATCADQP/Qvi5UZxtmPaZhATCAAQP/Qvyz2ZRhnBNMwgZhAAID+oX9Z3JD0oj3ABGICAQD6h/5lMpVimGuYBQAAALL4OsOz2olpAAAAIIvDGQ7EEkwDAAAAWaRVAnye8VktqjWKyQAAAMJGSwnPpDgQF1M+uyxqH2SuQiAAAAAEzEZJ377Y2vK5wag9jtoEJgMAAIBjKc7DrHEYkoxH7ZPMrUIAAABA4NxKcSDet3zmsvn5LswFAAAASlr+By2gNWxanGDqCqYCAAAAZaH4ZdqajNoA5gIAAABfB+Jh1L7AVAAAAJBk0uI8aCnvQUwEAAAArWicgwZJaizEdNTeRu26zB3vBAAAgDb4H2kIhekV6rKKAAABGXRFWHRNYXRoTUwAPG1hdGggeG1sbnM9Imh0dHA6Ly93d3cudzMub3JnLzE5OTgvTWF0aC9NYXRoTUwiPjxtc3R5bGUgbWF0aHNpemU9IjE2cHgiPjxtc3ViPjxtaT5zPC9taT48bWk+dDwvbWk+PC9tc3ViPjxtbz49PC9tbz48bWZlbmNlZCBjbG9zZT0iXSIgb3Blbj0iWyI+PG1yb3c+PG1pPng8L21pPjxtbz4mI3hBMDs8L21vPjxtaT55PC9taT48bW8+JiN4QTA7PC9tbz48bWk+djwvbWk+PG1vPiYjeEEwOzwvbW8+PG1pPiYjeDNCODs8L21pPjwvbXJvdz48L21mZW5jZWQ+PC9tc3R5bGU+PC9tYXRoPk0pvtsAAAAASUVORK5CYII=\&quot;,\&quot;slideId\&quot;:316,\&quot;accessibleText\&quot;:\&quot;s 下標 t 等於 左中括號 x 空格 y 空格 v 空格 theta （ 小寫 ） 右中括號\&quot;,\&quot;imageHeight\&quot;:15.675675675675675},{\&quot;mathml\&quot;:\&quot;&lt;math style=\\\&quot;font-family:stix;font-size:16px;\\\&quot; xmlns=\\\&quot;http://www.w3.org/1998/Math/MathML\\\&quot;&gt;&lt;mstyle mathsize=\\\&quot;16px\\\&quot;&gt;&lt;msub&gt;&lt;mi&gt;s&lt;/mi&gt;&lt;mi&gt;t&lt;/mi&gt;&lt;/msub&gt;&lt;/mstyle&gt;&lt;/math&gt;\&quot;,\&quot;base64Image\&quot;:\&quot;iVBORw0KGgoAAAANSUhEUgAAAE4AAABXCAYAAACqc3NOAAAACXBIWXMAAA7EAAAOxAGVKw4bAAAABGJhU0UAAAAs8vz+fQAABDJJREFUeNrtnX9EnVEYx49MciWSJJMxk5lkzEwyGclcM4m59sfMjCvTH8nITJKJZKY/ZiTpj8wlk/6YxExmMjFJZhIzk8lEMsmV0c7jPe9673vPec55f+yfp+fL19JuD++n857znHOecxIiHTVKP5Self4s/Vu6KP1H+lB9b0Y6J12LxBmRPpZuEMR1QbqgAB07Gj67LD0sfVu6Q7pLekz9f5E6tF7pIw2YbelB6RbpCvXZM9JtqkXtWMCuU4Y2ZHjoBemM5WerVSs1gStQhZY1PPBX6aoIcWYMcZ5ThAav3jfDAz+IGKtSwQ7HyVEEdwt5xepixOvSxLlJEdwMAi6uNkJxqiiCW0fAVcSM+TgQg2wqcoiAa48Z82IgxipVcFj+NZ4g7j71VARrcbsqR4ujeRVjlCq4ZUurexYz7gTlVEQE5pPYPLQ1RtwO9Zq2UgV3zWESv5XglSWtTQd4bxhTufocl4+GGVX5HPOnI7x7jKtUvcJ90bKLceFzTJNhGb2FcZ3oinBfLv8hXc/I3PO6oJcZV+lAsREB3lNGdqJm1Y+5Dhbc3wWUjdDq1hhXqUYiwMsxrmirJ743GVWpoBRizxHedcZVqvuO4Ejtn8KyUUH9m0SfHMB9pAQun1K+1eYA7oASuCn1UHMpxFp1yOnIyN802U4hlm3djtQe6lrgwZoSxmqxgNuhBK4YeLB8wlgVFnDzlCbswQdbTCEmBm6QCrh2TefdlOIvIuxmKuC6RXobzKAbCLR3lPq3PkOu1Rgz3gsE3GVK4Ey1b3FyujpkzjpCbY45n2JH/pb6SBrUlqUzHxP24kFoaUuGn39FdVWjGMrq90Pf89fR+kIjIoyeUBs8ofrEMDDYvL5DFVp14EH7Qy3rrPAqyj8I9xVeMFSnQ5lqRhBWp2pdtqrKVjVarqrWVVSGr9fVktQAtVGT5a7z0ivCWx5jRZhj+0tiDC6CJgXBhdb/rUFxCg7jpa3+UFaQZyR26TbTzzEWs2qEV6+sy0FZBsERge+G5H2S8ZQLkvM5y6ynmzF5gv5qWtjvA7C59rSBW0gIDLzH7c+T6ZQQHzGIkOwG3cRocC1xGhJdcIGM7rKZKUaDq9PwmvYwGlyjQl89VcNocK0IroaPrIzQ3z42zmhw9Rj6tyyjwfVSA+1IjbQsRF804N4zFlwNhtd0iNHgyhnA8W6WRbMaaIeMxS7dJQx81YdFzYbXtJfR4MobwF1iNLh0+wy/GItduuPvs4wF11XDa3qX0eAaMIBrZDS4FoX78XaY7L9mZF69m26ZXFfMDfuvsA34iLF5Z/9dduuhDhrKcflGHqUnQr9MHr5VEc5mHAiuUvon3S7+bugz/slw3oy25G8wsa9X9hPjaUZ1ooxwqwuBzZtKxhUNHFSY1zKqcq0I/PZYvnrXoHrV+ft/uQlq5Aoi4RVFfwGV2wntB88VfQAAAIF0RVh0TWF0aE1MADxtYXRoIHhtbG5zPSJodHRwOi8vd3d3LnczLm9yZy8xOTk4L01hdGgvTWF0aE1MIj48bXN0eWxlIG1hdGhzaXplPSIxNnB4Ij48bXN1Yj48bWk+czwvbWk+PG1pPnQ8L21pPjwvbXN1Yj48L21zdHlsZT48L21hdGg+bbx1cAAAAABJRU5ErkJggg==\&quot;,\&quot;slideId\&quot;:316,\&quot;accessibleText\&quot;:\&quot;s 下標 t\&quot;,\&quot;imageHeight\&quot;:9.405405405405405}]&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SOLabTemplate</Template>
  <TotalTime>16206</TotalTime>
  <Words>3317</Words>
  <Application>Microsoft Office PowerPoint</Application>
  <PresentationFormat>如螢幕大小 (4:3)</PresentationFormat>
  <Paragraphs>182</Paragraphs>
  <Slides>16</Slides>
  <Notes>11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Noto Sans CJK TC Regular</vt:lpstr>
      <vt:lpstr>微軟正黑體</vt:lpstr>
      <vt:lpstr>新細明體</vt:lpstr>
      <vt:lpstr>Arial</vt:lpstr>
      <vt:lpstr>Calibri</vt:lpstr>
      <vt:lpstr>Cambria Math</vt:lpstr>
      <vt:lpstr>SOLabTemplate</vt:lpstr>
      <vt:lpstr> 碰撞風險評估討論​  ​ 國立台灣大學機械工程所 設計組  學生: 王邑安* ​指導教授: 詹魁元博士   </vt:lpstr>
      <vt:lpstr>碰撞風險評估在自動駕駛、先進駕駛輔助系統ADAS、移動式機器人避障等領域都被廣泛討論。基本上，這些自主化、自動化的移動載具都需要一套評估標準來量化周遭環境的風險。這些風險計算方式會隨著研究對象及目標而不同。以下將介紹一些我們實驗室使用或參考過的評估方法，大致上，我將它們分為一維或二維的風險評估。一維風險評估雖然直觀，但是適用範圍較為限縮。可能較適合被應用在AEB(自動緊急煞車系統)或ACC(自動跟車巡航系統)等，對應發生在同一個車道上的事件。而二維風險評估則會有較為嚴苛的假設，但是適用範圍廣。</vt:lpstr>
      <vt:lpstr>大綱</vt:lpstr>
      <vt:lpstr>Time to Collision (TTC)</vt:lpstr>
      <vt:lpstr>Time to Collision (TTC)</vt:lpstr>
      <vt:lpstr>二維風險評估—風險場</vt:lpstr>
      <vt:lpstr>力場風險</vt:lpstr>
      <vt:lpstr>機率風險—高斯分布模型</vt:lpstr>
      <vt:lpstr>機率風險—高斯分布模型</vt:lpstr>
      <vt:lpstr>機率風險—高斯分布模型</vt:lpstr>
      <vt:lpstr>機率風險—指數分布模型</vt:lpstr>
      <vt:lpstr>機率風險—指數分布模型</vt:lpstr>
      <vt:lpstr>機率風險—指數分布模型</vt:lpstr>
      <vt:lpstr>補充) Delta-V</vt:lpstr>
      <vt:lpstr>補充) 速度障礙法(VO)</vt:lpstr>
      <vt:lpstr>補充) 速度障礙法(VO)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SOLab</dc:creator>
  <cp:lastModifiedBy>邑安 王</cp:lastModifiedBy>
  <cp:revision>705</cp:revision>
  <cp:lastPrinted>2018-06-26T01:00:07Z</cp:lastPrinted>
  <dcterms:created xsi:type="dcterms:W3CDTF">2016-07-22T06:12:02Z</dcterms:created>
  <dcterms:modified xsi:type="dcterms:W3CDTF">2025-02-10T01:30:05Z</dcterms:modified>
</cp:coreProperties>
</file>