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handoutMasterIdLst>
    <p:handoutMasterId r:id="rId18"/>
  </p:handoutMasterIdLst>
  <p:sldIdLst>
    <p:sldId id="290" r:id="rId2"/>
    <p:sldId id="291" r:id="rId3"/>
    <p:sldId id="361" r:id="rId4"/>
    <p:sldId id="363" r:id="rId5"/>
    <p:sldId id="364" r:id="rId6"/>
    <p:sldId id="365" r:id="rId7"/>
    <p:sldId id="366" r:id="rId8"/>
    <p:sldId id="368" r:id="rId9"/>
    <p:sldId id="369" r:id="rId10"/>
    <p:sldId id="367" r:id="rId11"/>
    <p:sldId id="371" r:id="rId12"/>
    <p:sldId id="372" r:id="rId13"/>
    <p:sldId id="370" r:id="rId14"/>
    <p:sldId id="374" r:id="rId15"/>
    <p:sldId id="375" r:id="rId16"/>
  </p:sldIdLst>
  <p:sldSz cx="9144000" cy="6858000" type="screen4x3"/>
  <p:notesSz cx="7010400" cy="92964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琮祐 柯" initials="琮祐" lastIdx="2" clrIdx="0">
    <p:extLst>
      <p:ext uri="{19B8F6BF-5375-455C-9EA6-DF929625EA0E}">
        <p15:presenceInfo xmlns:p15="http://schemas.microsoft.com/office/powerpoint/2012/main" userId="044ac11142667f2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E7E6E6"/>
    <a:srgbClr val="E8F7FE"/>
    <a:srgbClr val="2CA02C"/>
    <a:srgbClr val="FF8011"/>
    <a:srgbClr val="FFFEFE"/>
    <a:srgbClr val="4C92C3"/>
    <a:srgbClr val="0070C0"/>
    <a:srgbClr val="65A9D9"/>
    <a:srgbClr val="00AD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8034E78-7F5D-4C2E-B375-FC64B27BC917}" styleName="深色樣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中等深淺樣式 4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73" autoAdjust="0"/>
    <p:restoredTop sz="79097" autoAdjust="0"/>
  </p:normalViewPr>
  <p:slideViewPr>
    <p:cSldViewPr snapToGrid="0">
      <p:cViewPr varScale="1">
        <p:scale>
          <a:sx n="89" d="100"/>
          <a:sy n="89" d="100"/>
        </p:scale>
        <p:origin x="2442" y="8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4872"/>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37840" cy="466434"/>
          </a:xfrm>
          <a:prstGeom prst="rect">
            <a:avLst/>
          </a:prstGeom>
        </p:spPr>
        <p:txBody>
          <a:bodyPr vert="horz" lIns="91426" tIns="45714" rIns="91426" bIns="45714" rtlCol="0"/>
          <a:lstStyle>
            <a:lvl1pPr algn="l">
              <a:defRPr sz="1200"/>
            </a:lvl1pPr>
          </a:lstStyle>
          <a:p>
            <a:endParaRPr lang="zh-TW" altLang="en-US"/>
          </a:p>
        </p:txBody>
      </p:sp>
      <p:sp>
        <p:nvSpPr>
          <p:cNvPr id="3" name="Date Placeholder 2"/>
          <p:cNvSpPr>
            <a:spLocks noGrp="1"/>
          </p:cNvSpPr>
          <p:nvPr>
            <p:ph type="dt" sz="quarter" idx="1"/>
          </p:nvPr>
        </p:nvSpPr>
        <p:spPr>
          <a:xfrm>
            <a:off x="3970940" y="0"/>
            <a:ext cx="3037840" cy="466434"/>
          </a:xfrm>
          <a:prstGeom prst="rect">
            <a:avLst/>
          </a:prstGeom>
        </p:spPr>
        <p:txBody>
          <a:bodyPr vert="horz" lIns="91426" tIns="45714" rIns="91426" bIns="45714" rtlCol="0"/>
          <a:lstStyle>
            <a:lvl1pPr algn="r">
              <a:defRPr sz="1200"/>
            </a:lvl1pPr>
          </a:lstStyle>
          <a:p>
            <a:endParaRPr lang="zh-TW" altLang="en-US"/>
          </a:p>
        </p:txBody>
      </p:sp>
      <p:sp>
        <p:nvSpPr>
          <p:cNvPr id="4" name="Footer Placeholder 3"/>
          <p:cNvSpPr>
            <a:spLocks noGrp="1"/>
          </p:cNvSpPr>
          <p:nvPr>
            <p:ph type="ftr" sz="quarter" idx="2"/>
          </p:nvPr>
        </p:nvSpPr>
        <p:spPr>
          <a:xfrm>
            <a:off x="2" y="8829967"/>
            <a:ext cx="3037840" cy="466433"/>
          </a:xfrm>
          <a:prstGeom prst="rect">
            <a:avLst/>
          </a:prstGeom>
        </p:spPr>
        <p:txBody>
          <a:bodyPr vert="horz" lIns="91426" tIns="45714" rIns="91426" bIns="45714" rtlCol="0" anchor="b"/>
          <a:lstStyle>
            <a:lvl1pPr algn="l">
              <a:defRPr sz="1200"/>
            </a:lvl1pPr>
          </a:lstStyle>
          <a:p>
            <a:endParaRPr lang="zh-TW" altLang="en-US"/>
          </a:p>
        </p:txBody>
      </p:sp>
      <p:sp>
        <p:nvSpPr>
          <p:cNvPr id="5" name="Slide Number Placeholder 4"/>
          <p:cNvSpPr>
            <a:spLocks noGrp="1"/>
          </p:cNvSpPr>
          <p:nvPr>
            <p:ph type="sldNum" sz="quarter" idx="3"/>
          </p:nvPr>
        </p:nvSpPr>
        <p:spPr>
          <a:xfrm>
            <a:off x="3970940" y="8829967"/>
            <a:ext cx="3037840" cy="466433"/>
          </a:xfrm>
          <a:prstGeom prst="rect">
            <a:avLst/>
          </a:prstGeom>
        </p:spPr>
        <p:txBody>
          <a:bodyPr vert="horz" lIns="91426" tIns="45714" rIns="91426" bIns="45714" rtlCol="0" anchor="b"/>
          <a:lstStyle>
            <a:lvl1pPr algn="r">
              <a:defRPr sz="1200"/>
            </a:lvl1pPr>
          </a:lstStyle>
          <a:p>
            <a:fld id="{FEE0CA31-E5E3-45BC-BBD4-A7AF04282E48}" type="slidenum">
              <a:rPr lang="zh-TW" altLang="en-US" smtClean="0"/>
              <a:pPr/>
              <a:t>‹#›</a:t>
            </a:fld>
            <a:endParaRPr lang="zh-TW" altLang="en-US"/>
          </a:p>
        </p:txBody>
      </p:sp>
    </p:spTree>
    <p:extLst>
      <p:ext uri="{BB962C8B-B14F-4D97-AF65-F5344CB8AC3E}">
        <p14:creationId xmlns:p14="http://schemas.microsoft.com/office/powerpoint/2010/main" val="1823213083"/>
      </p:ext>
    </p:extLst>
  </p:cSld>
  <p:clrMap bg1="lt1" tx1="dk1" bg2="lt2" tx2="dk2" accent1="accent1" accent2="accent2" accent3="accent3" accent4="accent4" accent5="accent5" accent6="accent6" hlink="hlink" folHlink="folHlink"/>
  <p:hf sldNum="0"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37840" cy="466434"/>
          </a:xfrm>
          <a:prstGeom prst="rect">
            <a:avLst/>
          </a:prstGeom>
        </p:spPr>
        <p:txBody>
          <a:bodyPr vert="horz" lIns="91426" tIns="45714" rIns="91426" bIns="45714" rtlCol="0"/>
          <a:lstStyle>
            <a:lvl1pPr algn="l">
              <a:defRPr sz="1200"/>
            </a:lvl1pPr>
          </a:lstStyle>
          <a:p>
            <a:endParaRPr lang="zh-TW" altLang="en-US"/>
          </a:p>
        </p:txBody>
      </p:sp>
      <p:sp>
        <p:nvSpPr>
          <p:cNvPr id="3" name="Date Placeholder 2"/>
          <p:cNvSpPr>
            <a:spLocks noGrp="1"/>
          </p:cNvSpPr>
          <p:nvPr>
            <p:ph type="dt" idx="1"/>
          </p:nvPr>
        </p:nvSpPr>
        <p:spPr>
          <a:xfrm>
            <a:off x="3970940" y="0"/>
            <a:ext cx="3037840" cy="466434"/>
          </a:xfrm>
          <a:prstGeom prst="rect">
            <a:avLst/>
          </a:prstGeom>
        </p:spPr>
        <p:txBody>
          <a:bodyPr vert="horz" lIns="91426" tIns="45714" rIns="91426" bIns="45714" rtlCol="0"/>
          <a:lstStyle>
            <a:lvl1pPr algn="r">
              <a:defRPr sz="1200"/>
            </a:lvl1pPr>
          </a:lstStyle>
          <a:p>
            <a:endParaRPr lang="zh-TW" alt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26" tIns="45714" rIns="91426" bIns="45714" rtlCol="0" anchor="ctr"/>
          <a:lstStyle/>
          <a:p>
            <a:endParaRPr lang="zh-TW" altLang="en-US"/>
          </a:p>
        </p:txBody>
      </p:sp>
      <p:sp>
        <p:nvSpPr>
          <p:cNvPr id="5" name="Notes Placeholder 4"/>
          <p:cNvSpPr>
            <a:spLocks noGrp="1"/>
          </p:cNvSpPr>
          <p:nvPr>
            <p:ph type="body" sz="quarter" idx="3"/>
          </p:nvPr>
        </p:nvSpPr>
        <p:spPr>
          <a:xfrm>
            <a:off x="701041" y="4473895"/>
            <a:ext cx="5608320" cy="3660458"/>
          </a:xfrm>
          <a:prstGeom prst="rect">
            <a:avLst/>
          </a:prstGeom>
        </p:spPr>
        <p:txBody>
          <a:bodyPr vert="horz" lIns="91426" tIns="45714" rIns="91426" bIns="45714" rtlCol="0"/>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6" name="Footer Placeholder 5"/>
          <p:cNvSpPr>
            <a:spLocks noGrp="1"/>
          </p:cNvSpPr>
          <p:nvPr>
            <p:ph type="ftr" sz="quarter" idx="4"/>
          </p:nvPr>
        </p:nvSpPr>
        <p:spPr>
          <a:xfrm>
            <a:off x="2" y="8829967"/>
            <a:ext cx="3037840" cy="466433"/>
          </a:xfrm>
          <a:prstGeom prst="rect">
            <a:avLst/>
          </a:prstGeom>
        </p:spPr>
        <p:txBody>
          <a:bodyPr vert="horz" lIns="91426" tIns="45714" rIns="91426" bIns="45714" rtlCol="0" anchor="b"/>
          <a:lstStyle>
            <a:lvl1pPr algn="l">
              <a:defRPr sz="1200"/>
            </a:lvl1pPr>
          </a:lstStyle>
          <a:p>
            <a:endParaRPr lang="zh-TW" altLang="en-US"/>
          </a:p>
        </p:txBody>
      </p:sp>
      <p:sp>
        <p:nvSpPr>
          <p:cNvPr id="7" name="Slide Number Placeholder 6"/>
          <p:cNvSpPr>
            <a:spLocks noGrp="1"/>
          </p:cNvSpPr>
          <p:nvPr>
            <p:ph type="sldNum" sz="quarter" idx="5"/>
          </p:nvPr>
        </p:nvSpPr>
        <p:spPr>
          <a:xfrm>
            <a:off x="3970940" y="8829967"/>
            <a:ext cx="3037840" cy="466433"/>
          </a:xfrm>
          <a:prstGeom prst="rect">
            <a:avLst/>
          </a:prstGeom>
        </p:spPr>
        <p:txBody>
          <a:bodyPr vert="horz" lIns="91426" tIns="45714" rIns="91426" bIns="45714" rtlCol="0" anchor="b"/>
          <a:lstStyle>
            <a:lvl1pPr algn="r">
              <a:defRPr sz="1200"/>
            </a:lvl1pPr>
          </a:lstStyle>
          <a:p>
            <a:fld id="{10660120-89E1-439A-B248-C3EDD6196B27}" type="slidenum">
              <a:rPr lang="zh-TW" altLang="en-US" smtClean="0"/>
              <a:pPr/>
              <a:t>‹#›</a:t>
            </a:fld>
            <a:endParaRPr lang="zh-TW" altLang="en-US"/>
          </a:p>
        </p:txBody>
      </p:sp>
    </p:spTree>
    <p:extLst>
      <p:ext uri="{BB962C8B-B14F-4D97-AF65-F5344CB8AC3E}">
        <p14:creationId xmlns:p14="http://schemas.microsoft.com/office/powerpoint/2010/main" val="375786435"/>
      </p:ext>
    </p:extLst>
  </p:cSld>
  <p:clrMap bg1="lt1" tx1="dk1" bg2="lt2" tx2="dk2" accent1="accent1" accent2="accent2" accent3="accent3" accent4="accent4" accent5="accent5" accent6="accent6" hlink="hlink" folHlink="folHlink"/>
  <p:hf sldNum="0"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sz="1200" dirty="0"/>
          </a:p>
          <a:p>
            <a:r>
              <a:rPr lang="zh-TW" altLang="en-US" sz="1200" dirty="0"/>
              <a:t>碰撞風險評估在自動駕駛、先進駕駛輔助系統</a:t>
            </a:r>
            <a:r>
              <a:rPr lang="en-US" altLang="zh-TW" sz="1200" dirty="0"/>
              <a:t>ADAS</a:t>
            </a:r>
            <a:r>
              <a:rPr lang="zh-TW" altLang="en-US" sz="1200" dirty="0"/>
              <a:t>、移動式機器人避障等領域都被廣泛討論。基本上，這些自主化、或是自動化的移動載具都需要一套評估標準來量化周遭環境的風險。這些風險計算方式會隨著研究對象及目標而不同。以下將介紹一些我們實驗室使用或參考過的評估方法。</a:t>
            </a:r>
          </a:p>
        </p:txBody>
      </p:sp>
      <p:sp>
        <p:nvSpPr>
          <p:cNvPr id="4" name="日期版面配置區 3"/>
          <p:cNvSpPr>
            <a:spLocks noGrp="1"/>
          </p:cNvSpPr>
          <p:nvPr>
            <p:ph type="dt" idx="10"/>
          </p:nvPr>
        </p:nvSpPr>
        <p:spPr/>
        <p:txBody>
          <a:bodyPr/>
          <a:lstStyle/>
          <a:p>
            <a:endParaRPr lang="zh-TW" altLang="en-US"/>
          </a:p>
        </p:txBody>
      </p:sp>
    </p:spTree>
    <p:extLst>
      <p:ext uri="{BB962C8B-B14F-4D97-AF65-F5344CB8AC3E}">
        <p14:creationId xmlns:p14="http://schemas.microsoft.com/office/powerpoint/2010/main" val="4118073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最後來介紹機率風險中的指數分布模型。為甚麼是指數呢</a:t>
            </a:r>
            <a:r>
              <a:rPr lang="en-US" altLang="zh-TW" dirty="0"/>
              <a:t>?</a:t>
            </a:r>
            <a:r>
              <a:rPr lang="zh-TW" altLang="en-US" dirty="0"/>
              <a:t> 其實在模擬人流的社會力模型中，用路人間的排斥力便是隨著距離成指數遞減，所以，便有理論將用路人間排斥力的指數假設拓展運用，建立車輛指數碰撞風險機率。</a:t>
            </a:r>
            <a:endParaRPr lang="en-US" altLang="zh-TW" dirty="0"/>
          </a:p>
          <a:p>
            <a:r>
              <a:rPr lang="zh-TW" altLang="en-US" dirty="0"/>
              <a:t>此模型的作法是以以橢圓座標系實作幾何空間，並以指數分佈函數實作風險模型。 如圖，建立兩半橢圓作為車輛幾何空間，中</a:t>
            </a:r>
            <a:r>
              <a:rPr lang="en-US" altLang="zh-TW" dirty="0" err="1"/>
              <a:t>l,w</a:t>
            </a:r>
            <a:r>
              <a:rPr lang="zh-TW" altLang="en-US" dirty="0"/>
              <a:t>分別為車長與車寬，</a:t>
            </a:r>
            <a:r>
              <a:rPr lang="en-US" altLang="zh-TW" dirty="0"/>
              <a:t>γ</a:t>
            </a:r>
            <a:r>
              <a:rPr lang="zh-TW" altLang="en-US" dirty="0"/>
              <a:t>則設為駕駛中心相對於車長位置的比例參數，</a:t>
            </a:r>
            <a:r>
              <a:rPr lang="el-GR" altLang="zh-TW" dirty="0">
                <a:latin typeface="新細明體" panose="02020500000000000000" pitchFamily="18" charset="-120"/>
                <a:ea typeface="新細明體" panose="02020500000000000000" pitchFamily="18" charset="-120"/>
              </a:rPr>
              <a:t>θ</a:t>
            </a:r>
            <a:r>
              <a:rPr lang="en-US" altLang="zh-TW" dirty="0">
                <a:latin typeface="新細明體" panose="02020500000000000000" pitchFamily="18" charset="-120"/>
                <a:ea typeface="新細明體" panose="02020500000000000000" pitchFamily="18" charset="-120"/>
              </a:rPr>
              <a:t>s</a:t>
            </a:r>
            <a:r>
              <a:rPr lang="zh-TW" altLang="en-US" dirty="0">
                <a:latin typeface="新細明體" panose="02020500000000000000" pitchFamily="18" charset="-120"/>
                <a:ea typeface="新細明體" panose="02020500000000000000" pitchFamily="18" charset="-120"/>
              </a:rPr>
              <a:t>和</a:t>
            </a:r>
            <a:r>
              <a:rPr lang="el-GR" altLang="zh-TW" dirty="0">
                <a:latin typeface="新細明體" panose="02020500000000000000" pitchFamily="18" charset="-120"/>
                <a:ea typeface="新細明體" panose="02020500000000000000" pitchFamily="18" charset="-120"/>
              </a:rPr>
              <a:t>θ</a:t>
            </a:r>
            <a:r>
              <a:rPr lang="en-US" altLang="zh-TW" dirty="0">
                <a:latin typeface="新細明體" panose="02020500000000000000" pitchFamily="18" charset="-120"/>
                <a:ea typeface="新細明體" panose="02020500000000000000" pitchFamily="18" charset="-120"/>
              </a:rPr>
              <a:t>t</a:t>
            </a:r>
            <a:r>
              <a:rPr lang="zh-TW" altLang="en-US" dirty="0">
                <a:latin typeface="新細明體" panose="02020500000000000000" pitchFamily="18" charset="-120"/>
                <a:ea typeface="新細明體" panose="02020500000000000000" pitchFamily="18" charset="-120"/>
              </a:rPr>
              <a:t>是</a:t>
            </a:r>
            <a:r>
              <a:rPr lang="zh-TW" altLang="en-US" dirty="0"/>
              <a:t>車輛朝向與另一車中心的夾角，</a:t>
            </a:r>
            <a:r>
              <a:rPr lang="en-US" altLang="zh-TW" dirty="0"/>
              <a:t>d</a:t>
            </a:r>
            <a:r>
              <a:rPr lang="zh-TW" altLang="en-US" dirty="0"/>
              <a:t>為兩車的中心距離。而</a:t>
            </a:r>
            <a:r>
              <a:rPr lang="en-US" altLang="zh-TW" dirty="0" err="1"/>
              <a:t>rs</a:t>
            </a:r>
            <a:r>
              <a:rPr lang="zh-TW" altLang="en-US" dirty="0"/>
              <a:t>和</a:t>
            </a:r>
            <a:r>
              <a:rPr lang="en-US" altLang="zh-TW" dirty="0"/>
              <a:t>rt</a:t>
            </a:r>
            <a:r>
              <a:rPr lang="zh-TW" altLang="en-US" dirty="0"/>
              <a:t>則分別為該車的空間佔有距離，也就是相對應角度下的橢圓半徑。</a:t>
            </a:r>
          </a:p>
        </p:txBody>
      </p:sp>
      <p:sp>
        <p:nvSpPr>
          <p:cNvPr id="4" name="日期版面配置區 3"/>
          <p:cNvSpPr>
            <a:spLocks noGrp="1"/>
          </p:cNvSpPr>
          <p:nvPr>
            <p:ph type="dt" idx="1"/>
          </p:nvPr>
        </p:nvSpPr>
        <p:spPr/>
        <p:txBody>
          <a:bodyPr/>
          <a:lstStyle/>
          <a:p>
            <a:endParaRPr lang="zh-TW" altLang="en-US"/>
          </a:p>
        </p:txBody>
      </p:sp>
    </p:spTree>
    <p:extLst>
      <p:ext uri="{BB962C8B-B14F-4D97-AF65-F5344CB8AC3E}">
        <p14:creationId xmlns:p14="http://schemas.microsoft.com/office/powerpoint/2010/main" val="40213413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r>
                  <a:rPr lang="zh-TW" altLang="en-US" dirty="0"/>
                  <a:t>具體來說，</a:t>
                </a:r>
                <a:r>
                  <a:rPr lang="en-US" altLang="zh-TW" dirty="0" err="1"/>
                  <a:t>rs</a:t>
                </a:r>
                <a:r>
                  <a:rPr lang="zh-TW" altLang="en-US" dirty="0"/>
                  <a:t>和</a:t>
                </a:r>
                <a:r>
                  <a:rPr lang="en-US" altLang="zh-TW" dirty="0"/>
                  <a:t>rt</a:t>
                </a:r>
                <a:r>
                  <a:rPr lang="zh-TW" altLang="en-US" dirty="0"/>
                  <a:t>在任一個角度下的長，可以透過下列公式得到。</a:t>
                </a:r>
                <a:endParaRPr lang="en-US" altLang="zh-TW" dirty="0"/>
              </a:p>
              <a:p>
                <a:r>
                  <a:rPr lang="zh-TW" altLang="en-US" dirty="0"/>
                  <a:t>那將兩車的中心連線距離減掉兩車的碰撞半徑</a:t>
                </a:r>
                <a14:m>
                  <m:oMath xmlns:m="http://schemas.openxmlformats.org/officeDocument/2006/math">
                    <m:sSub>
                      <m:sSubPr>
                        <m:ctrlPr>
                          <a:rPr lang="en-US" altLang="zh-TW" i="1" dirty="0" smtClean="0">
                            <a:latin typeface="Cambria Math" panose="02040503050406030204" pitchFamily="18" charset="0"/>
                          </a:rPr>
                        </m:ctrlPr>
                      </m:sSubPr>
                      <m:e>
                        <m:r>
                          <a:rPr lang="en-US" altLang="zh-TW" i="1" dirty="0" smtClean="0">
                            <a:latin typeface="Cambria Math" panose="02040503050406030204" pitchFamily="18" charset="0"/>
                          </a:rPr>
                          <m:t>𝑟</m:t>
                        </m:r>
                      </m:e>
                      <m:sub>
                        <m:r>
                          <a:rPr lang="en-US" altLang="zh-TW" i="1" dirty="0" smtClean="0">
                            <a:latin typeface="Cambria Math" panose="02040503050406030204" pitchFamily="18" charset="0"/>
                          </a:rPr>
                          <m:t>𝑠</m:t>
                        </m:r>
                      </m:sub>
                    </m:sSub>
                    <m:r>
                      <a:rPr lang="en-US" altLang="zh-TW" i="1" dirty="0" smtClean="0">
                        <a:latin typeface="Cambria Math" panose="02040503050406030204" pitchFamily="18" charset="0"/>
                      </a:rPr>
                      <m:t>, </m:t>
                    </m:r>
                    <m:sSub>
                      <m:sSubPr>
                        <m:ctrlPr>
                          <a:rPr lang="en-US" altLang="zh-TW" i="1" dirty="0" err="1" smtClean="0">
                            <a:latin typeface="Cambria Math" panose="02040503050406030204" pitchFamily="18" charset="0"/>
                          </a:rPr>
                        </m:ctrlPr>
                      </m:sSubPr>
                      <m:e>
                        <m:r>
                          <a:rPr lang="en-US" altLang="zh-TW" i="1" dirty="0" err="1" smtClean="0">
                            <a:latin typeface="Cambria Math" panose="02040503050406030204" pitchFamily="18" charset="0"/>
                          </a:rPr>
                          <m:t>𝑟</m:t>
                        </m:r>
                      </m:e>
                      <m:sub>
                        <m:r>
                          <a:rPr lang="en-US" altLang="zh-TW" b="0" i="1" dirty="0" smtClean="0">
                            <a:latin typeface="Cambria Math" panose="02040503050406030204" pitchFamily="18" charset="0"/>
                          </a:rPr>
                          <m:t>𝑡</m:t>
                        </m:r>
                      </m:sub>
                    </m:sSub>
                  </m:oMath>
                </a14:m>
                <a:r>
                  <a:rPr lang="zh-TW" altLang="en-US" dirty="0"/>
                  <a:t>後可以得到兩車間距。 我們便可以將此間距乘以指數分布</a:t>
                </a:r>
                <a14:m>
                  <m:oMath xmlns:m="http://schemas.openxmlformats.org/officeDocument/2006/math">
                    <m:r>
                      <m:rPr>
                        <m:sty m:val="p"/>
                      </m:rPr>
                      <a:rPr lang="el-GR" altLang="zh-TW" i="1" smtClean="0">
                        <a:latin typeface="Cambria Math" panose="02040503050406030204" pitchFamily="18" charset="0"/>
                      </a:rPr>
                      <m:t>λ</m:t>
                    </m:r>
                  </m:oMath>
                </a14:m>
                <a:r>
                  <a:rPr lang="zh-TW" altLang="en-US" dirty="0"/>
                  <a:t>後，得到呈指數分布的碰撞風險機率，如下列公式。</a:t>
                </a:r>
              </a:p>
            </p:txBody>
          </p:sp>
        </mc:Choice>
        <mc:Fallback xmlns="">
          <p:sp>
            <p:nvSpPr>
              <p:cNvPr id="3" name="備忘稿版面配置區 2"/>
              <p:cNvSpPr>
                <a:spLocks noGrp="1"/>
              </p:cNvSpPr>
              <p:nvPr>
                <p:ph type="body" idx="1"/>
              </p:nvPr>
            </p:nvSpPr>
            <p:spPr/>
            <p:txBody>
              <a:bodyPr/>
              <a:lstStyle/>
              <a:p>
                <a:r>
                  <a:rPr lang="zh-TW" altLang="en-US" dirty="0"/>
                  <a:t>具體來說，</a:t>
                </a:r>
                <a:r>
                  <a:rPr lang="en-US" altLang="zh-TW" dirty="0" err="1"/>
                  <a:t>rs</a:t>
                </a:r>
                <a:r>
                  <a:rPr lang="zh-TW" altLang="en-US" dirty="0"/>
                  <a:t>和</a:t>
                </a:r>
                <a:r>
                  <a:rPr lang="en-US" altLang="zh-TW" dirty="0"/>
                  <a:t>rt</a:t>
                </a:r>
                <a:r>
                  <a:rPr lang="zh-TW" altLang="en-US" dirty="0"/>
                  <a:t>在任一個角度下的長，可以透過下列公式得到。</a:t>
                </a:r>
                <a:endParaRPr lang="en-US" altLang="zh-TW" dirty="0"/>
              </a:p>
              <a:p>
                <a:r>
                  <a:rPr lang="zh-TW" altLang="en-US" dirty="0"/>
                  <a:t>那將兩車的中心連線距離減掉兩車的碰撞半徑</a:t>
                </a:r>
                <a:r>
                  <a:rPr lang="en-US" altLang="zh-TW" i="0" dirty="0">
                    <a:latin typeface="Cambria Math" panose="02040503050406030204" pitchFamily="18" charset="0"/>
                  </a:rPr>
                  <a:t>𝑟_𝑠, </a:t>
                </a:r>
                <a:r>
                  <a:rPr lang="en-US" altLang="zh-TW" i="0" dirty="0" err="1">
                    <a:latin typeface="Cambria Math" panose="02040503050406030204" pitchFamily="18" charset="0"/>
                  </a:rPr>
                  <a:t>𝑟_</a:t>
                </a:r>
                <a:r>
                  <a:rPr lang="en-US" altLang="zh-TW" b="0" i="0" dirty="0">
                    <a:latin typeface="Cambria Math" panose="02040503050406030204" pitchFamily="18" charset="0"/>
                  </a:rPr>
                  <a:t>𝑡</a:t>
                </a:r>
                <a:r>
                  <a:rPr lang="zh-TW" altLang="en-US" dirty="0"/>
                  <a:t>後可以得到兩車間距。 我們便可以將此間距乘以指數分布</a:t>
                </a:r>
                <a:r>
                  <a:rPr lang="el-GR" altLang="zh-TW" i="0">
                    <a:latin typeface="Cambria Math" panose="02040503050406030204" pitchFamily="18" charset="0"/>
                  </a:rPr>
                  <a:t>λ</a:t>
                </a:r>
                <a:r>
                  <a:rPr lang="zh-TW" altLang="en-US" dirty="0"/>
                  <a:t>後，得到呈指數分布的碰撞風險機率，如下列公式。</a:t>
                </a:r>
              </a:p>
            </p:txBody>
          </p:sp>
        </mc:Fallback>
      </mc:AlternateContent>
      <p:sp>
        <p:nvSpPr>
          <p:cNvPr id="4" name="日期版面配置區 3"/>
          <p:cNvSpPr>
            <a:spLocks noGrp="1"/>
          </p:cNvSpPr>
          <p:nvPr>
            <p:ph type="dt" idx="1"/>
          </p:nvPr>
        </p:nvSpPr>
        <p:spPr/>
        <p:txBody>
          <a:bodyPr/>
          <a:lstStyle/>
          <a:p>
            <a:endParaRPr lang="zh-TW" altLang="en-US"/>
          </a:p>
        </p:txBody>
      </p:sp>
    </p:spTree>
    <p:extLst>
      <p:ext uri="{BB962C8B-B14F-4D97-AF65-F5344CB8AC3E}">
        <p14:creationId xmlns:p14="http://schemas.microsoft.com/office/powerpoint/2010/main" val="33790667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綜觀指數分布模型這個機率風險的量化方法，他的優勢在於主要以駕駛為思考中心建立分佈函數。因為現實中車輛屬於動態物體，其潛在位置不一定符合高斯分布。因此相較於高斯分佈模型把社會力模型中的用路人排斥力的指數假設擴展運用，建立車輛指數碰撞風險機率，可能更能模擬真實情況。</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但是，這種做法也有問題。如圖，兩車中心連線的距離扣掉兩車的橢圓半徑後，可能還不是兩車之最短距離。若是拿此距離參數帶入前面的指數分布函數，將有可能導致系統誤判兩車的距離，導致風險比實際情況還要低。不過，若是以駕駛的心理層面來看，駕駛眼中的兩車最短距離不見得就是實際上的最段距離，所以這可能會是一種趨向基於人類心理的模型。</a:t>
            </a:r>
          </a:p>
          <a:p>
            <a:endParaRPr lang="zh-TW" altLang="en-US" dirty="0"/>
          </a:p>
        </p:txBody>
      </p:sp>
      <p:sp>
        <p:nvSpPr>
          <p:cNvPr id="4" name="日期版面配置區 3"/>
          <p:cNvSpPr>
            <a:spLocks noGrp="1"/>
          </p:cNvSpPr>
          <p:nvPr>
            <p:ph type="dt" idx="1"/>
          </p:nvPr>
        </p:nvSpPr>
        <p:spPr/>
        <p:txBody>
          <a:bodyPr/>
          <a:lstStyle/>
          <a:p>
            <a:endParaRPr lang="zh-TW" altLang="en-US"/>
          </a:p>
        </p:txBody>
      </p:sp>
    </p:spTree>
    <p:extLst>
      <p:ext uri="{BB962C8B-B14F-4D97-AF65-F5344CB8AC3E}">
        <p14:creationId xmlns:p14="http://schemas.microsoft.com/office/powerpoint/2010/main" val="29204230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接著補充說明一個一維的碰撞風險評估方式 </a:t>
            </a:r>
            <a:r>
              <a:rPr lang="en-US" altLang="zh-TW" dirty="0"/>
              <a:t>Delta-v</a:t>
            </a:r>
            <a:r>
              <a:rPr lang="zh-TW" altLang="en-US" dirty="0"/>
              <a:t>。設現在有兩輛車即將發生碰撞，</a:t>
            </a:r>
            <a:r>
              <a:rPr lang="en-US" altLang="zh-TW" dirty="0"/>
              <a:t>Delta-V</a:t>
            </a:r>
            <a:r>
              <a:rPr lang="zh-TW" altLang="en-US" dirty="0"/>
              <a:t>的作法，會假設兩者的碰撞為非彈性碰撞，並依照非彈碰的公式預測相撞後兩車的速度改變量，這可以用來評估發生碰撞後的嚴重程度。</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Delta-V</a:t>
            </a:r>
            <a:r>
              <a:rPr lang="zh-TW" altLang="en-US" dirty="0"/>
              <a:t>主要目的是計算發稱衝突時的嚴重程度，這類的評估方法不像</a:t>
            </a:r>
            <a:r>
              <a:rPr lang="en-US" altLang="zh-TW" dirty="0"/>
              <a:t>TCC</a:t>
            </a:r>
            <a:r>
              <a:rPr lang="zh-TW" altLang="en-US" dirty="0"/>
              <a:t>一樣只考慮車輛的動態行為，還考慮碰撞場景中參與者的質量。目的是要評估事故發生後的嚴重性。</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雖然說，</a:t>
            </a:r>
            <a:r>
              <a:rPr lang="zh-TW" altLang="en-US" sz="1200" dirty="0"/>
              <a:t>以評斷傷害的層面來看，這是更加有效的碰撞風險評估方式。</a:t>
            </a:r>
            <a:r>
              <a:rPr lang="zh-TW" altLang="en-US" dirty="0"/>
              <a:t>然而現實中，無論是光達、雷達，或是相機，都很難得到偵測物的質量。因此使用</a:t>
            </a:r>
            <a:r>
              <a:rPr lang="en-US" altLang="zh-TW" dirty="0"/>
              <a:t>Delta-V</a:t>
            </a:r>
            <a:r>
              <a:rPr lang="zh-TW" altLang="en-US" dirty="0"/>
              <a:t>來做及時的碰撞風險的評估可能並不理想。</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sz="1200" dirty="0"/>
          </a:p>
        </p:txBody>
      </p:sp>
      <p:sp>
        <p:nvSpPr>
          <p:cNvPr id="4" name="日期版面配置區 3"/>
          <p:cNvSpPr>
            <a:spLocks noGrp="1"/>
          </p:cNvSpPr>
          <p:nvPr>
            <p:ph type="dt" idx="1"/>
          </p:nvPr>
        </p:nvSpPr>
        <p:spPr/>
        <p:txBody>
          <a:bodyPr/>
          <a:lstStyle/>
          <a:p>
            <a:endParaRPr lang="zh-TW" altLang="en-US"/>
          </a:p>
        </p:txBody>
      </p:sp>
    </p:spTree>
    <p:extLst>
      <p:ext uri="{BB962C8B-B14F-4D97-AF65-F5344CB8AC3E}">
        <p14:creationId xmlns:p14="http://schemas.microsoft.com/office/powerpoint/2010/main" val="10436532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r>
                  <a:rPr lang="zh-TW" altLang="en-US" dirty="0"/>
                  <a:t>最後補充一個有點類似拓展</a:t>
                </a:r>
                <a:r>
                  <a:rPr lang="en-US" altLang="zh-TW" dirty="0"/>
                  <a:t>TTC</a:t>
                </a:r>
                <a:r>
                  <a:rPr lang="zh-TW" altLang="en-US" dirty="0"/>
                  <a:t>的二維碰撞風險評估辦法，速度障礙法。速度障礙，顧名思義就是在機器人的速度空間中劃設一道障礙，讓機器人的速度向量不要位於該障礙裡，以此來避開碰撞。</a:t>
                </a:r>
                <a:endParaRPr lang="en-US" altLang="zh-TW" dirty="0"/>
              </a:p>
              <a:p>
                <a:r>
                  <a:rPr lang="zh-TW" altLang="en-US" dirty="0"/>
                  <a:t>具體作法如下</a:t>
                </a:r>
                <a:r>
                  <a:rPr lang="en-US" altLang="zh-TW"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設有一個節點</a:t>
                </a:r>
                <a:r>
                  <a:rPr lang="en-US" altLang="zh-TW" dirty="0"/>
                  <a:t>A</a:t>
                </a:r>
                <a:r>
                  <a:rPr lang="zh-TW" altLang="en-US" dirty="0"/>
                  <a:t>欲閃避</a:t>
                </a:r>
                <a:r>
                  <a:rPr lang="en-US" altLang="zh-TW" dirty="0"/>
                  <a:t>B</a:t>
                </a:r>
                <a:r>
                  <a:rPr lang="zh-TW" altLang="en-US" dirty="0"/>
                  <a:t>物體，</a:t>
                </a:r>
                <a:r>
                  <a:rPr lang="en-US" altLang="zh-TW" dirty="0"/>
                  <a:t>VO</a:t>
                </a:r>
                <a:r>
                  <a:rPr lang="zh-TW" altLang="en-US" dirty="0"/>
                  <a:t>系統會將</a:t>
                </a:r>
                <a:r>
                  <a:rPr lang="en-US" altLang="zh-TW" dirty="0"/>
                  <a:t>B</a:t>
                </a:r>
                <a:r>
                  <a:rPr lang="zh-TW" altLang="en-US" dirty="0"/>
                  <a:t>所在之位置做</a:t>
                </a:r>
                <a14:m>
                  <m:oMath xmlns:m="http://schemas.openxmlformats.org/officeDocument/2006/math">
                    <m:sSub>
                      <m:sSubPr>
                        <m:ctrlPr>
                          <a:rPr lang="en-US" altLang="zh-TW" i="1" dirty="0" smtClean="0">
                            <a:latin typeface="Cambria Math" panose="02040503050406030204" pitchFamily="18" charset="0"/>
                          </a:rPr>
                        </m:ctrlPr>
                      </m:sSubPr>
                      <m:e>
                        <m:r>
                          <a:rPr lang="en-US" altLang="zh-TW" i="1" dirty="0" smtClean="0">
                            <a:latin typeface="Cambria Math" panose="02040503050406030204" pitchFamily="18" charset="0"/>
                          </a:rPr>
                          <m:t>𝑟</m:t>
                        </m:r>
                      </m:e>
                      <m:sub>
                        <m:r>
                          <a:rPr lang="en-US" altLang="zh-TW" i="1" dirty="0" smtClean="0">
                            <a:latin typeface="Cambria Math" panose="02040503050406030204" pitchFamily="18" charset="0"/>
                          </a:rPr>
                          <m:t>𝐴</m:t>
                        </m:r>
                      </m:sub>
                    </m:sSub>
                    <m:r>
                      <a:rPr lang="en-US" altLang="zh-TW" i="1" dirty="0" smtClean="0">
                        <a:latin typeface="Cambria Math" panose="02040503050406030204" pitchFamily="18" charset="0"/>
                      </a:rPr>
                      <m:t>+ </m:t>
                    </m:r>
                    <m:sSub>
                      <m:sSubPr>
                        <m:ctrlPr>
                          <a:rPr lang="en-US" altLang="zh-TW" i="1" dirty="0" err="1" smtClean="0">
                            <a:latin typeface="Cambria Math" panose="02040503050406030204" pitchFamily="18" charset="0"/>
                          </a:rPr>
                        </m:ctrlPr>
                      </m:sSubPr>
                      <m:e>
                        <m:r>
                          <a:rPr lang="en-US" altLang="zh-TW" i="1" dirty="0" err="1" smtClean="0">
                            <a:latin typeface="Cambria Math" panose="02040503050406030204" pitchFamily="18" charset="0"/>
                          </a:rPr>
                          <m:t>𝑟</m:t>
                        </m:r>
                      </m:e>
                      <m:sub>
                        <m:r>
                          <a:rPr lang="en-US" altLang="zh-TW" i="1" dirty="0" err="1" smtClean="0">
                            <a:latin typeface="Cambria Math" panose="02040503050406030204" pitchFamily="18" charset="0"/>
                          </a:rPr>
                          <m:t>𝐵</m:t>
                        </m:r>
                      </m:sub>
                    </m:sSub>
                  </m:oMath>
                </a14:m>
                <a:r>
                  <a:rPr lang="zh-TW" altLang="en-US" dirty="0"/>
                  <a:t>之膨脹層，並從</a:t>
                </a:r>
                <a:r>
                  <a:rPr lang="en-US" altLang="zh-TW" dirty="0"/>
                  <a:t>A</a:t>
                </a:r>
                <a:r>
                  <a:rPr lang="zh-TW" altLang="en-US" dirty="0"/>
                  <a:t>中心做相切此圓的兩條直線，形成一錐形區域。</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將此錐形區域從位置座標系移入速度空間中，便被稱為碰撞錐</a:t>
                </a:r>
                <a:r>
                  <a:rPr lang="en-US" altLang="zh-TW" dirty="0"/>
                  <a:t>(Collision Cone, </a:t>
                </a:r>
                <a14:m>
                  <m:oMath xmlns:m="http://schemas.openxmlformats.org/officeDocument/2006/math">
                    <m:r>
                      <a:rPr lang="en-US" altLang="zh-TW" i="1" dirty="0">
                        <a:latin typeface="Cambria Math" panose="02040503050406030204" pitchFamily="18" charset="0"/>
                      </a:rPr>
                      <m:t>𝐶</m:t>
                    </m:r>
                    <m:sSub>
                      <m:sSubPr>
                        <m:ctrlPr>
                          <a:rPr lang="en-US" altLang="zh-TW" i="1" dirty="0">
                            <a:latin typeface="Cambria Math" panose="02040503050406030204" pitchFamily="18" charset="0"/>
                          </a:rPr>
                        </m:ctrlPr>
                      </m:sSubPr>
                      <m:e>
                        <m:r>
                          <a:rPr lang="en-US" altLang="zh-TW" i="1" dirty="0">
                            <a:latin typeface="Cambria Math" panose="02040503050406030204" pitchFamily="18" charset="0"/>
                          </a:rPr>
                          <m:t>𝐶</m:t>
                        </m:r>
                      </m:e>
                      <m:sub>
                        <m:r>
                          <a:rPr lang="en-US" altLang="zh-TW" i="1" dirty="0">
                            <a:latin typeface="Cambria Math" panose="02040503050406030204" pitchFamily="18" charset="0"/>
                          </a:rPr>
                          <m:t>𝐴</m:t>
                        </m:r>
                        <m:r>
                          <a:rPr lang="en-US" altLang="zh-TW" i="1" dirty="0">
                            <a:latin typeface="Cambria Math" panose="02040503050406030204" pitchFamily="18" charset="0"/>
                          </a:rPr>
                          <m:t>,</m:t>
                        </m:r>
                        <m:r>
                          <a:rPr lang="en-US" altLang="zh-TW" i="1" dirty="0">
                            <a:latin typeface="Cambria Math" panose="02040503050406030204" pitchFamily="18" charset="0"/>
                          </a:rPr>
                          <m:t>𝐵</m:t>
                        </m:r>
                      </m:sub>
                    </m:sSub>
                    <m:r>
                      <a:rPr lang="en-US" altLang="zh-TW" i="1" dirty="0">
                        <a:latin typeface="Cambria Math" panose="02040503050406030204" pitchFamily="18" charset="0"/>
                      </a:rPr>
                      <m:t> </m:t>
                    </m:r>
                  </m:oMath>
                </a14:m>
                <a:r>
                  <a:rPr lang="en-US" altLang="zh-TW" dirty="0"/>
                  <a:t>)</a:t>
                </a:r>
                <a:r>
                  <a:rPr lang="zh-TW" altLang="en-US" dirty="0"/>
                  <a:t>。意義便是得到一組</a:t>
                </a:r>
                <a14:m>
                  <m:oMath xmlns:m="http://schemas.openxmlformats.org/officeDocument/2006/math">
                    <m:sSub>
                      <m:sSubPr>
                        <m:ctrlPr>
                          <a:rPr lang="en-US" altLang="zh-TW" i="1" dirty="0" smtClean="0">
                            <a:latin typeface="Cambria Math" panose="02040503050406030204" pitchFamily="18" charset="0"/>
                          </a:rPr>
                        </m:ctrlPr>
                      </m:sSubPr>
                      <m:e>
                        <m:r>
                          <a:rPr lang="en-US" altLang="zh-TW" i="1" dirty="0" smtClean="0">
                            <a:latin typeface="Cambria Math" panose="02040503050406030204" pitchFamily="18" charset="0"/>
                          </a:rPr>
                          <m:t>𝑣</m:t>
                        </m:r>
                      </m:e>
                      <m:sub>
                        <m:r>
                          <a:rPr lang="en-US" altLang="zh-TW" i="1" dirty="0" smtClean="0">
                            <a:latin typeface="Cambria Math" panose="02040503050406030204" pitchFamily="18" charset="0"/>
                          </a:rPr>
                          <m:t>𝐴</m:t>
                        </m:r>
                        <m:r>
                          <m:rPr>
                            <m:sty m:val="p"/>
                          </m:rPr>
                          <a:rPr lang="en-US" altLang="zh-TW" i="1" dirty="0">
                            <a:latin typeface="Cambria Math" panose="02040503050406030204" pitchFamily="18" charset="0"/>
                          </a:rPr>
                          <m:t>B</m:t>
                        </m:r>
                      </m:sub>
                    </m:sSub>
                  </m:oMath>
                </a14:m>
                <a:r>
                  <a:rPr lang="zh-TW" altLang="en-US" dirty="0"/>
                  <a:t>的集合，代表著所有</a:t>
                </a:r>
                <a:r>
                  <a:rPr lang="en-US" altLang="zh-TW" dirty="0"/>
                  <a:t>A</a:t>
                </a:r>
                <a:r>
                  <a:rPr lang="zh-TW" altLang="en-US" dirty="0"/>
                  <a:t>之於</a:t>
                </a:r>
                <a:r>
                  <a:rPr lang="en-US" altLang="zh-TW" dirty="0"/>
                  <a:t>B</a:t>
                </a:r>
                <a:r>
                  <a:rPr lang="zh-TW" altLang="en-US" dirty="0"/>
                  <a:t>的相對速度若是位於這集合內都會造成碰撞。</a:t>
                </a:r>
              </a:p>
            </p:txBody>
          </p:sp>
        </mc:Choice>
        <mc:Fallback xmlns="">
          <p:sp>
            <p:nvSpPr>
              <p:cNvPr id="3" name="備忘稿版面配置區 2"/>
              <p:cNvSpPr>
                <a:spLocks noGrp="1"/>
              </p:cNvSpPr>
              <p:nvPr>
                <p:ph type="body" idx="1"/>
              </p:nvPr>
            </p:nvSpPr>
            <p:spPr/>
            <p:txBody>
              <a:bodyPr/>
              <a:lstStyle/>
              <a:p>
                <a:r>
                  <a:rPr lang="zh-TW" altLang="en-US" dirty="0"/>
                  <a:t>最後補充一個有點類似拓展</a:t>
                </a:r>
                <a:r>
                  <a:rPr lang="en-US" altLang="zh-TW" dirty="0"/>
                  <a:t>TTC</a:t>
                </a:r>
                <a:r>
                  <a:rPr lang="zh-TW" altLang="en-US" dirty="0"/>
                  <a:t>的二維碰撞風險評估辦法，速度障礙法。速度障礙，顧名思義就是在機器人的速度空間中劃設一道障礙，讓機器人的速度向量不要位於該障礙裡，以此來避開碰撞。</a:t>
                </a:r>
                <a:endParaRPr lang="en-US" altLang="zh-TW" dirty="0"/>
              </a:p>
              <a:p>
                <a:r>
                  <a:rPr lang="zh-TW" altLang="en-US" dirty="0"/>
                  <a:t>具體作法如下</a:t>
                </a:r>
                <a:r>
                  <a:rPr lang="en-US" altLang="zh-TW"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設有一個節點</a:t>
                </a:r>
                <a:r>
                  <a:rPr lang="en-US" altLang="zh-TW" dirty="0"/>
                  <a:t>A</a:t>
                </a:r>
                <a:r>
                  <a:rPr lang="zh-TW" altLang="en-US" dirty="0"/>
                  <a:t>欲閃避</a:t>
                </a:r>
                <a:r>
                  <a:rPr lang="en-US" altLang="zh-TW" dirty="0"/>
                  <a:t>B</a:t>
                </a:r>
                <a:r>
                  <a:rPr lang="zh-TW" altLang="en-US" dirty="0"/>
                  <a:t>物體，</a:t>
                </a:r>
                <a:r>
                  <a:rPr lang="en-US" altLang="zh-TW" dirty="0"/>
                  <a:t>VO</a:t>
                </a:r>
                <a:r>
                  <a:rPr lang="zh-TW" altLang="en-US" dirty="0"/>
                  <a:t>系統會將</a:t>
                </a:r>
                <a:r>
                  <a:rPr lang="en-US" altLang="zh-TW" dirty="0"/>
                  <a:t>B</a:t>
                </a:r>
                <a:r>
                  <a:rPr lang="zh-TW" altLang="en-US" dirty="0"/>
                  <a:t>所在之位置做</a:t>
                </a:r>
                <a:r>
                  <a:rPr lang="en-US" altLang="zh-TW" i="0" dirty="0">
                    <a:latin typeface="Cambria Math" panose="02040503050406030204" pitchFamily="18" charset="0"/>
                  </a:rPr>
                  <a:t>𝑟_𝐴+ </a:t>
                </a:r>
                <a:r>
                  <a:rPr lang="en-US" altLang="zh-TW" i="0" dirty="0" err="1">
                    <a:latin typeface="Cambria Math" panose="02040503050406030204" pitchFamily="18" charset="0"/>
                  </a:rPr>
                  <a:t>𝑟_𝐵</a:t>
                </a:r>
                <a:r>
                  <a:rPr lang="zh-TW" altLang="en-US" dirty="0"/>
                  <a:t>之膨脹層，並從</a:t>
                </a:r>
                <a:r>
                  <a:rPr lang="en-US" altLang="zh-TW" dirty="0"/>
                  <a:t>A</a:t>
                </a:r>
                <a:r>
                  <a:rPr lang="zh-TW" altLang="en-US" dirty="0"/>
                  <a:t>中心做相切此圓的兩條直線，形成一錐形區域。</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將此錐形區域從位置座標系移入速度空間中，便被稱為碰撞錐</a:t>
                </a:r>
                <a:r>
                  <a:rPr lang="en-US" altLang="zh-TW" dirty="0"/>
                  <a:t>(Collision Cone, </a:t>
                </a:r>
                <a:r>
                  <a:rPr lang="en-US" altLang="zh-TW" i="0" dirty="0">
                    <a:latin typeface="Cambria Math" panose="02040503050406030204" pitchFamily="18" charset="0"/>
                  </a:rPr>
                  <a:t>𝐶𝐶_(𝐴,𝐵)  </a:t>
                </a:r>
                <a:r>
                  <a:rPr lang="en-US" altLang="zh-TW" dirty="0"/>
                  <a:t>)</a:t>
                </a:r>
                <a:r>
                  <a:rPr lang="zh-TW" altLang="en-US" dirty="0"/>
                  <a:t>。意義便是得到一組</a:t>
                </a:r>
                <a:r>
                  <a:rPr lang="en-US" altLang="zh-TW" i="0" dirty="0">
                    <a:latin typeface="Cambria Math" panose="02040503050406030204" pitchFamily="18" charset="0"/>
                  </a:rPr>
                  <a:t>𝑣_𝐴B</a:t>
                </a:r>
                <a:r>
                  <a:rPr lang="zh-TW" altLang="en-US" dirty="0"/>
                  <a:t>的集合，代表著所有</a:t>
                </a:r>
                <a:r>
                  <a:rPr lang="en-US" altLang="zh-TW" dirty="0"/>
                  <a:t>A</a:t>
                </a:r>
                <a:r>
                  <a:rPr lang="zh-TW" altLang="en-US" dirty="0"/>
                  <a:t>之於</a:t>
                </a:r>
                <a:r>
                  <a:rPr lang="en-US" altLang="zh-TW" dirty="0"/>
                  <a:t>B</a:t>
                </a:r>
                <a:r>
                  <a:rPr lang="zh-TW" altLang="en-US" dirty="0"/>
                  <a:t>的相對速度若是位於這集合內都會造成碰撞。</a:t>
                </a:r>
              </a:p>
            </p:txBody>
          </p:sp>
        </mc:Fallback>
      </mc:AlternateContent>
      <p:sp>
        <p:nvSpPr>
          <p:cNvPr id="4" name="日期版面配置區 3"/>
          <p:cNvSpPr>
            <a:spLocks noGrp="1"/>
          </p:cNvSpPr>
          <p:nvPr>
            <p:ph type="dt" idx="1"/>
          </p:nvPr>
        </p:nvSpPr>
        <p:spPr/>
        <p:txBody>
          <a:bodyPr/>
          <a:lstStyle/>
          <a:p>
            <a:endParaRPr lang="zh-TW" altLang="en-US"/>
          </a:p>
        </p:txBody>
      </p:sp>
    </p:spTree>
    <p:extLst>
      <p:ext uri="{BB962C8B-B14F-4D97-AF65-F5344CB8AC3E}">
        <p14:creationId xmlns:p14="http://schemas.microsoft.com/office/powerpoint/2010/main" val="4274578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r>
                  <a:rPr lang="zh-TW" altLang="en-US" dirty="0"/>
                  <a:t>引入安全閥值的觀念，將𝜏秒內會造成的碰撞視為應避免事件，在此之後的碰撞暫不考慮。如此，</a:t>
                </a:r>
                <a:r>
                  <a:rPr lang="en-US" altLang="zh-TW" dirty="0"/>
                  <a:t>CC_(A,B) </a:t>
                </a:r>
                <a:r>
                  <a:rPr lang="zh-TW" altLang="en-US" dirty="0"/>
                  <a:t>的尖端面積便會被修剪掉一弧形區域，象徵著物體</a:t>
                </a:r>
                <a:r>
                  <a:rPr lang="en-US" altLang="zh-TW" dirty="0"/>
                  <a:t>A</a:t>
                </a:r>
                <a:r>
                  <a:rPr lang="zh-TW" altLang="en-US" dirty="0"/>
                  <a:t>應避免造成相對速度𝑣</a:t>
                </a:r>
                <a:r>
                  <a:rPr lang="en-US" altLang="zh-TW" dirty="0"/>
                  <a:t>_</a:t>
                </a:r>
                <a:r>
                  <a:rPr lang="zh-TW" altLang="en-US" dirty="0"/>
                  <a:t>𝐴𝐵落入該區內，即可避免𝜏秒內碰撞。</a:t>
                </a:r>
                <a:endParaRPr lang="en-US" altLang="zh-TW" dirty="0"/>
              </a:p>
              <a:p>
                <a:r>
                  <a:rPr lang="zh-TW" altLang="en-US" dirty="0"/>
                  <a:t>所以，我們想要得知節點</a:t>
                </a:r>
                <a:r>
                  <a:rPr lang="en-US" altLang="zh-TW" dirty="0"/>
                  <a:t>A</a:t>
                </a:r>
                <a:r>
                  <a:rPr lang="zh-TW" altLang="en-US" dirty="0"/>
                  <a:t>的速度空間中有哪些速度會造成</a:t>
                </a:r>
                <a:r>
                  <a:rPr lang="en-US" altLang="zh-TW" dirty="0"/>
                  <a:t>AB</a:t>
                </a:r>
                <a:r>
                  <a:rPr lang="zh-TW" altLang="en-US" dirty="0"/>
                  <a:t>相撞的話，我們便將這個修剪過的</a:t>
                </a:r>
                <a:r>
                  <a:rPr lang="en-US" altLang="zh-TW" dirty="0"/>
                  <a:t>collision cone</a:t>
                </a:r>
                <a:r>
                  <a:rPr lang="zh-TW" altLang="en-US" dirty="0"/>
                  <a:t>集合 加回</a:t>
                </a:r>
                <a:r>
                  <a:rPr lang="en-US" altLang="zh-TW" dirty="0" err="1"/>
                  <a:t>vb</a:t>
                </a:r>
                <a:r>
                  <a:rPr lang="zh-TW" altLang="en-US" dirty="0"/>
                  <a:t>，便可以得到所有在</a:t>
                </a:r>
                <a14:m>
                  <m:oMath xmlns:m="http://schemas.openxmlformats.org/officeDocument/2006/math">
                    <m:r>
                      <a:rPr lang="zh-TW" altLang="en-US" i="1" smtClean="0">
                        <a:latin typeface="Cambria Math" panose="02040503050406030204" pitchFamily="18" charset="0"/>
                      </a:rPr>
                      <m:t>𝜏</m:t>
                    </m:r>
                  </m:oMath>
                </a14:m>
                <a:r>
                  <a:rPr lang="zh-TW" altLang="en-US" dirty="0"/>
                  <a:t>秒內會造成碰撞的</a:t>
                </a:r>
                <a14:m>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𝑣</m:t>
                        </m:r>
                      </m:e>
                      <m:sub>
                        <m:r>
                          <a:rPr lang="en-US" altLang="zh-TW" b="0" i="1" smtClean="0">
                            <a:latin typeface="Cambria Math" panose="02040503050406030204" pitchFamily="18" charset="0"/>
                          </a:rPr>
                          <m:t>𝐴</m:t>
                        </m:r>
                      </m:sub>
                    </m:sSub>
                  </m:oMath>
                </a14:m>
                <a:r>
                  <a:rPr lang="zh-TW" altLang="en-US" dirty="0"/>
                  <a:t>集合。 這個去欲在</a:t>
                </a:r>
                <a:r>
                  <a:rPr lang="en-US" altLang="zh-TW" dirty="0"/>
                  <a:t>A</a:t>
                </a:r>
                <a:r>
                  <a:rPr lang="zh-TW" altLang="en-US" dirty="0"/>
                  <a:t>的速度空間中就被稱為速度障礙</a:t>
                </a:r>
                <a:r>
                  <a:rPr lang="en-US" altLang="zh-TW" dirty="0"/>
                  <a:t>, Velocity Obstacle</a:t>
                </a:r>
                <a:r>
                  <a:rPr lang="zh-TW" altLang="en-US" dirty="0"/>
                  <a:t>。</a:t>
                </a:r>
              </a:p>
              <a:p>
                <a:endParaRPr lang="zh-TW" altLang="en-US" dirty="0"/>
              </a:p>
            </p:txBody>
          </p:sp>
        </mc:Choice>
        <mc:Fallback xmlns="">
          <p:sp>
            <p:nvSpPr>
              <p:cNvPr id="3" name="備忘稿版面配置區 2"/>
              <p:cNvSpPr>
                <a:spLocks noGrp="1"/>
              </p:cNvSpPr>
              <p:nvPr>
                <p:ph type="body" idx="1"/>
              </p:nvPr>
            </p:nvSpPr>
            <p:spPr/>
            <p:txBody>
              <a:bodyPr/>
              <a:lstStyle/>
              <a:p>
                <a:r>
                  <a:rPr lang="zh-TW" altLang="en-US" dirty="0"/>
                  <a:t>引入安全閥值的觀念，將𝜏秒內會造成的碰撞視為應避免事件，在此之後的碰撞暫不考慮。如此，</a:t>
                </a:r>
                <a:r>
                  <a:rPr lang="en-US" altLang="zh-TW" dirty="0"/>
                  <a:t>CC_(A,B) </a:t>
                </a:r>
                <a:r>
                  <a:rPr lang="zh-TW" altLang="en-US" dirty="0"/>
                  <a:t>的尖端面積便會被修剪掉一弧形區域，象徵著物體</a:t>
                </a:r>
                <a:r>
                  <a:rPr lang="en-US" altLang="zh-TW" dirty="0"/>
                  <a:t>A</a:t>
                </a:r>
                <a:r>
                  <a:rPr lang="zh-TW" altLang="en-US" dirty="0"/>
                  <a:t>應避免造成相對速度𝑣</a:t>
                </a:r>
                <a:r>
                  <a:rPr lang="en-US" altLang="zh-TW" dirty="0"/>
                  <a:t>_</a:t>
                </a:r>
                <a:r>
                  <a:rPr lang="zh-TW" altLang="en-US" dirty="0"/>
                  <a:t>𝐴𝐵落入該區內，即可避免𝜏秒內碰撞。</a:t>
                </a:r>
                <a:endParaRPr lang="en-US" altLang="zh-TW" dirty="0"/>
              </a:p>
              <a:p>
                <a:r>
                  <a:rPr lang="zh-TW" altLang="en-US" dirty="0"/>
                  <a:t>所以，我們想要得知節點</a:t>
                </a:r>
                <a:r>
                  <a:rPr lang="en-US" altLang="zh-TW" dirty="0"/>
                  <a:t>A</a:t>
                </a:r>
                <a:r>
                  <a:rPr lang="zh-TW" altLang="en-US" dirty="0"/>
                  <a:t>的速度空間中有哪些速度會造成</a:t>
                </a:r>
                <a:r>
                  <a:rPr lang="en-US" altLang="zh-TW" dirty="0"/>
                  <a:t>AB</a:t>
                </a:r>
                <a:r>
                  <a:rPr lang="zh-TW" altLang="en-US" dirty="0"/>
                  <a:t>相撞的話，我們便將這個修剪過的</a:t>
                </a:r>
                <a:r>
                  <a:rPr lang="en-US" altLang="zh-TW" dirty="0"/>
                  <a:t>collision cone</a:t>
                </a:r>
                <a:r>
                  <a:rPr lang="zh-TW" altLang="en-US" dirty="0"/>
                  <a:t>集合 加回</a:t>
                </a:r>
                <a:r>
                  <a:rPr lang="en-US" altLang="zh-TW" dirty="0" err="1"/>
                  <a:t>vb</a:t>
                </a:r>
                <a:r>
                  <a:rPr lang="zh-TW" altLang="en-US" dirty="0"/>
                  <a:t>，便可以得到所有在</a:t>
                </a:r>
                <a:r>
                  <a:rPr lang="zh-TW" altLang="en-US" i="0">
                    <a:latin typeface="Cambria Math" panose="02040503050406030204" pitchFamily="18" charset="0"/>
                  </a:rPr>
                  <a:t>𝜏</a:t>
                </a:r>
                <a:r>
                  <a:rPr lang="zh-TW" altLang="en-US" dirty="0"/>
                  <a:t>秒內會造成碰撞的</a:t>
                </a:r>
                <a:r>
                  <a:rPr lang="en-US" altLang="zh-TW" b="0" i="0">
                    <a:latin typeface="Cambria Math" panose="02040503050406030204" pitchFamily="18" charset="0"/>
                  </a:rPr>
                  <a:t>𝑣_𝐴</a:t>
                </a:r>
                <a:r>
                  <a:rPr lang="zh-TW" altLang="en-US" dirty="0"/>
                  <a:t>集合。 這個去欲在</a:t>
                </a:r>
                <a:r>
                  <a:rPr lang="en-US" altLang="zh-TW" dirty="0"/>
                  <a:t>A</a:t>
                </a:r>
                <a:r>
                  <a:rPr lang="zh-TW" altLang="en-US" dirty="0"/>
                  <a:t>的速度空間中就被稱為速度障礙</a:t>
                </a:r>
                <a:r>
                  <a:rPr lang="en-US" altLang="zh-TW" dirty="0"/>
                  <a:t>, Velocity Obstacle</a:t>
                </a:r>
                <a:r>
                  <a:rPr lang="zh-TW" altLang="en-US" dirty="0"/>
                  <a:t>。</a:t>
                </a:r>
              </a:p>
              <a:p>
                <a:endParaRPr lang="zh-TW" altLang="en-US" dirty="0"/>
              </a:p>
            </p:txBody>
          </p:sp>
        </mc:Fallback>
      </mc:AlternateContent>
      <p:sp>
        <p:nvSpPr>
          <p:cNvPr id="4" name="日期版面配置區 3"/>
          <p:cNvSpPr>
            <a:spLocks noGrp="1"/>
          </p:cNvSpPr>
          <p:nvPr>
            <p:ph type="dt" idx="1"/>
          </p:nvPr>
        </p:nvSpPr>
        <p:spPr/>
        <p:txBody>
          <a:bodyPr/>
          <a:lstStyle/>
          <a:p>
            <a:endParaRPr lang="zh-TW" altLang="en-US"/>
          </a:p>
        </p:txBody>
      </p:sp>
    </p:spTree>
    <p:extLst>
      <p:ext uri="{BB962C8B-B14F-4D97-AF65-F5344CB8AC3E}">
        <p14:creationId xmlns:p14="http://schemas.microsoft.com/office/powerpoint/2010/main" val="1650038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914400" lvl="2" indent="0" algn="just">
              <a:buFont typeface="Arial" panose="020B0604020202020204" pitchFamily="34" charset="0"/>
              <a:buNone/>
            </a:pPr>
            <a:r>
              <a:rPr lang="zh-TW" altLang="en-US" sz="1200" b="0" kern="1200" dirty="0">
                <a:solidFill>
                  <a:schemeClr val="tx1"/>
                </a:solidFill>
                <a:effectLst/>
                <a:latin typeface="+mn-lt"/>
                <a:ea typeface="+mn-ea"/>
                <a:cs typeface="+mn-cs"/>
              </a:rPr>
              <a:t>大致上，我將它們分為一維或二維的風險評估。一維風險評估雖然直觀，但是由於忽略了物體橫向運動的可能，所以適用範圍較為限縮。大多被應用在</a:t>
            </a:r>
            <a:r>
              <a:rPr lang="en-US" altLang="zh-TW" sz="1200" b="0" kern="1200" dirty="0">
                <a:solidFill>
                  <a:schemeClr val="tx1"/>
                </a:solidFill>
                <a:effectLst/>
                <a:latin typeface="+mn-lt"/>
                <a:ea typeface="+mn-ea"/>
                <a:cs typeface="+mn-cs"/>
              </a:rPr>
              <a:t>AEB(</a:t>
            </a:r>
            <a:r>
              <a:rPr lang="zh-TW" altLang="en-US" sz="1200" b="0" kern="1200" dirty="0">
                <a:solidFill>
                  <a:schemeClr val="tx1"/>
                </a:solidFill>
                <a:effectLst/>
                <a:latin typeface="+mn-lt"/>
                <a:ea typeface="+mn-ea"/>
                <a:cs typeface="+mn-cs"/>
              </a:rPr>
              <a:t>自動緊急煞車系統</a:t>
            </a:r>
            <a:r>
              <a:rPr lang="en-US" altLang="zh-TW" sz="1200" b="0" kern="1200" dirty="0">
                <a:solidFill>
                  <a:schemeClr val="tx1"/>
                </a:solidFill>
                <a:effectLst/>
                <a:latin typeface="+mn-lt"/>
                <a:ea typeface="+mn-ea"/>
                <a:cs typeface="+mn-cs"/>
              </a:rPr>
              <a:t>)</a:t>
            </a:r>
            <a:r>
              <a:rPr lang="zh-TW" altLang="en-US" sz="1200" b="0" kern="1200" dirty="0">
                <a:solidFill>
                  <a:schemeClr val="tx1"/>
                </a:solidFill>
                <a:effectLst/>
                <a:latin typeface="+mn-lt"/>
                <a:ea typeface="+mn-ea"/>
                <a:cs typeface="+mn-cs"/>
              </a:rPr>
              <a:t>或</a:t>
            </a:r>
            <a:r>
              <a:rPr lang="en-US" altLang="zh-TW" sz="1200" b="0" kern="1200" dirty="0">
                <a:solidFill>
                  <a:schemeClr val="tx1"/>
                </a:solidFill>
                <a:effectLst/>
                <a:latin typeface="+mn-lt"/>
                <a:ea typeface="+mn-ea"/>
                <a:cs typeface="+mn-cs"/>
              </a:rPr>
              <a:t>ACC(</a:t>
            </a:r>
            <a:r>
              <a:rPr lang="zh-TW" altLang="en-US" sz="1200" b="0" kern="1200" dirty="0">
                <a:solidFill>
                  <a:schemeClr val="tx1"/>
                </a:solidFill>
                <a:effectLst/>
                <a:latin typeface="+mn-lt"/>
                <a:ea typeface="+mn-ea"/>
                <a:cs typeface="+mn-cs"/>
              </a:rPr>
              <a:t>自動跟車巡航系統</a:t>
            </a:r>
            <a:r>
              <a:rPr lang="en-US" altLang="zh-TW" sz="1200" b="0" kern="1200" dirty="0">
                <a:solidFill>
                  <a:schemeClr val="tx1"/>
                </a:solidFill>
                <a:effectLst/>
                <a:latin typeface="+mn-lt"/>
                <a:ea typeface="+mn-ea"/>
                <a:cs typeface="+mn-cs"/>
              </a:rPr>
              <a:t>)</a:t>
            </a:r>
            <a:r>
              <a:rPr lang="zh-TW" altLang="en-US" sz="1200" b="0" kern="1200" dirty="0">
                <a:solidFill>
                  <a:schemeClr val="tx1"/>
                </a:solidFill>
                <a:effectLst/>
                <a:latin typeface="+mn-lt"/>
                <a:ea typeface="+mn-ea"/>
                <a:cs typeface="+mn-cs"/>
              </a:rPr>
              <a:t>等，用來對應發生在同一個車道上的事件。而二維風險評估則會有較為嚴苛的假設 和 更多的參數需求來形成更複雜的風險指標，但是能夠應對全方位的障礙物。</a:t>
            </a:r>
            <a:endParaRPr lang="en-US" altLang="zh-TW" sz="1200" b="0" kern="1200" dirty="0">
              <a:solidFill>
                <a:schemeClr val="tx1"/>
              </a:solidFill>
              <a:effectLst/>
              <a:latin typeface="+mn-lt"/>
              <a:ea typeface="+mn-ea"/>
              <a:cs typeface="+mn-cs"/>
            </a:endParaRPr>
          </a:p>
        </p:txBody>
      </p:sp>
      <p:sp>
        <p:nvSpPr>
          <p:cNvPr id="4" name="日期版面配置區 3"/>
          <p:cNvSpPr>
            <a:spLocks noGrp="1"/>
          </p:cNvSpPr>
          <p:nvPr>
            <p:ph type="dt" idx="1"/>
          </p:nvPr>
        </p:nvSpPr>
        <p:spPr/>
        <p:txBody>
          <a:bodyPr/>
          <a:lstStyle/>
          <a:p>
            <a:endParaRPr lang="zh-TW" altLang="en-US"/>
          </a:p>
        </p:txBody>
      </p:sp>
    </p:spTree>
    <p:extLst>
      <p:ext uri="{BB962C8B-B14F-4D97-AF65-F5344CB8AC3E}">
        <p14:creationId xmlns:p14="http://schemas.microsoft.com/office/powerpoint/2010/main" val="38539909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第一個要介紹的量化風險方式是</a:t>
            </a:r>
            <a:r>
              <a:rPr lang="en-US" altLang="zh-TW" dirty="0"/>
              <a:t>TTC</a:t>
            </a:r>
            <a:r>
              <a:rPr lang="zh-TW" altLang="en-US" dirty="0"/>
              <a:t>。 </a:t>
            </a:r>
            <a:r>
              <a:rPr lang="en-US" altLang="zh-TW" dirty="0"/>
              <a:t>TTC</a:t>
            </a:r>
            <a:r>
              <a:rPr lang="zh-TW" altLang="en-US" dirty="0"/>
              <a:t>就是</a:t>
            </a:r>
            <a:r>
              <a:rPr lang="en-US" altLang="zh-TW" dirty="0"/>
              <a:t>time to collision</a:t>
            </a:r>
            <a:r>
              <a:rPr lang="zh-TW" altLang="en-US" dirty="0"/>
              <a:t>，系統會去計算，若是自身車輛與前方物體維持當下的運動狀態，多久會造成碰撞，算是一種運動學指標的風險。而運動學指標的方法基本上是依照車輛當下能夠 </a:t>
            </a:r>
            <a:r>
              <a:rPr lang="en-US" altLang="zh-TW" dirty="0"/>
              <a:t>”</a:t>
            </a:r>
            <a:r>
              <a:rPr lang="zh-TW" altLang="en-US" dirty="0"/>
              <a:t>阻止碰撞的裕度</a:t>
            </a:r>
            <a:r>
              <a:rPr lang="en-US" altLang="zh-TW" dirty="0"/>
              <a:t>”</a:t>
            </a:r>
            <a:r>
              <a:rPr lang="zh-TW" altLang="en-US" dirty="0"/>
              <a:t> 來評斷碰撞的風險。以</a:t>
            </a:r>
            <a:r>
              <a:rPr lang="en-US" altLang="zh-TW" dirty="0"/>
              <a:t>TTC</a:t>
            </a:r>
            <a:r>
              <a:rPr lang="zh-TW" altLang="en-US" dirty="0"/>
              <a:t>來說，這個裕度就是時間。</a:t>
            </a:r>
            <a:endParaRPr lang="en-US" altLang="zh-TW" dirty="0"/>
          </a:p>
          <a:p>
            <a:r>
              <a:rPr lang="en-US" altLang="zh-TW" dirty="0"/>
              <a:t>TTC</a:t>
            </a:r>
            <a:r>
              <a:rPr lang="zh-TW" altLang="en-US" dirty="0"/>
              <a:t>是一個常見、被廣為使用的交通風險評估參數，特別是在自動駕駛、先進駕駛輔助系統 </a:t>
            </a:r>
            <a:r>
              <a:rPr lang="en-US" altLang="zh-TW" dirty="0"/>
              <a:t>(ADAS)</a:t>
            </a:r>
            <a:r>
              <a:rPr lang="zh-TW" altLang="en-US" dirty="0"/>
              <a:t>、移動機器人避障等領域都被眾多論文引用和討論。</a:t>
            </a:r>
            <a:endParaRPr lang="en-US" altLang="zh-TW" dirty="0"/>
          </a:p>
          <a:p>
            <a:r>
              <a:rPr lang="en-US" altLang="zh-TW" dirty="0"/>
              <a:t>TTC</a:t>
            </a:r>
            <a:r>
              <a:rPr lang="zh-TW" altLang="en-US" dirty="0"/>
              <a:t>的基本公式就如同其概念，用兩車之相對距離除上他們的相對速度便可得知碰撞衝突將發生在多久之後。一般來說，</a:t>
            </a:r>
            <a:r>
              <a:rPr lang="zh-TW" altLang="en-US" sz="1200" dirty="0"/>
              <a:t>使用</a:t>
            </a:r>
            <a:r>
              <a:rPr lang="en-US" altLang="zh-TW" sz="1200" dirty="0"/>
              <a:t>TTC</a:t>
            </a:r>
            <a:r>
              <a:rPr lang="zh-TW" altLang="en-US" sz="1200" dirty="0"/>
              <a:t>作為系統中風險量化的參數時，會設立一個</a:t>
            </a:r>
            <a:r>
              <a:rPr lang="zh-TW" altLang="en-US" sz="1200" b="1" dirty="0"/>
              <a:t>安全閥值，</a:t>
            </a:r>
            <a:r>
              <a:rPr lang="zh-TW" altLang="en-US" sz="1200" dirty="0"/>
              <a:t>比方說</a:t>
            </a:r>
            <a:r>
              <a:rPr lang="en-US" altLang="zh-TW" sz="1200" dirty="0"/>
              <a:t>2 second</a:t>
            </a:r>
            <a:r>
              <a:rPr lang="zh-TW" altLang="en-US" sz="1200" dirty="0"/>
              <a:t>。當</a:t>
            </a:r>
            <a:r>
              <a:rPr lang="en-US" altLang="zh-TW" sz="1200" dirty="0"/>
              <a:t>TTC</a:t>
            </a:r>
            <a:r>
              <a:rPr lang="zh-TW" altLang="en-US" sz="1200" dirty="0"/>
              <a:t>小於閥值時則視為有碰撞風險，應當立即採取行為，例如趕緊煞車。</a:t>
            </a:r>
            <a:endParaRPr lang="zh-TW" altLang="en-US" dirty="0"/>
          </a:p>
        </p:txBody>
      </p:sp>
      <p:sp>
        <p:nvSpPr>
          <p:cNvPr id="4" name="日期版面配置區 3"/>
          <p:cNvSpPr>
            <a:spLocks noGrp="1"/>
          </p:cNvSpPr>
          <p:nvPr>
            <p:ph type="dt" idx="1"/>
          </p:nvPr>
        </p:nvSpPr>
        <p:spPr/>
        <p:txBody>
          <a:bodyPr/>
          <a:lstStyle/>
          <a:p>
            <a:endParaRPr lang="zh-TW" altLang="en-US"/>
          </a:p>
        </p:txBody>
      </p:sp>
    </p:spTree>
    <p:extLst>
      <p:ext uri="{BB962C8B-B14F-4D97-AF65-F5344CB8AC3E}">
        <p14:creationId xmlns:p14="http://schemas.microsoft.com/office/powerpoint/2010/main" val="16466142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這邊對</a:t>
            </a:r>
            <a:r>
              <a:rPr lang="en-US" altLang="zh-TW" dirty="0"/>
              <a:t>TTC</a:t>
            </a:r>
            <a:r>
              <a:rPr lang="zh-TW" altLang="en-US" dirty="0"/>
              <a:t>這個風險評估法做簡單的分析。</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使用</a:t>
            </a:r>
            <a:r>
              <a:rPr lang="en-US" altLang="zh-TW" dirty="0"/>
              <a:t>TTC</a:t>
            </a:r>
            <a:r>
              <a:rPr lang="zh-TW" altLang="en-US" dirty="0"/>
              <a:t>作為風險參數的優勢在於</a:t>
            </a:r>
            <a:r>
              <a:rPr lang="en-US" altLang="zh-TW"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第一，只需測量距離和速度即可計算，簡易直觀。對系統廠來說是一種很有效率的做法，只要安裝車前雷達之類的感測器，獲得前方物體、速度等資訊後，馬上就能生出一組風險數值做後續車內演算法的評斷。</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第二，</a:t>
            </a:r>
            <a:r>
              <a:rPr lang="en-US" altLang="zh-TW" dirty="0"/>
              <a:t>TTC</a:t>
            </a:r>
            <a:r>
              <a:rPr lang="zh-TW" altLang="en-US" dirty="0"/>
              <a:t>在獲取感測資訊後不用經過複雜運算，幾乎是同步就可以得到，這可以讓系統的決策不會出現延遲，適用於即時的風險監測。</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但是，</a:t>
            </a:r>
            <a:r>
              <a:rPr lang="en-US" altLang="zh-TW" dirty="0"/>
              <a:t>TTC</a:t>
            </a:r>
            <a:r>
              <a:rPr lang="zh-TW" altLang="en-US" dirty="0"/>
              <a:t>自身也有一些問題</a:t>
            </a:r>
            <a:r>
              <a:rPr lang="en-US" altLang="zh-TW"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傳統的</a:t>
            </a:r>
            <a:r>
              <a:rPr lang="en-US" altLang="zh-TW" dirty="0"/>
              <a:t>TTC</a:t>
            </a:r>
            <a:r>
              <a:rPr lang="zh-TW" altLang="en-US" dirty="0"/>
              <a:t>只能依據一維上前後方的位置及速度做評估，對</a:t>
            </a:r>
            <a:r>
              <a:rPr lang="zh-TW" altLang="en-US" b="1" dirty="0"/>
              <a:t>轉彎</a:t>
            </a:r>
            <a:r>
              <a:rPr lang="zh-TW" altLang="en-US" dirty="0"/>
              <a:t>、</a:t>
            </a:r>
            <a:r>
              <a:rPr lang="zh-TW" altLang="en-US" b="1" dirty="0"/>
              <a:t>多車道</a:t>
            </a:r>
            <a:r>
              <a:rPr lang="zh-TW" altLang="en-US" dirty="0"/>
              <a:t>，甚至是</a:t>
            </a:r>
            <a:r>
              <a:rPr lang="zh-TW" altLang="en-US" b="1" dirty="0"/>
              <a:t>開放性的場域</a:t>
            </a:r>
            <a:r>
              <a:rPr lang="zh-TW" altLang="en-US" dirty="0"/>
              <a:t>等場景適用性較低。</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第二點，實際上，任何移動物體的運動都有可能不斷變化。導致變動的環境下，</a:t>
            </a:r>
            <a:r>
              <a:rPr lang="en-US" altLang="zh-TW" dirty="0"/>
              <a:t>TTC</a:t>
            </a:r>
            <a:r>
              <a:rPr lang="zh-TW" altLang="en-US" dirty="0"/>
              <a:t>只評估當下狀態，未考慮運動變化將因此失去評斷效力。</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最後，</a:t>
            </a:r>
            <a:r>
              <a:rPr lang="en-US" altLang="zh-TW" dirty="0"/>
              <a:t>TTC</a:t>
            </a:r>
            <a:r>
              <a:rPr lang="zh-TW" altLang="en-US" dirty="0"/>
              <a:t>基本上需要預估出未來將有碰撞發生後才能進行風險評估，導致即便兩車相距極短，只要相對速度很小，</a:t>
            </a:r>
            <a:r>
              <a:rPr lang="en-US" altLang="zh-TW" dirty="0"/>
              <a:t>TTC</a:t>
            </a:r>
            <a:r>
              <a:rPr lang="zh-TW" altLang="en-US" dirty="0"/>
              <a:t>就顯示很安全；甚至是若速差為</a:t>
            </a:r>
            <a:r>
              <a:rPr lang="en-US" altLang="zh-TW" dirty="0"/>
              <a:t>0</a:t>
            </a:r>
            <a:r>
              <a:rPr lang="zh-TW" altLang="en-US" dirty="0"/>
              <a:t>或為負，便永遠不會有碰撞風險。這都顯示了</a:t>
            </a:r>
            <a:r>
              <a:rPr lang="en-US" altLang="zh-TW" dirty="0"/>
              <a:t>TTC</a:t>
            </a:r>
            <a:r>
              <a:rPr lang="zh-TW" altLang="en-US" dirty="0"/>
              <a:t>的風險量化能力存在不準確性。</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日期版面配置區 3"/>
          <p:cNvSpPr>
            <a:spLocks noGrp="1"/>
          </p:cNvSpPr>
          <p:nvPr>
            <p:ph type="dt" idx="1"/>
          </p:nvPr>
        </p:nvSpPr>
        <p:spPr/>
        <p:txBody>
          <a:bodyPr/>
          <a:lstStyle/>
          <a:p>
            <a:endParaRPr lang="zh-TW" altLang="en-US"/>
          </a:p>
        </p:txBody>
      </p:sp>
    </p:spTree>
    <p:extLst>
      <p:ext uri="{BB962C8B-B14F-4D97-AF65-F5344CB8AC3E}">
        <p14:creationId xmlns:p14="http://schemas.microsoft.com/office/powerpoint/2010/main" val="17518514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接下來，我們進到二維風險評估。在這個領域裡，風險場是最被廣為使用的方法。風險場用於評估自主系統周圍可能存在的風險源，這些風險可以是動態障礙物、敵對對象或其他威脅。風險場通過評估風險源的危險程度、接近距離等資訊來量化風險，以便自主系統 決策 和 採取行動。</a:t>
            </a:r>
            <a:endParaRPr lang="en-US" altLang="zh-TW" dirty="0"/>
          </a:p>
          <a:p>
            <a:r>
              <a:rPr lang="zh-TW" altLang="en-US" dirty="0"/>
              <a:t>而這類方法如同前面提到的一樣，通常會有一些較為嚴苛的假設。第一，我們會預設，車輛感測器能夠精準得知其他物體的運動狀態。比方說可以得知周遭車輛的中心位置、速度等。第二，有些方法甚至會因為障礙物的類型而有不同的參數計算法，因此有些假設也會預設說系統已知感測的物件為何種類型。</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接著，碰撞風險場理論主要可以分為兩類</a:t>
            </a:r>
            <a:r>
              <a:rPr lang="en-US" altLang="zh-TW" dirty="0"/>
              <a:t>: </a:t>
            </a:r>
            <a:r>
              <a:rPr lang="zh-TW" altLang="en-US" dirty="0"/>
              <a:t>力場風險與機率風險。力場風險考慮的是物體的運動方向和速度相關的風險，通常其所需要的參數類型有物體的中心位置、速度，以及障礙物類型。而機率風險則是基於碰撞事件發生的機率進行評估，其所需的資訊類型則有物體的中心位置、大小等。</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a:p>
            <a:endParaRPr lang="zh-TW" altLang="en-US" dirty="0"/>
          </a:p>
        </p:txBody>
      </p:sp>
      <p:sp>
        <p:nvSpPr>
          <p:cNvPr id="4" name="日期版面配置區 3"/>
          <p:cNvSpPr>
            <a:spLocks noGrp="1"/>
          </p:cNvSpPr>
          <p:nvPr>
            <p:ph type="dt" idx="1"/>
          </p:nvPr>
        </p:nvSpPr>
        <p:spPr/>
        <p:txBody>
          <a:bodyPr/>
          <a:lstStyle/>
          <a:p>
            <a:endParaRPr lang="zh-TW" altLang="en-US"/>
          </a:p>
        </p:txBody>
      </p:sp>
    </p:spTree>
    <p:extLst>
      <p:ext uri="{BB962C8B-B14F-4D97-AF65-F5344CB8AC3E}">
        <p14:creationId xmlns:p14="http://schemas.microsoft.com/office/powerpoint/2010/main" val="3540612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首先介紹的是力場風險，它是參考了社會力模型</a:t>
                </a:r>
                <a:r>
                  <a:rPr lang="en-US" altLang="zh-TW" dirty="0"/>
                  <a:t>(Social Force Model, SFM)</a:t>
                </a:r>
                <a:r>
                  <a:rPr lang="zh-TW" altLang="en-US" dirty="0"/>
                  <a:t>的概念，由目標點產生吸引力場、障礙物給予排斥力場。風險場由移動物品、道路設施、交通控制設備等所建構。當</a:t>
                </a:r>
                <a14:m>
                  <m:oMath xmlns:m="http://schemas.openxmlformats.org/officeDocument/2006/math">
                    <m:sSub>
                      <m:sSubPr>
                        <m:ctrlPr>
                          <a:rPr lang="en-US" altLang="zh-TW" i="1" dirty="0" smtClean="0">
                            <a:latin typeface="Cambria Math" panose="02040503050406030204" pitchFamily="18" charset="0"/>
                          </a:rPr>
                        </m:ctrlPr>
                      </m:sSubPr>
                      <m:e>
                        <m:r>
                          <a:rPr lang="zh-TW" altLang="en-US" i="1" dirty="0" smtClean="0">
                            <a:latin typeface="Cambria Math" panose="02040503050406030204" pitchFamily="18" charset="0"/>
                          </a:rPr>
                          <m:t>𝑈</m:t>
                        </m:r>
                      </m:e>
                      <m:sub>
                        <m:r>
                          <a:rPr lang="zh-TW" altLang="en-US" i="1" dirty="0" smtClean="0">
                            <a:latin typeface="Cambria Math" panose="02040503050406030204" pitchFamily="18" charset="0"/>
                          </a:rPr>
                          <m:t>𝑖</m:t>
                        </m:r>
                      </m:sub>
                    </m:sSub>
                  </m:oMath>
                </a14:m>
                <a:r>
                  <a:rPr lang="zh-TW" altLang="en-US" dirty="0"/>
                  <a:t>值越大，駕駛受到的排斥力便會增高，就如同下圖。</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使用立場風險的優勢，是它考慮了障礙物的類型及動態行為，多方參考下，使風險參數量化更為靈活。</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但是，這種作法本身有一些問題</a:t>
                </a:r>
                <a:r>
                  <a:rPr lang="en-US" altLang="zh-TW"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第一，這個力場的形成缺乏一個合理的評估過程，量化的風險程度是否合乎實際問題而備受討論。也就是計算過程中的參數是可以調整的，但是甚麼樣的情況下怎麼調整參數，缺乏一個合理的解釋，比較多需仰賴經驗法則。</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第二就是局部最小值問題。理論上，立場風險會引導駕駛趨向斥力較小之位置，但是車輛一旦陷入局部斥力最小之區域便無法再改變。</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mc:Choice>
        <mc:Fallback xmlns="">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首先介紹的是力場風險，它是參考了社會力模型</a:t>
                </a:r>
                <a:r>
                  <a:rPr lang="en-US" altLang="zh-TW" dirty="0"/>
                  <a:t>(Social Force Model, SFM)</a:t>
                </a:r>
                <a:r>
                  <a:rPr lang="zh-TW" altLang="en-US" dirty="0"/>
                  <a:t>的概念，由目標點產生吸引力場、障礙物給予排斥力場。風險場由移動物品、道路設施、交通控制設備等所建構。當</a:t>
                </a:r>
                <a:r>
                  <a:rPr lang="zh-TW" altLang="en-US" i="0" dirty="0">
                    <a:latin typeface="Cambria Math" panose="02040503050406030204" pitchFamily="18" charset="0"/>
                  </a:rPr>
                  <a:t>𝑈</a:t>
                </a:r>
                <a:r>
                  <a:rPr lang="en-US" altLang="zh-TW" i="0" dirty="0">
                    <a:latin typeface="Cambria Math" panose="02040503050406030204" pitchFamily="18" charset="0"/>
                  </a:rPr>
                  <a:t>_</a:t>
                </a:r>
                <a:r>
                  <a:rPr lang="zh-TW" altLang="en-US" i="0" dirty="0">
                    <a:latin typeface="Cambria Math" panose="02040503050406030204" pitchFamily="18" charset="0"/>
                  </a:rPr>
                  <a:t>𝑖</a:t>
                </a:r>
                <a:r>
                  <a:rPr lang="zh-TW" altLang="en-US" dirty="0"/>
                  <a:t>值越大，駕駛受到的排斥力便會增高，就如同下圖。</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使用立場風險的優勢，是它考慮了障礙物的類型及動態行為，多方參考下，使風險參數量化更為靈活。</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但是，這種作法本身有一些問題</a:t>
                </a:r>
                <a:r>
                  <a:rPr lang="en-US" altLang="zh-TW"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第一，這個力場的形成缺乏一個合理的評估過程，量化的風險程度是否合乎實際問題而備受討論。也就是計算過程中的參數是可以調整的，但是甚麼樣的情況下怎麼調整參數，缺乏一個合理的解釋，比較多需仰賴經驗法則。</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第二就是局部最小值問題。理論上，立場風險會引導駕駛趨向斥力較小之位置，但是車輛一旦陷入局部斥力最小之區域便無法再改變。</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mc:Fallback>
      </mc:AlternateContent>
      <p:sp>
        <p:nvSpPr>
          <p:cNvPr id="4" name="日期版面配置區 3"/>
          <p:cNvSpPr>
            <a:spLocks noGrp="1"/>
          </p:cNvSpPr>
          <p:nvPr>
            <p:ph type="dt" idx="1"/>
          </p:nvPr>
        </p:nvSpPr>
        <p:spPr/>
        <p:txBody>
          <a:bodyPr/>
          <a:lstStyle/>
          <a:p>
            <a:endParaRPr lang="zh-TW" altLang="en-US"/>
          </a:p>
        </p:txBody>
      </p:sp>
    </p:spTree>
    <p:extLst>
      <p:ext uri="{BB962C8B-B14F-4D97-AF65-F5344CB8AC3E}">
        <p14:creationId xmlns:p14="http://schemas.microsoft.com/office/powerpoint/2010/main" val="20463587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再來介紹機率風險法中的高斯分布模型。首先，我們假設知道自身車輛以及障礙物的位置，並以此產生兩者的空間座標系，而空間變異數則代表著可能是這台車的範圍。其中的</a:t>
            </a:r>
            <a:r>
              <a:rPr lang="en-US" altLang="zh-TW" dirty="0" err="1"/>
              <a:t>sigma_nx</a:t>
            </a:r>
            <a:r>
              <a:rPr lang="zh-TW" altLang="en-US" dirty="0"/>
              <a:t>平方以及</a:t>
            </a:r>
            <a:r>
              <a:rPr lang="en-US" altLang="zh-TW" dirty="0" err="1"/>
              <a:t>sigma_ny</a:t>
            </a:r>
            <a:r>
              <a:rPr lang="zh-TW" altLang="en-US" dirty="0"/>
              <a:t>平方分別為車輛在自身坐標系下 </a:t>
            </a:r>
            <a:r>
              <a:rPr lang="en-US" altLang="zh-TW" dirty="0"/>
              <a:t>X</a:t>
            </a:r>
            <a:r>
              <a:rPr lang="zh-TW" altLang="en-US" dirty="0"/>
              <a:t> 跟 </a:t>
            </a:r>
            <a:r>
              <a:rPr lang="en-US" altLang="zh-TW" dirty="0"/>
              <a:t>Y</a:t>
            </a:r>
            <a:r>
              <a:rPr lang="zh-TW" altLang="en-US" dirty="0"/>
              <a:t> 方向的變異數。</a:t>
            </a:r>
          </a:p>
        </p:txBody>
      </p:sp>
      <p:sp>
        <p:nvSpPr>
          <p:cNvPr id="4" name="日期版面配置區 3"/>
          <p:cNvSpPr>
            <a:spLocks noGrp="1"/>
          </p:cNvSpPr>
          <p:nvPr>
            <p:ph type="dt" idx="1"/>
          </p:nvPr>
        </p:nvSpPr>
        <p:spPr/>
        <p:txBody>
          <a:bodyPr/>
          <a:lstStyle/>
          <a:p>
            <a:endParaRPr lang="zh-TW" altLang="en-US"/>
          </a:p>
        </p:txBody>
      </p:sp>
    </p:spTree>
    <p:extLst>
      <p:ext uri="{BB962C8B-B14F-4D97-AF65-F5344CB8AC3E}">
        <p14:creationId xmlns:p14="http://schemas.microsoft.com/office/powerpoint/2010/main" val="14346957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有了兩車的空間變異數矩陣後，首先會將他們經過座標轉換後相加，得到一個較大的變異數矩陣</a:t>
            </a:r>
            <a:r>
              <a:rPr lang="en-US" altLang="zh-TW" dirty="0"/>
              <a:t>Cr</a:t>
            </a:r>
            <a:r>
              <a:rPr lang="zh-TW" altLang="en-US" dirty="0"/>
              <a:t>。接著，引用二維高斯分布，設二維平均數位於原點，帶入剛剛得到的</a:t>
            </a:r>
            <a:r>
              <a:rPr lang="en-US" altLang="zh-TW" dirty="0"/>
              <a:t>Cr</a:t>
            </a:r>
            <a:r>
              <a:rPr lang="zh-TW" altLang="en-US" dirty="0"/>
              <a:t>。便可以得到以兩車的相對距離為變數的風險機率分布</a:t>
            </a:r>
            <a:r>
              <a:rPr lang="en-US" altLang="zh-TW" dirty="0"/>
              <a:t>f(x)</a:t>
            </a:r>
            <a:r>
              <a:rPr lang="zh-TW" altLang="en-US" dirty="0"/>
              <a:t>。</a:t>
            </a:r>
            <a:endParaRPr lang="en-US" altLang="zh-TW" dirty="0"/>
          </a:p>
          <a:p>
            <a:r>
              <a:rPr lang="zh-TW" altLang="en-US" dirty="0"/>
              <a:t>如此一來，</a:t>
            </a:r>
            <a:r>
              <a:rPr lang="zh-TW" altLang="en-US" sz="1200" dirty="0"/>
              <a:t>想要判斷一個衝突區域</a:t>
            </a:r>
            <a:r>
              <a:rPr lang="zh-TW" altLang="en-US" sz="1200" b="1" dirty="0"/>
              <a:t>𝐺</a:t>
            </a:r>
            <a:r>
              <a:rPr lang="zh-TW" altLang="en-US" sz="1200" dirty="0"/>
              <a:t>的風險</a:t>
            </a:r>
            <a:r>
              <a:rPr lang="en-US" altLang="zh-TW" sz="1200" dirty="0"/>
              <a:t>P</a:t>
            </a:r>
            <a:r>
              <a:rPr lang="zh-TW" altLang="en-US" sz="1200" dirty="0"/>
              <a:t>，只要將該區域積分起來即可。</a:t>
            </a:r>
            <a:endParaRPr lang="zh-TW" altLang="en-US" dirty="0"/>
          </a:p>
        </p:txBody>
      </p:sp>
      <p:sp>
        <p:nvSpPr>
          <p:cNvPr id="4" name="日期版面配置區 3"/>
          <p:cNvSpPr>
            <a:spLocks noGrp="1"/>
          </p:cNvSpPr>
          <p:nvPr>
            <p:ph type="dt" idx="1"/>
          </p:nvPr>
        </p:nvSpPr>
        <p:spPr/>
        <p:txBody>
          <a:bodyPr/>
          <a:lstStyle/>
          <a:p>
            <a:endParaRPr lang="zh-TW" altLang="en-US"/>
          </a:p>
        </p:txBody>
      </p:sp>
    </p:spTree>
    <p:extLst>
      <p:ext uri="{BB962C8B-B14F-4D97-AF65-F5344CB8AC3E}">
        <p14:creationId xmlns:p14="http://schemas.microsoft.com/office/powerpoint/2010/main" val="2976289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r>
                  <a:rPr lang="zh-TW" altLang="en-US" dirty="0"/>
                  <a:t>最後，來分析一下以高斯分布模型作為機率風險的量化方法之優缺點。</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採用此風險量化法的最大優點是座標轉換容易。面對各位置的障礙物，系統可以透過轉換矩陣來轉換座標系，且任兩車輛模型都可構成一個整合的分佈模型。</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但是，高斯分布模型有下列問題</a:t>
                </a:r>
                <a:r>
                  <a:rPr lang="en-US" altLang="zh-TW"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第一，測試車輛在遭遇不同大小的障礙物體時，自架系統可能沒辦法準確知道該物體的中心位置，造成變異數矩陣</a:t>
                </a:r>
                <a14:m>
                  <m:oMath xmlns:m="http://schemas.openxmlformats.org/officeDocument/2006/math">
                    <m:r>
                      <a:rPr lang="en-US" altLang="zh-TW" b="1" i="1" dirty="0" smtClean="0">
                        <a:latin typeface="Cambria Math" panose="02040503050406030204" pitchFamily="18" charset="0"/>
                      </a:rPr>
                      <m:t>𝑪</m:t>
                    </m:r>
                  </m:oMath>
                </a14:m>
                <a:r>
                  <a:rPr lang="zh-TW" altLang="en-US" dirty="0"/>
                  <a:t>的設定問題。</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第二，此方法忽略了運動學參數。這個風險量化方式僅透過物體的位置來計算高斯風險分布，沒有考慮移動物體的行為，忽略不同的運動下帶來的風險。</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a:p>
                <a:endParaRPr lang="zh-TW" altLang="en-US" dirty="0"/>
              </a:p>
            </p:txBody>
          </p:sp>
        </mc:Choice>
        <mc:Fallback xmlns="">
          <p:sp>
            <p:nvSpPr>
              <p:cNvPr id="3" name="備忘稿版面配置區 2"/>
              <p:cNvSpPr>
                <a:spLocks noGrp="1"/>
              </p:cNvSpPr>
              <p:nvPr>
                <p:ph type="body" idx="1"/>
              </p:nvPr>
            </p:nvSpPr>
            <p:spPr/>
            <p:txBody>
              <a:bodyPr/>
              <a:lstStyle/>
              <a:p>
                <a:r>
                  <a:rPr lang="zh-TW" altLang="en-US" dirty="0"/>
                  <a:t>最後，來分析一下以高斯分布模型作為機率風險的量化方法之優缺點。</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採用此風險量化法的最大優點是座標轉換容易。面對各位置的障礙物，系統可以透過轉換矩陣來轉換座標系，且任兩車輛模型都可構成一個整合的分佈模型。</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但是，高斯分布模型有下列問題</a:t>
                </a:r>
                <a:r>
                  <a:rPr lang="en-US" altLang="zh-TW"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第一，測試車輛在遭遇不同大小的障礙物體時，自架系統可能沒辦法準確知道該物體的中心位置，造成變異數矩陣</a:t>
                </a:r>
                <a:r>
                  <a:rPr lang="en-US" altLang="zh-TW" b="1" i="0" dirty="0">
                    <a:latin typeface="Cambria Math" panose="02040503050406030204" pitchFamily="18" charset="0"/>
                  </a:rPr>
                  <a:t>𝑪</a:t>
                </a:r>
                <a:r>
                  <a:rPr lang="zh-TW" altLang="en-US" dirty="0"/>
                  <a:t>的設定問題。</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第二，此方法忽略了運動學參數。這個風險量化方式僅透過物體的位置來計算高斯風險分布，沒有考慮移動物體的行為，忽略不同的運動下帶來的風險。</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a:p>
                <a:endParaRPr lang="zh-TW" altLang="en-US" dirty="0"/>
              </a:p>
            </p:txBody>
          </p:sp>
        </mc:Fallback>
      </mc:AlternateContent>
      <p:sp>
        <p:nvSpPr>
          <p:cNvPr id="4" name="日期版面配置區 3"/>
          <p:cNvSpPr>
            <a:spLocks noGrp="1"/>
          </p:cNvSpPr>
          <p:nvPr>
            <p:ph type="dt" idx="1"/>
          </p:nvPr>
        </p:nvSpPr>
        <p:spPr/>
        <p:txBody>
          <a:bodyPr/>
          <a:lstStyle/>
          <a:p>
            <a:endParaRPr lang="zh-TW" altLang="en-US"/>
          </a:p>
        </p:txBody>
      </p:sp>
    </p:spTree>
    <p:extLst>
      <p:ext uri="{BB962C8B-B14F-4D97-AF65-F5344CB8AC3E}">
        <p14:creationId xmlns:p14="http://schemas.microsoft.com/office/powerpoint/2010/main" val="4098474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標題投影片">
    <p:spTree>
      <p:nvGrpSpPr>
        <p:cNvPr id="1" name=""/>
        <p:cNvGrpSpPr/>
        <p:nvPr/>
      </p:nvGrpSpPr>
      <p:grpSpPr>
        <a:xfrm>
          <a:off x="0" y="0"/>
          <a:ext cx="0" cy="0"/>
          <a:chOff x="0" y="0"/>
          <a:chExt cx="0" cy="0"/>
        </a:xfrm>
      </p:grpSpPr>
      <p:pic>
        <p:nvPicPr>
          <p:cNvPr id="11" name="圖片 10"/>
          <p:cNvPicPr>
            <a:picLocks noChangeAspect="1"/>
          </p:cNvPicPr>
          <p:nvPr userDrawn="1"/>
        </p:nvPicPr>
        <p:blipFill rotWithShape="1">
          <a:blip r:embed="rId2" cstate="print">
            <a:extLst>
              <a:ext uri="{28A0092B-C50C-407E-A947-70E740481C1C}">
                <a14:useLocalDpi xmlns:a14="http://schemas.microsoft.com/office/drawing/2010/main" val="0"/>
              </a:ext>
            </a:extLst>
          </a:blip>
          <a:srcRect t="96385"/>
          <a:stretch/>
        </p:blipFill>
        <p:spPr>
          <a:xfrm>
            <a:off x="0" y="6617898"/>
            <a:ext cx="9144000" cy="247926"/>
          </a:xfrm>
          <a:prstGeom prst="rect">
            <a:avLst/>
          </a:prstGeom>
        </p:spPr>
      </p:pic>
      <p:pic>
        <p:nvPicPr>
          <p:cNvPr id="10" name="圖片 9"/>
          <p:cNvPicPr>
            <a:picLocks noChangeAspect="1"/>
          </p:cNvPicPr>
          <p:nvPr userDrawn="1"/>
        </p:nvPicPr>
        <p:blipFill>
          <a:blip r:embed="rId3"/>
          <a:stretch>
            <a:fillRect/>
          </a:stretch>
        </p:blipFill>
        <p:spPr>
          <a:xfrm>
            <a:off x="0" y="6610350"/>
            <a:ext cx="9144000" cy="247650"/>
          </a:xfrm>
          <a:prstGeom prst="rect">
            <a:avLst/>
          </a:prstGeom>
        </p:spPr>
      </p:pic>
      <p:sp>
        <p:nvSpPr>
          <p:cNvPr id="2" name="Title 1"/>
          <p:cNvSpPr>
            <a:spLocks noGrp="1"/>
          </p:cNvSpPr>
          <p:nvPr>
            <p:ph type="ctrTitle"/>
          </p:nvPr>
        </p:nvSpPr>
        <p:spPr>
          <a:xfrm>
            <a:off x="685800" y="1340082"/>
            <a:ext cx="7772400" cy="2387600"/>
          </a:xfrm>
        </p:spPr>
        <p:txBody>
          <a:bodyPr anchor="b">
            <a:normAutofit/>
          </a:bodyPr>
          <a:lstStyle>
            <a:lvl1pPr algn="ctr">
              <a:defRPr sz="4400">
                <a:latin typeface="+mj-lt"/>
              </a:defRPr>
            </a:lvl1pPr>
          </a:lstStyle>
          <a:p>
            <a:r>
              <a:rPr lang="en-US" altLang="zh-TW"/>
              <a:t>Click to edit Master title style</a:t>
            </a:r>
            <a:endParaRPr lang="en-US"/>
          </a:p>
        </p:txBody>
      </p:sp>
      <p:sp>
        <p:nvSpPr>
          <p:cNvPr id="5" name="Slide Number Placeholder 5"/>
          <p:cNvSpPr>
            <a:spLocks noGrp="1"/>
          </p:cNvSpPr>
          <p:nvPr>
            <p:ph type="sldNum" sz="quarter" idx="12"/>
          </p:nvPr>
        </p:nvSpPr>
        <p:spPr>
          <a:xfrm>
            <a:off x="7086600" y="6625672"/>
            <a:ext cx="2057400" cy="216000"/>
          </a:xfrm>
        </p:spPr>
        <p:txBody>
          <a:bodyPr/>
          <a:lstStyle>
            <a:lvl1pPr>
              <a:defRPr sz="1000">
                <a:solidFill>
                  <a:schemeClr val="bg1"/>
                </a:solidFill>
                <a:latin typeface="+mj-lt"/>
                <a:ea typeface="+mj-ea"/>
              </a:defRPr>
            </a:lvl1pPr>
          </a:lstStyle>
          <a:p>
            <a:fld id="{6D77D3CB-5987-4045-A9DE-313BCFC794EF}" type="slidenum">
              <a:rPr lang="zh-TW" altLang="en-US" smtClean="0"/>
              <a:pPr/>
              <a:t>‹#›</a:t>
            </a:fld>
            <a:endParaRPr lang="zh-TW" altLang="en-US"/>
          </a:p>
        </p:txBody>
      </p:sp>
    </p:spTree>
    <p:extLst>
      <p:ext uri="{BB962C8B-B14F-4D97-AF65-F5344CB8AC3E}">
        <p14:creationId xmlns:p14="http://schemas.microsoft.com/office/powerpoint/2010/main" val="3212075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標題投影片">
    <p:spTree>
      <p:nvGrpSpPr>
        <p:cNvPr id="1" name=""/>
        <p:cNvGrpSpPr/>
        <p:nvPr/>
      </p:nvGrpSpPr>
      <p:grpSpPr>
        <a:xfrm>
          <a:off x="0" y="0"/>
          <a:ext cx="0" cy="0"/>
          <a:chOff x="0" y="0"/>
          <a:chExt cx="0" cy="0"/>
        </a:xfrm>
      </p:grpSpPr>
      <p:pic>
        <p:nvPicPr>
          <p:cNvPr id="9" name="圖片 8"/>
          <p:cNvPicPr>
            <a:picLocks noChangeAspect="1"/>
          </p:cNvPicPr>
          <p:nvPr userDrawn="1"/>
        </p:nvPicPr>
        <p:blipFill rotWithShape="1">
          <a:blip r:embed="rId2" cstate="print">
            <a:extLst>
              <a:ext uri="{28A0092B-C50C-407E-A947-70E740481C1C}">
                <a14:useLocalDpi xmlns:a14="http://schemas.microsoft.com/office/drawing/2010/main" val="0"/>
              </a:ext>
            </a:extLst>
          </a:blip>
          <a:srcRect t="96385"/>
          <a:stretch/>
        </p:blipFill>
        <p:spPr>
          <a:xfrm>
            <a:off x="0" y="6617898"/>
            <a:ext cx="9144000" cy="247926"/>
          </a:xfrm>
          <a:prstGeom prst="rect">
            <a:avLst/>
          </a:prstGeom>
        </p:spPr>
      </p:pic>
      <p:pic>
        <p:nvPicPr>
          <p:cNvPr id="4" name="圖片 3"/>
          <p:cNvPicPr>
            <a:picLocks noChangeAspect="1"/>
          </p:cNvPicPr>
          <p:nvPr userDrawn="1"/>
        </p:nvPicPr>
        <p:blipFill>
          <a:blip r:embed="rId3"/>
          <a:stretch>
            <a:fillRect/>
          </a:stretch>
        </p:blipFill>
        <p:spPr>
          <a:xfrm>
            <a:off x="0" y="6610350"/>
            <a:ext cx="9144000" cy="247650"/>
          </a:xfrm>
          <a:prstGeom prst="rect">
            <a:avLst/>
          </a:prstGeom>
        </p:spPr>
      </p:pic>
      <p:sp>
        <p:nvSpPr>
          <p:cNvPr id="2" name="Title 1"/>
          <p:cNvSpPr>
            <a:spLocks noGrp="1"/>
          </p:cNvSpPr>
          <p:nvPr>
            <p:ph type="ctrTitle"/>
          </p:nvPr>
        </p:nvSpPr>
        <p:spPr>
          <a:xfrm>
            <a:off x="685800" y="1340082"/>
            <a:ext cx="7772400" cy="2387600"/>
          </a:xfrm>
        </p:spPr>
        <p:txBody>
          <a:bodyPr anchor="b">
            <a:normAutofit/>
          </a:bodyPr>
          <a:lstStyle>
            <a:lvl1pPr algn="ctr">
              <a:defRPr sz="4400">
                <a:latin typeface="+mj-lt"/>
              </a:defRPr>
            </a:lvl1pPr>
          </a:lstStyle>
          <a:p>
            <a:r>
              <a:rPr lang="en-US" altLang="zh-TW"/>
              <a:t>Click to edit Master title style</a:t>
            </a:r>
            <a:endParaRPr lang="en-US"/>
          </a:p>
        </p:txBody>
      </p:sp>
      <p:sp>
        <p:nvSpPr>
          <p:cNvPr id="3" name="Subtitle 2"/>
          <p:cNvSpPr>
            <a:spLocks noGrp="1"/>
          </p:cNvSpPr>
          <p:nvPr>
            <p:ph type="subTitle" idx="1"/>
          </p:nvPr>
        </p:nvSpPr>
        <p:spPr>
          <a:xfrm>
            <a:off x="1143000" y="425518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TW"/>
              <a:t>Click to edit Master subtitle style</a:t>
            </a:r>
            <a:endParaRPr lang="en-US"/>
          </a:p>
        </p:txBody>
      </p:sp>
      <p:sp>
        <p:nvSpPr>
          <p:cNvPr id="7" name="Slide Number Placeholder 5"/>
          <p:cNvSpPr>
            <a:spLocks noGrp="1"/>
          </p:cNvSpPr>
          <p:nvPr>
            <p:ph type="sldNum" sz="quarter" idx="12"/>
          </p:nvPr>
        </p:nvSpPr>
        <p:spPr>
          <a:xfrm>
            <a:off x="7086600" y="6625672"/>
            <a:ext cx="2057400" cy="216000"/>
          </a:xfrm>
        </p:spPr>
        <p:txBody>
          <a:bodyPr/>
          <a:lstStyle>
            <a:lvl1pPr>
              <a:defRPr sz="1000">
                <a:solidFill>
                  <a:schemeClr val="bg1"/>
                </a:solidFill>
                <a:latin typeface="+mj-lt"/>
                <a:ea typeface="+mj-ea"/>
              </a:defRPr>
            </a:lvl1pPr>
          </a:lstStyle>
          <a:p>
            <a:fld id="{6D77D3CB-5987-4045-A9DE-313BCFC794EF}" type="slidenum">
              <a:rPr lang="zh-TW" altLang="en-US" smtClean="0"/>
              <a:pPr/>
              <a:t>‹#›</a:t>
            </a:fld>
            <a:endParaRPr lang="zh-TW" altLang="en-US"/>
          </a:p>
        </p:txBody>
      </p:sp>
    </p:spTree>
    <p:extLst>
      <p:ext uri="{BB962C8B-B14F-4D97-AF65-F5344CB8AC3E}">
        <p14:creationId xmlns:p14="http://schemas.microsoft.com/office/powerpoint/2010/main" val="3212075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標題及物件">
    <p:spTree>
      <p:nvGrpSpPr>
        <p:cNvPr id="1" name=""/>
        <p:cNvGrpSpPr/>
        <p:nvPr/>
      </p:nvGrpSpPr>
      <p:grpSpPr>
        <a:xfrm>
          <a:off x="0" y="0"/>
          <a:ext cx="0" cy="0"/>
          <a:chOff x="0" y="0"/>
          <a:chExt cx="0" cy="0"/>
        </a:xfrm>
      </p:grpSpPr>
      <p:pic>
        <p:nvPicPr>
          <p:cNvPr id="10" name="圖片 9"/>
          <p:cNvPicPr>
            <a:picLocks noChangeAspect="1"/>
          </p:cNvPicPr>
          <p:nvPr userDrawn="1"/>
        </p:nvPicPr>
        <p:blipFill rotWithShape="1">
          <a:blip r:embed="rId2" cstate="print">
            <a:extLst>
              <a:ext uri="{28A0092B-C50C-407E-A947-70E740481C1C}">
                <a14:useLocalDpi xmlns:a14="http://schemas.microsoft.com/office/drawing/2010/main" val="0"/>
              </a:ext>
            </a:extLst>
          </a:blip>
          <a:srcRect t="96385"/>
          <a:stretch/>
        </p:blipFill>
        <p:spPr>
          <a:xfrm>
            <a:off x="0" y="6617898"/>
            <a:ext cx="9144000" cy="247926"/>
          </a:xfrm>
          <a:prstGeom prst="rect">
            <a:avLst/>
          </a:prstGeom>
        </p:spPr>
      </p:pic>
      <p:sp>
        <p:nvSpPr>
          <p:cNvPr id="3" name="Content Placeholder 2"/>
          <p:cNvSpPr>
            <a:spLocks noGrp="1"/>
          </p:cNvSpPr>
          <p:nvPr>
            <p:ph idx="1"/>
          </p:nvPr>
        </p:nvSpPr>
        <p:spPr>
          <a:xfrm>
            <a:off x="628650" y="1286634"/>
            <a:ext cx="7886700" cy="5261122"/>
          </a:xfrm>
        </p:spPr>
        <p:txBody>
          <a:bodyPr>
            <a:normAutofit/>
          </a:bodyPr>
          <a:lstStyle>
            <a:lvl1pPr>
              <a:defRPr sz="2000">
                <a:latin typeface="+mj-lt"/>
                <a:ea typeface="+mj-ea"/>
              </a:defRPr>
            </a:lvl1pPr>
            <a:lvl2pPr>
              <a:defRPr sz="1800">
                <a:latin typeface="+mj-lt"/>
                <a:ea typeface="+mj-ea"/>
              </a:defRPr>
            </a:lvl2pPr>
            <a:lvl3pPr>
              <a:defRPr sz="1600">
                <a:latin typeface="+mj-lt"/>
                <a:ea typeface="+mj-ea"/>
              </a:defRPr>
            </a:lvl3pPr>
            <a:lvl4pPr>
              <a:defRPr sz="1400">
                <a:latin typeface="+mj-lt"/>
                <a:ea typeface="+mj-ea"/>
              </a:defRPr>
            </a:lvl4pPr>
            <a:lvl5pPr>
              <a:defRPr sz="1400">
                <a:latin typeface="+mj-lt"/>
                <a:ea typeface="+mj-ea"/>
              </a:defRPr>
            </a:lvl5p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a:p>
        </p:txBody>
      </p:sp>
      <p:sp>
        <p:nvSpPr>
          <p:cNvPr id="6" name="Slide Number Placeholder 5"/>
          <p:cNvSpPr>
            <a:spLocks noGrp="1"/>
          </p:cNvSpPr>
          <p:nvPr>
            <p:ph type="sldNum" sz="quarter" idx="12"/>
          </p:nvPr>
        </p:nvSpPr>
        <p:spPr>
          <a:xfrm>
            <a:off x="7086600" y="6625672"/>
            <a:ext cx="2057400" cy="216000"/>
          </a:xfrm>
        </p:spPr>
        <p:txBody>
          <a:bodyPr/>
          <a:lstStyle>
            <a:lvl1pPr>
              <a:defRPr sz="1000">
                <a:solidFill>
                  <a:schemeClr val="bg1"/>
                </a:solidFill>
                <a:latin typeface="+mj-lt"/>
                <a:ea typeface="+mj-ea"/>
              </a:defRPr>
            </a:lvl1pPr>
          </a:lstStyle>
          <a:p>
            <a:fld id="{6D77D3CB-5987-4045-A9DE-313BCFC794EF}" type="slidenum">
              <a:rPr lang="zh-TW" altLang="en-US" smtClean="0"/>
              <a:pPr/>
              <a:t>‹#›</a:t>
            </a:fld>
            <a:endParaRPr lang="zh-TW" altLang="en-US"/>
          </a:p>
        </p:txBody>
      </p:sp>
      <p:sp>
        <p:nvSpPr>
          <p:cNvPr id="9" name="Title 1"/>
          <p:cNvSpPr>
            <a:spLocks noGrp="1"/>
          </p:cNvSpPr>
          <p:nvPr>
            <p:ph type="title"/>
          </p:nvPr>
        </p:nvSpPr>
        <p:spPr>
          <a:xfrm>
            <a:off x="0" y="-17967"/>
            <a:ext cx="7886700" cy="884349"/>
          </a:xfrm>
        </p:spPr>
        <p:txBody>
          <a:bodyPr>
            <a:normAutofit/>
          </a:bodyPr>
          <a:lstStyle>
            <a:lvl1pPr algn="l">
              <a:defRPr sz="3600" b="1">
                <a:solidFill>
                  <a:schemeClr val="tx1"/>
                </a:solidFill>
                <a:latin typeface="+mj-lt"/>
                <a:ea typeface="+mj-ea"/>
              </a:defRPr>
            </a:lvl1pPr>
          </a:lstStyle>
          <a:p>
            <a:r>
              <a:rPr lang="en-US" altLang="zh-TW" dirty="0"/>
              <a:t>Click to edit Master title style</a:t>
            </a:r>
            <a:endParaRPr lang="en-US" dirty="0"/>
          </a:p>
        </p:txBody>
      </p:sp>
    </p:spTree>
    <p:extLst>
      <p:ext uri="{BB962C8B-B14F-4D97-AF65-F5344CB8AC3E}">
        <p14:creationId xmlns:p14="http://schemas.microsoft.com/office/powerpoint/2010/main" val="2545351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標題及物件">
    <p:spTree>
      <p:nvGrpSpPr>
        <p:cNvPr id="1" name=""/>
        <p:cNvGrpSpPr/>
        <p:nvPr/>
      </p:nvGrpSpPr>
      <p:grpSpPr>
        <a:xfrm>
          <a:off x="0" y="0"/>
          <a:ext cx="0" cy="0"/>
          <a:chOff x="0" y="0"/>
          <a:chExt cx="0" cy="0"/>
        </a:xfrm>
      </p:grpSpPr>
      <p:pic>
        <p:nvPicPr>
          <p:cNvPr id="10" name="圖片 9"/>
          <p:cNvPicPr>
            <a:picLocks noChangeAspect="1"/>
          </p:cNvPicPr>
          <p:nvPr userDrawn="1"/>
        </p:nvPicPr>
        <p:blipFill rotWithShape="1">
          <a:blip r:embed="rId2" cstate="print">
            <a:extLst>
              <a:ext uri="{28A0092B-C50C-407E-A947-70E740481C1C}">
                <a14:useLocalDpi xmlns:a14="http://schemas.microsoft.com/office/drawing/2010/main" val="0"/>
              </a:ext>
            </a:extLst>
          </a:blip>
          <a:srcRect t="96385"/>
          <a:stretch/>
        </p:blipFill>
        <p:spPr>
          <a:xfrm>
            <a:off x="0" y="6617898"/>
            <a:ext cx="9144000" cy="247926"/>
          </a:xfrm>
          <a:prstGeom prst="rect">
            <a:avLst/>
          </a:prstGeom>
        </p:spPr>
      </p:pic>
      <p:sp>
        <p:nvSpPr>
          <p:cNvPr id="3" name="Content Placeholder 2"/>
          <p:cNvSpPr>
            <a:spLocks noGrp="1"/>
          </p:cNvSpPr>
          <p:nvPr>
            <p:ph idx="1"/>
          </p:nvPr>
        </p:nvSpPr>
        <p:spPr>
          <a:xfrm>
            <a:off x="628650" y="1286634"/>
            <a:ext cx="7886700" cy="5261122"/>
          </a:xfrm>
        </p:spPr>
        <p:txBody>
          <a:bodyPr>
            <a:normAutofit/>
          </a:bodyPr>
          <a:lstStyle>
            <a:lvl1pPr>
              <a:defRPr sz="2000">
                <a:latin typeface="+mj-lt"/>
                <a:ea typeface="+mj-ea"/>
              </a:defRPr>
            </a:lvl1pPr>
            <a:lvl2pPr>
              <a:defRPr sz="1800">
                <a:latin typeface="+mj-lt"/>
                <a:ea typeface="+mj-ea"/>
              </a:defRPr>
            </a:lvl2pPr>
            <a:lvl3pPr>
              <a:defRPr sz="1600">
                <a:latin typeface="+mj-lt"/>
                <a:ea typeface="+mj-ea"/>
              </a:defRPr>
            </a:lvl3pPr>
            <a:lvl4pPr>
              <a:defRPr sz="1400">
                <a:latin typeface="+mj-lt"/>
                <a:ea typeface="+mj-ea"/>
              </a:defRPr>
            </a:lvl4pPr>
            <a:lvl5pPr>
              <a:defRPr sz="1400">
                <a:latin typeface="+mj-lt"/>
                <a:ea typeface="+mj-ea"/>
              </a:defRPr>
            </a:lvl5p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a:p>
        </p:txBody>
      </p:sp>
      <p:sp>
        <p:nvSpPr>
          <p:cNvPr id="6" name="Slide Number Placeholder 5"/>
          <p:cNvSpPr>
            <a:spLocks noGrp="1"/>
          </p:cNvSpPr>
          <p:nvPr>
            <p:ph type="sldNum" sz="quarter" idx="12"/>
          </p:nvPr>
        </p:nvSpPr>
        <p:spPr>
          <a:xfrm>
            <a:off x="7086600" y="6625672"/>
            <a:ext cx="2057400" cy="216000"/>
          </a:xfrm>
        </p:spPr>
        <p:txBody>
          <a:bodyPr/>
          <a:lstStyle>
            <a:lvl1pPr>
              <a:defRPr sz="1000">
                <a:solidFill>
                  <a:schemeClr val="bg1"/>
                </a:solidFill>
                <a:latin typeface="+mj-lt"/>
                <a:ea typeface="+mj-ea"/>
              </a:defRPr>
            </a:lvl1pPr>
          </a:lstStyle>
          <a:p>
            <a:fld id="{6D77D3CB-5987-4045-A9DE-313BCFC794EF}" type="slidenum">
              <a:rPr lang="zh-TW" altLang="en-US" smtClean="0"/>
              <a:pPr/>
              <a:t>‹#›</a:t>
            </a:fld>
            <a:endParaRPr lang="zh-TW" altLang="en-US"/>
          </a:p>
        </p:txBody>
      </p:sp>
      <p:sp>
        <p:nvSpPr>
          <p:cNvPr id="9" name="Title 1"/>
          <p:cNvSpPr>
            <a:spLocks noGrp="1"/>
          </p:cNvSpPr>
          <p:nvPr>
            <p:ph type="title"/>
          </p:nvPr>
        </p:nvSpPr>
        <p:spPr>
          <a:xfrm>
            <a:off x="228600" y="16328"/>
            <a:ext cx="7886700" cy="884349"/>
          </a:xfrm>
        </p:spPr>
        <p:txBody>
          <a:bodyPr>
            <a:normAutofit/>
          </a:bodyPr>
          <a:lstStyle>
            <a:lvl1pPr algn="l">
              <a:defRPr sz="3600" b="1">
                <a:solidFill>
                  <a:schemeClr val="tx1"/>
                </a:solidFill>
                <a:latin typeface="+mj-lt"/>
                <a:ea typeface="+mj-ea"/>
              </a:defRPr>
            </a:lvl1pPr>
          </a:lstStyle>
          <a:p>
            <a:r>
              <a:rPr lang="en-US" altLang="zh-TW" dirty="0"/>
              <a:t>Click to edit Master title style</a:t>
            </a:r>
            <a:endParaRPr lang="en-US" dirty="0"/>
          </a:p>
        </p:txBody>
      </p:sp>
    </p:spTree>
    <p:extLst>
      <p:ext uri="{BB962C8B-B14F-4D97-AF65-F5344CB8AC3E}">
        <p14:creationId xmlns:p14="http://schemas.microsoft.com/office/powerpoint/2010/main" val="3396182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只有標題">
    <p:spTree>
      <p:nvGrpSpPr>
        <p:cNvPr id="1" name=""/>
        <p:cNvGrpSpPr/>
        <p:nvPr/>
      </p:nvGrpSpPr>
      <p:grpSpPr>
        <a:xfrm>
          <a:off x="0" y="0"/>
          <a:ext cx="0" cy="0"/>
          <a:chOff x="0" y="0"/>
          <a:chExt cx="0" cy="0"/>
        </a:xfrm>
      </p:grpSpPr>
      <p:pic>
        <p:nvPicPr>
          <p:cNvPr id="5" name="圖片 9"/>
          <p:cNvPicPr>
            <a:picLocks noChangeAspect="1"/>
          </p:cNvPicPr>
          <p:nvPr userDrawn="1"/>
        </p:nvPicPr>
        <p:blipFill rotWithShape="1">
          <a:blip r:embed="rId2" cstate="print">
            <a:extLst>
              <a:ext uri="{28A0092B-C50C-407E-A947-70E740481C1C}">
                <a14:useLocalDpi xmlns:a14="http://schemas.microsoft.com/office/drawing/2010/main" val="0"/>
              </a:ext>
            </a:extLst>
          </a:blip>
          <a:srcRect t="96385"/>
          <a:stretch/>
        </p:blipFill>
        <p:spPr>
          <a:xfrm>
            <a:off x="0" y="6617898"/>
            <a:ext cx="9144000" cy="247926"/>
          </a:xfrm>
          <a:prstGeom prst="rect">
            <a:avLst/>
          </a:prstGeom>
        </p:spPr>
      </p:pic>
      <p:sp>
        <p:nvSpPr>
          <p:cNvPr id="11" name="Title 1"/>
          <p:cNvSpPr>
            <a:spLocks noGrp="1"/>
          </p:cNvSpPr>
          <p:nvPr>
            <p:ph type="title"/>
          </p:nvPr>
        </p:nvSpPr>
        <p:spPr>
          <a:xfrm>
            <a:off x="628650" y="256628"/>
            <a:ext cx="7886700" cy="884349"/>
          </a:xfrm>
        </p:spPr>
        <p:txBody>
          <a:bodyPr>
            <a:normAutofit/>
          </a:bodyPr>
          <a:lstStyle>
            <a:lvl1pPr algn="ctr">
              <a:defRPr sz="3600" b="1">
                <a:solidFill>
                  <a:schemeClr val="tx1"/>
                </a:solidFill>
                <a:latin typeface="+mj-lt"/>
                <a:ea typeface="+mj-ea"/>
              </a:defRPr>
            </a:lvl1pPr>
          </a:lstStyle>
          <a:p>
            <a:r>
              <a:rPr lang="en-US" altLang="zh-TW"/>
              <a:t>Click to edit Master title style</a:t>
            </a:r>
            <a:endParaRPr lang="en-US"/>
          </a:p>
        </p:txBody>
      </p:sp>
      <p:sp>
        <p:nvSpPr>
          <p:cNvPr id="7" name="Slide Number Placeholder 5"/>
          <p:cNvSpPr>
            <a:spLocks noGrp="1"/>
          </p:cNvSpPr>
          <p:nvPr>
            <p:ph type="sldNum" sz="quarter" idx="12"/>
          </p:nvPr>
        </p:nvSpPr>
        <p:spPr>
          <a:xfrm>
            <a:off x="7086600" y="6625672"/>
            <a:ext cx="2057400" cy="216000"/>
          </a:xfrm>
        </p:spPr>
        <p:txBody>
          <a:bodyPr/>
          <a:lstStyle>
            <a:lvl1pPr>
              <a:defRPr sz="1000">
                <a:solidFill>
                  <a:schemeClr val="bg1"/>
                </a:solidFill>
                <a:latin typeface="+mj-lt"/>
                <a:ea typeface="+mj-ea"/>
              </a:defRPr>
            </a:lvl1pPr>
          </a:lstStyle>
          <a:p>
            <a:fld id="{6D77D3CB-5987-4045-A9DE-313BCFC794EF}" type="slidenum">
              <a:rPr lang="zh-TW" altLang="en-US" smtClean="0"/>
              <a:pPr/>
              <a:t>‹#›</a:t>
            </a:fld>
            <a:endParaRPr lang="zh-TW" altLang="en-US"/>
          </a:p>
        </p:txBody>
      </p:sp>
    </p:spTree>
    <p:extLst>
      <p:ext uri="{BB962C8B-B14F-4D97-AF65-F5344CB8AC3E}">
        <p14:creationId xmlns:p14="http://schemas.microsoft.com/office/powerpoint/2010/main" val="2806117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10" name="圖片 9"/>
          <p:cNvPicPr>
            <a:picLocks noChangeAspect="1"/>
          </p:cNvPicPr>
          <p:nvPr userDrawn="1"/>
        </p:nvPicPr>
        <p:blipFill rotWithShape="1">
          <a:blip r:embed="rId2" cstate="print">
            <a:extLst>
              <a:ext uri="{28A0092B-C50C-407E-A947-70E740481C1C}">
                <a14:useLocalDpi xmlns:a14="http://schemas.microsoft.com/office/drawing/2010/main" val="0"/>
              </a:ext>
            </a:extLst>
          </a:blip>
          <a:srcRect t="96385"/>
          <a:stretch/>
        </p:blipFill>
        <p:spPr>
          <a:xfrm>
            <a:off x="0" y="6617898"/>
            <a:ext cx="9144000" cy="247926"/>
          </a:xfrm>
          <a:prstGeom prst="rect">
            <a:avLst/>
          </a:prstGeom>
        </p:spPr>
      </p:pic>
      <p:sp>
        <p:nvSpPr>
          <p:cNvPr id="6" name="Slide Number Placeholder 5"/>
          <p:cNvSpPr>
            <a:spLocks noGrp="1"/>
          </p:cNvSpPr>
          <p:nvPr>
            <p:ph type="sldNum" sz="quarter" idx="12"/>
          </p:nvPr>
        </p:nvSpPr>
        <p:spPr>
          <a:xfrm>
            <a:off x="7086600" y="6625672"/>
            <a:ext cx="2057400" cy="216000"/>
          </a:xfrm>
        </p:spPr>
        <p:txBody>
          <a:bodyPr/>
          <a:lstStyle>
            <a:lvl1pPr>
              <a:defRPr sz="1000">
                <a:solidFill>
                  <a:schemeClr val="bg1"/>
                </a:solidFill>
                <a:latin typeface="+mj-lt"/>
                <a:ea typeface="+mj-ea"/>
              </a:defRPr>
            </a:lvl1pPr>
          </a:lstStyle>
          <a:p>
            <a:fld id="{6D77D3CB-5987-4045-A9DE-313BCFC794EF}" type="slidenum">
              <a:rPr lang="zh-TW" altLang="en-US" smtClean="0"/>
              <a:pPr/>
              <a:t>‹#›</a:t>
            </a:fld>
            <a:endParaRPr lang="zh-TW" altLang="en-US"/>
          </a:p>
        </p:txBody>
      </p:sp>
    </p:spTree>
    <p:extLst>
      <p:ext uri="{BB962C8B-B14F-4D97-AF65-F5344CB8AC3E}">
        <p14:creationId xmlns:p14="http://schemas.microsoft.com/office/powerpoint/2010/main" val="4090283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自訂版面配置">
    <p:spTree>
      <p:nvGrpSpPr>
        <p:cNvPr id="1" name=""/>
        <p:cNvGrpSpPr/>
        <p:nvPr/>
      </p:nvGrpSpPr>
      <p:grpSpPr>
        <a:xfrm>
          <a:off x="0" y="0"/>
          <a:ext cx="0" cy="0"/>
          <a:chOff x="0" y="0"/>
          <a:chExt cx="0" cy="0"/>
        </a:xfrm>
      </p:grpSpPr>
      <p:pic>
        <p:nvPicPr>
          <p:cNvPr id="6"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t="-14"/>
          <a:stretch/>
        </p:blipFill>
        <p:spPr>
          <a:xfrm>
            <a:off x="0" y="1845123"/>
            <a:ext cx="9144000" cy="3086099"/>
          </a:xfrm>
          <a:prstGeom prst="rect">
            <a:avLst/>
          </a:prstGeom>
        </p:spPr>
      </p:pic>
      <p:sp>
        <p:nvSpPr>
          <p:cNvPr id="7" name="Title 1"/>
          <p:cNvSpPr>
            <a:spLocks noGrp="1"/>
          </p:cNvSpPr>
          <p:nvPr>
            <p:ph type="ctrTitle" idx="4294967295"/>
          </p:nvPr>
        </p:nvSpPr>
        <p:spPr>
          <a:xfrm>
            <a:off x="685800" y="2602819"/>
            <a:ext cx="7772400" cy="1682750"/>
          </a:xfrm>
        </p:spPr>
        <p:txBody>
          <a:bodyPr anchor="ctr">
            <a:noAutofit/>
          </a:bodyPr>
          <a:lstStyle>
            <a:lvl1pPr marL="0" indent="0">
              <a:buFont typeface="Arial" panose="020B0604020202020204" pitchFamily="34" charset="0"/>
              <a:buNone/>
              <a:defRPr>
                <a:latin typeface="+mj-ea"/>
                <a:ea typeface="+mj-ea"/>
              </a:defRPr>
            </a:lvl1pPr>
          </a:lstStyle>
          <a:p>
            <a:pPr algn="ctr"/>
            <a:endParaRPr lang="zh-TW" altLang="en-US" sz="3600" b="1">
              <a:solidFill>
                <a:schemeClr val="bg1"/>
              </a:solidFill>
            </a:endParaRPr>
          </a:p>
        </p:txBody>
      </p:sp>
      <p:sp>
        <p:nvSpPr>
          <p:cNvPr id="8" name="副標題 9"/>
          <p:cNvSpPr>
            <a:spLocks noGrp="1"/>
          </p:cNvSpPr>
          <p:nvPr>
            <p:ph type="subTitle" idx="4294967295"/>
          </p:nvPr>
        </p:nvSpPr>
        <p:spPr>
          <a:xfrm>
            <a:off x="1143000" y="5282293"/>
            <a:ext cx="6858000" cy="1134382"/>
          </a:xfrm>
        </p:spPr>
        <p:txBody>
          <a:bodyPr>
            <a:normAutofit/>
          </a:bodyPr>
          <a:lstStyle>
            <a:lvl1pPr marL="0" indent="0" algn="ctr">
              <a:defRPr/>
            </a:lvl1pPr>
          </a:lstStyle>
          <a:p>
            <a:pPr marL="0" indent="0" algn="ctr">
              <a:buNone/>
            </a:pPr>
            <a:endParaRPr lang="zh-TW" altLang="en-US" sz="2400">
              <a:latin typeface="+mj-lt"/>
              <a:ea typeface="+mj-ea"/>
            </a:endParaRPr>
          </a:p>
        </p:txBody>
      </p:sp>
      <p:pic>
        <p:nvPicPr>
          <p:cNvPr id="9" name="Picture 6"/>
          <p:cNvPicPr>
            <a:picLocks noChangeAspect="1"/>
          </p:cNvPicPr>
          <p:nvPr userDrawn="1"/>
        </p:nvPicPr>
        <p:blipFill rotWithShape="1">
          <a:blip r:embed="rId3">
            <a:extLst>
              <a:ext uri="{28A0092B-C50C-407E-A947-70E740481C1C}">
                <a14:useLocalDpi xmlns:a14="http://schemas.microsoft.com/office/drawing/2010/main" val="0"/>
              </a:ext>
            </a:extLst>
          </a:blip>
          <a:srcRect l="1073" t="952" r="1160" b="76785"/>
          <a:stretch/>
        </p:blipFill>
        <p:spPr>
          <a:xfrm>
            <a:off x="97971" y="65313"/>
            <a:ext cx="8939894" cy="1526723"/>
          </a:xfrm>
          <a:prstGeom prst="rect">
            <a:avLst/>
          </a:prstGeom>
        </p:spPr>
      </p:pic>
    </p:spTree>
    <p:extLst>
      <p:ext uri="{BB962C8B-B14F-4D97-AF65-F5344CB8AC3E}">
        <p14:creationId xmlns:p14="http://schemas.microsoft.com/office/powerpoint/2010/main" val="3259595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a:t>按一下以編輯母片標題樣式</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77D3CB-5987-4045-A9DE-313BCFC794EF}" type="slidenum">
              <a:rPr lang="zh-TW" altLang="en-US" smtClean="0"/>
              <a:pPr/>
              <a:t>‹#›</a:t>
            </a:fld>
            <a:endParaRPr lang="zh-TW" altLang="en-US"/>
          </a:p>
        </p:txBody>
      </p:sp>
    </p:spTree>
    <p:extLst>
      <p:ext uri="{BB962C8B-B14F-4D97-AF65-F5344CB8AC3E}">
        <p14:creationId xmlns:p14="http://schemas.microsoft.com/office/powerpoint/2010/main" val="1279225127"/>
      </p:ext>
    </p:extLst>
  </p:cSld>
  <p:clrMap bg1="lt1" tx1="dk1" bg2="lt2" tx2="dk2" accent1="accent1" accent2="accent2" accent3="accent3" accent4="accent4" accent5="accent5" accent6="accent6" hlink="hlink" folHlink="folHlink"/>
  <p:sldLayoutIdLst>
    <p:sldLayoutId id="2147483661" r:id="rId1"/>
    <p:sldLayoutId id="2147483668" r:id="rId2"/>
    <p:sldLayoutId id="2147483662" r:id="rId3"/>
    <p:sldLayoutId id="2147483670" r:id="rId4"/>
    <p:sldLayoutId id="2147483666" r:id="rId5"/>
    <p:sldLayoutId id="2147483667" r:id="rId6"/>
    <p:sldLayoutId id="2147483669" r:id="rId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1.png"/><Relationship Id="rId7"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18.png"/><Relationship Id="rId5" Type="http://schemas.openxmlformats.org/officeDocument/2006/relationships/image" Target="../media/image22.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29.gif"/><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3.png"/><Relationship Id="rId7"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34.png"/><Relationship Id="rId5" Type="http://schemas.openxmlformats.org/officeDocument/2006/relationships/image" Target="../media/image32.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5.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559876" y="2954990"/>
            <a:ext cx="8033933" cy="3898900"/>
          </a:xfrm>
        </p:spPr>
        <p:txBody>
          <a:bodyPr anchor="ctr">
            <a:noAutofit/>
          </a:bodyPr>
          <a:lstStyle/>
          <a:p>
            <a:pPr algn="ctr"/>
            <a:br>
              <a:rPr lang="en" altLang="zh-TW" sz="2400" b="1" dirty="0">
                <a:latin typeface="+mj-ea"/>
                <a:cs typeface="Times New Roman" panose="02020603050405020304" pitchFamily="18" charset="0"/>
              </a:rPr>
            </a:br>
            <a:r>
              <a:rPr lang="zh-TW" altLang="en-US" sz="3200" b="1" dirty="0">
                <a:solidFill>
                  <a:schemeClr val="bg2"/>
                </a:solidFill>
                <a:latin typeface="+mj-ea"/>
                <a:cs typeface="Times New Roman" panose="02020603050405020304" pitchFamily="18" charset="0"/>
              </a:rPr>
              <a:t>碰撞風險評估討論</a:t>
            </a:r>
            <a:r>
              <a:rPr lang="en" altLang="zh-TW" sz="2400" b="1" dirty="0">
                <a:solidFill>
                  <a:schemeClr val="bg1"/>
                </a:solidFill>
                <a:latin typeface="+mj-ea"/>
                <a:cs typeface="Times New Roman"/>
              </a:rPr>
              <a:t>​</a:t>
            </a:r>
            <a:br>
              <a:rPr lang="en" altLang="zh-TW" sz="2400" b="1" dirty="0">
                <a:latin typeface="+mj-ea"/>
                <a:cs typeface="Times New Roman"/>
              </a:rPr>
            </a:br>
            <a:br>
              <a:rPr lang="en-US" altLang="zh-TW" sz="1800" dirty="0">
                <a:latin typeface="+mj-ea"/>
                <a:cs typeface="Times New Roman"/>
              </a:rPr>
            </a:br>
            <a:r>
              <a:rPr lang="en" altLang="zh-TW" sz="2400" b="1" dirty="0">
                <a:solidFill>
                  <a:schemeClr val="bg1"/>
                </a:solidFill>
                <a:latin typeface="+mj-ea"/>
                <a:cs typeface="Times New Roman"/>
              </a:rPr>
              <a:t>​</a:t>
            </a:r>
            <a:br>
              <a:rPr lang="en" altLang="zh-TW" sz="2400" b="1" dirty="0">
                <a:latin typeface="微軟正黑體"/>
                <a:cs typeface="Times New Roman"/>
              </a:rPr>
            </a:br>
            <a:r>
              <a:rPr lang="zh-TW" altLang="en-US" sz="1800" b="1" dirty="0">
                <a:latin typeface="微軟正黑體"/>
                <a:cs typeface="Times New Roman"/>
              </a:rPr>
              <a:t>國立台灣大學機械工程所 設計組</a:t>
            </a:r>
            <a:br>
              <a:rPr lang="en-US" altLang="zh-TW" sz="1800" b="1" dirty="0">
                <a:latin typeface="微軟正黑體"/>
                <a:cs typeface="Times New Roman"/>
              </a:rPr>
            </a:br>
            <a:br>
              <a:rPr lang="en" altLang="zh-TW" sz="1800" b="1" dirty="0">
                <a:latin typeface="微軟正黑體"/>
                <a:cs typeface="Times New Roman"/>
              </a:rPr>
            </a:br>
            <a:r>
              <a:rPr lang="zh-TW" altLang="en-US" sz="1800" dirty="0">
                <a:latin typeface="微軟正黑體"/>
                <a:cs typeface="Times New Roman"/>
              </a:rPr>
              <a:t>學生</a:t>
            </a:r>
            <a:r>
              <a:rPr lang="en-US" altLang="zh-TW" sz="1800" dirty="0">
                <a:latin typeface="微軟正黑體"/>
                <a:cs typeface="Times New Roman"/>
              </a:rPr>
              <a:t>:</a:t>
            </a:r>
            <a:r>
              <a:rPr lang="zh-TW" altLang="en-US" sz="1800" dirty="0">
                <a:latin typeface="微軟正黑體"/>
                <a:cs typeface="Times New Roman"/>
              </a:rPr>
              <a:t> </a:t>
            </a:r>
            <a:r>
              <a:rPr lang="zh-TW" altLang="en-US" sz="1800" dirty="0">
                <a:ea typeface="+mj-lt"/>
                <a:cs typeface="+mj-lt"/>
              </a:rPr>
              <a:t>王邑安*</a:t>
            </a:r>
            <a:br>
              <a:rPr lang="en-US" altLang="zh-TW" sz="1800" b="1" dirty="0">
                <a:latin typeface="+mj-ea"/>
                <a:cs typeface="Times New Roman"/>
              </a:rPr>
            </a:br>
            <a:r>
              <a:rPr lang="en" altLang="zh-TW" sz="2400" b="1" dirty="0">
                <a:solidFill>
                  <a:schemeClr val="bg1"/>
                </a:solidFill>
                <a:latin typeface="+mj-ea"/>
                <a:cs typeface="Times New Roman"/>
              </a:rPr>
              <a:t>​</a:t>
            </a:r>
            <a:r>
              <a:rPr lang="zh-TW" altLang="en-US" sz="1800" dirty="0">
                <a:latin typeface="+mj-ea"/>
                <a:cs typeface="Times New Roman"/>
              </a:rPr>
              <a:t>指導教授</a:t>
            </a:r>
            <a:r>
              <a:rPr lang="en-US" altLang="zh-TW" sz="1800" dirty="0">
                <a:latin typeface="+mj-ea"/>
                <a:cs typeface="Times New Roman"/>
              </a:rPr>
              <a:t>: </a:t>
            </a:r>
            <a:r>
              <a:rPr lang="zh-TW" altLang="en-US" sz="1800" b="1" dirty="0">
                <a:latin typeface="+mj-ea"/>
                <a:cs typeface="Times New Roman"/>
              </a:rPr>
              <a:t>詹魁元</a:t>
            </a:r>
            <a:r>
              <a:rPr lang="zh-TW" altLang="en-US" sz="1800" dirty="0">
                <a:latin typeface="+mj-ea"/>
                <a:cs typeface="Times New Roman"/>
              </a:rPr>
              <a:t>博士</a:t>
            </a:r>
            <a:br>
              <a:rPr lang="en-US" altLang="zh-TW" sz="1800" dirty="0">
                <a:latin typeface="+mj-ea"/>
                <a:cs typeface="Times New Roman" panose="02020603050405020304" pitchFamily="18" charset="0"/>
              </a:rPr>
            </a:br>
            <a:br>
              <a:rPr lang="en-US" altLang="zh-TW" sz="2400" dirty="0">
                <a:latin typeface="+mj-ea"/>
                <a:cs typeface="Times New Roman" panose="02020603050405020304" pitchFamily="18" charset="0"/>
              </a:rPr>
            </a:br>
            <a:br>
              <a:rPr lang="en" altLang="zh-TW" sz="2400" dirty="0">
                <a:latin typeface="+mj-ea"/>
                <a:cs typeface="Times New Roman" panose="02020603050405020304" pitchFamily="18" charset="0"/>
              </a:rPr>
            </a:br>
            <a:endParaRPr lang="zh-TW" altLang="en-US" sz="2400" b="1" dirty="0">
              <a:solidFill>
                <a:schemeClr val="bg1"/>
              </a:solidFill>
              <a:latin typeface="+mj-ea"/>
              <a:cs typeface="Times New Roman" panose="02020603050405020304" pitchFamily="18" charset="0"/>
            </a:endParaRPr>
          </a:p>
        </p:txBody>
      </p:sp>
    </p:spTree>
    <p:extLst>
      <p:ext uri="{BB962C8B-B14F-4D97-AF65-F5344CB8AC3E}">
        <p14:creationId xmlns:p14="http://schemas.microsoft.com/office/powerpoint/2010/main" val="2274635752"/>
      </p:ext>
    </p:extLst>
  </p:cSld>
  <p:clrMapOvr>
    <a:masterClrMapping/>
  </p:clrMapOvr>
  <mc:AlternateContent xmlns:mc="http://schemas.openxmlformats.org/markup-compatibility/2006" xmlns:p14="http://schemas.microsoft.com/office/powerpoint/2010/main">
    <mc:Choice Requires="p14">
      <p:transition spd="slow" p14:dur="2000" advTm="18404"/>
    </mc:Choice>
    <mc:Fallback xmlns="">
      <p:transition spd="slow" advTm="18404"/>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圖片 8">
            <a:extLst>
              <a:ext uri="{FF2B5EF4-FFF2-40B4-BE49-F238E27FC236}">
                <a16:creationId xmlns:a16="http://schemas.microsoft.com/office/drawing/2014/main" id="{7F5B14C7-DC7D-45A8-B849-2A24A6D731AB}"/>
              </a:ext>
            </a:extLst>
          </p:cNvPr>
          <p:cNvPicPr>
            <a:picLocks noChangeAspect="1"/>
          </p:cNvPicPr>
          <p:nvPr/>
        </p:nvPicPr>
        <p:blipFill>
          <a:blip r:embed="rId3"/>
          <a:stretch>
            <a:fillRect/>
          </a:stretch>
        </p:blipFill>
        <p:spPr>
          <a:xfrm>
            <a:off x="1460029" y="4518838"/>
            <a:ext cx="5992061" cy="1733792"/>
          </a:xfrm>
          <a:prstGeom prst="rect">
            <a:avLst/>
          </a:prstGeom>
        </p:spPr>
      </p:pic>
      <p:sp>
        <p:nvSpPr>
          <p:cNvPr id="3" name="投影片編號版面配置區 2">
            <a:extLst>
              <a:ext uri="{FF2B5EF4-FFF2-40B4-BE49-F238E27FC236}">
                <a16:creationId xmlns:a16="http://schemas.microsoft.com/office/drawing/2014/main" id="{56ADE44C-27BA-4A02-B384-BEDB5D660E7B}"/>
              </a:ext>
            </a:extLst>
          </p:cNvPr>
          <p:cNvSpPr>
            <a:spLocks noGrp="1"/>
          </p:cNvSpPr>
          <p:nvPr>
            <p:ph type="sldNum" sz="quarter" idx="12"/>
          </p:nvPr>
        </p:nvSpPr>
        <p:spPr/>
        <p:txBody>
          <a:bodyPr/>
          <a:lstStyle/>
          <a:p>
            <a:fld id="{6D77D3CB-5987-4045-A9DE-313BCFC794EF}" type="slidenum">
              <a:rPr lang="zh-TW" altLang="en-US" smtClean="0"/>
              <a:pPr/>
              <a:t>10</a:t>
            </a:fld>
            <a:endParaRPr lang="zh-TW" altLang="en-US"/>
          </a:p>
        </p:txBody>
      </p:sp>
      <p:sp>
        <p:nvSpPr>
          <p:cNvPr id="4" name="標題 3">
            <a:extLst>
              <a:ext uri="{FF2B5EF4-FFF2-40B4-BE49-F238E27FC236}">
                <a16:creationId xmlns:a16="http://schemas.microsoft.com/office/drawing/2014/main" id="{50B9B7C5-C789-4F81-BC45-F610D10A6957}"/>
              </a:ext>
            </a:extLst>
          </p:cNvPr>
          <p:cNvSpPr>
            <a:spLocks noGrp="1"/>
          </p:cNvSpPr>
          <p:nvPr>
            <p:ph type="title"/>
          </p:nvPr>
        </p:nvSpPr>
        <p:spPr/>
        <p:txBody>
          <a:bodyPr/>
          <a:lstStyle/>
          <a:p>
            <a:r>
              <a:rPr lang="zh-TW" altLang="en-US" dirty="0"/>
              <a:t>機率風險</a:t>
            </a:r>
            <a:r>
              <a:rPr lang="en-US" altLang="zh-TW" dirty="0"/>
              <a:t>—</a:t>
            </a:r>
            <a:r>
              <a:rPr lang="zh-TW" altLang="en-US" dirty="0"/>
              <a:t>指數分布模型</a:t>
            </a:r>
          </a:p>
        </p:txBody>
      </p:sp>
      <p:sp>
        <p:nvSpPr>
          <p:cNvPr id="8" name="內容版面配置區 7">
            <a:extLst>
              <a:ext uri="{FF2B5EF4-FFF2-40B4-BE49-F238E27FC236}">
                <a16:creationId xmlns:a16="http://schemas.microsoft.com/office/drawing/2014/main" id="{0AD03AD6-2232-4EA1-BE65-37CE859531C1}"/>
              </a:ext>
            </a:extLst>
          </p:cNvPr>
          <p:cNvSpPr>
            <a:spLocks noGrp="1"/>
          </p:cNvSpPr>
          <p:nvPr>
            <p:ph idx="1"/>
          </p:nvPr>
        </p:nvSpPr>
        <p:spPr>
          <a:xfrm>
            <a:off x="628650" y="1017276"/>
            <a:ext cx="7886700" cy="1321887"/>
          </a:xfrm>
        </p:spPr>
        <p:txBody>
          <a:bodyPr>
            <a:normAutofit/>
          </a:bodyPr>
          <a:lstStyle/>
          <a:p>
            <a:r>
              <a:rPr lang="en-US" altLang="zh-TW" dirty="0"/>
              <a:t>Cheng [2] </a:t>
            </a:r>
            <a:r>
              <a:rPr lang="zh-TW" altLang="en-US" dirty="0"/>
              <a:t>以橢圓座標系實作幾何空間，並 如圖建立兩半橢圓作為車輛幾何空間，以駕駛距離做為變數，使用指數分佈函數實作風險模型。</a:t>
            </a:r>
          </a:p>
        </p:txBody>
      </p:sp>
      <p:grpSp>
        <p:nvGrpSpPr>
          <p:cNvPr id="19" name="群組 18">
            <a:extLst>
              <a:ext uri="{FF2B5EF4-FFF2-40B4-BE49-F238E27FC236}">
                <a16:creationId xmlns:a16="http://schemas.microsoft.com/office/drawing/2014/main" id="{3EEE7542-EAB6-4586-B3CF-8937E96B78DC}"/>
              </a:ext>
            </a:extLst>
          </p:cNvPr>
          <p:cNvGrpSpPr/>
          <p:nvPr/>
        </p:nvGrpSpPr>
        <p:grpSpPr>
          <a:xfrm>
            <a:off x="6333067" y="0"/>
            <a:ext cx="2810933" cy="668866"/>
            <a:chOff x="7780867" y="211667"/>
            <a:chExt cx="2810933" cy="668866"/>
          </a:xfrm>
        </p:grpSpPr>
        <p:sp>
          <p:nvSpPr>
            <p:cNvPr id="20" name="矩形 19">
              <a:extLst>
                <a:ext uri="{FF2B5EF4-FFF2-40B4-BE49-F238E27FC236}">
                  <a16:creationId xmlns:a16="http://schemas.microsoft.com/office/drawing/2014/main" id="{4984F377-D513-48FB-883F-EB81AC723777}"/>
                </a:ext>
              </a:extLst>
            </p:cNvPr>
            <p:cNvSpPr/>
            <p:nvPr/>
          </p:nvSpPr>
          <p:spPr>
            <a:xfrm>
              <a:off x="7780867" y="211667"/>
              <a:ext cx="2810933" cy="668866"/>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1" name="群組 20">
              <a:extLst>
                <a:ext uri="{FF2B5EF4-FFF2-40B4-BE49-F238E27FC236}">
                  <a16:creationId xmlns:a16="http://schemas.microsoft.com/office/drawing/2014/main" id="{B68B8EEA-E441-48C5-A927-89111E1C9536}"/>
                </a:ext>
              </a:extLst>
            </p:cNvPr>
            <p:cNvGrpSpPr>
              <a:grpSpLocks noChangeAspect="1"/>
            </p:cNvGrpSpPr>
            <p:nvPr/>
          </p:nvGrpSpPr>
          <p:grpSpPr>
            <a:xfrm>
              <a:off x="7845641" y="307446"/>
              <a:ext cx="2334347" cy="468000"/>
              <a:chOff x="0" y="0"/>
              <a:chExt cx="4211517" cy="851040"/>
            </a:xfrm>
          </p:grpSpPr>
          <p:pic>
            <p:nvPicPr>
              <p:cNvPr id="22" name="圖片 21">
                <a:extLst>
                  <a:ext uri="{FF2B5EF4-FFF2-40B4-BE49-F238E27FC236}">
                    <a16:creationId xmlns:a16="http://schemas.microsoft.com/office/drawing/2014/main" id="{89F5C2BE-8CF9-42A2-9BC3-9D91DCCA48DB}"/>
                  </a:ext>
                </a:extLst>
              </p:cNvPr>
              <p:cNvPicPr>
                <a:picLocks noChangeAspect="1"/>
              </p:cNvPicPr>
              <p:nvPr/>
            </p:nvPicPr>
            <p:blipFill>
              <a:blip r:embed="rId4">
                <a:lum/>
                <a:alphaModFix/>
              </a:blip>
              <a:srcRect/>
              <a:stretch>
                <a:fillRect/>
              </a:stretch>
            </p:blipFill>
            <p:spPr>
              <a:xfrm>
                <a:off x="0" y="0"/>
                <a:ext cx="1414440" cy="851040"/>
              </a:xfrm>
              <a:prstGeom prst="rect">
                <a:avLst/>
              </a:prstGeom>
            </p:spPr>
          </p:pic>
          <p:sp>
            <p:nvSpPr>
              <p:cNvPr id="23" name="文字方塊 19">
                <a:extLst>
                  <a:ext uri="{FF2B5EF4-FFF2-40B4-BE49-F238E27FC236}">
                    <a16:creationId xmlns:a16="http://schemas.microsoft.com/office/drawing/2014/main" id="{BBF5D391-EBB8-4CF2-A5F0-E99C872FE9BE}"/>
                  </a:ext>
                </a:extLst>
              </p:cNvPr>
              <p:cNvSpPr txBox="1"/>
              <p:nvPr/>
            </p:nvSpPr>
            <p:spPr>
              <a:xfrm>
                <a:off x="2133502" y="40139"/>
                <a:ext cx="2078015" cy="492590"/>
              </a:xfrm>
              <a:prstGeom prst="rect">
                <a:avLst/>
              </a:prstGeom>
            </p:spPr>
            <p:txBody>
              <a:bodyPr vert="horz" wrap="none" lIns="90000" tIns="45000" rIns="90000" bIns="45000" anchorCtr="0" compatLnSpc="0">
                <a:spAutoFit/>
              </a:bodyPr>
              <a:lstStyle/>
              <a:p>
                <a:pPr algn="ctr" hangingPunct="0">
                  <a:lnSpc>
                    <a:spcPts val="1585"/>
                  </a:lnSpc>
                </a:pPr>
                <a:r>
                  <a:rPr lang="en-US" sz="1300" b="1" kern="150" dirty="0">
                    <a:effectLst/>
                    <a:latin typeface="Noto Sans CJK TC Regular"/>
                    <a:ea typeface="新細明體" panose="02020500000000000000" pitchFamily="18" charset="-120"/>
                    <a:cs typeface="Times New Roman" panose="02020603050405020304" pitchFamily="18" charset="0"/>
                  </a:rPr>
                  <a:t>National Taiwan University</a:t>
                </a:r>
                <a:endParaRPr lang="zh-TW" sz="1200" kern="150" dirty="0">
                  <a:effectLst/>
                  <a:latin typeface="Calibri" panose="020F0502020204030204" pitchFamily="34" charset="0"/>
                  <a:ea typeface="新細明體" panose="02020500000000000000" pitchFamily="18" charset="-120"/>
                  <a:cs typeface="Times New Roman" panose="02020603050405020304" pitchFamily="18" charset="0"/>
                </a:endParaRPr>
              </a:p>
              <a:p>
                <a:pPr algn="ctr" hangingPunct="0">
                  <a:lnSpc>
                    <a:spcPts val="1585"/>
                  </a:lnSpc>
                </a:pPr>
                <a:r>
                  <a:rPr lang="en-US" sz="1150" kern="150" dirty="0">
                    <a:effectLst/>
                    <a:latin typeface="Noto Sans CJK TC Regular"/>
                    <a:ea typeface="新細明體" panose="02020500000000000000" pitchFamily="18" charset="-120"/>
                    <a:cs typeface="Times New Roman" panose="02020603050405020304" pitchFamily="18" charset="0"/>
                  </a:rPr>
                  <a:t>System Optimization Laboratory</a:t>
                </a:r>
                <a:endParaRPr lang="zh-TW" sz="1200" kern="150" dirty="0">
                  <a:effectLst/>
                  <a:latin typeface="Calibri" panose="020F0502020204030204" pitchFamily="34" charset="0"/>
                  <a:ea typeface="新細明體" panose="02020500000000000000" pitchFamily="18" charset="-120"/>
                  <a:cs typeface="Times New Roman" panose="02020603050405020304" pitchFamily="18" charset="0"/>
                </a:endParaRPr>
              </a:p>
            </p:txBody>
          </p:sp>
        </p:grpSp>
      </p:grpSp>
      <p:sp>
        <p:nvSpPr>
          <p:cNvPr id="17" name="文字方塊 16">
            <a:extLst>
              <a:ext uri="{FF2B5EF4-FFF2-40B4-BE49-F238E27FC236}">
                <a16:creationId xmlns:a16="http://schemas.microsoft.com/office/drawing/2014/main" id="{C0F98617-F680-4625-A679-0E8FFE38F103}"/>
              </a:ext>
            </a:extLst>
          </p:cNvPr>
          <p:cNvSpPr txBox="1"/>
          <p:nvPr/>
        </p:nvSpPr>
        <p:spPr>
          <a:xfrm>
            <a:off x="302309" y="6425617"/>
            <a:ext cx="7436224" cy="400110"/>
          </a:xfrm>
          <a:prstGeom prst="rect">
            <a:avLst/>
          </a:prstGeom>
          <a:noFill/>
        </p:spPr>
        <p:txBody>
          <a:bodyPr wrap="square">
            <a:spAutoFit/>
          </a:bodyPr>
          <a:lstStyle/>
          <a:p>
            <a:r>
              <a:rPr lang="en-US" altLang="zh-TW" sz="1000" dirty="0"/>
              <a:t>[2] H. Cheng and M. </a:t>
            </a:r>
            <a:r>
              <a:rPr lang="en-US" altLang="zh-TW" sz="1000" dirty="0" err="1"/>
              <a:t>Sester</a:t>
            </a:r>
            <a:r>
              <a:rPr lang="en-US" altLang="zh-TW" sz="1000" dirty="0"/>
              <a:t>, “Modeling mixed traffic in shared space using </a:t>
            </a:r>
            <a:r>
              <a:rPr lang="en-US" altLang="zh-TW" sz="1000" dirty="0" err="1"/>
              <a:t>lstm</a:t>
            </a:r>
            <a:r>
              <a:rPr lang="en-US" altLang="zh-TW" sz="1000" dirty="0"/>
              <a:t> with</a:t>
            </a:r>
            <a:r>
              <a:rPr lang="zh-TW" altLang="en-US" sz="1000" dirty="0"/>
              <a:t> </a:t>
            </a:r>
            <a:r>
              <a:rPr lang="en-US" altLang="zh-TW" sz="1000" dirty="0"/>
              <a:t>probability density mapping,” in 2018 21st </a:t>
            </a:r>
            <a:r>
              <a:rPr lang="en-US" altLang="zh-TW" sz="1000" dirty="0">
                <a:solidFill>
                  <a:schemeClr val="bg1"/>
                </a:solidFill>
              </a:rPr>
              <a:t>International Conference on Intelligent</a:t>
            </a:r>
            <a:r>
              <a:rPr lang="zh-TW" altLang="en-US" sz="1000" dirty="0">
                <a:solidFill>
                  <a:schemeClr val="bg1"/>
                </a:solidFill>
              </a:rPr>
              <a:t> </a:t>
            </a:r>
            <a:r>
              <a:rPr lang="en-US" altLang="zh-TW" sz="1000" dirty="0">
                <a:solidFill>
                  <a:schemeClr val="bg1"/>
                </a:solidFill>
              </a:rPr>
              <a:t>Transportation Systems (ITSC), pp. 3898–3904, 2018.</a:t>
            </a:r>
            <a:endParaRPr lang="zh-TW" altLang="en-US" sz="1000" dirty="0">
              <a:solidFill>
                <a:schemeClr val="bg1"/>
              </a:solidFill>
            </a:endParaRPr>
          </a:p>
        </p:txBody>
      </p:sp>
      <p:pic>
        <p:nvPicPr>
          <p:cNvPr id="6" name="圖片 5">
            <a:extLst>
              <a:ext uri="{FF2B5EF4-FFF2-40B4-BE49-F238E27FC236}">
                <a16:creationId xmlns:a16="http://schemas.microsoft.com/office/drawing/2014/main" id="{68EFE6E8-88A2-4261-AD28-5EA2954630E1}"/>
              </a:ext>
            </a:extLst>
          </p:cNvPr>
          <p:cNvPicPr>
            <a:picLocks noChangeAspect="1"/>
          </p:cNvPicPr>
          <p:nvPr/>
        </p:nvPicPr>
        <p:blipFill>
          <a:blip r:embed="rId5"/>
          <a:stretch>
            <a:fillRect/>
          </a:stretch>
        </p:blipFill>
        <p:spPr>
          <a:xfrm>
            <a:off x="468414" y="1909768"/>
            <a:ext cx="4103586" cy="2609070"/>
          </a:xfrm>
          <a:prstGeom prst="rect">
            <a:avLst/>
          </a:prstGeom>
        </p:spPr>
      </p:pic>
      <mc:AlternateContent xmlns:mc="http://schemas.openxmlformats.org/markup-compatibility/2006" xmlns:a14="http://schemas.microsoft.com/office/drawing/2010/main">
        <mc:Choice Requires="a14">
          <p:sp>
            <p:nvSpPr>
              <p:cNvPr id="11" name="文字方塊 10">
                <a:extLst>
                  <a:ext uri="{FF2B5EF4-FFF2-40B4-BE49-F238E27FC236}">
                    <a16:creationId xmlns:a16="http://schemas.microsoft.com/office/drawing/2014/main" id="{E763B3A6-4686-485F-B61E-A19D5B8053EB}"/>
                  </a:ext>
                </a:extLst>
              </p:cNvPr>
              <p:cNvSpPr txBox="1"/>
              <p:nvPr/>
            </p:nvSpPr>
            <p:spPr>
              <a:xfrm>
                <a:off x="4933054" y="2087408"/>
                <a:ext cx="3799134" cy="2031325"/>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r>
                      <a:rPr lang="en-US" altLang="zh-TW" i="1" dirty="0" smtClean="0">
                        <a:latin typeface="Cambria Math" panose="02040503050406030204" pitchFamily="18" charset="0"/>
                      </a:rPr>
                      <m:t>𝑙</m:t>
                    </m:r>
                  </m:oMath>
                </a14:m>
                <a:r>
                  <a:rPr lang="en-US" altLang="zh-TW" dirty="0"/>
                  <a:t>:</a:t>
                </a:r>
                <a:r>
                  <a:rPr lang="zh-TW" altLang="en-US" dirty="0"/>
                  <a:t>車輛長</a:t>
                </a:r>
                <a:endParaRPr lang="en-US" altLang="zh-TW" dirty="0"/>
              </a:p>
              <a:p>
                <a:pPr marL="285750" indent="-285750">
                  <a:buFont typeface="Arial" panose="020B0604020202020204" pitchFamily="34" charset="0"/>
                  <a:buChar char="•"/>
                </a:pPr>
                <a14:m>
                  <m:oMath xmlns:m="http://schemas.openxmlformats.org/officeDocument/2006/math">
                    <m:r>
                      <a:rPr lang="en-US" altLang="zh-TW" i="1" dirty="0" smtClean="0">
                        <a:latin typeface="Cambria Math" panose="02040503050406030204" pitchFamily="18" charset="0"/>
                      </a:rPr>
                      <m:t>𝑤</m:t>
                    </m:r>
                  </m:oMath>
                </a14:m>
                <a:r>
                  <a:rPr lang="en-US" altLang="zh-TW" dirty="0"/>
                  <a:t>: </a:t>
                </a:r>
                <a:r>
                  <a:rPr lang="zh-TW" altLang="en-US" dirty="0"/>
                  <a:t>車輛寬</a:t>
                </a:r>
                <a:endParaRPr lang="en-US" altLang="zh-TW" dirty="0"/>
              </a:p>
              <a:p>
                <a:pPr marL="285750" indent="-285750">
                  <a:buFont typeface="Arial" panose="020B0604020202020204" pitchFamily="34" charset="0"/>
                  <a:buChar char="•"/>
                </a:pPr>
                <a:r>
                  <a:rPr lang="en-US" altLang="zh-TW" dirty="0">
                    <a:latin typeface="新細明體" panose="02020500000000000000" pitchFamily="18" charset="-120"/>
                    <a:ea typeface="新細明體" panose="02020500000000000000" pitchFamily="18" charset="-120"/>
                  </a:rPr>
                  <a:t>γ:</a:t>
                </a:r>
                <a:r>
                  <a:rPr lang="zh-TW" altLang="en-US" dirty="0">
                    <a:latin typeface="新細明體" panose="02020500000000000000" pitchFamily="18" charset="-120"/>
                    <a:ea typeface="新細明體" panose="02020500000000000000" pitchFamily="18" charset="-120"/>
                  </a:rPr>
                  <a:t> </a:t>
                </a:r>
                <a:r>
                  <a:rPr lang="zh-TW" altLang="en-US" dirty="0">
                    <a:latin typeface="微軟正黑體" panose="020B0604030504040204" pitchFamily="34" charset="-120"/>
                    <a:ea typeface="微軟正黑體" panose="020B0604030504040204" pitchFamily="34" charset="-120"/>
                  </a:rPr>
                  <a:t>車輛中心</a:t>
                </a:r>
                <a:r>
                  <a:rPr lang="zh-TW" altLang="en-US" dirty="0">
                    <a:latin typeface="+mn-ea"/>
                  </a:rPr>
                  <a:t>比例參數</a:t>
                </a:r>
                <a:endParaRPr lang="en-US" altLang="zh-TW" dirty="0">
                  <a:latin typeface="+mn-ea"/>
                </a:endParaRPr>
              </a:p>
              <a:p>
                <a:pPr marL="285750" indent="-285750">
                  <a:buFont typeface="Arial" panose="020B0604020202020204" pitchFamily="34" charset="0"/>
                  <a:buChar char="•"/>
                </a:pPr>
                <a14:m>
                  <m:oMath xmlns:m="http://schemas.openxmlformats.org/officeDocument/2006/math">
                    <m:r>
                      <a:rPr lang="zh-TW" altLang="en-US" i="1" smtClean="0">
                        <a:latin typeface="Cambria Math" panose="02040503050406030204" pitchFamily="18" charset="0"/>
                      </a:rPr>
                      <m:t>𝜃</m:t>
                    </m:r>
                  </m:oMath>
                </a14:m>
                <a:r>
                  <a:rPr lang="en-US" altLang="zh-TW" dirty="0"/>
                  <a:t>:</a:t>
                </a:r>
                <a:r>
                  <a:rPr lang="zh-TW" altLang="en-US" dirty="0"/>
                  <a:t> 車輛朝向與他車中心的夾角</a:t>
                </a:r>
                <a:endParaRPr lang="en-US" altLang="zh-TW" dirty="0"/>
              </a:p>
              <a:p>
                <a:pPr marL="285750" indent="-285750">
                  <a:buFont typeface="Arial" panose="020B0604020202020204" pitchFamily="34" charset="0"/>
                  <a:buChar char="•"/>
                </a:pPr>
                <a14:m>
                  <m:oMath xmlns:m="http://schemas.openxmlformats.org/officeDocument/2006/math">
                    <m:r>
                      <a:rPr lang="en-US" altLang="zh-TW" b="0" i="1" smtClean="0">
                        <a:latin typeface="Cambria Math" panose="02040503050406030204" pitchFamily="18" charset="0"/>
                      </a:rPr>
                      <m:t>𝑑</m:t>
                    </m:r>
                  </m:oMath>
                </a14:m>
                <a:r>
                  <a:rPr lang="en-US" altLang="zh-TW" dirty="0"/>
                  <a:t>: </a:t>
                </a:r>
                <a:r>
                  <a:rPr lang="zh-TW" altLang="en-US" dirty="0"/>
                  <a:t>兩車中心距離</a:t>
                </a:r>
                <a:endParaRPr lang="en-US" altLang="zh-TW" dirty="0"/>
              </a:p>
              <a:p>
                <a:pPr marL="285750" indent="-285750">
                  <a:buFont typeface="Arial" panose="020B0604020202020204" pitchFamily="34" charset="0"/>
                  <a:buChar char="•"/>
                </a:pPr>
                <a14:m>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𝑟</m:t>
                        </m:r>
                      </m:e>
                      <m:sub>
                        <m:r>
                          <a:rPr lang="en-US" altLang="zh-TW" b="0" i="1" smtClean="0">
                            <a:latin typeface="Cambria Math" panose="02040503050406030204" pitchFamily="18" charset="0"/>
                          </a:rPr>
                          <m:t>𝑠</m:t>
                        </m:r>
                      </m:sub>
                    </m:sSub>
                  </m:oMath>
                </a14:m>
                <a:r>
                  <a:rPr lang="en-US" altLang="zh-TW" dirty="0"/>
                  <a:t>:</a:t>
                </a:r>
                <a:r>
                  <a:rPr lang="zh-TW" altLang="en-US" dirty="0"/>
                  <a:t>為車輛的空間佔有距離</a:t>
                </a:r>
                <a:r>
                  <a:rPr lang="en-US" altLang="zh-TW" dirty="0"/>
                  <a:t>(</a:t>
                </a:r>
                <a:r>
                  <a:rPr lang="zh-TW" altLang="en-US" dirty="0"/>
                  <a:t>橢圓半徑</a:t>
                </a:r>
                <a:r>
                  <a:rPr lang="en-US" altLang="zh-TW" dirty="0"/>
                  <a:t>)</a:t>
                </a:r>
                <a:endParaRPr lang="zh-TW" altLang="en-US" dirty="0"/>
              </a:p>
            </p:txBody>
          </p:sp>
        </mc:Choice>
        <mc:Fallback xmlns="">
          <p:sp>
            <p:nvSpPr>
              <p:cNvPr id="11" name="文字方塊 10">
                <a:extLst>
                  <a:ext uri="{FF2B5EF4-FFF2-40B4-BE49-F238E27FC236}">
                    <a16:creationId xmlns:a16="http://schemas.microsoft.com/office/drawing/2014/main" id="{E763B3A6-4686-485F-B61E-A19D5B8053EB}"/>
                  </a:ext>
                </a:extLst>
              </p:cNvPr>
              <p:cNvSpPr txBox="1">
                <a:spLocks noRot="1" noChangeAspect="1" noMove="1" noResize="1" noEditPoints="1" noAdjustHandles="1" noChangeArrowheads="1" noChangeShapeType="1" noTextEdit="1"/>
              </p:cNvSpPr>
              <p:nvPr/>
            </p:nvSpPr>
            <p:spPr>
              <a:xfrm>
                <a:off x="4933054" y="2087408"/>
                <a:ext cx="3799134" cy="2031325"/>
              </a:xfrm>
              <a:prstGeom prst="rect">
                <a:avLst/>
              </a:prstGeom>
              <a:blipFill>
                <a:blip r:embed="rId6"/>
                <a:stretch>
                  <a:fillRect l="-963" t="-1497" r="-482" b="-3593"/>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738039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a:extLst>
              <a:ext uri="{FF2B5EF4-FFF2-40B4-BE49-F238E27FC236}">
                <a16:creationId xmlns:a16="http://schemas.microsoft.com/office/drawing/2014/main" id="{56ADE44C-27BA-4A02-B384-BEDB5D660E7B}"/>
              </a:ext>
            </a:extLst>
          </p:cNvPr>
          <p:cNvSpPr>
            <a:spLocks noGrp="1"/>
          </p:cNvSpPr>
          <p:nvPr>
            <p:ph type="sldNum" sz="quarter" idx="12"/>
          </p:nvPr>
        </p:nvSpPr>
        <p:spPr/>
        <p:txBody>
          <a:bodyPr/>
          <a:lstStyle/>
          <a:p>
            <a:fld id="{6D77D3CB-5987-4045-A9DE-313BCFC794EF}" type="slidenum">
              <a:rPr lang="zh-TW" altLang="en-US" smtClean="0"/>
              <a:pPr/>
              <a:t>11</a:t>
            </a:fld>
            <a:endParaRPr lang="zh-TW" altLang="en-US"/>
          </a:p>
        </p:txBody>
      </p:sp>
      <p:sp>
        <p:nvSpPr>
          <p:cNvPr id="4" name="標題 3">
            <a:extLst>
              <a:ext uri="{FF2B5EF4-FFF2-40B4-BE49-F238E27FC236}">
                <a16:creationId xmlns:a16="http://schemas.microsoft.com/office/drawing/2014/main" id="{50B9B7C5-C789-4F81-BC45-F610D10A6957}"/>
              </a:ext>
            </a:extLst>
          </p:cNvPr>
          <p:cNvSpPr>
            <a:spLocks noGrp="1"/>
          </p:cNvSpPr>
          <p:nvPr>
            <p:ph type="title"/>
          </p:nvPr>
        </p:nvSpPr>
        <p:spPr/>
        <p:txBody>
          <a:bodyPr/>
          <a:lstStyle/>
          <a:p>
            <a:r>
              <a:rPr lang="zh-TW" altLang="en-US" dirty="0"/>
              <a:t>機率風險</a:t>
            </a:r>
            <a:r>
              <a:rPr lang="en-US" altLang="zh-TW" dirty="0"/>
              <a:t>—</a:t>
            </a:r>
            <a:r>
              <a:rPr lang="zh-TW" altLang="en-US" dirty="0"/>
              <a:t>指數分布模型</a:t>
            </a:r>
          </a:p>
        </p:txBody>
      </p:sp>
      <mc:AlternateContent xmlns:mc="http://schemas.openxmlformats.org/markup-compatibility/2006" xmlns:a14="http://schemas.microsoft.com/office/drawing/2010/main">
        <mc:Choice Requires="a14">
          <p:sp>
            <p:nvSpPr>
              <p:cNvPr id="8" name="內容版面配置區 7">
                <a:extLst>
                  <a:ext uri="{FF2B5EF4-FFF2-40B4-BE49-F238E27FC236}">
                    <a16:creationId xmlns:a16="http://schemas.microsoft.com/office/drawing/2014/main" id="{0AD03AD6-2232-4EA1-BE65-37CE859531C1}"/>
                  </a:ext>
                </a:extLst>
              </p:cNvPr>
              <p:cNvSpPr>
                <a:spLocks noGrp="1"/>
              </p:cNvSpPr>
              <p:nvPr>
                <p:ph idx="1"/>
              </p:nvPr>
            </p:nvSpPr>
            <p:spPr>
              <a:xfrm>
                <a:off x="628650" y="1017276"/>
                <a:ext cx="7886700" cy="1321887"/>
              </a:xfrm>
            </p:spPr>
            <p:txBody>
              <a:bodyPr>
                <a:normAutofit/>
              </a:bodyPr>
              <a:lstStyle/>
              <a:p>
                <a:r>
                  <a:rPr lang="zh-TW" altLang="en-US" dirty="0"/>
                  <a:t>透過橢圓座標公式，得到車輛在相對應角度下的橢圓半徑</a:t>
                </a:r>
                <a14:m>
                  <m:oMath xmlns:m="http://schemas.openxmlformats.org/officeDocument/2006/math">
                    <m:r>
                      <a:rPr lang="en-US" altLang="zh-TW" i="1" dirty="0" smtClean="0">
                        <a:latin typeface="Cambria Math" panose="02040503050406030204" pitchFamily="18" charset="0"/>
                      </a:rPr>
                      <m:t>𝑟</m:t>
                    </m:r>
                  </m:oMath>
                </a14:m>
                <a:endParaRPr lang="zh-TW" altLang="en-US" dirty="0"/>
              </a:p>
            </p:txBody>
          </p:sp>
        </mc:Choice>
        <mc:Fallback xmlns="">
          <p:sp>
            <p:nvSpPr>
              <p:cNvPr id="8" name="內容版面配置區 7">
                <a:extLst>
                  <a:ext uri="{FF2B5EF4-FFF2-40B4-BE49-F238E27FC236}">
                    <a16:creationId xmlns:a16="http://schemas.microsoft.com/office/drawing/2014/main" id="{0AD03AD6-2232-4EA1-BE65-37CE859531C1}"/>
                  </a:ext>
                </a:extLst>
              </p:cNvPr>
              <p:cNvSpPr>
                <a:spLocks noGrp="1" noRot="1" noChangeAspect="1" noMove="1" noResize="1" noEditPoints="1" noAdjustHandles="1" noChangeArrowheads="1" noChangeShapeType="1" noTextEdit="1"/>
              </p:cNvSpPr>
              <p:nvPr>
                <p:ph idx="1"/>
              </p:nvPr>
            </p:nvSpPr>
            <p:spPr>
              <a:xfrm>
                <a:off x="628650" y="1017276"/>
                <a:ext cx="7886700" cy="1321887"/>
              </a:xfrm>
              <a:blipFill>
                <a:blip r:embed="rId3"/>
                <a:stretch>
                  <a:fillRect l="-696" t="-5069"/>
                </a:stretch>
              </a:blipFill>
            </p:spPr>
            <p:txBody>
              <a:bodyPr/>
              <a:lstStyle/>
              <a:p>
                <a:r>
                  <a:rPr lang="zh-TW" altLang="en-US">
                    <a:noFill/>
                  </a:rPr>
                  <a:t> </a:t>
                </a:r>
              </a:p>
            </p:txBody>
          </p:sp>
        </mc:Fallback>
      </mc:AlternateContent>
      <p:grpSp>
        <p:nvGrpSpPr>
          <p:cNvPr id="19" name="群組 18">
            <a:extLst>
              <a:ext uri="{FF2B5EF4-FFF2-40B4-BE49-F238E27FC236}">
                <a16:creationId xmlns:a16="http://schemas.microsoft.com/office/drawing/2014/main" id="{3EEE7542-EAB6-4586-B3CF-8937E96B78DC}"/>
              </a:ext>
            </a:extLst>
          </p:cNvPr>
          <p:cNvGrpSpPr/>
          <p:nvPr/>
        </p:nvGrpSpPr>
        <p:grpSpPr>
          <a:xfrm>
            <a:off x="6333067" y="0"/>
            <a:ext cx="2810933" cy="668866"/>
            <a:chOff x="7780867" y="211667"/>
            <a:chExt cx="2810933" cy="668866"/>
          </a:xfrm>
        </p:grpSpPr>
        <p:sp>
          <p:nvSpPr>
            <p:cNvPr id="20" name="矩形 19">
              <a:extLst>
                <a:ext uri="{FF2B5EF4-FFF2-40B4-BE49-F238E27FC236}">
                  <a16:creationId xmlns:a16="http://schemas.microsoft.com/office/drawing/2014/main" id="{4984F377-D513-48FB-883F-EB81AC723777}"/>
                </a:ext>
              </a:extLst>
            </p:cNvPr>
            <p:cNvSpPr/>
            <p:nvPr/>
          </p:nvSpPr>
          <p:spPr>
            <a:xfrm>
              <a:off x="7780867" y="211667"/>
              <a:ext cx="2810933" cy="668866"/>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1" name="群組 20">
              <a:extLst>
                <a:ext uri="{FF2B5EF4-FFF2-40B4-BE49-F238E27FC236}">
                  <a16:creationId xmlns:a16="http://schemas.microsoft.com/office/drawing/2014/main" id="{B68B8EEA-E441-48C5-A927-89111E1C9536}"/>
                </a:ext>
              </a:extLst>
            </p:cNvPr>
            <p:cNvGrpSpPr>
              <a:grpSpLocks noChangeAspect="1"/>
            </p:cNvGrpSpPr>
            <p:nvPr/>
          </p:nvGrpSpPr>
          <p:grpSpPr>
            <a:xfrm>
              <a:off x="7845641" y="307446"/>
              <a:ext cx="2334347" cy="468000"/>
              <a:chOff x="0" y="0"/>
              <a:chExt cx="4211517" cy="851040"/>
            </a:xfrm>
          </p:grpSpPr>
          <p:pic>
            <p:nvPicPr>
              <p:cNvPr id="22" name="圖片 21">
                <a:extLst>
                  <a:ext uri="{FF2B5EF4-FFF2-40B4-BE49-F238E27FC236}">
                    <a16:creationId xmlns:a16="http://schemas.microsoft.com/office/drawing/2014/main" id="{89F5C2BE-8CF9-42A2-9BC3-9D91DCCA48DB}"/>
                  </a:ext>
                </a:extLst>
              </p:cNvPr>
              <p:cNvPicPr>
                <a:picLocks noChangeAspect="1"/>
              </p:cNvPicPr>
              <p:nvPr/>
            </p:nvPicPr>
            <p:blipFill>
              <a:blip r:embed="rId4">
                <a:lum/>
                <a:alphaModFix/>
              </a:blip>
              <a:srcRect/>
              <a:stretch>
                <a:fillRect/>
              </a:stretch>
            </p:blipFill>
            <p:spPr>
              <a:xfrm>
                <a:off x="0" y="0"/>
                <a:ext cx="1414440" cy="851040"/>
              </a:xfrm>
              <a:prstGeom prst="rect">
                <a:avLst/>
              </a:prstGeom>
            </p:spPr>
          </p:pic>
          <p:sp>
            <p:nvSpPr>
              <p:cNvPr id="23" name="文字方塊 19">
                <a:extLst>
                  <a:ext uri="{FF2B5EF4-FFF2-40B4-BE49-F238E27FC236}">
                    <a16:creationId xmlns:a16="http://schemas.microsoft.com/office/drawing/2014/main" id="{BBF5D391-EBB8-4CF2-A5F0-E99C872FE9BE}"/>
                  </a:ext>
                </a:extLst>
              </p:cNvPr>
              <p:cNvSpPr txBox="1"/>
              <p:nvPr/>
            </p:nvSpPr>
            <p:spPr>
              <a:xfrm>
                <a:off x="2133502" y="40139"/>
                <a:ext cx="2078015" cy="492590"/>
              </a:xfrm>
              <a:prstGeom prst="rect">
                <a:avLst/>
              </a:prstGeom>
            </p:spPr>
            <p:txBody>
              <a:bodyPr vert="horz" wrap="none" lIns="90000" tIns="45000" rIns="90000" bIns="45000" anchorCtr="0" compatLnSpc="0">
                <a:spAutoFit/>
              </a:bodyPr>
              <a:lstStyle/>
              <a:p>
                <a:pPr algn="ctr" hangingPunct="0">
                  <a:lnSpc>
                    <a:spcPts val="1585"/>
                  </a:lnSpc>
                </a:pPr>
                <a:r>
                  <a:rPr lang="en-US" sz="1300" b="1" kern="150" dirty="0">
                    <a:effectLst/>
                    <a:latin typeface="Noto Sans CJK TC Regular"/>
                    <a:ea typeface="新細明體" panose="02020500000000000000" pitchFamily="18" charset="-120"/>
                    <a:cs typeface="Times New Roman" panose="02020603050405020304" pitchFamily="18" charset="0"/>
                  </a:rPr>
                  <a:t>National Taiwan University</a:t>
                </a:r>
                <a:endParaRPr lang="zh-TW" sz="1200" kern="150" dirty="0">
                  <a:effectLst/>
                  <a:latin typeface="Calibri" panose="020F0502020204030204" pitchFamily="34" charset="0"/>
                  <a:ea typeface="新細明體" panose="02020500000000000000" pitchFamily="18" charset="-120"/>
                  <a:cs typeface="Times New Roman" panose="02020603050405020304" pitchFamily="18" charset="0"/>
                </a:endParaRPr>
              </a:p>
              <a:p>
                <a:pPr algn="ctr" hangingPunct="0">
                  <a:lnSpc>
                    <a:spcPts val="1585"/>
                  </a:lnSpc>
                </a:pPr>
                <a:r>
                  <a:rPr lang="en-US" sz="1150" kern="150" dirty="0">
                    <a:effectLst/>
                    <a:latin typeface="Noto Sans CJK TC Regular"/>
                    <a:ea typeface="新細明體" panose="02020500000000000000" pitchFamily="18" charset="-120"/>
                    <a:cs typeface="Times New Roman" panose="02020603050405020304" pitchFamily="18" charset="0"/>
                  </a:rPr>
                  <a:t>System Optimization Laboratory</a:t>
                </a:r>
                <a:endParaRPr lang="zh-TW" sz="1200" kern="150" dirty="0">
                  <a:effectLst/>
                  <a:latin typeface="Calibri" panose="020F0502020204030204" pitchFamily="34" charset="0"/>
                  <a:ea typeface="新細明體" panose="02020500000000000000" pitchFamily="18" charset="-120"/>
                  <a:cs typeface="Times New Roman" panose="02020603050405020304" pitchFamily="18" charset="0"/>
                </a:endParaRPr>
              </a:p>
            </p:txBody>
          </p:sp>
        </p:grpSp>
      </p:grpSp>
      <mc:AlternateContent xmlns:mc="http://schemas.openxmlformats.org/markup-compatibility/2006" xmlns:a14="http://schemas.microsoft.com/office/drawing/2010/main">
        <mc:Choice Requires="a14">
          <p:sp>
            <p:nvSpPr>
              <p:cNvPr id="14" name="文字方塊 13">
                <a:extLst>
                  <a:ext uri="{FF2B5EF4-FFF2-40B4-BE49-F238E27FC236}">
                    <a16:creationId xmlns:a16="http://schemas.microsoft.com/office/drawing/2014/main" id="{7A410AFB-595D-4685-8F8F-45811ABDEC21}"/>
                  </a:ext>
                </a:extLst>
              </p:cNvPr>
              <p:cNvSpPr txBox="1"/>
              <p:nvPr/>
            </p:nvSpPr>
            <p:spPr>
              <a:xfrm>
                <a:off x="954491" y="1426060"/>
                <a:ext cx="6434918" cy="182620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zh-TW" i="1" smtClean="0">
                              <a:latin typeface="Cambria Math" panose="02040503050406030204" pitchFamily="18" charset="0"/>
                            </a:rPr>
                          </m:ctrlPr>
                        </m:sSubPr>
                        <m:e>
                          <m:r>
                            <a:rPr kumimoji="1" lang="en-US" altLang="zh-TW" i="1">
                              <a:latin typeface="Cambria Math" panose="02040503050406030204" pitchFamily="18" charset="0"/>
                            </a:rPr>
                            <m:t>𝑟</m:t>
                          </m:r>
                        </m:e>
                        <m:sub>
                          <m:r>
                            <a:rPr kumimoji="1" lang="en-US" altLang="zh-TW" b="0" i="1" smtClean="0">
                              <a:latin typeface="Cambria Math" panose="02040503050406030204" pitchFamily="18" charset="0"/>
                            </a:rPr>
                            <m:t>𝑠</m:t>
                          </m:r>
                        </m:sub>
                      </m:sSub>
                      <m:r>
                        <a:rPr kumimoji="1" lang="en-US" altLang="zh-TW" i="1">
                          <a:latin typeface="Cambria Math" panose="02040503050406030204" pitchFamily="18" charset="0"/>
                        </a:rPr>
                        <m:t>=</m:t>
                      </m:r>
                      <m:d>
                        <m:dPr>
                          <m:begChr m:val="{"/>
                          <m:endChr m:val=""/>
                          <m:ctrlPr>
                            <a:rPr kumimoji="1" lang="en-US" altLang="zh-TW" i="1">
                              <a:latin typeface="Cambria Math" panose="02040503050406030204" pitchFamily="18" charset="0"/>
                            </a:rPr>
                          </m:ctrlPr>
                        </m:dPr>
                        <m:e>
                          <m:eqArr>
                            <m:eqArrPr>
                              <m:ctrlPr>
                                <a:rPr kumimoji="1" lang="en-US" altLang="zh-TW" i="1">
                                  <a:latin typeface="Cambria Math" panose="02040503050406030204" pitchFamily="18" charset="0"/>
                                </a:rPr>
                              </m:ctrlPr>
                            </m:eqArrPr>
                            <m:e>
                              <m:rad>
                                <m:radPr>
                                  <m:degHide m:val="on"/>
                                  <m:ctrlPr>
                                    <a:rPr kumimoji="1" lang="en-US" altLang="zh-TW" i="1">
                                      <a:latin typeface="Cambria Math" panose="02040503050406030204" pitchFamily="18" charset="0"/>
                                    </a:rPr>
                                  </m:ctrlPr>
                                </m:radPr>
                                <m:deg/>
                                <m:e>
                                  <m:sSup>
                                    <m:sSupPr>
                                      <m:ctrlPr>
                                        <a:rPr kumimoji="1" lang="en-US" altLang="zh-TW" i="1">
                                          <a:latin typeface="Cambria Math" panose="02040503050406030204" pitchFamily="18" charset="0"/>
                                        </a:rPr>
                                      </m:ctrlPr>
                                    </m:sSupPr>
                                    <m:e>
                                      <m:d>
                                        <m:dPr>
                                          <m:ctrlPr>
                                            <a:rPr kumimoji="1" lang="en-US" altLang="zh-TW" i="1">
                                              <a:latin typeface="Cambria Math" panose="02040503050406030204" pitchFamily="18" charset="0"/>
                                            </a:rPr>
                                          </m:ctrlPr>
                                        </m:dPr>
                                        <m:e>
                                          <m:r>
                                            <a:rPr kumimoji="1" lang="en-US" altLang="zh-TW" i="1">
                                              <a:latin typeface="Cambria Math" panose="02040503050406030204" pitchFamily="18" charset="0"/>
                                            </a:rPr>
                                            <m:t>𝛾</m:t>
                                          </m:r>
                                          <m:r>
                                            <a:rPr kumimoji="1" lang="en-US" altLang="zh-TW" i="1">
                                              <a:latin typeface="Cambria Math" panose="02040503050406030204" pitchFamily="18" charset="0"/>
                                            </a:rPr>
                                            <m:t>𝑙𝑐𝑜𝑠</m:t>
                                          </m:r>
                                          <m:r>
                                            <a:rPr kumimoji="1" lang="en-US" altLang="zh-TW" i="1">
                                              <a:latin typeface="Cambria Math" panose="02040503050406030204" pitchFamily="18" charset="0"/>
                                            </a:rPr>
                                            <m:t> </m:t>
                                          </m:r>
                                          <m:sSub>
                                            <m:sSubPr>
                                              <m:ctrlPr>
                                                <a:rPr kumimoji="1" lang="en-US" altLang="zh-TW" i="1">
                                                  <a:latin typeface="Cambria Math" panose="02040503050406030204" pitchFamily="18" charset="0"/>
                                                </a:rPr>
                                              </m:ctrlPr>
                                            </m:sSubPr>
                                            <m:e>
                                              <m:r>
                                                <a:rPr kumimoji="1" lang="en-US" altLang="zh-TW" i="1">
                                                  <a:latin typeface="Cambria Math" panose="02040503050406030204" pitchFamily="18" charset="0"/>
                                                </a:rPr>
                                                <m:t>𝜃</m:t>
                                              </m:r>
                                            </m:e>
                                            <m:sub>
                                              <m:r>
                                                <a:rPr kumimoji="1" lang="en-US" altLang="zh-TW" b="0" i="1" smtClean="0">
                                                  <a:latin typeface="Cambria Math" panose="02040503050406030204" pitchFamily="18" charset="0"/>
                                                </a:rPr>
                                                <m:t>𝑠</m:t>
                                              </m:r>
                                            </m:sub>
                                          </m:sSub>
                                        </m:e>
                                      </m:d>
                                    </m:e>
                                    <m:sup>
                                      <m:r>
                                        <a:rPr kumimoji="1" lang="en-US" altLang="zh-TW" i="1">
                                          <a:latin typeface="Cambria Math" panose="02040503050406030204" pitchFamily="18" charset="0"/>
                                        </a:rPr>
                                        <m:t>2</m:t>
                                      </m:r>
                                    </m:sup>
                                  </m:sSup>
                                  <m:r>
                                    <a:rPr kumimoji="1" lang="en-US" altLang="zh-TW" i="1">
                                      <a:latin typeface="Cambria Math" panose="02040503050406030204" pitchFamily="18" charset="0"/>
                                    </a:rPr>
                                    <m:t>+</m:t>
                                  </m:r>
                                  <m:sSup>
                                    <m:sSupPr>
                                      <m:ctrlPr>
                                        <a:rPr kumimoji="1" lang="en-US" altLang="zh-TW" i="1">
                                          <a:latin typeface="Cambria Math" panose="02040503050406030204" pitchFamily="18" charset="0"/>
                                        </a:rPr>
                                      </m:ctrlPr>
                                    </m:sSupPr>
                                    <m:e>
                                      <m:d>
                                        <m:dPr>
                                          <m:ctrlPr>
                                            <a:rPr kumimoji="1" lang="en-US" altLang="zh-TW" i="1">
                                              <a:latin typeface="Cambria Math" panose="02040503050406030204" pitchFamily="18" charset="0"/>
                                            </a:rPr>
                                          </m:ctrlPr>
                                        </m:dPr>
                                        <m:e>
                                          <m:f>
                                            <m:fPr>
                                              <m:ctrlPr>
                                                <a:rPr kumimoji="1" lang="en-US" altLang="zh-TW" i="1">
                                                  <a:latin typeface="Cambria Math" panose="02040503050406030204" pitchFamily="18" charset="0"/>
                                                </a:rPr>
                                              </m:ctrlPr>
                                            </m:fPr>
                                            <m:num>
                                              <m:r>
                                                <a:rPr kumimoji="1" lang="en-US" altLang="zh-TW" i="1">
                                                  <a:latin typeface="Cambria Math" panose="02040503050406030204" pitchFamily="18" charset="0"/>
                                                </a:rPr>
                                                <m:t>𝑤</m:t>
                                              </m:r>
                                            </m:num>
                                            <m:den>
                                              <m:r>
                                                <a:rPr kumimoji="1" lang="en-US" altLang="zh-TW" i="1">
                                                  <a:latin typeface="Cambria Math" panose="02040503050406030204" pitchFamily="18" charset="0"/>
                                                </a:rPr>
                                                <m:t>2</m:t>
                                              </m:r>
                                            </m:den>
                                          </m:f>
                                          <m:func>
                                            <m:funcPr>
                                              <m:ctrlPr>
                                                <a:rPr kumimoji="1" lang="en-US" altLang="zh-TW" i="1">
                                                  <a:latin typeface="Cambria Math" panose="02040503050406030204" pitchFamily="18" charset="0"/>
                                                </a:rPr>
                                              </m:ctrlPr>
                                            </m:funcPr>
                                            <m:fName>
                                              <m:r>
                                                <m:rPr>
                                                  <m:sty m:val="p"/>
                                                </m:rPr>
                                                <a:rPr kumimoji="1" lang="en-US" altLang="zh-TW">
                                                  <a:latin typeface="Cambria Math" panose="02040503050406030204" pitchFamily="18" charset="0"/>
                                                </a:rPr>
                                                <m:t>sin</m:t>
                                              </m:r>
                                            </m:fName>
                                            <m:e>
                                              <m:sSub>
                                                <m:sSubPr>
                                                  <m:ctrlPr>
                                                    <a:rPr kumimoji="1" lang="en-US" altLang="zh-TW" i="1">
                                                      <a:latin typeface="Cambria Math" panose="02040503050406030204" pitchFamily="18" charset="0"/>
                                                    </a:rPr>
                                                  </m:ctrlPr>
                                                </m:sSubPr>
                                                <m:e>
                                                  <m:r>
                                                    <a:rPr kumimoji="1" lang="en-US" altLang="zh-TW" i="1">
                                                      <a:latin typeface="Cambria Math" panose="02040503050406030204" pitchFamily="18" charset="0"/>
                                                    </a:rPr>
                                                    <m:t>𝜃</m:t>
                                                  </m:r>
                                                </m:e>
                                                <m:sub>
                                                  <m:r>
                                                    <a:rPr kumimoji="1" lang="en-US" altLang="zh-TW" b="0" i="1" smtClean="0">
                                                      <a:latin typeface="Cambria Math" panose="02040503050406030204" pitchFamily="18" charset="0"/>
                                                    </a:rPr>
                                                    <m:t>𝑠</m:t>
                                                  </m:r>
                                                </m:sub>
                                              </m:sSub>
                                            </m:e>
                                          </m:func>
                                        </m:e>
                                      </m:d>
                                    </m:e>
                                    <m:sup>
                                      <m:r>
                                        <a:rPr kumimoji="1" lang="en-US" altLang="zh-TW" i="1">
                                          <a:latin typeface="Cambria Math" panose="02040503050406030204" pitchFamily="18" charset="0"/>
                                        </a:rPr>
                                        <m:t>2</m:t>
                                      </m:r>
                                    </m:sup>
                                  </m:sSup>
                                </m:e>
                              </m:rad>
                              <m:r>
                                <a:rPr kumimoji="1" lang="en-US" altLang="zh-TW" i="1">
                                  <a:latin typeface="Cambria Math" panose="02040503050406030204" pitchFamily="18" charset="0"/>
                                </a:rPr>
                                <m:t>        </m:t>
                              </m:r>
                              <m:r>
                                <a:rPr kumimoji="1" lang="en-US" altLang="zh-TW" b="0" i="1" smtClean="0">
                                  <a:latin typeface="Cambria Math" panose="02040503050406030204" pitchFamily="18" charset="0"/>
                                </a:rPr>
                                <m:t>  </m:t>
                              </m:r>
                              <m:r>
                                <a:rPr kumimoji="1" lang="en-US" altLang="zh-TW" i="1">
                                  <a:latin typeface="Cambria Math" panose="02040503050406030204" pitchFamily="18" charset="0"/>
                                </a:rPr>
                                <m:t>,</m:t>
                              </m:r>
                              <m:sSub>
                                <m:sSubPr>
                                  <m:ctrlPr>
                                    <a:rPr kumimoji="1" lang="en-US" altLang="zh-TW" i="1">
                                      <a:latin typeface="Cambria Math" panose="02040503050406030204" pitchFamily="18" charset="0"/>
                                    </a:rPr>
                                  </m:ctrlPr>
                                </m:sSubPr>
                                <m:e>
                                  <m:r>
                                    <a:rPr kumimoji="1" lang="en-US" altLang="zh-TW" i="1">
                                      <a:latin typeface="Cambria Math" panose="02040503050406030204" pitchFamily="18" charset="0"/>
                                    </a:rPr>
                                    <m:t>𝜃</m:t>
                                  </m:r>
                                </m:e>
                                <m:sub>
                                  <m:r>
                                    <a:rPr kumimoji="1" lang="en-US" altLang="zh-TW" b="0" i="1" smtClean="0">
                                      <a:latin typeface="Cambria Math" panose="02040503050406030204" pitchFamily="18" charset="0"/>
                                    </a:rPr>
                                    <m:t>𝑠</m:t>
                                  </m:r>
                                </m:sub>
                              </m:sSub>
                              <m:r>
                                <a:rPr kumimoji="1" lang="en-US" altLang="zh-TW" i="1">
                                  <a:latin typeface="Cambria Math" panose="02040503050406030204" pitchFamily="18" charset="0"/>
                                </a:rPr>
                                <m:t>∈</m:t>
                              </m:r>
                              <m:d>
                                <m:dPr>
                                  <m:begChr m:val="["/>
                                  <m:endChr m:val="]"/>
                                  <m:ctrlPr>
                                    <a:rPr kumimoji="1" lang="en-US" altLang="zh-TW" i="1">
                                      <a:latin typeface="Cambria Math" panose="02040503050406030204" pitchFamily="18" charset="0"/>
                                    </a:rPr>
                                  </m:ctrlPr>
                                </m:dPr>
                                <m:e>
                                  <m:r>
                                    <a:rPr kumimoji="1" lang="en-US" altLang="zh-TW" i="1">
                                      <a:latin typeface="Cambria Math" panose="02040503050406030204" pitchFamily="18" charset="0"/>
                                    </a:rPr>
                                    <m:t>−</m:t>
                                  </m:r>
                                  <m:f>
                                    <m:fPr>
                                      <m:ctrlPr>
                                        <a:rPr kumimoji="1" lang="en-US" altLang="zh-TW" i="1">
                                          <a:latin typeface="Cambria Math" panose="02040503050406030204" pitchFamily="18" charset="0"/>
                                        </a:rPr>
                                      </m:ctrlPr>
                                    </m:fPr>
                                    <m:num>
                                      <m:r>
                                        <a:rPr kumimoji="1" lang="en-US" altLang="zh-TW" i="1">
                                          <a:latin typeface="Cambria Math" panose="02040503050406030204" pitchFamily="18" charset="0"/>
                                        </a:rPr>
                                        <m:t>𝜋</m:t>
                                      </m:r>
                                    </m:num>
                                    <m:den>
                                      <m:r>
                                        <a:rPr kumimoji="1" lang="en-US" altLang="zh-TW" i="1">
                                          <a:latin typeface="Cambria Math" panose="02040503050406030204" pitchFamily="18" charset="0"/>
                                        </a:rPr>
                                        <m:t>2</m:t>
                                      </m:r>
                                    </m:den>
                                  </m:f>
                                  <m:r>
                                    <a:rPr kumimoji="1" lang="en-US" altLang="zh-TW" i="1">
                                      <a:latin typeface="Cambria Math" panose="02040503050406030204" pitchFamily="18" charset="0"/>
                                    </a:rPr>
                                    <m:t>,</m:t>
                                  </m:r>
                                  <m:f>
                                    <m:fPr>
                                      <m:ctrlPr>
                                        <a:rPr kumimoji="1" lang="en-US" altLang="zh-TW" i="1">
                                          <a:latin typeface="Cambria Math" panose="02040503050406030204" pitchFamily="18" charset="0"/>
                                        </a:rPr>
                                      </m:ctrlPr>
                                    </m:fPr>
                                    <m:num>
                                      <m:r>
                                        <a:rPr kumimoji="1" lang="en-US" altLang="zh-TW" i="1">
                                          <a:latin typeface="Cambria Math" panose="02040503050406030204" pitchFamily="18" charset="0"/>
                                        </a:rPr>
                                        <m:t>𝜋</m:t>
                                      </m:r>
                                    </m:num>
                                    <m:den>
                                      <m:r>
                                        <a:rPr kumimoji="1" lang="en-US" altLang="zh-TW" i="1">
                                          <a:latin typeface="Cambria Math" panose="02040503050406030204" pitchFamily="18" charset="0"/>
                                        </a:rPr>
                                        <m:t>2</m:t>
                                      </m:r>
                                    </m:den>
                                  </m:f>
                                </m:e>
                              </m:d>
                            </m:e>
                            <m:e>
                              <m:rad>
                                <m:radPr>
                                  <m:degHide m:val="on"/>
                                  <m:ctrlPr>
                                    <a:rPr kumimoji="1" lang="en-US" altLang="zh-TW" i="1">
                                      <a:latin typeface="Cambria Math" panose="02040503050406030204" pitchFamily="18" charset="0"/>
                                    </a:rPr>
                                  </m:ctrlPr>
                                </m:radPr>
                                <m:deg/>
                                <m:e>
                                  <m:sSup>
                                    <m:sSupPr>
                                      <m:ctrlPr>
                                        <a:rPr kumimoji="1" lang="en-US" altLang="zh-TW" i="1">
                                          <a:latin typeface="Cambria Math" panose="02040503050406030204" pitchFamily="18" charset="0"/>
                                        </a:rPr>
                                      </m:ctrlPr>
                                    </m:sSupPr>
                                    <m:e>
                                      <m:d>
                                        <m:dPr>
                                          <m:ctrlPr>
                                            <a:rPr kumimoji="1" lang="en-US" altLang="zh-TW" i="1" smtClean="0">
                                              <a:latin typeface="Cambria Math" panose="02040503050406030204" pitchFamily="18" charset="0"/>
                                            </a:rPr>
                                          </m:ctrlPr>
                                        </m:dPr>
                                        <m:e>
                                          <m:r>
                                            <a:rPr kumimoji="1" lang="en-US" altLang="zh-TW" i="1">
                                              <a:latin typeface="Cambria Math" panose="02040503050406030204" pitchFamily="18" charset="0"/>
                                            </a:rPr>
                                            <m:t>(1−</m:t>
                                          </m:r>
                                          <m:r>
                                            <a:rPr kumimoji="1" lang="en-US" altLang="zh-TW" i="1">
                                              <a:latin typeface="Cambria Math" panose="02040503050406030204" pitchFamily="18" charset="0"/>
                                            </a:rPr>
                                            <m:t>𝛾</m:t>
                                          </m:r>
                                          <m:r>
                                            <a:rPr kumimoji="1" lang="en-US" altLang="zh-TW" i="1">
                                              <a:latin typeface="Cambria Math" panose="02040503050406030204" pitchFamily="18" charset="0"/>
                                            </a:rPr>
                                            <m:t>)</m:t>
                                          </m:r>
                                          <m:r>
                                            <a:rPr kumimoji="1" lang="en-US" altLang="zh-TW" i="1">
                                              <a:latin typeface="Cambria Math" panose="02040503050406030204" pitchFamily="18" charset="0"/>
                                            </a:rPr>
                                            <m:t>𝑙𝑐𝑜𝑠</m:t>
                                          </m:r>
                                          <m:r>
                                            <a:rPr kumimoji="1" lang="en-US" altLang="zh-TW" i="1">
                                              <a:latin typeface="Cambria Math" panose="02040503050406030204" pitchFamily="18" charset="0"/>
                                            </a:rPr>
                                            <m:t> </m:t>
                                          </m:r>
                                          <m:sSub>
                                            <m:sSubPr>
                                              <m:ctrlPr>
                                                <a:rPr kumimoji="1" lang="en-US" altLang="zh-TW" i="1">
                                                  <a:latin typeface="Cambria Math" panose="02040503050406030204" pitchFamily="18" charset="0"/>
                                                </a:rPr>
                                              </m:ctrlPr>
                                            </m:sSubPr>
                                            <m:e>
                                              <m:r>
                                                <a:rPr kumimoji="1" lang="en-US" altLang="zh-TW" i="1">
                                                  <a:latin typeface="Cambria Math" panose="02040503050406030204" pitchFamily="18" charset="0"/>
                                                </a:rPr>
                                                <m:t>𝜃</m:t>
                                              </m:r>
                                            </m:e>
                                            <m:sub>
                                              <m:r>
                                                <a:rPr kumimoji="1" lang="en-US" altLang="zh-TW" b="0" i="1" smtClean="0">
                                                  <a:latin typeface="Cambria Math" panose="02040503050406030204" pitchFamily="18" charset="0"/>
                                                </a:rPr>
                                                <m:t>𝑠</m:t>
                                              </m:r>
                                            </m:sub>
                                          </m:sSub>
                                        </m:e>
                                      </m:d>
                                    </m:e>
                                    <m:sup>
                                      <m:r>
                                        <a:rPr kumimoji="1" lang="en-US" altLang="zh-TW" i="1">
                                          <a:latin typeface="Cambria Math" panose="02040503050406030204" pitchFamily="18" charset="0"/>
                                        </a:rPr>
                                        <m:t>2</m:t>
                                      </m:r>
                                    </m:sup>
                                  </m:sSup>
                                  <m:r>
                                    <a:rPr kumimoji="1" lang="en-US" altLang="zh-TW" i="1">
                                      <a:latin typeface="Cambria Math" panose="02040503050406030204" pitchFamily="18" charset="0"/>
                                    </a:rPr>
                                    <m:t>+</m:t>
                                  </m:r>
                                  <m:sSup>
                                    <m:sSupPr>
                                      <m:ctrlPr>
                                        <a:rPr kumimoji="1" lang="en-US" altLang="zh-TW" i="1">
                                          <a:latin typeface="Cambria Math" panose="02040503050406030204" pitchFamily="18" charset="0"/>
                                        </a:rPr>
                                      </m:ctrlPr>
                                    </m:sSupPr>
                                    <m:e>
                                      <m:d>
                                        <m:dPr>
                                          <m:ctrlPr>
                                            <a:rPr kumimoji="1" lang="en-US" altLang="zh-TW" i="1">
                                              <a:latin typeface="Cambria Math" panose="02040503050406030204" pitchFamily="18" charset="0"/>
                                            </a:rPr>
                                          </m:ctrlPr>
                                        </m:dPr>
                                        <m:e>
                                          <m:f>
                                            <m:fPr>
                                              <m:ctrlPr>
                                                <a:rPr kumimoji="1" lang="en-US" altLang="zh-TW" i="1">
                                                  <a:latin typeface="Cambria Math" panose="02040503050406030204" pitchFamily="18" charset="0"/>
                                                </a:rPr>
                                              </m:ctrlPr>
                                            </m:fPr>
                                            <m:num>
                                              <m:r>
                                                <a:rPr kumimoji="1" lang="en-US" altLang="zh-TW" i="1">
                                                  <a:latin typeface="Cambria Math" panose="02040503050406030204" pitchFamily="18" charset="0"/>
                                                </a:rPr>
                                                <m:t>𝑤</m:t>
                                              </m:r>
                                            </m:num>
                                            <m:den>
                                              <m:r>
                                                <a:rPr kumimoji="1" lang="en-US" altLang="zh-TW" i="1">
                                                  <a:latin typeface="Cambria Math" panose="02040503050406030204" pitchFamily="18" charset="0"/>
                                                </a:rPr>
                                                <m:t>2</m:t>
                                              </m:r>
                                            </m:den>
                                          </m:f>
                                          <m:func>
                                            <m:funcPr>
                                              <m:ctrlPr>
                                                <a:rPr kumimoji="1" lang="en-US" altLang="zh-TW" i="1">
                                                  <a:latin typeface="Cambria Math" panose="02040503050406030204" pitchFamily="18" charset="0"/>
                                                </a:rPr>
                                              </m:ctrlPr>
                                            </m:funcPr>
                                            <m:fName>
                                              <m:r>
                                                <m:rPr>
                                                  <m:sty m:val="p"/>
                                                </m:rPr>
                                                <a:rPr kumimoji="1" lang="en-US" altLang="zh-TW">
                                                  <a:latin typeface="Cambria Math" panose="02040503050406030204" pitchFamily="18" charset="0"/>
                                                </a:rPr>
                                                <m:t>sin</m:t>
                                              </m:r>
                                            </m:fName>
                                            <m:e>
                                              <m:sSub>
                                                <m:sSubPr>
                                                  <m:ctrlPr>
                                                    <a:rPr kumimoji="1" lang="en-US" altLang="zh-TW" i="1">
                                                      <a:latin typeface="Cambria Math" panose="02040503050406030204" pitchFamily="18" charset="0"/>
                                                    </a:rPr>
                                                  </m:ctrlPr>
                                                </m:sSubPr>
                                                <m:e>
                                                  <m:r>
                                                    <a:rPr kumimoji="1" lang="en-US" altLang="zh-TW" i="1">
                                                      <a:latin typeface="Cambria Math" panose="02040503050406030204" pitchFamily="18" charset="0"/>
                                                    </a:rPr>
                                                    <m:t>𝜃</m:t>
                                                  </m:r>
                                                </m:e>
                                                <m:sub>
                                                  <m:r>
                                                    <a:rPr kumimoji="1" lang="en-US" altLang="zh-TW" b="0" i="1" smtClean="0">
                                                      <a:latin typeface="Cambria Math" panose="02040503050406030204" pitchFamily="18" charset="0"/>
                                                    </a:rPr>
                                                    <m:t>𝑠</m:t>
                                                  </m:r>
                                                </m:sub>
                                              </m:sSub>
                                            </m:e>
                                          </m:func>
                                        </m:e>
                                      </m:d>
                                    </m:e>
                                    <m:sup>
                                      <m:r>
                                        <a:rPr kumimoji="1" lang="en-US" altLang="zh-TW" i="1">
                                          <a:latin typeface="Cambria Math" panose="02040503050406030204" pitchFamily="18" charset="0"/>
                                        </a:rPr>
                                        <m:t>2</m:t>
                                      </m:r>
                                    </m:sup>
                                  </m:sSup>
                                  <m:r>
                                    <a:rPr kumimoji="1" lang="zh-TW" altLang="en-US" i="1">
                                      <a:latin typeface="Cambria Math" panose="02040503050406030204" pitchFamily="18" charset="0"/>
                                    </a:rPr>
                                    <m:t> </m:t>
                                  </m:r>
                                </m:e>
                              </m:rad>
                              <m:r>
                                <a:rPr kumimoji="1" lang="en-US" altLang="zh-TW" b="0" i="1" smtClean="0">
                                  <a:latin typeface="Cambria Math" panose="02040503050406030204" pitchFamily="18" charset="0"/>
                                </a:rPr>
                                <m:t>                 </m:t>
                              </m:r>
                              <m:r>
                                <a:rPr kumimoji="1" lang="en-US" altLang="zh-TW" i="1">
                                  <a:latin typeface="Cambria Math" panose="02040503050406030204" pitchFamily="18" charset="0"/>
                                </a:rPr>
                                <m:t>,</m:t>
                              </m:r>
                              <m:r>
                                <a:rPr kumimoji="1" lang="en-US" altLang="zh-TW" i="1">
                                  <a:latin typeface="Cambria Math" panose="02040503050406030204" pitchFamily="18" charset="0"/>
                                </a:rPr>
                                <m:t>𝑒𝑙𝑠𝑒</m:t>
                              </m:r>
                            </m:e>
                          </m:eqArr>
                        </m:e>
                      </m:d>
                    </m:oMath>
                  </m:oMathPara>
                </a14:m>
                <a:endParaRPr kumimoji="1" lang="zh-TW" altLang="en-US" sz="1800" dirty="0"/>
              </a:p>
            </p:txBody>
          </p:sp>
        </mc:Choice>
        <mc:Fallback xmlns="">
          <p:sp>
            <p:nvSpPr>
              <p:cNvPr id="14" name="文字方塊 13">
                <a:extLst>
                  <a:ext uri="{FF2B5EF4-FFF2-40B4-BE49-F238E27FC236}">
                    <a16:creationId xmlns:a16="http://schemas.microsoft.com/office/drawing/2014/main" id="{7A410AFB-595D-4685-8F8F-45811ABDEC21}"/>
                  </a:ext>
                </a:extLst>
              </p:cNvPr>
              <p:cNvSpPr txBox="1">
                <a:spLocks noRot="1" noChangeAspect="1" noMove="1" noResize="1" noEditPoints="1" noAdjustHandles="1" noChangeArrowheads="1" noChangeShapeType="1" noTextEdit="1"/>
              </p:cNvSpPr>
              <p:nvPr/>
            </p:nvSpPr>
            <p:spPr>
              <a:xfrm>
                <a:off x="954491" y="1426060"/>
                <a:ext cx="6434918" cy="1826206"/>
              </a:xfrm>
              <a:prstGeom prst="rect">
                <a:avLst/>
              </a:prstGeom>
              <a:blipFill>
                <a:blip r:embed="rId5"/>
                <a:stretch>
                  <a:fillRect/>
                </a:stretch>
              </a:blipFill>
            </p:spPr>
            <p:txBody>
              <a:bodyPr/>
              <a:lstStyle/>
              <a:p>
                <a:r>
                  <a:rPr lang="zh-TW" altLang="en-US">
                    <a:noFill/>
                  </a:rPr>
                  <a:t> </a:t>
                </a:r>
              </a:p>
            </p:txBody>
          </p:sp>
        </mc:Fallback>
      </mc:AlternateContent>
      <p:pic>
        <p:nvPicPr>
          <p:cNvPr id="16" name="圖片 15">
            <a:extLst>
              <a:ext uri="{FF2B5EF4-FFF2-40B4-BE49-F238E27FC236}">
                <a16:creationId xmlns:a16="http://schemas.microsoft.com/office/drawing/2014/main" id="{86F7B53D-03F1-44C2-AAAD-13D2DF73CE4D}"/>
              </a:ext>
            </a:extLst>
          </p:cNvPr>
          <p:cNvPicPr>
            <a:picLocks noChangeAspect="1"/>
          </p:cNvPicPr>
          <p:nvPr/>
        </p:nvPicPr>
        <p:blipFill>
          <a:blip r:embed="rId6"/>
          <a:stretch>
            <a:fillRect/>
          </a:stretch>
        </p:blipFill>
        <p:spPr>
          <a:xfrm>
            <a:off x="1962649" y="5187477"/>
            <a:ext cx="4896682" cy="1416846"/>
          </a:xfrm>
          <a:prstGeom prst="rect">
            <a:avLst/>
          </a:prstGeom>
        </p:spPr>
      </p:pic>
      <mc:AlternateContent xmlns:mc="http://schemas.openxmlformats.org/markup-compatibility/2006" xmlns:a14="http://schemas.microsoft.com/office/drawing/2010/main">
        <mc:Choice Requires="a14">
          <p:sp>
            <p:nvSpPr>
              <p:cNvPr id="24" name="內容版面配置區 7">
                <a:extLst>
                  <a:ext uri="{FF2B5EF4-FFF2-40B4-BE49-F238E27FC236}">
                    <a16:creationId xmlns:a16="http://schemas.microsoft.com/office/drawing/2014/main" id="{1FAD2183-AEB0-489B-9BBB-A26F50C5DBC1}"/>
                  </a:ext>
                </a:extLst>
              </p:cNvPr>
              <p:cNvSpPr txBox="1">
                <a:spLocks/>
              </p:cNvSpPr>
              <p:nvPr/>
            </p:nvSpPr>
            <p:spPr>
              <a:xfrm>
                <a:off x="628650" y="3329245"/>
                <a:ext cx="7886700" cy="13218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j-lt"/>
                    <a:ea typeface="+mj-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j-lt"/>
                    <a:ea typeface="+mj-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j-lt"/>
                    <a:ea typeface="+mj-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j-lt"/>
                    <a:ea typeface="+mj-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TW" altLang="en-US" dirty="0"/>
                  <a:t>中心連線距離</a:t>
                </a:r>
                <a14:m>
                  <m:oMath xmlns:m="http://schemas.openxmlformats.org/officeDocument/2006/math">
                    <m:r>
                      <a:rPr lang="en-US" altLang="zh-TW" i="1" dirty="0" smtClean="0">
                        <a:latin typeface="Cambria Math" panose="02040503050406030204" pitchFamily="18" charset="0"/>
                      </a:rPr>
                      <m:t>𝑑</m:t>
                    </m:r>
                  </m:oMath>
                </a14:m>
                <a:r>
                  <a:rPr lang="zh-TW" altLang="en-US" dirty="0"/>
                  <a:t>減兩車碰撞半徑</a:t>
                </a:r>
                <a14:m>
                  <m:oMath xmlns:m="http://schemas.openxmlformats.org/officeDocument/2006/math">
                    <m:sSub>
                      <m:sSubPr>
                        <m:ctrlPr>
                          <a:rPr lang="en-US" altLang="zh-TW" i="1" dirty="0" smtClean="0">
                            <a:latin typeface="Cambria Math" panose="02040503050406030204" pitchFamily="18" charset="0"/>
                          </a:rPr>
                        </m:ctrlPr>
                      </m:sSubPr>
                      <m:e>
                        <m:r>
                          <a:rPr lang="en-US" altLang="zh-TW" i="1" dirty="0" smtClean="0">
                            <a:latin typeface="Cambria Math" panose="02040503050406030204" pitchFamily="18" charset="0"/>
                          </a:rPr>
                          <m:t>𝑟</m:t>
                        </m:r>
                      </m:e>
                      <m:sub>
                        <m:r>
                          <a:rPr lang="en-US" altLang="zh-TW" i="1" dirty="0" smtClean="0">
                            <a:latin typeface="Cambria Math" panose="02040503050406030204" pitchFamily="18" charset="0"/>
                          </a:rPr>
                          <m:t>𝑠</m:t>
                        </m:r>
                      </m:sub>
                    </m:sSub>
                    <m:r>
                      <a:rPr lang="en-US" altLang="zh-TW" i="1" dirty="0" smtClean="0">
                        <a:latin typeface="Cambria Math" panose="02040503050406030204" pitchFamily="18" charset="0"/>
                      </a:rPr>
                      <m:t>, </m:t>
                    </m:r>
                    <m:sSub>
                      <m:sSubPr>
                        <m:ctrlPr>
                          <a:rPr lang="en-US" altLang="zh-TW" i="1" dirty="0" err="1" smtClean="0">
                            <a:latin typeface="Cambria Math" panose="02040503050406030204" pitchFamily="18" charset="0"/>
                          </a:rPr>
                        </m:ctrlPr>
                      </m:sSubPr>
                      <m:e>
                        <m:r>
                          <a:rPr lang="en-US" altLang="zh-TW" i="1" dirty="0" err="1" smtClean="0">
                            <a:latin typeface="Cambria Math" panose="02040503050406030204" pitchFamily="18" charset="0"/>
                          </a:rPr>
                          <m:t>𝑟</m:t>
                        </m:r>
                      </m:e>
                      <m:sub>
                        <m:r>
                          <a:rPr lang="en-US" altLang="zh-TW" b="0" i="1" dirty="0" smtClean="0">
                            <a:latin typeface="Cambria Math" panose="02040503050406030204" pitchFamily="18" charset="0"/>
                          </a:rPr>
                          <m:t>𝑡</m:t>
                        </m:r>
                      </m:sub>
                    </m:sSub>
                  </m:oMath>
                </a14:m>
                <a:r>
                  <a:rPr lang="zh-TW" altLang="en-US" dirty="0"/>
                  <a:t>後可以得到兩車間距。將此間距乘以指數分布</a:t>
                </a:r>
                <a14:m>
                  <m:oMath xmlns:m="http://schemas.openxmlformats.org/officeDocument/2006/math">
                    <m:r>
                      <m:rPr>
                        <m:sty m:val="p"/>
                      </m:rPr>
                      <a:rPr lang="el-GR" altLang="zh-TW" i="1" smtClean="0">
                        <a:latin typeface="Cambria Math" panose="02040503050406030204" pitchFamily="18" charset="0"/>
                      </a:rPr>
                      <m:t>λ</m:t>
                    </m:r>
                  </m:oMath>
                </a14:m>
                <a:r>
                  <a:rPr lang="zh-TW" altLang="en-US" dirty="0"/>
                  <a:t>後，便可得到呈指數分布的碰撞風險機率。</a:t>
                </a:r>
              </a:p>
            </p:txBody>
          </p:sp>
        </mc:Choice>
        <mc:Fallback xmlns="">
          <p:sp>
            <p:nvSpPr>
              <p:cNvPr id="24" name="內容版面配置區 7">
                <a:extLst>
                  <a:ext uri="{FF2B5EF4-FFF2-40B4-BE49-F238E27FC236}">
                    <a16:creationId xmlns:a16="http://schemas.microsoft.com/office/drawing/2014/main" id="{1FAD2183-AEB0-489B-9BBB-A26F50C5DBC1}"/>
                  </a:ext>
                </a:extLst>
              </p:cNvPr>
              <p:cNvSpPr txBox="1">
                <a:spLocks noRot="1" noChangeAspect="1" noMove="1" noResize="1" noEditPoints="1" noAdjustHandles="1" noChangeArrowheads="1" noChangeShapeType="1" noTextEdit="1"/>
              </p:cNvSpPr>
              <p:nvPr/>
            </p:nvSpPr>
            <p:spPr>
              <a:xfrm>
                <a:off x="628650" y="3329245"/>
                <a:ext cx="7886700" cy="1321887"/>
              </a:xfrm>
              <a:prstGeom prst="rect">
                <a:avLst/>
              </a:prstGeom>
              <a:blipFill>
                <a:blip r:embed="rId7"/>
                <a:stretch>
                  <a:fillRect l="-696" t="-4608"/>
                </a:stretch>
              </a:blipFill>
            </p:spPr>
            <p:txBody>
              <a:bodyPr/>
              <a:lstStyle/>
              <a:p>
                <a:r>
                  <a:rPr lang="zh-TW" altLang="en-US">
                    <a:noFill/>
                  </a:rPr>
                  <a:t> </a:t>
                </a:r>
              </a:p>
            </p:txBody>
          </p:sp>
        </mc:Fallback>
      </mc:AlternateContent>
      <p:pic>
        <p:nvPicPr>
          <p:cNvPr id="5" name="圖片 4">
            <a:extLst>
              <a:ext uri="{FF2B5EF4-FFF2-40B4-BE49-F238E27FC236}">
                <a16:creationId xmlns:a16="http://schemas.microsoft.com/office/drawing/2014/main" id="{156C4E1F-4D4B-4B34-8D3A-1164210F6EF1}"/>
              </a:ext>
            </a:extLst>
          </p:cNvPr>
          <p:cNvPicPr>
            <a:picLocks noChangeAspect="1"/>
          </p:cNvPicPr>
          <p:nvPr/>
        </p:nvPicPr>
        <p:blipFill>
          <a:blip r:embed="rId8"/>
          <a:stretch>
            <a:fillRect/>
          </a:stretch>
        </p:blipFill>
        <p:spPr>
          <a:xfrm>
            <a:off x="2032143" y="4114787"/>
            <a:ext cx="4757694" cy="1072690"/>
          </a:xfrm>
          <a:prstGeom prst="rect">
            <a:avLst/>
          </a:prstGeom>
        </p:spPr>
      </p:pic>
    </p:spTree>
    <p:extLst>
      <p:ext uri="{BB962C8B-B14F-4D97-AF65-F5344CB8AC3E}">
        <p14:creationId xmlns:p14="http://schemas.microsoft.com/office/powerpoint/2010/main" val="3974546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a:extLst>
              <a:ext uri="{FF2B5EF4-FFF2-40B4-BE49-F238E27FC236}">
                <a16:creationId xmlns:a16="http://schemas.microsoft.com/office/drawing/2014/main" id="{56ADE44C-27BA-4A02-B384-BEDB5D660E7B}"/>
              </a:ext>
            </a:extLst>
          </p:cNvPr>
          <p:cNvSpPr>
            <a:spLocks noGrp="1"/>
          </p:cNvSpPr>
          <p:nvPr>
            <p:ph type="sldNum" sz="quarter" idx="12"/>
          </p:nvPr>
        </p:nvSpPr>
        <p:spPr/>
        <p:txBody>
          <a:bodyPr/>
          <a:lstStyle/>
          <a:p>
            <a:fld id="{6D77D3CB-5987-4045-A9DE-313BCFC794EF}" type="slidenum">
              <a:rPr lang="zh-TW" altLang="en-US" smtClean="0"/>
              <a:pPr/>
              <a:t>12</a:t>
            </a:fld>
            <a:endParaRPr lang="zh-TW" altLang="en-US"/>
          </a:p>
        </p:txBody>
      </p:sp>
      <p:sp>
        <p:nvSpPr>
          <p:cNvPr id="4" name="標題 3">
            <a:extLst>
              <a:ext uri="{FF2B5EF4-FFF2-40B4-BE49-F238E27FC236}">
                <a16:creationId xmlns:a16="http://schemas.microsoft.com/office/drawing/2014/main" id="{50B9B7C5-C789-4F81-BC45-F610D10A6957}"/>
              </a:ext>
            </a:extLst>
          </p:cNvPr>
          <p:cNvSpPr>
            <a:spLocks noGrp="1"/>
          </p:cNvSpPr>
          <p:nvPr>
            <p:ph type="title"/>
          </p:nvPr>
        </p:nvSpPr>
        <p:spPr/>
        <p:txBody>
          <a:bodyPr/>
          <a:lstStyle/>
          <a:p>
            <a:r>
              <a:rPr lang="zh-TW" altLang="en-US" dirty="0"/>
              <a:t>機率風險</a:t>
            </a:r>
            <a:r>
              <a:rPr lang="en-US" altLang="zh-TW" dirty="0"/>
              <a:t>—</a:t>
            </a:r>
            <a:r>
              <a:rPr lang="zh-TW" altLang="en-US" dirty="0"/>
              <a:t>指數分布模型</a:t>
            </a:r>
          </a:p>
        </p:txBody>
      </p:sp>
      <p:grpSp>
        <p:nvGrpSpPr>
          <p:cNvPr id="19" name="群組 18">
            <a:extLst>
              <a:ext uri="{FF2B5EF4-FFF2-40B4-BE49-F238E27FC236}">
                <a16:creationId xmlns:a16="http://schemas.microsoft.com/office/drawing/2014/main" id="{3EEE7542-EAB6-4586-B3CF-8937E96B78DC}"/>
              </a:ext>
            </a:extLst>
          </p:cNvPr>
          <p:cNvGrpSpPr/>
          <p:nvPr/>
        </p:nvGrpSpPr>
        <p:grpSpPr>
          <a:xfrm>
            <a:off x="6333067" y="0"/>
            <a:ext cx="2810933" cy="668866"/>
            <a:chOff x="7780867" y="211667"/>
            <a:chExt cx="2810933" cy="668866"/>
          </a:xfrm>
        </p:grpSpPr>
        <p:sp>
          <p:nvSpPr>
            <p:cNvPr id="20" name="矩形 19">
              <a:extLst>
                <a:ext uri="{FF2B5EF4-FFF2-40B4-BE49-F238E27FC236}">
                  <a16:creationId xmlns:a16="http://schemas.microsoft.com/office/drawing/2014/main" id="{4984F377-D513-48FB-883F-EB81AC723777}"/>
                </a:ext>
              </a:extLst>
            </p:cNvPr>
            <p:cNvSpPr/>
            <p:nvPr/>
          </p:nvSpPr>
          <p:spPr>
            <a:xfrm>
              <a:off x="7780867" y="211667"/>
              <a:ext cx="2810933" cy="668866"/>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1" name="群組 20">
              <a:extLst>
                <a:ext uri="{FF2B5EF4-FFF2-40B4-BE49-F238E27FC236}">
                  <a16:creationId xmlns:a16="http://schemas.microsoft.com/office/drawing/2014/main" id="{B68B8EEA-E441-48C5-A927-89111E1C9536}"/>
                </a:ext>
              </a:extLst>
            </p:cNvPr>
            <p:cNvGrpSpPr>
              <a:grpSpLocks noChangeAspect="1"/>
            </p:cNvGrpSpPr>
            <p:nvPr/>
          </p:nvGrpSpPr>
          <p:grpSpPr>
            <a:xfrm>
              <a:off x="7845641" y="307446"/>
              <a:ext cx="2334347" cy="468000"/>
              <a:chOff x="0" y="0"/>
              <a:chExt cx="4211517" cy="851040"/>
            </a:xfrm>
          </p:grpSpPr>
          <p:pic>
            <p:nvPicPr>
              <p:cNvPr id="22" name="圖片 21">
                <a:extLst>
                  <a:ext uri="{FF2B5EF4-FFF2-40B4-BE49-F238E27FC236}">
                    <a16:creationId xmlns:a16="http://schemas.microsoft.com/office/drawing/2014/main" id="{89F5C2BE-8CF9-42A2-9BC3-9D91DCCA48DB}"/>
                  </a:ext>
                </a:extLst>
              </p:cNvPr>
              <p:cNvPicPr>
                <a:picLocks noChangeAspect="1"/>
              </p:cNvPicPr>
              <p:nvPr/>
            </p:nvPicPr>
            <p:blipFill>
              <a:blip r:embed="rId3">
                <a:lum/>
                <a:alphaModFix/>
              </a:blip>
              <a:srcRect/>
              <a:stretch>
                <a:fillRect/>
              </a:stretch>
            </p:blipFill>
            <p:spPr>
              <a:xfrm>
                <a:off x="0" y="0"/>
                <a:ext cx="1414440" cy="851040"/>
              </a:xfrm>
              <a:prstGeom prst="rect">
                <a:avLst/>
              </a:prstGeom>
            </p:spPr>
          </p:pic>
          <p:sp>
            <p:nvSpPr>
              <p:cNvPr id="23" name="文字方塊 19">
                <a:extLst>
                  <a:ext uri="{FF2B5EF4-FFF2-40B4-BE49-F238E27FC236}">
                    <a16:creationId xmlns:a16="http://schemas.microsoft.com/office/drawing/2014/main" id="{BBF5D391-EBB8-4CF2-A5F0-E99C872FE9BE}"/>
                  </a:ext>
                </a:extLst>
              </p:cNvPr>
              <p:cNvSpPr txBox="1"/>
              <p:nvPr/>
            </p:nvSpPr>
            <p:spPr>
              <a:xfrm>
                <a:off x="2133502" y="40139"/>
                <a:ext cx="2078015" cy="492590"/>
              </a:xfrm>
              <a:prstGeom prst="rect">
                <a:avLst/>
              </a:prstGeom>
            </p:spPr>
            <p:txBody>
              <a:bodyPr vert="horz" wrap="none" lIns="90000" tIns="45000" rIns="90000" bIns="45000" anchorCtr="0" compatLnSpc="0">
                <a:spAutoFit/>
              </a:bodyPr>
              <a:lstStyle/>
              <a:p>
                <a:pPr algn="ctr" hangingPunct="0">
                  <a:lnSpc>
                    <a:spcPts val="1585"/>
                  </a:lnSpc>
                </a:pPr>
                <a:r>
                  <a:rPr lang="en-US" sz="1300" b="1" kern="150" dirty="0">
                    <a:effectLst/>
                    <a:latin typeface="Noto Sans CJK TC Regular"/>
                    <a:ea typeface="新細明體" panose="02020500000000000000" pitchFamily="18" charset="-120"/>
                    <a:cs typeface="Times New Roman" panose="02020603050405020304" pitchFamily="18" charset="0"/>
                  </a:rPr>
                  <a:t>National Taiwan University</a:t>
                </a:r>
                <a:endParaRPr lang="zh-TW" sz="1200" kern="150" dirty="0">
                  <a:effectLst/>
                  <a:latin typeface="Calibri" panose="020F0502020204030204" pitchFamily="34" charset="0"/>
                  <a:ea typeface="新細明體" panose="02020500000000000000" pitchFamily="18" charset="-120"/>
                  <a:cs typeface="Times New Roman" panose="02020603050405020304" pitchFamily="18" charset="0"/>
                </a:endParaRPr>
              </a:p>
              <a:p>
                <a:pPr algn="ctr" hangingPunct="0">
                  <a:lnSpc>
                    <a:spcPts val="1585"/>
                  </a:lnSpc>
                </a:pPr>
                <a:r>
                  <a:rPr lang="en-US" sz="1150" kern="150" dirty="0">
                    <a:effectLst/>
                    <a:latin typeface="Noto Sans CJK TC Regular"/>
                    <a:ea typeface="新細明體" panose="02020500000000000000" pitchFamily="18" charset="-120"/>
                    <a:cs typeface="Times New Roman" panose="02020603050405020304" pitchFamily="18" charset="0"/>
                  </a:rPr>
                  <a:t>System Optimization Laboratory</a:t>
                </a:r>
                <a:endParaRPr lang="zh-TW" sz="1200" kern="150" dirty="0">
                  <a:effectLst/>
                  <a:latin typeface="Calibri" panose="020F0502020204030204" pitchFamily="34" charset="0"/>
                  <a:ea typeface="新細明體" panose="02020500000000000000" pitchFamily="18" charset="-120"/>
                  <a:cs typeface="Times New Roman" panose="02020603050405020304" pitchFamily="18" charset="0"/>
                </a:endParaRPr>
              </a:p>
            </p:txBody>
          </p:sp>
        </p:grpSp>
      </p:grpSp>
      <p:sp>
        <p:nvSpPr>
          <p:cNvPr id="17" name="內容版面配置區 7">
            <a:extLst>
              <a:ext uri="{FF2B5EF4-FFF2-40B4-BE49-F238E27FC236}">
                <a16:creationId xmlns:a16="http://schemas.microsoft.com/office/drawing/2014/main" id="{3D88CB52-A6FE-4384-BE5B-FCAD7C80E71D}"/>
              </a:ext>
            </a:extLst>
          </p:cNvPr>
          <p:cNvSpPr>
            <a:spLocks noGrp="1"/>
          </p:cNvSpPr>
          <p:nvPr>
            <p:ph idx="1"/>
          </p:nvPr>
        </p:nvSpPr>
        <p:spPr>
          <a:xfrm>
            <a:off x="628650" y="1638190"/>
            <a:ext cx="7886700" cy="1241830"/>
          </a:xfrm>
        </p:spPr>
        <p:txBody>
          <a:bodyPr>
            <a:normAutofit lnSpcReduction="10000"/>
          </a:bodyPr>
          <a:lstStyle/>
          <a:p>
            <a:pPr marL="0" indent="0">
              <a:buNone/>
            </a:pPr>
            <a:r>
              <a:rPr lang="zh-TW" altLang="en-US" b="1" dirty="0">
                <a:solidFill>
                  <a:srgbClr val="0070C0"/>
                </a:solidFill>
              </a:rPr>
              <a:t>優勢</a:t>
            </a:r>
            <a:r>
              <a:rPr lang="en-US" altLang="zh-TW" b="1" dirty="0">
                <a:solidFill>
                  <a:srgbClr val="0070C0"/>
                </a:solidFill>
              </a:rPr>
              <a:t>:</a:t>
            </a:r>
          </a:p>
          <a:p>
            <a:pPr marL="0" indent="0">
              <a:buNone/>
            </a:pPr>
            <a:r>
              <a:rPr lang="zh-TW" altLang="en-US" dirty="0"/>
              <a:t>現實中車輛數動態物體，其潛在位置不一定符合高斯分布。把社會力模型中的用路人排斥力的指數假設擴展運用，建立車輛指數碰撞風險機率。</a:t>
            </a:r>
          </a:p>
        </p:txBody>
      </p:sp>
      <p:sp>
        <p:nvSpPr>
          <p:cNvPr id="18" name="內容版面配置區 7">
            <a:extLst>
              <a:ext uri="{FF2B5EF4-FFF2-40B4-BE49-F238E27FC236}">
                <a16:creationId xmlns:a16="http://schemas.microsoft.com/office/drawing/2014/main" id="{1304D5DD-FFE0-43F4-9563-BB339BEE38E9}"/>
              </a:ext>
            </a:extLst>
          </p:cNvPr>
          <p:cNvSpPr txBox="1">
            <a:spLocks/>
          </p:cNvSpPr>
          <p:nvPr/>
        </p:nvSpPr>
        <p:spPr>
          <a:xfrm>
            <a:off x="628649" y="3022792"/>
            <a:ext cx="4169261" cy="222319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j-lt"/>
                <a:ea typeface="+mj-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j-lt"/>
                <a:ea typeface="+mj-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j-lt"/>
                <a:ea typeface="+mj-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j-lt"/>
                <a:ea typeface="+mj-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TW" altLang="en-US" b="1" dirty="0">
                <a:solidFill>
                  <a:srgbClr val="0070C0"/>
                </a:solidFill>
              </a:rPr>
              <a:t>問題</a:t>
            </a:r>
            <a:r>
              <a:rPr lang="en-US" altLang="zh-TW" b="1" dirty="0">
                <a:solidFill>
                  <a:srgbClr val="0070C0"/>
                </a:solidFill>
              </a:rPr>
              <a:t>:</a:t>
            </a:r>
          </a:p>
          <a:p>
            <a:r>
              <a:rPr lang="zh-TW" altLang="en-US" dirty="0"/>
              <a:t>兩車中心連線的距離扣掉兩車橢圓半徑後，不一定就是兩車之最短距離。</a:t>
            </a:r>
            <a:endParaRPr lang="en-US" altLang="zh-TW" dirty="0"/>
          </a:p>
          <a:p>
            <a:pPr marL="0" indent="0">
              <a:buNone/>
            </a:pPr>
            <a:r>
              <a:rPr lang="zh-TW" altLang="en-US" dirty="0"/>
              <a:t>不過，以駕駛的心理層面來看，駕駛角度中的兩車最短距離不見得就是實際上的最段距離。</a:t>
            </a:r>
          </a:p>
        </p:txBody>
      </p:sp>
      <p:pic>
        <p:nvPicPr>
          <p:cNvPr id="9" name="圖片 8">
            <a:extLst>
              <a:ext uri="{FF2B5EF4-FFF2-40B4-BE49-F238E27FC236}">
                <a16:creationId xmlns:a16="http://schemas.microsoft.com/office/drawing/2014/main" id="{B893C772-165C-4CA8-9AEB-240FECE6D7BD}"/>
              </a:ext>
            </a:extLst>
          </p:cNvPr>
          <p:cNvPicPr>
            <a:picLocks noChangeAspect="1"/>
          </p:cNvPicPr>
          <p:nvPr/>
        </p:nvPicPr>
        <p:blipFill>
          <a:blip r:embed="rId4"/>
          <a:stretch>
            <a:fillRect/>
          </a:stretch>
        </p:blipFill>
        <p:spPr>
          <a:xfrm>
            <a:off x="5083647" y="3022792"/>
            <a:ext cx="2953162" cy="2886478"/>
          </a:xfrm>
          <a:prstGeom prst="rect">
            <a:avLst/>
          </a:prstGeom>
        </p:spPr>
      </p:pic>
    </p:spTree>
    <p:extLst>
      <p:ext uri="{BB962C8B-B14F-4D97-AF65-F5344CB8AC3E}">
        <p14:creationId xmlns:p14="http://schemas.microsoft.com/office/powerpoint/2010/main" val="3223005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a:extLst>
              <a:ext uri="{FF2B5EF4-FFF2-40B4-BE49-F238E27FC236}">
                <a16:creationId xmlns:a16="http://schemas.microsoft.com/office/drawing/2014/main" id="{56ADE44C-27BA-4A02-B384-BEDB5D660E7B}"/>
              </a:ext>
            </a:extLst>
          </p:cNvPr>
          <p:cNvSpPr>
            <a:spLocks noGrp="1"/>
          </p:cNvSpPr>
          <p:nvPr>
            <p:ph type="sldNum" sz="quarter" idx="12"/>
          </p:nvPr>
        </p:nvSpPr>
        <p:spPr/>
        <p:txBody>
          <a:bodyPr/>
          <a:lstStyle/>
          <a:p>
            <a:fld id="{6D77D3CB-5987-4045-A9DE-313BCFC794EF}" type="slidenum">
              <a:rPr lang="zh-TW" altLang="en-US" smtClean="0"/>
              <a:pPr/>
              <a:t>13</a:t>
            </a:fld>
            <a:endParaRPr lang="zh-TW" altLang="en-US"/>
          </a:p>
        </p:txBody>
      </p:sp>
      <p:sp>
        <p:nvSpPr>
          <p:cNvPr id="4" name="標題 3">
            <a:extLst>
              <a:ext uri="{FF2B5EF4-FFF2-40B4-BE49-F238E27FC236}">
                <a16:creationId xmlns:a16="http://schemas.microsoft.com/office/drawing/2014/main" id="{50B9B7C5-C789-4F81-BC45-F610D10A6957}"/>
              </a:ext>
            </a:extLst>
          </p:cNvPr>
          <p:cNvSpPr>
            <a:spLocks noGrp="1"/>
          </p:cNvSpPr>
          <p:nvPr>
            <p:ph type="title"/>
          </p:nvPr>
        </p:nvSpPr>
        <p:spPr/>
        <p:txBody>
          <a:bodyPr/>
          <a:lstStyle/>
          <a:p>
            <a:r>
              <a:rPr lang="zh-TW" altLang="en-US" dirty="0"/>
              <a:t>補充</a:t>
            </a:r>
            <a:r>
              <a:rPr lang="en-US" altLang="zh-TW" dirty="0"/>
              <a:t>)</a:t>
            </a:r>
            <a:r>
              <a:rPr lang="zh-TW" altLang="en-US" dirty="0"/>
              <a:t> </a:t>
            </a:r>
            <a:r>
              <a:rPr lang="en-US" altLang="zh-TW" dirty="0"/>
              <a:t>Delta-V</a:t>
            </a:r>
            <a:endParaRPr lang="zh-TW" altLang="en-US" dirty="0"/>
          </a:p>
        </p:txBody>
      </p:sp>
      <mc:AlternateContent xmlns:mc="http://schemas.openxmlformats.org/markup-compatibility/2006" xmlns:a14="http://schemas.microsoft.com/office/drawing/2010/main">
        <mc:Choice Requires="a14">
          <p:sp>
            <p:nvSpPr>
              <p:cNvPr id="8" name="內容版面配置區 7">
                <a:extLst>
                  <a:ext uri="{FF2B5EF4-FFF2-40B4-BE49-F238E27FC236}">
                    <a16:creationId xmlns:a16="http://schemas.microsoft.com/office/drawing/2014/main" id="{0AD03AD6-2232-4EA1-BE65-37CE859531C1}"/>
                  </a:ext>
                </a:extLst>
              </p:cNvPr>
              <p:cNvSpPr>
                <a:spLocks noGrp="1"/>
              </p:cNvSpPr>
              <p:nvPr>
                <p:ph idx="1"/>
              </p:nvPr>
            </p:nvSpPr>
            <p:spPr>
              <a:xfrm>
                <a:off x="628650" y="1017276"/>
                <a:ext cx="7886700" cy="3148952"/>
              </a:xfrm>
            </p:spPr>
            <p:txBody>
              <a:bodyPr/>
              <a:lstStyle/>
              <a:p>
                <a:r>
                  <a:rPr lang="en-US" altLang="zh-TW" dirty="0"/>
                  <a:t>Delta-V</a:t>
                </a:r>
                <a:r>
                  <a:rPr lang="zh-TW" altLang="en-US" dirty="0"/>
                  <a:t>主要目的是計算發稱衝突時的嚴重程度，這類的評估方法不像</a:t>
                </a:r>
                <a:r>
                  <a:rPr lang="en-US" altLang="zh-TW" dirty="0"/>
                  <a:t>TCC</a:t>
                </a:r>
                <a:r>
                  <a:rPr lang="zh-TW" altLang="en-US" dirty="0"/>
                  <a:t>一樣只考慮車輛的動態行為，還考慮碰撞場景中參與者的質量。目的是要評估事故發生後的嚴重性。</a:t>
                </a:r>
                <a:endParaRPr lang="en-US" altLang="zh-TW" dirty="0"/>
              </a:p>
              <a:p>
                <a:r>
                  <a:rPr lang="zh-TW" altLang="en-US" dirty="0"/>
                  <a:t>假設質量</a:t>
                </a:r>
                <a14:m>
                  <m:oMath xmlns:m="http://schemas.openxmlformats.org/officeDocument/2006/math">
                    <m:sSub>
                      <m:sSubPr>
                        <m:ctrlPr>
                          <a:rPr lang="en-US" altLang="zh-TW" i="1" dirty="0" smtClean="0">
                            <a:latin typeface="Cambria Math" panose="02040503050406030204" pitchFamily="18" charset="0"/>
                          </a:rPr>
                        </m:ctrlPr>
                      </m:sSubPr>
                      <m:e>
                        <m:r>
                          <a:rPr lang="en-US" altLang="zh-TW" i="1" dirty="0" smtClean="0">
                            <a:latin typeface="Cambria Math" panose="02040503050406030204" pitchFamily="18" charset="0"/>
                          </a:rPr>
                          <m:t>𝑚</m:t>
                        </m:r>
                      </m:e>
                      <m:sub>
                        <m:r>
                          <a:rPr lang="en-US" altLang="zh-TW" i="1" dirty="0" smtClean="0">
                            <a:latin typeface="Cambria Math" panose="02040503050406030204" pitchFamily="18" charset="0"/>
                          </a:rPr>
                          <m:t>1</m:t>
                        </m:r>
                      </m:sub>
                    </m:sSub>
                  </m:oMath>
                </a14:m>
                <a:r>
                  <a:rPr lang="zh-TW" altLang="en-US" dirty="0"/>
                  <a:t>、速度</a:t>
                </a:r>
                <a14:m>
                  <m:oMath xmlns:m="http://schemas.openxmlformats.org/officeDocument/2006/math">
                    <m:sSub>
                      <m:sSubPr>
                        <m:ctrlPr>
                          <a:rPr lang="en-US" altLang="zh-TW" i="1" dirty="0" smtClean="0">
                            <a:latin typeface="Cambria Math" panose="02040503050406030204" pitchFamily="18" charset="0"/>
                          </a:rPr>
                        </m:ctrlPr>
                      </m:sSubPr>
                      <m:e>
                        <m:r>
                          <a:rPr lang="en-US" altLang="zh-TW" i="1" dirty="0" smtClean="0">
                            <a:latin typeface="Cambria Math" panose="02040503050406030204" pitchFamily="18" charset="0"/>
                          </a:rPr>
                          <m:t>𝑣</m:t>
                        </m:r>
                      </m:e>
                      <m:sub>
                        <m:r>
                          <a:rPr lang="en-US" altLang="zh-TW" i="1" dirty="0" smtClean="0">
                            <a:latin typeface="Cambria Math" panose="02040503050406030204" pitchFamily="18" charset="0"/>
                          </a:rPr>
                          <m:t>1</m:t>
                        </m:r>
                      </m:sub>
                    </m:sSub>
                  </m:oMath>
                </a14:m>
                <a:r>
                  <a:rPr lang="zh-TW" altLang="en-US" dirty="0"/>
                  <a:t>的車輛與質量</a:t>
                </a:r>
                <a14:m>
                  <m:oMath xmlns:m="http://schemas.openxmlformats.org/officeDocument/2006/math">
                    <m:sSub>
                      <m:sSubPr>
                        <m:ctrlPr>
                          <a:rPr lang="en-US" altLang="zh-TW" i="1" dirty="0" smtClean="0">
                            <a:latin typeface="Cambria Math" panose="02040503050406030204" pitchFamily="18" charset="0"/>
                          </a:rPr>
                        </m:ctrlPr>
                      </m:sSubPr>
                      <m:e>
                        <m:r>
                          <a:rPr lang="en-US" altLang="zh-TW" i="1" dirty="0" smtClean="0">
                            <a:latin typeface="Cambria Math" panose="02040503050406030204" pitchFamily="18" charset="0"/>
                          </a:rPr>
                          <m:t>𝑚</m:t>
                        </m:r>
                      </m:e>
                      <m:sub>
                        <m:r>
                          <a:rPr lang="en-US" altLang="zh-TW" i="1" dirty="0" smtClean="0">
                            <a:latin typeface="Cambria Math" panose="02040503050406030204" pitchFamily="18" charset="0"/>
                          </a:rPr>
                          <m:t>2</m:t>
                        </m:r>
                      </m:sub>
                    </m:sSub>
                  </m:oMath>
                </a14:m>
                <a:r>
                  <a:rPr lang="zh-TW" altLang="en-US" dirty="0"/>
                  <a:t>、速度</a:t>
                </a:r>
                <a14:m>
                  <m:oMath xmlns:m="http://schemas.openxmlformats.org/officeDocument/2006/math">
                    <m:sSub>
                      <m:sSubPr>
                        <m:ctrlPr>
                          <a:rPr lang="en-US" altLang="zh-TW" i="1" dirty="0" smtClean="0">
                            <a:latin typeface="Cambria Math" panose="02040503050406030204" pitchFamily="18" charset="0"/>
                          </a:rPr>
                        </m:ctrlPr>
                      </m:sSubPr>
                      <m:e>
                        <m:r>
                          <a:rPr lang="en-US" altLang="zh-TW" i="1" dirty="0" smtClean="0">
                            <a:latin typeface="Cambria Math" panose="02040503050406030204" pitchFamily="18" charset="0"/>
                          </a:rPr>
                          <m:t>𝑣</m:t>
                        </m:r>
                      </m:e>
                      <m:sub>
                        <m:r>
                          <a:rPr lang="en-US" altLang="zh-TW" i="1" dirty="0">
                            <a:latin typeface="Cambria Math" panose="02040503050406030204" pitchFamily="18" charset="0"/>
                          </a:rPr>
                          <m:t>2</m:t>
                        </m:r>
                      </m:sub>
                    </m:sSub>
                  </m:oMath>
                </a14:m>
                <a:r>
                  <a:rPr lang="zh-TW" altLang="en-US" dirty="0"/>
                  <a:t>的車輛發生</a:t>
                </a:r>
                <a:r>
                  <a:rPr lang="zh-TW" altLang="en-US" b="1" dirty="0"/>
                  <a:t>非彈性碰撞</a:t>
                </a:r>
                <a:r>
                  <a:rPr lang="zh-TW" altLang="en-US" dirty="0"/>
                  <a:t>，碰撞後的疊加速度為</a:t>
                </a:r>
                <a14:m>
                  <m:oMath xmlns:m="http://schemas.openxmlformats.org/officeDocument/2006/math">
                    <m:r>
                      <a:rPr lang="en-US" altLang="zh-TW" i="1" dirty="0" smtClean="0">
                        <a:latin typeface="Cambria Math" panose="02040503050406030204" pitchFamily="18" charset="0"/>
                      </a:rPr>
                      <m:t>𝑣</m:t>
                    </m:r>
                  </m:oMath>
                </a14:m>
                <a:r>
                  <a:rPr lang="zh-TW" altLang="en-US" dirty="0"/>
                  <a:t>。</a:t>
                </a:r>
                <a:r>
                  <a:rPr lang="en-US" altLang="zh-TW" dirty="0"/>
                  <a:t>Delta-V</a:t>
                </a:r>
                <a:r>
                  <a:rPr lang="zh-TW" altLang="en-US" dirty="0"/>
                  <a:t>指的就是碰撞前後的速度變化量，用來評估發生碰撞後的嚴重程度。</a:t>
                </a:r>
              </a:p>
            </p:txBody>
          </p:sp>
        </mc:Choice>
        <mc:Fallback xmlns="">
          <p:sp>
            <p:nvSpPr>
              <p:cNvPr id="8" name="內容版面配置區 7">
                <a:extLst>
                  <a:ext uri="{FF2B5EF4-FFF2-40B4-BE49-F238E27FC236}">
                    <a16:creationId xmlns:a16="http://schemas.microsoft.com/office/drawing/2014/main" id="{0AD03AD6-2232-4EA1-BE65-37CE859531C1}"/>
                  </a:ext>
                </a:extLst>
              </p:cNvPr>
              <p:cNvSpPr>
                <a:spLocks noGrp="1" noRot="1" noChangeAspect="1" noMove="1" noResize="1" noEditPoints="1" noAdjustHandles="1" noChangeArrowheads="1" noChangeShapeType="1" noTextEdit="1"/>
              </p:cNvSpPr>
              <p:nvPr>
                <p:ph idx="1"/>
              </p:nvPr>
            </p:nvSpPr>
            <p:spPr>
              <a:xfrm>
                <a:off x="628650" y="1017276"/>
                <a:ext cx="7886700" cy="3148952"/>
              </a:xfrm>
              <a:blipFill>
                <a:blip r:embed="rId3"/>
                <a:stretch>
                  <a:fillRect l="-696" t="-2132" r="-773"/>
                </a:stretch>
              </a:blipFill>
            </p:spPr>
            <p:txBody>
              <a:bodyPr/>
              <a:lstStyle/>
              <a:p>
                <a:r>
                  <a:rPr lang="zh-TW" altLang="en-US">
                    <a:noFill/>
                  </a:rPr>
                  <a:t> </a:t>
                </a:r>
              </a:p>
            </p:txBody>
          </p:sp>
        </mc:Fallback>
      </mc:AlternateContent>
      <p:grpSp>
        <p:nvGrpSpPr>
          <p:cNvPr id="19" name="群組 18">
            <a:extLst>
              <a:ext uri="{FF2B5EF4-FFF2-40B4-BE49-F238E27FC236}">
                <a16:creationId xmlns:a16="http://schemas.microsoft.com/office/drawing/2014/main" id="{3EEE7542-EAB6-4586-B3CF-8937E96B78DC}"/>
              </a:ext>
            </a:extLst>
          </p:cNvPr>
          <p:cNvGrpSpPr/>
          <p:nvPr/>
        </p:nvGrpSpPr>
        <p:grpSpPr>
          <a:xfrm>
            <a:off x="6333067" y="0"/>
            <a:ext cx="2810933" cy="668866"/>
            <a:chOff x="7780867" y="211667"/>
            <a:chExt cx="2810933" cy="668866"/>
          </a:xfrm>
        </p:grpSpPr>
        <p:sp>
          <p:nvSpPr>
            <p:cNvPr id="20" name="矩形 19">
              <a:extLst>
                <a:ext uri="{FF2B5EF4-FFF2-40B4-BE49-F238E27FC236}">
                  <a16:creationId xmlns:a16="http://schemas.microsoft.com/office/drawing/2014/main" id="{4984F377-D513-48FB-883F-EB81AC723777}"/>
                </a:ext>
              </a:extLst>
            </p:cNvPr>
            <p:cNvSpPr/>
            <p:nvPr/>
          </p:nvSpPr>
          <p:spPr>
            <a:xfrm>
              <a:off x="7780867" y="211667"/>
              <a:ext cx="2810933" cy="668866"/>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1" name="群組 20">
              <a:extLst>
                <a:ext uri="{FF2B5EF4-FFF2-40B4-BE49-F238E27FC236}">
                  <a16:creationId xmlns:a16="http://schemas.microsoft.com/office/drawing/2014/main" id="{B68B8EEA-E441-48C5-A927-89111E1C9536}"/>
                </a:ext>
              </a:extLst>
            </p:cNvPr>
            <p:cNvGrpSpPr>
              <a:grpSpLocks noChangeAspect="1"/>
            </p:cNvGrpSpPr>
            <p:nvPr/>
          </p:nvGrpSpPr>
          <p:grpSpPr>
            <a:xfrm>
              <a:off x="7845641" y="307446"/>
              <a:ext cx="2334347" cy="468000"/>
              <a:chOff x="0" y="0"/>
              <a:chExt cx="4211517" cy="851040"/>
            </a:xfrm>
          </p:grpSpPr>
          <p:pic>
            <p:nvPicPr>
              <p:cNvPr id="22" name="圖片 21">
                <a:extLst>
                  <a:ext uri="{FF2B5EF4-FFF2-40B4-BE49-F238E27FC236}">
                    <a16:creationId xmlns:a16="http://schemas.microsoft.com/office/drawing/2014/main" id="{89F5C2BE-8CF9-42A2-9BC3-9D91DCCA48DB}"/>
                  </a:ext>
                </a:extLst>
              </p:cNvPr>
              <p:cNvPicPr>
                <a:picLocks noChangeAspect="1"/>
              </p:cNvPicPr>
              <p:nvPr/>
            </p:nvPicPr>
            <p:blipFill>
              <a:blip r:embed="rId4">
                <a:lum/>
                <a:alphaModFix/>
              </a:blip>
              <a:srcRect/>
              <a:stretch>
                <a:fillRect/>
              </a:stretch>
            </p:blipFill>
            <p:spPr>
              <a:xfrm>
                <a:off x="0" y="0"/>
                <a:ext cx="1414440" cy="851040"/>
              </a:xfrm>
              <a:prstGeom prst="rect">
                <a:avLst/>
              </a:prstGeom>
            </p:spPr>
          </p:pic>
          <p:sp>
            <p:nvSpPr>
              <p:cNvPr id="23" name="文字方塊 19">
                <a:extLst>
                  <a:ext uri="{FF2B5EF4-FFF2-40B4-BE49-F238E27FC236}">
                    <a16:creationId xmlns:a16="http://schemas.microsoft.com/office/drawing/2014/main" id="{BBF5D391-EBB8-4CF2-A5F0-E99C872FE9BE}"/>
                  </a:ext>
                </a:extLst>
              </p:cNvPr>
              <p:cNvSpPr txBox="1"/>
              <p:nvPr/>
            </p:nvSpPr>
            <p:spPr>
              <a:xfrm>
                <a:off x="2133502" y="40139"/>
                <a:ext cx="2078015" cy="492590"/>
              </a:xfrm>
              <a:prstGeom prst="rect">
                <a:avLst/>
              </a:prstGeom>
            </p:spPr>
            <p:txBody>
              <a:bodyPr vert="horz" wrap="none" lIns="90000" tIns="45000" rIns="90000" bIns="45000" anchorCtr="0" compatLnSpc="0">
                <a:spAutoFit/>
              </a:bodyPr>
              <a:lstStyle/>
              <a:p>
                <a:pPr algn="ctr" hangingPunct="0">
                  <a:lnSpc>
                    <a:spcPts val="1585"/>
                  </a:lnSpc>
                </a:pPr>
                <a:r>
                  <a:rPr lang="en-US" sz="1300" b="1" kern="150" dirty="0">
                    <a:effectLst/>
                    <a:latin typeface="Noto Sans CJK TC Regular"/>
                    <a:ea typeface="新細明體" panose="02020500000000000000" pitchFamily="18" charset="-120"/>
                    <a:cs typeface="Times New Roman" panose="02020603050405020304" pitchFamily="18" charset="0"/>
                  </a:rPr>
                  <a:t>National Taiwan University</a:t>
                </a:r>
                <a:endParaRPr lang="zh-TW" sz="1200" kern="150" dirty="0">
                  <a:effectLst/>
                  <a:latin typeface="Calibri" panose="020F0502020204030204" pitchFamily="34" charset="0"/>
                  <a:ea typeface="新細明體" panose="02020500000000000000" pitchFamily="18" charset="-120"/>
                  <a:cs typeface="Times New Roman" panose="02020603050405020304" pitchFamily="18" charset="0"/>
                </a:endParaRPr>
              </a:p>
              <a:p>
                <a:pPr algn="ctr" hangingPunct="0">
                  <a:lnSpc>
                    <a:spcPts val="1585"/>
                  </a:lnSpc>
                </a:pPr>
                <a:r>
                  <a:rPr lang="en-US" sz="1150" kern="150" dirty="0">
                    <a:effectLst/>
                    <a:latin typeface="Noto Sans CJK TC Regular"/>
                    <a:ea typeface="新細明體" panose="02020500000000000000" pitchFamily="18" charset="-120"/>
                    <a:cs typeface="Times New Roman" panose="02020603050405020304" pitchFamily="18" charset="0"/>
                  </a:rPr>
                  <a:t>System Optimization Laboratory</a:t>
                </a:r>
                <a:endParaRPr lang="zh-TW" sz="1200" kern="150" dirty="0">
                  <a:effectLst/>
                  <a:latin typeface="Calibri" panose="020F0502020204030204" pitchFamily="34" charset="0"/>
                  <a:ea typeface="新細明體" panose="02020500000000000000" pitchFamily="18" charset="-120"/>
                  <a:cs typeface="Times New Roman" panose="02020603050405020304" pitchFamily="18" charset="0"/>
                </a:endParaRPr>
              </a:p>
            </p:txBody>
          </p:sp>
        </p:grpSp>
      </p:grpSp>
      <p:pic>
        <p:nvPicPr>
          <p:cNvPr id="5" name="圖片 4">
            <a:extLst>
              <a:ext uri="{FF2B5EF4-FFF2-40B4-BE49-F238E27FC236}">
                <a16:creationId xmlns:a16="http://schemas.microsoft.com/office/drawing/2014/main" id="{C3995BF0-7CF8-433B-B909-4B245B3C65BD}"/>
              </a:ext>
            </a:extLst>
          </p:cNvPr>
          <p:cNvPicPr>
            <a:picLocks noChangeAspect="1"/>
          </p:cNvPicPr>
          <p:nvPr/>
        </p:nvPicPr>
        <p:blipFill>
          <a:blip r:embed="rId5"/>
          <a:stretch>
            <a:fillRect/>
          </a:stretch>
        </p:blipFill>
        <p:spPr>
          <a:xfrm>
            <a:off x="3428778" y="3023223"/>
            <a:ext cx="4782217" cy="971686"/>
          </a:xfrm>
          <a:prstGeom prst="rect">
            <a:avLst/>
          </a:prstGeom>
        </p:spPr>
      </p:pic>
      <p:pic>
        <p:nvPicPr>
          <p:cNvPr id="7" name="圖片 6">
            <a:extLst>
              <a:ext uri="{FF2B5EF4-FFF2-40B4-BE49-F238E27FC236}">
                <a16:creationId xmlns:a16="http://schemas.microsoft.com/office/drawing/2014/main" id="{0BE8FFC6-D39E-4F44-B990-278F40F36F35}"/>
              </a:ext>
            </a:extLst>
          </p:cNvPr>
          <p:cNvPicPr>
            <a:picLocks noChangeAspect="1"/>
          </p:cNvPicPr>
          <p:nvPr/>
        </p:nvPicPr>
        <p:blipFill>
          <a:blip r:embed="rId6"/>
          <a:stretch>
            <a:fillRect/>
          </a:stretch>
        </p:blipFill>
        <p:spPr>
          <a:xfrm>
            <a:off x="1028588" y="3266144"/>
            <a:ext cx="1600423" cy="485843"/>
          </a:xfrm>
          <a:prstGeom prst="rect">
            <a:avLst/>
          </a:prstGeom>
        </p:spPr>
      </p:pic>
      <p:sp>
        <p:nvSpPr>
          <p:cNvPr id="9" name="箭號: 向右 8">
            <a:extLst>
              <a:ext uri="{FF2B5EF4-FFF2-40B4-BE49-F238E27FC236}">
                <a16:creationId xmlns:a16="http://schemas.microsoft.com/office/drawing/2014/main" id="{C56CF2A6-5C27-4572-A7C1-9B86F54F3704}"/>
              </a:ext>
            </a:extLst>
          </p:cNvPr>
          <p:cNvSpPr/>
          <p:nvPr/>
        </p:nvSpPr>
        <p:spPr>
          <a:xfrm>
            <a:off x="2815814" y="3340541"/>
            <a:ext cx="426161" cy="2259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a:extLst>
              <a:ext uri="{FF2B5EF4-FFF2-40B4-BE49-F238E27FC236}">
                <a16:creationId xmlns:a16="http://schemas.microsoft.com/office/drawing/2014/main" id="{25892E3C-56B3-423B-A16D-39E36DE7CD4B}"/>
              </a:ext>
            </a:extLst>
          </p:cNvPr>
          <p:cNvSpPr txBox="1"/>
          <p:nvPr/>
        </p:nvSpPr>
        <p:spPr>
          <a:xfrm>
            <a:off x="1290918" y="5731105"/>
            <a:ext cx="6824382" cy="646331"/>
          </a:xfrm>
          <a:prstGeom prst="rect">
            <a:avLst/>
          </a:prstGeom>
          <a:noFill/>
        </p:spPr>
        <p:txBody>
          <a:bodyPr wrap="square" rtlCol="0">
            <a:spAutoFit/>
          </a:bodyPr>
          <a:lstStyle/>
          <a:p>
            <a:r>
              <a:rPr lang="zh-TW" altLang="en-US" dirty="0"/>
              <a:t>然而現實中，無論是光達、雷達，或是相機，都很難得到偵測物的質量。因此使用</a:t>
            </a:r>
            <a:r>
              <a:rPr lang="en-US" altLang="zh-TW" dirty="0"/>
              <a:t>Delta-V</a:t>
            </a:r>
            <a:r>
              <a:rPr lang="zh-TW" altLang="en-US" dirty="0"/>
              <a:t>評估及時的碰撞風險可能並不理想</a:t>
            </a:r>
          </a:p>
        </p:txBody>
      </p:sp>
      <p:sp>
        <p:nvSpPr>
          <p:cNvPr id="2" name="文字方塊 1">
            <a:extLst>
              <a:ext uri="{FF2B5EF4-FFF2-40B4-BE49-F238E27FC236}">
                <a16:creationId xmlns:a16="http://schemas.microsoft.com/office/drawing/2014/main" id="{948CC284-D7FA-4420-86D7-E7506D814FFD}"/>
              </a:ext>
            </a:extLst>
          </p:cNvPr>
          <p:cNvSpPr txBox="1"/>
          <p:nvPr/>
        </p:nvSpPr>
        <p:spPr>
          <a:xfrm>
            <a:off x="628650" y="4995840"/>
            <a:ext cx="7730042" cy="400110"/>
          </a:xfrm>
          <a:prstGeom prst="rect">
            <a:avLst/>
          </a:prstGeom>
          <a:noFill/>
        </p:spPr>
        <p:txBody>
          <a:bodyPr wrap="square" rtlCol="0">
            <a:spAutoFit/>
          </a:bodyPr>
          <a:lstStyle/>
          <a:p>
            <a:pPr marL="285750" indent="-285750">
              <a:buFont typeface="Arial" panose="020B0604020202020204" pitchFamily="34" charset="0"/>
              <a:buChar char="•"/>
            </a:pPr>
            <a:r>
              <a:rPr lang="zh-TW" altLang="en-US" sz="2000" dirty="0"/>
              <a:t>以評斷傷害的層面來看，這是更加有效的碰撞風險評估方式。</a:t>
            </a:r>
          </a:p>
        </p:txBody>
      </p:sp>
      <p:pic>
        <p:nvPicPr>
          <p:cNvPr id="1026" name="Picture 2">
            <a:extLst>
              <a:ext uri="{FF2B5EF4-FFF2-40B4-BE49-F238E27FC236}">
                <a16:creationId xmlns:a16="http://schemas.microsoft.com/office/drawing/2014/main" id="{37F247E8-695D-49BF-8A26-E57BDD93D026}"/>
              </a:ext>
            </a:extLst>
          </p:cNvPr>
          <p:cNvPicPr>
            <a:picLocks noChangeAspect="1" noChangeArrowheads="1" noCrop="1"/>
          </p:cNvPicPr>
          <p:nvPr/>
        </p:nvPicPr>
        <p:blipFill>
          <a:blip r:embed="rId7">
            <a:extLst>
              <a:ext uri="{28A0092B-C50C-407E-A947-70E740481C1C}">
                <a14:useLocalDpi xmlns:a14="http://schemas.microsoft.com/office/drawing/2010/main" val="0"/>
              </a:ext>
            </a:extLst>
          </a:blip>
          <a:srcRect/>
          <a:stretch>
            <a:fillRect/>
          </a:stretch>
        </p:blipFill>
        <p:spPr bwMode="auto">
          <a:xfrm>
            <a:off x="2190750" y="4176104"/>
            <a:ext cx="4762500" cy="571500"/>
          </a:xfrm>
          <a:prstGeom prst="rect">
            <a:avLst/>
          </a:prstGeom>
          <a:noFill/>
          <a:extLst>
            <a:ext uri="{909E8E84-426E-40DD-AFC4-6F175D3DCCD1}">
              <a14:hiddenFill xmlns:a14="http://schemas.microsoft.com/office/drawing/2010/main">
                <a:solidFill>
                  <a:srgbClr val="FFFFFF"/>
                </a:solidFill>
              </a14:hiddenFill>
            </a:ext>
          </a:extLst>
        </p:spPr>
      </p:pic>
      <p:sp>
        <p:nvSpPr>
          <p:cNvPr id="6" name="文字方塊 5">
            <a:extLst>
              <a:ext uri="{FF2B5EF4-FFF2-40B4-BE49-F238E27FC236}">
                <a16:creationId xmlns:a16="http://schemas.microsoft.com/office/drawing/2014/main" id="{2A11819C-4B89-4294-84E1-847CEAEC8594}"/>
              </a:ext>
            </a:extLst>
          </p:cNvPr>
          <p:cNvSpPr txBox="1"/>
          <p:nvPr/>
        </p:nvSpPr>
        <p:spPr>
          <a:xfrm>
            <a:off x="6895410" y="4502390"/>
            <a:ext cx="572845" cy="369332"/>
          </a:xfrm>
          <a:prstGeom prst="rect">
            <a:avLst/>
          </a:prstGeom>
          <a:noFill/>
        </p:spPr>
        <p:txBody>
          <a:bodyPr wrap="square" rtlCol="0">
            <a:spAutoFit/>
          </a:bodyPr>
          <a:lstStyle/>
          <a:p>
            <a:r>
              <a:rPr lang="en-US" altLang="zh-TW" dirty="0"/>
              <a:t>[3]</a:t>
            </a:r>
            <a:endParaRPr lang="zh-TW" altLang="en-US" dirty="0"/>
          </a:p>
        </p:txBody>
      </p:sp>
      <p:sp>
        <p:nvSpPr>
          <p:cNvPr id="10" name="文字方塊 9">
            <a:extLst>
              <a:ext uri="{FF2B5EF4-FFF2-40B4-BE49-F238E27FC236}">
                <a16:creationId xmlns:a16="http://schemas.microsoft.com/office/drawing/2014/main" id="{53EC9C50-5F55-4744-84B4-A019E2078D67}"/>
              </a:ext>
            </a:extLst>
          </p:cNvPr>
          <p:cNvSpPr txBox="1"/>
          <p:nvPr/>
        </p:nvSpPr>
        <p:spPr>
          <a:xfrm>
            <a:off x="470311" y="6617037"/>
            <a:ext cx="8203378" cy="246221"/>
          </a:xfrm>
          <a:prstGeom prst="rect">
            <a:avLst/>
          </a:prstGeom>
          <a:noFill/>
        </p:spPr>
        <p:txBody>
          <a:bodyPr wrap="square" rtlCol="0">
            <a:spAutoFit/>
          </a:bodyPr>
          <a:lstStyle/>
          <a:p>
            <a:r>
              <a:rPr lang="en-US" altLang="zh-TW" sz="1000" dirty="0">
                <a:solidFill>
                  <a:schemeClr val="bg1"/>
                </a:solidFill>
              </a:rPr>
              <a:t>[3]</a:t>
            </a:r>
            <a:r>
              <a:rPr lang="zh-TW" altLang="en-US" sz="1000" dirty="0">
                <a:solidFill>
                  <a:schemeClr val="bg1"/>
                </a:solidFill>
              </a:rPr>
              <a:t> </a:t>
            </a:r>
            <a:r>
              <a:rPr lang="en-US" altLang="zh-TW" sz="1000" dirty="0">
                <a:solidFill>
                  <a:schemeClr val="bg1"/>
                </a:solidFill>
              </a:rPr>
              <a:t>https://zh.wikipedia.org/zh-tw/%E9%9D%9E%E5%BC%B9%E6%80%A7%E7%A2%B0%E6%92%9E</a:t>
            </a:r>
            <a:endParaRPr lang="zh-TW" altLang="en-US" sz="1000" dirty="0">
              <a:solidFill>
                <a:schemeClr val="bg1"/>
              </a:solidFill>
            </a:endParaRPr>
          </a:p>
        </p:txBody>
      </p:sp>
    </p:spTree>
    <p:extLst>
      <p:ext uri="{BB962C8B-B14F-4D97-AF65-F5344CB8AC3E}">
        <p14:creationId xmlns:p14="http://schemas.microsoft.com/office/powerpoint/2010/main" val="9283751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a:extLst>
              <a:ext uri="{FF2B5EF4-FFF2-40B4-BE49-F238E27FC236}">
                <a16:creationId xmlns:a16="http://schemas.microsoft.com/office/drawing/2014/main" id="{56ADE44C-27BA-4A02-B384-BEDB5D660E7B}"/>
              </a:ext>
            </a:extLst>
          </p:cNvPr>
          <p:cNvSpPr>
            <a:spLocks noGrp="1"/>
          </p:cNvSpPr>
          <p:nvPr>
            <p:ph type="sldNum" sz="quarter" idx="12"/>
          </p:nvPr>
        </p:nvSpPr>
        <p:spPr/>
        <p:txBody>
          <a:bodyPr/>
          <a:lstStyle/>
          <a:p>
            <a:fld id="{6D77D3CB-5987-4045-A9DE-313BCFC794EF}" type="slidenum">
              <a:rPr lang="zh-TW" altLang="en-US" smtClean="0"/>
              <a:pPr/>
              <a:t>14</a:t>
            </a:fld>
            <a:endParaRPr lang="zh-TW" altLang="en-US"/>
          </a:p>
        </p:txBody>
      </p:sp>
      <p:sp>
        <p:nvSpPr>
          <p:cNvPr id="4" name="標題 3">
            <a:extLst>
              <a:ext uri="{FF2B5EF4-FFF2-40B4-BE49-F238E27FC236}">
                <a16:creationId xmlns:a16="http://schemas.microsoft.com/office/drawing/2014/main" id="{50B9B7C5-C789-4F81-BC45-F610D10A6957}"/>
              </a:ext>
            </a:extLst>
          </p:cNvPr>
          <p:cNvSpPr>
            <a:spLocks noGrp="1"/>
          </p:cNvSpPr>
          <p:nvPr>
            <p:ph type="title"/>
          </p:nvPr>
        </p:nvSpPr>
        <p:spPr/>
        <p:txBody>
          <a:bodyPr/>
          <a:lstStyle/>
          <a:p>
            <a:r>
              <a:rPr lang="zh-TW" altLang="en-US" dirty="0"/>
              <a:t>補充</a:t>
            </a:r>
            <a:r>
              <a:rPr lang="en-US" altLang="zh-TW" dirty="0"/>
              <a:t>)</a:t>
            </a:r>
            <a:r>
              <a:rPr lang="zh-TW" altLang="en-US" dirty="0"/>
              <a:t> 速度障礙法</a:t>
            </a:r>
            <a:r>
              <a:rPr lang="en-US" altLang="zh-TW" dirty="0"/>
              <a:t>(VO)</a:t>
            </a:r>
            <a:endParaRPr lang="zh-TW" altLang="en-US" dirty="0"/>
          </a:p>
        </p:txBody>
      </p:sp>
      <mc:AlternateContent xmlns:mc="http://schemas.openxmlformats.org/markup-compatibility/2006" xmlns:a14="http://schemas.microsoft.com/office/drawing/2010/main">
        <mc:Choice Requires="a14">
          <p:sp>
            <p:nvSpPr>
              <p:cNvPr id="8" name="內容版面配置區 7">
                <a:extLst>
                  <a:ext uri="{FF2B5EF4-FFF2-40B4-BE49-F238E27FC236}">
                    <a16:creationId xmlns:a16="http://schemas.microsoft.com/office/drawing/2014/main" id="{0AD03AD6-2232-4EA1-BE65-37CE859531C1}"/>
                  </a:ext>
                </a:extLst>
              </p:cNvPr>
              <p:cNvSpPr>
                <a:spLocks noGrp="1"/>
              </p:cNvSpPr>
              <p:nvPr>
                <p:ph idx="1"/>
              </p:nvPr>
            </p:nvSpPr>
            <p:spPr>
              <a:xfrm>
                <a:off x="628650" y="1017275"/>
                <a:ext cx="7886700" cy="2005623"/>
              </a:xfrm>
            </p:spPr>
            <p:txBody>
              <a:bodyPr>
                <a:normAutofit/>
              </a:bodyPr>
              <a:lstStyle/>
              <a:p>
                <a:r>
                  <a:rPr lang="zh-TW" altLang="en-US" dirty="0"/>
                  <a:t>當</a:t>
                </a:r>
                <a:r>
                  <a:rPr lang="en-US" altLang="zh-TW" dirty="0"/>
                  <a:t>A</a:t>
                </a:r>
                <a:r>
                  <a:rPr lang="zh-TW" altLang="en-US" dirty="0"/>
                  <a:t>節點欲閃避</a:t>
                </a:r>
                <a:r>
                  <a:rPr lang="en-US" altLang="zh-TW" dirty="0"/>
                  <a:t>B</a:t>
                </a:r>
                <a:r>
                  <a:rPr lang="zh-TW" altLang="en-US" dirty="0"/>
                  <a:t>物體時，系統會將</a:t>
                </a:r>
                <a:r>
                  <a:rPr lang="en-US" altLang="zh-TW" dirty="0"/>
                  <a:t>B</a:t>
                </a:r>
                <a:r>
                  <a:rPr lang="zh-TW" altLang="en-US" dirty="0"/>
                  <a:t>所在之位置做</a:t>
                </a:r>
                <a14:m>
                  <m:oMath xmlns:m="http://schemas.openxmlformats.org/officeDocument/2006/math">
                    <m:sSub>
                      <m:sSubPr>
                        <m:ctrlPr>
                          <a:rPr lang="en-US" altLang="zh-TW" i="1" dirty="0" smtClean="0">
                            <a:latin typeface="Cambria Math" panose="02040503050406030204" pitchFamily="18" charset="0"/>
                          </a:rPr>
                        </m:ctrlPr>
                      </m:sSubPr>
                      <m:e>
                        <m:r>
                          <a:rPr lang="en-US" altLang="zh-TW" i="1" dirty="0" smtClean="0">
                            <a:latin typeface="Cambria Math" panose="02040503050406030204" pitchFamily="18" charset="0"/>
                          </a:rPr>
                          <m:t>𝑟</m:t>
                        </m:r>
                      </m:e>
                      <m:sub>
                        <m:r>
                          <a:rPr lang="en-US" altLang="zh-TW" i="1" dirty="0" smtClean="0">
                            <a:latin typeface="Cambria Math" panose="02040503050406030204" pitchFamily="18" charset="0"/>
                          </a:rPr>
                          <m:t>𝐴</m:t>
                        </m:r>
                      </m:sub>
                    </m:sSub>
                    <m:r>
                      <a:rPr lang="en-US" altLang="zh-TW" i="1" dirty="0" smtClean="0">
                        <a:latin typeface="Cambria Math" panose="02040503050406030204" pitchFamily="18" charset="0"/>
                      </a:rPr>
                      <m:t>+ </m:t>
                    </m:r>
                    <m:sSub>
                      <m:sSubPr>
                        <m:ctrlPr>
                          <a:rPr lang="en-US" altLang="zh-TW" i="1" dirty="0" err="1" smtClean="0">
                            <a:latin typeface="Cambria Math" panose="02040503050406030204" pitchFamily="18" charset="0"/>
                          </a:rPr>
                        </m:ctrlPr>
                      </m:sSubPr>
                      <m:e>
                        <m:r>
                          <a:rPr lang="en-US" altLang="zh-TW" i="1" dirty="0" err="1" smtClean="0">
                            <a:latin typeface="Cambria Math" panose="02040503050406030204" pitchFamily="18" charset="0"/>
                          </a:rPr>
                          <m:t>𝑟</m:t>
                        </m:r>
                      </m:e>
                      <m:sub>
                        <m:r>
                          <a:rPr lang="en-US" altLang="zh-TW" i="1" dirty="0" err="1" smtClean="0">
                            <a:latin typeface="Cambria Math" panose="02040503050406030204" pitchFamily="18" charset="0"/>
                          </a:rPr>
                          <m:t>𝐵</m:t>
                        </m:r>
                      </m:sub>
                    </m:sSub>
                  </m:oMath>
                </a14:m>
                <a:r>
                  <a:rPr lang="zh-TW" altLang="en-US" dirty="0"/>
                  <a:t>之膨脹層，並從</a:t>
                </a:r>
                <a:r>
                  <a:rPr lang="en-US" altLang="zh-TW" dirty="0"/>
                  <a:t>A</a:t>
                </a:r>
                <a:r>
                  <a:rPr lang="zh-TW" altLang="en-US" dirty="0"/>
                  <a:t>中心做相切此圓的兩條直線，形成一錐形區域。</a:t>
                </a:r>
                <a:endParaRPr lang="en-US" altLang="zh-TW" dirty="0"/>
              </a:p>
              <a:p>
                <a:r>
                  <a:rPr lang="zh-TW" altLang="en-US" dirty="0"/>
                  <a:t>將此錐形區域從位置座標系移入速度空間中，便被稱為碰撞錐</a:t>
                </a:r>
                <a:r>
                  <a:rPr lang="en-US" altLang="zh-TW" dirty="0"/>
                  <a:t>(Collision Cone, </a:t>
                </a:r>
                <a14:m>
                  <m:oMath xmlns:m="http://schemas.openxmlformats.org/officeDocument/2006/math">
                    <m:r>
                      <a:rPr lang="en-US" altLang="zh-TW" i="1" dirty="0">
                        <a:latin typeface="Cambria Math" panose="02040503050406030204" pitchFamily="18" charset="0"/>
                      </a:rPr>
                      <m:t>𝐶</m:t>
                    </m:r>
                    <m:sSub>
                      <m:sSubPr>
                        <m:ctrlPr>
                          <a:rPr lang="en-US" altLang="zh-TW" i="1" dirty="0">
                            <a:latin typeface="Cambria Math" panose="02040503050406030204" pitchFamily="18" charset="0"/>
                          </a:rPr>
                        </m:ctrlPr>
                      </m:sSubPr>
                      <m:e>
                        <m:r>
                          <a:rPr lang="en-US" altLang="zh-TW" i="1" dirty="0">
                            <a:latin typeface="Cambria Math" panose="02040503050406030204" pitchFamily="18" charset="0"/>
                          </a:rPr>
                          <m:t>𝐶</m:t>
                        </m:r>
                      </m:e>
                      <m:sub>
                        <m:r>
                          <a:rPr lang="en-US" altLang="zh-TW" i="1" dirty="0">
                            <a:latin typeface="Cambria Math" panose="02040503050406030204" pitchFamily="18" charset="0"/>
                          </a:rPr>
                          <m:t>𝐴</m:t>
                        </m:r>
                        <m:r>
                          <a:rPr lang="en-US" altLang="zh-TW" i="1" dirty="0">
                            <a:latin typeface="Cambria Math" panose="02040503050406030204" pitchFamily="18" charset="0"/>
                          </a:rPr>
                          <m:t>,</m:t>
                        </m:r>
                        <m:r>
                          <a:rPr lang="en-US" altLang="zh-TW" i="1" dirty="0">
                            <a:latin typeface="Cambria Math" panose="02040503050406030204" pitchFamily="18" charset="0"/>
                          </a:rPr>
                          <m:t>𝐵</m:t>
                        </m:r>
                      </m:sub>
                    </m:sSub>
                    <m:r>
                      <a:rPr lang="en-US" altLang="zh-TW" i="1" dirty="0">
                        <a:latin typeface="Cambria Math" panose="02040503050406030204" pitchFamily="18" charset="0"/>
                      </a:rPr>
                      <m:t> </m:t>
                    </m:r>
                  </m:oMath>
                </a14:m>
                <a:r>
                  <a:rPr lang="en-US" altLang="zh-TW" dirty="0"/>
                  <a:t>)</a:t>
                </a:r>
                <a:r>
                  <a:rPr lang="zh-TW" altLang="en-US" dirty="0"/>
                  <a:t>。意義便是得到一組</a:t>
                </a:r>
                <a14:m>
                  <m:oMath xmlns:m="http://schemas.openxmlformats.org/officeDocument/2006/math">
                    <m:sSub>
                      <m:sSubPr>
                        <m:ctrlPr>
                          <a:rPr lang="en-US" altLang="zh-TW" i="1" dirty="0" smtClean="0">
                            <a:latin typeface="Cambria Math" panose="02040503050406030204" pitchFamily="18" charset="0"/>
                          </a:rPr>
                        </m:ctrlPr>
                      </m:sSubPr>
                      <m:e>
                        <m:r>
                          <a:rPr lang="en-US" altLang="zh-TW" i="1" dirty="0" smtClean="0">
                            <a:latin typeface="Cambria Math" panose="02040503050406030204" pitchFamily="18" charset="0"/>
                          </a:rPr>
                          <m:t>𝑣</m:t>
                        </m:r>
                      </m:e>
                      <m:sub>
                        <m:r>
                          <a:rPr lang="en-US" altLang="zh-TW" i="1" dirty="0" smtClean="0">
                            <a:latin typeface="Cambria Math" panose="02040503050406030204" pitchFamily="18" charset="0"/>
                          </a:rPr>
                          <m:t>𝐴</m:t>
                        </m:r>
                        <m:r>
                          <m:rPr>
                            <m:sty m:val="p"/>
                          </m:rPr>
                          <a:rPr lang="en-US" altLang="zh-TW" i="1" dirty="0">
                            <a:latin typeface="Cambria Math" panose="02040503050406030204" pitchFamily="18" charset="0"/>
                          </a:rPr>
                          <m:t>B</m:t>
                        </m:r>
                      </m:sub>
                    </m:sSub>
                  </m:oMath>
                </a14:m>
                <a:r>
                  <a:rPr lang="zh-TW" altLang="en-US" dirty="0"/>
                  <a:t>的集合，代表著所有</a:t>
                </a:r>
                <a:r>
                  <a:rPr lang="en-US" altLang="zh-TW" dirty="0"/>
                  <a:t>A</a:t>
                </a:r>
                <a:r>
                  <a:rPr lang="zh-TW" altLang="en-US" dirty="0"/>
                  <a:t>之於</a:t>
                </a:r>
                <a:r>
                  <a:rPr lang="en-US" altLang="zh-TW" dirty="0"/>
                  <a:t>B</a:t>
                </a:r>
                <a:r>
                  <a:rPr lang="zh-TW" altLang="en-US" dirty="0"/>
                  <a:t>的相對速度若是位於這集合內都會造成碰撞。</a:t>
                </a:r>
              </a:p>
            </p:txBody>
          </p:sp>
        </mc:Choice>
        <mc:Fallback xmlns="">
          <p:sp>
            <p:nvSpPr>
              <p:cNvPr id="8" name="內容版面配置區 7">
                <a:extLst>
                  <a:ext uri="{FF2B5EF4-FFF2-40B4-BE49-F238E27FC236}">
                    <a16:creationId xmlns:a16="http://schemas.microsoft.com/office/drawing/2014/main" id="{0AD03AD6-2232-4EA1-BE65-37CE859531C1}"/>
                  </a:ext>
                </a:extLst>
              </p:cNvPr>
              <p:cNvSpPr>
                <a:spLocks noGrp="1" noRot="1" noChangeAspect="1" noMove="1" noResize="1" noEditPoints="1" noAdjustHandles="1" noChangeArrowheads="1" noChangeShapeType="1" noTextEdit="1"/>
              </p:cNvSpPr>
              <p:nvPr>
                <p:ph idx="1"/>
              </p:nvPr>
            </p:nvSpPr>
            <p:spPr>
              <a:xfrm>
                <a:off x="628650" y="1017275"/>
                <a:ext cx="7886700" cy="2005623"/>
              </a:xfrm>
              <a:blipFill>
                <a:blip r:embed="rId3"/>
                <a:stretch>
                  <a:fillRect l="-696" t="-3343" r="-4019"/>
                </a:stretch>
              </a:blipFill>
            </p:spPr>
            <p:txBody>
              <a:bodyPr/>
              <a:lstStyle/>
              <a:p>
                <a:r>
                  <a:rPr lang="zh-TW" altLang="en-US">
                    <a:noFill/>
                  </a:rPr>
                  <a:t> </a:t>
                </a:r>
              </a:p>
            </p:txBody>
          </p:sp>
        </mc:Fallback>
      </mc:AlternateContent>
      <p:grpSp>
        <p:nvGrpSpPr>
          <p:cNvPr id="19" name="群組 18">
            <a:extLst>
              <a:ext uri="{FF2B5EF4-FFF2-40B4-BE49-F238E27FC236}">
                <a16:creationId xmlns:a16="http://schemas.microsoft.com/office/drawing/2014/main" id="{3EEE7542-EAB6-4586-B3CF-8937E96B78DC}"/>
              </a:ext>
            </a:extLst>
          </p:cNvPr>
          <p:cNvGrpSpPr/>
          <p:nvPr/>
        </p:nvGrpSpPr>
        <p:grpSpPr>
          <a:xfrm>
            <a:off x="6333067" y="0"/>
            <a:ext cx="2810933" cy="668866"/>
            <a:chOff x="7780867" y="211667"/>
            <a:chExt cx="2810933" cy="668866"/>
          </a:xfrm>
        </p:grpSpPr>
        <p:sp>
          <p:nvSpPr>
            <p:cNvPr id="20" name="矩形 19">
              <a:extLst>
                <a:ext uri="{FF2B5EF4-FFF2-40B4-BE49-F238E27FC236}">
                  <a16:creationId xmlns:a16="http://schemas.microsoft.com/office/drawing/2014/main" id="{4984F377-D513-48FB-883F-EB81AC723777}"/>
                </a:ext>
              </a:extLst>
            </p:cNvPr>
            <p:cNvSpPr/>
            <p:nvPr/>
          </p:nvSpPr>
          <p:spPr>
            <a:xfrm>
              <a:off x="7780867" y="211667"/>
              <a:ext cx="2810933" cy="668866"/>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1" name="群組 20">
              <a:extLst>
                <a:ext uri="{FF2B5EF4-FFF2-40B4-BE49-F238E27FC236}">
                  <a16:creationId xmlns:a16="http://schemas.microsoft.com/office/drawing/2014/main" id="{B68B8EEA-E441-48C5-A927-89111E1C9536}"/>
                </a:ext>
              </a:extLst>
            </p:cNvPr>
            <p:cNvGrpSpPr>
              <a:grpSpLocks noChangeAspect="1"/>
            </p:cNvGrpSpPr>
            <p:nvPr/>
          </p:nvGrpSpPr>
          <p:grpSpPr>
            <a:xfrm>
              <a:off x="7845641" y="307446"/>
              <a:ext cx="2334347" cy="468000"/>
              <a:chOff x="0" y="0"/>
              <a:chExt cx="4211517" cy="851040"/>
            </a:xfrm>
          </p:grpSpPr>
          <p:pic>
            <p:nvPicPr>
              <p:cNvPr id="22" name="圖片 21">
                <a:extLst>
                  <a:ext uri="{FF2B5EF4-FFF2-40B4-BE49-F238E27FC236}">
                    <a16:creationId xmlns:a16="http://schemas.microsoft.com/office/drawing/2014/main" id="{89F5C2BE-8CF9-42A2-9BC3-9D91DCCA48DB}"/>
                  </a:ext>
                </a:extLst>
              </p:cNvPr>
              <p:cNvPicPr>
                <a:picLocks noChangeAspect="1"/>
              </p:cNvPicPr>
              <p:nvPr/>
            </p:nvPicPr>
            <p:blipFill>
              <a:blip r:embed="rId4">
                <a:lum/>
                <a:alphaModFix/>
              </a:blip>
              <a:srcRect/>
              <a:stretch>
                <a:fillRect/>
              </a:stretch>
            </p:blipFill>
            <p:spPr>
              <a:xfrm>
                <a:off x="0" y="0"/>
                <a:ext cx="1414440" cy="851040"/>
              </a:xfrm>
              <a:prstGeom prst="rect">
                <a:avLst/>
              </a:prstGeom>
            </p:spPr>
          </p:pic>
          <p:sp>
            <p:nvSpPr>
              <p:cNvPr id="23" name="文字方塊 19">
                <a:extLst>
                  <a:ext uri="{FF2B5EF4-FFF2-40B4-BE49-F238E27FC236}">
                    <a16:creationId xmlns:a16="http://schemas.microsoft.com/office/drawing/2014/main" id="{BBF5D391-EBB8-4CF2-A5F0-E99C872FE9BE}"/>
                  </a:ext>
                </a:extLst>
              </p:cNvPr>
              <p:cNvSpPr txBox="1"/>
              <p:nvPr/>
            </p:nvSpPr>
            <p:spPr>
              <a:xfrm>
                <a:off x="2133502" y="40139"/>
                <a:ext cx="2078015" cy="492590"/>
              </a:xfrm>
              <a:prstGeom prst="rect">
                <a:avLst/>
              </a:prstGeom>
            </p:spPr>
            <p:txBody>
              <a:bodyPr vert="horz" wrap="none" lIns="90000" tIns="45000" rIns="90000" bIns="45000" anchorCtr="0" compatLnSpc="0">
                <a:spAutoFit/>
              </a:bodyPr>
              <a:lstStyle/>
              <a:p>
                <a:pPr algn="ctr" hangingPunct="0">
                  <a:lnSpc>
                    <a:spcPts val="1585"/>
                  </a:lnSpc>
                </a:pPr>
                <a:r>
                  <a:rPr lang="en-US" sz="1300" b="1" kern="150" dirty="0">
                    <a:effectLst/>
                    <a:latin typeface="Noto Sans CJK TC Regular"/>
                    <a:ea typeface="新細明體" panose="02020500000000000000" pitchFamily="18" charset="-120"/>
                    <a:cs typeface="Times New Roman" panose="02020603050405020304" pitchFamily="18" charset="0"/>
                  </a:rPr>
                  <a:t>National Taiwan University</a:t>
                </a:r>
                <a:endParaRPr lang="zh-TW" sz="1200" kern="150" dirty="0">
                  <a:effectLst/>
                  <a:latin typeface="Calibri" panose="020F0502020204030204" pitchFamily="34" charset="0"/>
                  <a:ea typeface="新細明體" panose="02020500000000000000" pitchFamily="18" charset="-120"/>
                  <a:cs typeface="Times New Roman" panose="02020603050405020304" pitchFamily="18" charset="0"/>
                </a:endParaRPr>
              </a:p>
              <a:p>
                <a:pPr algn="ctr" hangingPunct="0">
                  <a:lnSpc>
                    <a:spcPts val="1585"/>
                  </a:lnSpc>
                </a:pPr>
                <a:r>
                  <a:rPr lang="en-US" sz="1150" kern="150" dirty="0">
                    <a:effectLst/>
                    <a:latin typeface="Noto Sans CJK TC Regular"/>
                    <a:ea typeface="新細明體" panose="02020500000000000000" pitchFamily="18" charset="-120"/>
                    <a:cs typeface="Times New Roman" panose="02020603050405020304" pitchFamily="18" charset="0"/>
                  </a:rPr>
                  <a:t>System Optimization Laboratory</a:t>
                </a:r>
                <a:endParaRPr lang="zh-TW" sz="1200" kern="150" dirty="0">
                  <a:effectLst/>
                  <a:latin typeface="Calibri" panose="020F0502020204030204" pitchFamily="34" charset="0"/>
                  <a:ea typeface="新細明體" panose="02020500000000000000" pitchFamily="18" charset="-120"/>
                  <a:cs typeface="Times New Roman" panose="02020603050405020304" pitchFamily="18" charset="0"/>
                </a:endParaRPr>
              </a:p>
            </p:txBody>
          </p:sp>
        </p:grpSp>
      </p:grpSp>
      <p:pic>
        <p:nvPicPr>
          <p:cNvPr id="1026" name="Picture 2">
            <a:extLst>
              <a:ext uri="{FF2B5EF4-FFF2-40B4-BE49-F238E27FC236}">
                <a16:creationId xmlns:a16="http://schemas.microsoft.com/office/drawing/2014/main" id="{0C6D2BD8-5CC9-4049-A19E-F9E3E7BC890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27166" y="2743199"/>
            <a:ext cx="2764008" cy="354940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6BB32C8A-D23F-4454-A61E-5EED0F18624D}"/>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2874" y="3305917"/>
            <a:ext cx="1981746" cy="2822006"/>
          </a:xfrm>
          <a:prstGeom prst="rect">
            <a:avLst/>
          </a:prstGeom>
          <a:noFill/>
          <a:extLst>
            <a:ext uri="{909E8E84-426E-40DD-AFC4-6F175D3DCCD1}">
              <a14:hiddenFill xmlns:a14="http://schemas.microsoft.com/office/drawing/2010/main">
                <a:solidFill>
                  <a:srgbClr val="FFFFFF"/>
                </a:solidFill>
              </a14:hiddenFill>
            </a:ext>
          </a:extLst>
        </p:spPr>
      </p:pic>
      <p:sp>
        <p:nvSpPr>
          <p:cNvPr id="5" name="箭號: 向右 4">
            <a:extLst>
              <a:ext uri="{FF2B5EF4-FFF2-40B4-BE49-F238E27FC236}">
                <a16:creationId xmlns:a16="http://schemas.microsoft.com/office/drawing/2014/main" id="{B52E4D3C-9A39-4A2E-9BAA-9715B81C2DD4}"/>
              </a:ext>
            </a:extLst>
          </p:cNvPr>
          <p:cNvSpPr/>
          <p:nvPr/>
        </p:nvSpPr>
        <p:spPr>
          <a:xfrm>
            <a:off x="2862196" y="4431842"/>
            <a:ext cx="372546" cy="4518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030" name="Picture 6">
            <a:extLst>
              <a:ext uri="{FF2B5EF4-FFF2-40B4-BE49-F238E27FC236}">
                <a16:creationId xmlns:a16="http://schemas.microsoft.com/office/drawing/2014/main" id="{451ED80C-F5A5-4EDF-9720-0D5B21BC80A0}"/>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290266" y="3105548"/>
            <a:ext cx="2896534" cy="3105025"/>
          </a:xfrm>
          <a:prstGeom prst="rect">
            <a:avLst/>
          </a:prstGeom>
          <a:noFill/>
          <a:extLst>
            <a:ext uri="{909E8E84-426E-40DD-AFC4-6F175D3DCCD1}">
              <a14:hiddenFill xmlns:a14="http://schemas.microsoft.com/office/drawing/2010/main">
                <a:solidFill>
                  <a:srgbClr val="FFFFFF"/>
                </a:solidFill>
              </a14:hiddenFill>
            </a:ext>
          </a:extLst>
        </p:spPr>
      </p:pic>
      <p:sp>
        <p:nvSpPr>
          <p:cNvPr id="24" name="箭號: 向右 23">
            <a:extLst>
              <a:ext uri="{FF2B5EF4-FFF2-40B4-BE49-F238E27FC236}">
                <a16:creationId xmlns:a16="http://schemas.microsoft.com/office/drawing/2014/main" id="{EF3B4E97-0088-4D43-A793-A7CA347267D3}"/>
              </a:ext>
            </a:extLst>
          </p:cNvPr>
          <p:cNvSpPr/>
          <p:nvPr/>
        </p:nvSpPr>
        <p:spPr>
          <a:xfrm>
            <a:off x="6025295" y="4491009"/>
            <a:ext cx="372546" cy="4518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81621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a:extLst>
              <a:ext uri="{FF2B5EF4-FFF2-40B4-BE49-F238E27FC236}">
                <a16:creationId xmlns:a16="http://schemas.microsoft.com/office/drawing/2014/main" id="{56ADE44C-27BA-4A02-B384-BEDB5D660E7B}"/>
              </a:ext>
            </a:extLst>
          </p:cNvPr>
          <p:cNvSpPr>
            <a:spLocks noGrp="1"/>
          </p:cNvSpPr>
          <p:nvPr>
            <p:ph type="sldNum" sz="quarter" idx="12"/>
          </p:nvPr>
        </p:nvSpPr>
        <p:spPr/>
        <p:txBody>
          <a:bodyPr/>
          <a:lstStyle/>
          <a:p>
            <a:fld id="{6D77D3CB-5987-4045-A9DE-313BCFC794EF}" type="slidenum">
              <a:rPr lang="zh-TW" altLang="en-US" smtClean="0"/>
              <a:pPr/>
              <a:t>15</a:t>
            </a:fld>
            <a:endParaRPr lang="zh-TW" altLang="en-US"/>
          </a:p>
        </p:txBody>
      </p:sp>
      <p:sp>
        <p:nvSpPr>
          <p:cNvPr id="4" name="標題 3">
            <a:extLst>
              <a:ext uri="{FF2B5EF4-FFF2-40B4-BE49-F238E27FC236}">
                <a16:creationId xmlns:a16="http://schemas.microsoft.com/office/drawing/2014/main" id="{50B9B7C5-C789-4F81-BC45-F610D10A6957}"/>
              </a:ext>
            </a:extLst>
          </p:cNvPr>
          <p:cNvSpPr>
            <a:spLocks noGrp="1"/>
          </p:cNvSpPr>
          <p:nvPr>
            <p:ph type="title"/>
          </p:nvPr>
        </p:nvSpPr>
        <p:spPr/>
        <p:txBody>
          <a:bodyPr/>
          <a:lstStyle/>
          <a:p>
            <a:r>
              <a:rPr lang="zh-TW" altLang="en-US" dirty="0"/>
              <a:t>補充</a:t>
            </a:r>
            <a:r>
              <a:rPr lang="en-US" altLang="zh-TW" dirty="0"/>
              <a:t>)</a:t>
            </a:r>
            <a:r>
              <a:rPr lang="zh-TW" altLang="en-US" dirty="0"/>
              <a:t> 速度障礙法</a:t>
            </a:r>
            <a:r>
              <a:rPr lang="en-US" altLang="zh-TW" dirty="0"/>
              <a:t>(VO)</a:t>
            </a:r>
            <a:endParaRPr lang="zh-TW" altLang="en-US" dirty="0"/>
          </a:p>
        </p:txBody>
      </p:sp>
      <mc:AlternateContent xmlns:mc="http://schemas.openxmlformats.org/markup-compatibility/2006" xmlns:a14="http://schemas.microsoft.com/office/drawing/2010/main">
        <mc:Choice Requires="a14">
          <p:sp>
            <p:nvSpPr>
              <p:cNvPr id="8" name="內容版面配置區 7">
                <a:extLst>
                  <a:ext uri="{FF2B5EF4-FFF2-40B4-BE49-F238E27FC236}">
                    <a16:creationId xmlns:a16="http://schemas.microsoft.com/office/drawing/2014/main" id="{0AD03AD6-2232-4EA1-BE65-37CE859531C1}"/>
                  </a:ext>
                </a:extLst>
              </p:cNvPr>
              <p:cNvSpPr>
                <a:spLocks noGrp="1"/>
              </p:cNvSpPr>
              <p:nvPr>
                <p:ph idx="1"/>
              </p:nvPr>
            </p:nvSpPr>
            <p:spPr>
              <a:xfrm>
                <a:off x="628650" y="1017275"/>
                <a:ext cx="7886700" cy="2005623"/>
              </a:xfrm>
            </p:spPr>
            <p:txBody>
              <a:bodyPr>
                <a:normAutofit/>
              </a:bodyPr>
              <a:lstStyle/>
              <a:p>
                <a:r>
                  <a:rPr lang="zh-TW" altLang="en-US" dirty="0"/>
                  <a:t>引入安全閥值的觀念，將</a:t>
                </a:r>
                <a14:m>
                  <m:oMath xmlns:m="http://schemas.openxmlformats.org/officeDocument/2006/math">
                    <m:r>
                      <a:rPr lang="zh-TW" altLang="en-US" i="1" smtClean="0">
                        <a:latin typeface="Cambria Math" panose="02040503050406030204" pitchFamily="18" charset="0"/>
                      </a:rPr>
                      <m:t>𝜏</m:t>
                    </m:r>
                  </m:oMath>
                </a14:m>
                <a:r>
                  <a:rPr lang="zh-TW" altLang="en-US" dirty="0"/>
                  <a:t>秒內會造成的碰撞視為應避免事件，在此之後的碰撞暫不考慮。如此，</a:t>
                </a:r>
                <a14:m>
                  <m:oMath xmlns:m="http://schemas.openxmlformats.org/officeDocument/2006/math">
                    <m:sSub>
                      <m:sSubPr>
                        <m:ctrlPr>
                          <a:rPr lang="en-US" altLang="zh-TW" b="0" i="1" dirty="0" smtClean="0">
                            <a:latin typeface="Cambria Math" panose="02040503050406030204" pitchFamily="18" charset="0"/>
                          </a:rPr>
                        </m:ctrlPr>
                      </m:sSubPr>
                      <m:e>
                        <m:r>
                          <m:rPr>
                            <m:sty m:val="p"/>
                          </m:rPr>
                          <a:rPr lang="en-US" altLang="zh-TW" i="0" dirty="0">
                            <a:latin typeface="Cambria Math" panose="02040503050406030204" pitchFamily="18" charset="0"/>
                          </a:rPr>
                          <m:t>C</m:t>
                        </m:r>
                        <m:r>
                          <m:rPr>
                            <m:sty m:val="p"/>
                          </m:rPr>
                          <a:rPr lang="en-US" altLang="zh-TW" b="0" i="0" dirty="0" smtClean="0">
                            <a:latin typeface="Cambria Math" panose="02040503050406030204" pitchFamily="18" charset="0"/>
                          </a:rPr>
                          <m:t>C</m:t>
                        </m:r>
                      </m:e>
                      <m:sub>
                        <m:r>
                          <m:rPr>
                            <m:sty m:val="p"/>
                          </m:rPr>
                          <a:rPr lang="en-US" altLang="zh-TW" b="0" i="0" dirty="0" smtClean="0">
                            <a:latin typeface="Cambria Math" panose="02040503050406030204" pitchFamily="18" charset="0"/>
                          </a:rPr>
                          <m:t>A</m:t>
                        </m:r>
                        <m:r>
                          <a:rPr lang="en-US" altLang="zh-TW" b="0" i="0" dirty="0" smtClean="0">
                            <a:latin typeface="Cambria Math" panose="02040503050406030204" pitchFamily="18" charset="0"/>
                          </a:rPr>
                          <m:t>,</m:t>
                        </m:r>
                        <m:r>
                          <m:rPr>
                            <m:sty m:val="p"/>
                          </m:rPr>
                          <a:rPr lang="en-US" altLang="zh-TW" b="0" i="0" dirty="0" smtClean="0">
                            <a:latin typeface="Cambria Math" panose="02040503050406030204" pitchFamily="18" charset="0"/>
                          </a:rPr>
                          <m:t>B</m:t>
                        </m:r>
                      </m:sub>
                    </m:sSub>
                    <m:r>
                      <a:rPr lang="zh-TW" altLang="en-US" i="1" dirty="0">
                        <a:latin typeface="Cambria Math" panose="02040503050406030204" pitchFamily="18" charset="0"/>
                      </a:rPr>
                      <m:t>的</m:t>
                    </m:r>
                  </m:oMath>
                </a14:m>
                <a:r>
                  <a:rPr lang="zh-TW" altLang="en-US" dirty="0"/>
                  <a:t>尖端面積便會被修剪掉一弧形區域。</a:t>
                </a:r>
                <a:endParaRPr lang="en-US" altLang="zh-TW" dirty="0"/>
              </a:p>
              <a:p>
                <a:r>
                  <a:rPr lang="zh-TW" altLang="en-US" dirty="0"/>
                  <a:t>將整個</a:t>
                </a:r>
                <a14:m>
                  <m:oMath xmlns:m="http://schemas.openxmlformats.org/officeDocument/2006/math">
                    <m:r>
                      <a:rPr lang="en-US" altLang="zh-TW" b="0" i="1" smtClean="0">
                        <a:latin typeface="Cambria Math" panose="02040503050406030204" pitchFamily="18" charset="0"/>
                      </a:rPr>
                      <m:t>𝐶</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𝐶</m:t>
                        </m:r>
                      </m:e>
                      <m:sub>
                        <m:r>
                          <a:rPr lang="en-US" altLang="zh-TW" b="0" i="1" smtClean="0">
                            <a:latin typeface="Cambria Math" panose="02040503050406030204" pitchFamily="18" charset="0"/>
                          </a:rPr>
                          <m:t>𝐴</m:t>
                        </m:r>
                        <m:r>
                          <a:rPr lang="en-US" altLang="zh-TW" b="0" i="1" smtClean="0">
                            <a:latin typeface="Cambria Math" panose="02040503050406030204" pitchFamily="18" charset="0"/>
                          </a:rPr>
                          <m:t>,</m:t>
                        </m:r>
                        <m:r>
                          <a:rPr lang="en-US" altLang="zh-TW" b="0" i="1" smtClean="0">
                            <a:latin typeface="Cambria Math" panose="02040503050406030204" pitchFamily="18" charset="0"/>
                          </a:rPr>
                          <m:t>𝐵</m:t>
                        </m:r>
                      </m:sub>
                    </m:sSub>
                  </m:oMath>
                </a14:m>
                <a:r>
                  <a:rPr lang="zh-TW" altLang="en-US" dirty="0"/>
                  <a:t>集合加回</a:t>
                </a:r>
                <a14:m>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𝑣</m:t>
                        </m:r>
                      </m:e>
                      <m:sub>
                        <m:r>
                          <a:rPr lang="en-US" altLang="zh-TW" b="0" i="1" smtClean="0">
                            <a:latin typeface="Cambria Math" panose="02040503050406030204" pitchFamily="18" charset="0"/>
                          </a:rPr>
                          <m:t>𝐵</m:t>
                        </m:r>
                      </m:sub>
                    </m:sSub>
                  </m:oMath>
                </a14:m>
                <a:r>
                  <a:rPr lang="zh-TW" altLang="en-US" dirty="0"/>
                  <a:t>便可以得到所有在</a:t>
                </a:r>
                <a14:m>
                  <m:oMath xmlns:m="http://schemas.openxmlformats.org/officeDocument/2006/math">
                    <m:r>
                      <a:rPr lang="zh-TW" altLang="en-US" i="1" smtClean="0">
                        <a:latin typeface="Cambria Math" panose="02040503050406030204" pitchFamily="18" charset="0"/>
                      </a:rPr>
                      <m:t>𝜏</m:t>
                    </m:r>
                  </m:oMath>
                </a14:m>
                <a:r>
                  <a:rPr lang="zh-TW" altLang="en-US" dirty="0"/>
                  <a:t>秒內會碰撞的</a:t>
                </a:r>
                <a14:m>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𝑣</m:t>
                        </m:r>
                      </m:e>
                      <m:sub>
                        <m:r>
                          <a:rPr lang="en-US" altLang="zh-TW" b="0" i="1" smtClean="0">
                            <a:latin typeface="Cambria Math" panose="02040503050406030204" pitchFamily="18" charset="0"/>
                          </a:rPr>
                          <m:t>𝐴</m:t>
                        </m:r>
                      </m:sub>
                    </m:sSub>
                  </m:oMath>
                </a14:m>
                <a:r>
                  <a:rPr lang="zh-TW" altLang="en-US" dirty="0"/>
                  <a:t>集合，稱為</a:t>
                </a:r>
                <a:r>
                  <a:rPr lang="en-US" altLang="zh-TW" dirty="0"/>
                  <a:t>Velocity Obstacle(</a:t>
                </a:r>
                <a14:m>
                  <m:oMath xmlns:m="http://schemas.openxmlformats.org/officeDocument/2006/math">
                    <m:r>
                      <a:rPr lang="en-US" altLang="zh-TW" i="1" dirty="0" smtClean="0">
                        <a:latin typeface="Cambria Math" panose="02040503050406030204" pitchFamily="18" charset="0"/>
                      </a:rPr>
                      <m:t>𝑉</m:t>
                    </m:r>
                    <m:sSubSup>
                      <m:sSubSupPr>
                        <m:ctrlPr>
                          <a:rPr lang="en-US" altLang="zh-TW" b="0" i="1" dirty="0" smtClean="0">
                            <a:latin typeface="Cambria Math" panose="02040503050406030204" pitchFamily="18" charset="0"/>
                          </a:rPr>
                        </m:ctrlPr>
                      </m:sSubSupPr>
                      <m:e>
                        <m:r>
                          <a:rPr lang="en-US" altLang="zh-TW" i="1" dirty="0" smtClean="0">
                            <a:latin typeface="Cambria Math" panose="02040503050406030204" pitchFamily="18" charset="0"/>
                          </a:rPr>
                          <m:t>𝑂</m:t>
                        </m:r>
                      </m:e>
                      <m:sub>
                        <m:r>
                          <a:rPr lang="en-US" altLang="zh-TW" b="0" i="1" dirty="0" smtClean="0">
                            <a:latin typeface="Cambria Math" panose="02040503050406030204" pitchFamily="18" charset="0"/>
                          </a:rPr>
                          <m:t>𝐴</m:t>
                        </m:r>
                        <m:r>
                          <a:rPr lang="en-US" altLang="zh-TW" b="0" i="1" dirty="0" smtClean="0">
                            <a:latin typeface="Cambria Math" panose="02040503050406030204" pitchFamily="18" charset="0"/>
                          </a:rPr>
                          <m:t>,</m:t>
                        </m:r>
                        <m:r>
                          <a:rPr lang="en-US" altLang="zh-TW" b="0" i="1" dirty="0" smtClean="0">
                            <a:latin typeface="Cambria Math" panose="02040503050406030204" pitchFamily="18" charset="0"/>
                          </a:rPr>
                          <m:t>𝐵</m:t>
                        </m:r>
                      </m:sub>
                      <m:sup>
                        <m:r>
                          <a:rPr lang="zh-TW" altLang="en-US" b="0" i="1" dirty="0" smtClean="0">
                            <a:latin typeface="Cambria Math" panose="02040503050406030204" pitchFamily="18" charset="0"/>
                          </a:rPr>
                          <m:t>𝜏</m:t>
                        </m:r>
                      </m:sup>
                    </m:sSubSup>
                  </m:oMath>
                </a14:m>
                <a:r>
                  <a:rPr lang="en-US" altLang="zh-TW" dirty="0"/>
                  <a:t>)</a:t>
                </a:r>
                <a:r>
                  <a:rPr lang="zh-TW" altLang="en-US" dirty="0"/>
                  <a:t>。</a:t>
                </a:r>
                <a:endParaRPr lang="en-US" altLang="zh-TW" dirty="0"/>
              </a:p>
            </p:txBody>
          </p:sp>
        </mc:Choice>
        <mc:Fallback xmlns="">
          <p:sp>
            <p:nvSpPr>
              <p:cNvPr id="8" name="內容版面配置區 7">
                <a:extLst>
                  <a:ext uri="{FF2B5EF4-FFF2-40B4-BE49-F238E27FC236}">
                    <a16:creationId xmlns:a16="http://schemas.microsoft.com/office/drawing/2014/main" id="{0AD03AD6-2232-4EA1-BE65-37CE859531C1}"/>
                  </a:ext>
                </a:extLst>
              </p:cNvPr>
              <p:cNvSpPr>
                <a:spLocks noGrp="1" noRot="1" noChangeAspect="1" noMove="1" noResize="1" noEditPoints="1" noAdjustHandles="1" noChangeArrowheads="1" noChangeShapeType="1" noTextEdit="1"/>
              </p:cNvSpPr>
              <p:nvPr>
                <p:ph idx="1"/>
              </p:nvPr>
            </p:nvSpPr>
            <p:spPr>
              <a:xfrm>
                <a:off x="628650" y="1017275"/>
                <a:ext cx="7886700" cy="2005623"/>
              </a:xfrm>
              <a:blipFill>
                <a:blip r:embed="rId3"/>
                <a:stretch>
                  <a:fillRect l="-696" t="-3343" r="-773"/>
                </a:stretch>
              </a:blipFill>
            </p:spPr>
            <p:txBody>
              <a:bodyPr/>
              <a:lstStyle/>
              <a:p>
                <a:r>
                  <a:rPr lang="zh-TW" altLang="en-US">
                    <a:noFill/>
                  </a:rPr>
                  <a:t> </a:t>
                </a:r>
              </a:p>
            </p:txBody>
          </p:sp>
        </mc:Fallback>
      </mc:AlternateContent>
      <p:grpSp>
        <p:nvGrpSpPr>
          <p:cNvPr id="19" name="群組 18">
            <a:extLst>
              <a:ext uri="{FF2B5EF4-FFF2-40B4-BE49-F238E27FC236}">
                <a16:creationId xmlns:a16="http://schemas.microsoft.com/office/drawing/2014/main" id="{3EEE7542-EAB6-4586-B3CF-8937E96B78DC}"/>
              </a:ext>
            </a:extLst>
          </p:cNvPr>
          <p:cNvGrpSpPr/>
          <p:nvPr/>
        </p:nvGrpSpPr>
        <p:grpSpPr>
          <a:xfrm>
            <a:off x="6333067" y="0"/>
            <a:ext cx="2810933" cy="668866"/>
            <a:chOff x="7780867" y="211667"/>
            <a:chExt cx="2810933" cy="668866"/>
          </a:xfrm>
        </p:grpSpPr>
        <p:sp>
          <p:nvSpPr>
            <p:cNvPr id="20" name="矩形 19">
              <a:extLst>
                <a:ext uri="{FF2B5EF4-FFF2-40B4-BE49-F238E27FC236}">
                  <a16:creationId xmlns:a16="http://schemas.microsoft.com/office/drawing/2014/main" id="{4984F377-D513-48FB-883F-EB81AC723777}"/>
                </a:ext>
              </a:extLst>
            </p:cNvPr>
            <p:cNvSpPr/>
            <p:nvPr/>
          </p:nvSpPr>
          <p:spPr>
            <a:xfrm>
              <a:off x="7780867" y="211667"/>
              <a:ext cx="2810933" cy="668866"/>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1" name="群組 20">
              <a:extLst>
                <a:ext uri="{FF2B5EF4-FFF2-40B4-BE49-F238E27FC236}">
                  <a16:creationId xmlns:a16="http://schemas.microsoft.com/office/drawing/2014/main" id="{B68B8EEA-E441-48C5-A927-89111E1C9536}"/>
                </a:ext>
              </a:extLst>
            </p:cNvPr>
            <p:cNvGrpSpPr>
              <a:grpSpLocks noChangeAspect="1"/>
            </p:cNvGrpSpPr>
            <p:nvPr/>
          </p:nvGrpSpPr>
          <p:grpSpPr>
            <a:xfrm>
              <a:off x="7845641" y="307446"/>
              <a:ext cx="2334347" cy="468000"/>
              <a:chOff x="0" y="0"/>
              <a:chExt cx="4211517" cy="851040"/>
            </a:xfrm>
          </p:grpSpPr>
          <p:pic>
            <p:nvPicPr>
              <p:cNvPr id="22" name="圖片 21">
                <a:extLst>
                  <a:ext uri="{FF2B5EF4-FFF2-40B4-BE49-F238E27FC236}">
                    <a16:creationId xmlns:a16="http://schemas.microsoft.com/office/drawing/2014/main" id="{89F5C2BE-8CF9-42A2-9BC3-9D91DCCA48DB}"/>
                  </a:ext>
                </a:extLst>
              </p:cNvPr>
              <p:cNvPicPr>
                <a:picLocks noChangeAspect="1"/>
              </p:cNvPicPr>
              <p:nvPr/>
            </p:nvPicPr>
            <p:blipFill>
              <a:blip r:embed="rId4">
                <a:lum/>
                <a:alphaModFix/>
              </a:blip>
              <a:srcRect/>
              <a:stretch>
                <a:fillRect/>
              </a:stretch>
            </p:blipFill>
            <p:spPr>
              <a:xfrm>
                <a:off x="0" y="0"/>
                <a:ext cx="1414440" cy="851040"/>
              </a:xfrm>
              <a:prstGeom prst="rect">
                <a:avLst/>
              </a:prstGeom>
            </p:spPr>
          </p:pic>
          <p:sp>
            <p:nvSpPr>
              <p:cNvPr id="23" name="文字方塊 19">
                <a:extLst>
                  <a:ext uri="{FF2B5EF4-FFF2-40B4-BE49-F238E27FC236}">
                    <a16:creationId xmlns:a16="http://schemas.microsoft.com/office/drawing/2014/main" id="{BBF5D391-EBB8-4CF2-A5F0-E99C872FE9BE}"/>
                  </a:ext>
                </a:extLst>
              </p:cNvPr>
              <p:cNvSpPr txBox="1"/>
              <p:nvPr/>
            </p:nvSpPr>
            <p:spPr>
              <a:xfrm>
                <a:off x="2133502" y="40139"/>
                <a:ext cx="2078015" cy="492590"/>
              </a:xfrm>
              <a:prstGeom prst="rect">
                <a:avLst/>
              </a:prstGeom>
            </p:spPr>
            <p:txBody>
              <a:bodyPr vert="horz" wrap="none" lIns="90000" tIns="45000" rIns="90000" bIns="45000" anchorCtr="0" compatLnSpc="0">
                <a:spAutoFit/>
              </a:bodyPr>
              <a:lstStyle/>
              <a:p>
                <a:pPr algn="ctr" hangingPunct="0">
                  <a:lnSpc>
                    <a:spcPts val="1585"/>
                  </a:lnSpc>
                </a:pPr>
                <a:r>
                  <a:rPr lang="en-US" sz="1300" b="1" kern="150" dirty="0">
                    <a:effectLst/>
                    <a:latin typeface="Noto Sans CJK TC Regular"/>
                    <a:ea typeface="新細明體" panose="02020500000000000000" pitchFamily="18" charset="-120"/>
                    <a:cs typeface="Times New Roman" panose="02020603050405020304" pitchFamily="18" charset="0"/>
                  </a:rPr>
                  <a:t>National Taiwan University</a:t>
                </a:r>
                <a:endParaRPr lang="zh-TW" sz="1200" kern="150" dirty="0">
                  <a:effectLst/>
                  <a:latin typeface="Calibri" panose="020F0502020204030204" pitchFamily="34" charset="0"/>
                  <a:ea typeface="新細明體" panose="02020500000000000000" pitchFamily="18" charset="-120"/>
                  <a:cs typeface="Times New Roman" panose="02020603050405020304" pitchFamily="18" charset="0"/>
                </a:endParaRPr>
              </a:p>
              <a:p>
                <a:pPr algn="ctr" hangingPunct="0">
                  <a:lnSpc>
                    <a:spcPts val="1585"/>
                  </a:lnSpc>
                </a:pPr>
                <a:r>
                  <a:rPr lang="en-US" sz="1150" kern="150" dirty="0">
                    <a:effectLst/>
                    <a:latin typeface="Noto Sans CJK TC Regular"/>
                    <a:ea typeface="新細明體" panose="02020500000000000000" pitchFamily="18" charset="-120"/>
                    <a:cs typeface="Times New Roman" panose="02020603050405020304" pitchFamily="18" charset="0"/>
                  </a:rPr>
                  <a:t>System Optimization Laboratory</a:t>
                </a:r>
                <a:endParaRPr lang="zh-TW" sz="1200" kern="150" dirty="0">
                  <a:effectLst/>
                  <a:latin typeface="Calibri" panose="020F0502020204030204" pitchFamily="34" charset="0"/>
                  <a:ea typeface="新細明體" panose="02020500000000000000" pitchFamily="18" charset="-120"/>
                  <a:cs typeface="Times New Roman" panose="02020603050405020304" pitchFamily="18" charset="0"/>
                </a:endParaRPr>
              </a:p>
            </p:txBody>
          </p:sp>
        </p:grpSp>
      </p:grpSp>
      <p:pic>
        <p:nvPicPr>
          <p:cNvPr id="1030" name="Picture 6">
            <a:extLst>
              <a:ext uri="{FF2B5EF4-FFF2-40B4-BE49-F238E27FC236}">
                <a16:creationId xmlns:a16="http://schemas.microsoft.com/office/drawing/2014/main" id="{451ED80C-F5A5-4EDF-9720-0D5B21BC80A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5051" y="3352518"/>
            <a:ext cx="2896534" cy="310502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12199C3F-9C8C-4861-83B2-C8F72A0C87BC}"/>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932937" y="3289472"/>
            <a:ext cx="3298604" cy="3231113"/>
          </a:xfrm>
          <a:prstGeom prst="rect">
            <a:avLst/>
          </a:prstGeom>
          <a:noFill/>
          <a:extLst>
            <a:ext uri="{909E8E84-426E-40DD-AFC4-6F175D3DCCD1}">
              <a14:hiddenFill xmlns:a14="http://schemas.microsoft.com/office/drawing/2010/main">
                <a:solidFill>
                  <a:srgbClr val="FFFFFF"/>
                </a:solidFill>
              </a14:hiddenFill>
            </a:ext>
          </a:extLst>
        </p:spPr>
      </p:pic>
      <p:sp>
        <p:nvSpPr>
          <p:cNvPr id="24" name="箭號: 向右 23">
            <a:extLst>
              <a:ext uri="{FF2B5EF4-FFF2-40B4-BE49-F238E27FC236}">
                <a16:creationId xmlns:a16="http://schemas.microsoft.com/office/drawing/2014/main" id="{EF3B4E97-0088-4D43-A793-A7CA347267D3}"/>
              </a:ext>
            </a:extLst>
          </p:cNvPr>
          <p:cNvSpPr/>
          <p:nvPr/>
        </p:nvSpPr>
        <p:spPr>
          <a:xfrm>
            <a:off x="2746664" y="4679119"/>
            <a:ext cx="372546" cy="4518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4" name="箭號: 向右 13">
            <a:extLst>
              <a:ext uri="{FF2B5EF4-FFF2-40B4-BE49-F238E27FC236}">
                <a16:creationId xmlns:a16="http://schemas.microsoft.com/office/drawing/2014/main" id="{1BC0BBAF-9CAB-4229-921B-F61279180C47}"/>
              </a:ext>
            </a:extLst>
          </p:cNvPr>
          <p:cNvSpPr/>
          <p:nvPr/>
        </p:nvSpPr>
        <p:spPr>
          <a:xfrm>
            <a:off x="5900328" y="4679119"/>
            <a:ext cx="372546" cy="4518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pic>
        <p:nvPicPr>
          <p:cNvPr id="1028" name="Picture 4">
            <a:extLst>
              <a:ext uri="{FF2B5EF4-FFF2-40B4-BE49-F238E27FC236}">
                <a16:creationId xmlns:a16="http://schemas.microsoft.com/office/drawing/2014/main" id="{7C19872E-1AAA-4700-A361-79CF99605D02}"/>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900328" y="3216699"/>
            <a:ext cx="3519960" cy="324084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5" name="文字方塊 4">
                <a:extLst>
                  <a:ext uri="{FF2B5EF4-FFF2-40B4-BE49-F238E27FC236}">
                    <a16:creationId xmlns:a16="http://schemas.microsoft.com/office/drawing/2014/main" id="{E4CFD7D0-7D31-4681-8EA8-19E842CF1EEF}"/>
                  </a:ext>
                </a:extLst>
              </p:cNvPr>
              <p:cNvSpPr txBox="1"/>
              <p:nvPr/>
            </p:nvSpPr>
            <p:spPr>
              <a:xfrm>
                <a:off x="3335451" y="2632727"/>
                <a:ext cx="2751150" cy="4231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000" b="0" i="1" smtClean="0">
                              <a:latin typeface="Cambria Math" panose="02040503050406030204" pitchFamily="18" charset="0"/>
                            </a:rPr>
                          </m:ctrlPr>
                        </m:sSubPr>
                        <m:e>
                          <m:sSubSup>
                            <m:sSubSupPr>
                              <m:ctrlPr>
                                <a:rPr lang="en-US" altLang="zh-TW" sz="2000" b="0" i="1" smtClean="0">
                                  <a:latin typeface="Cambria Math" panose="02040503050406030204" pitchFamily="18" charset="0"/>
                                </a:rPr>
                              </m:ctrlPr>
                            </m:sSubSupPr>
                            <m:e>
                              <m:r>
                                <m:rPr>
                                  <m:sty m:val="p"/>
                                </m:rPr>
                                <a:rPr lang="en-US" altLang="zh-TW" sz="2000" b="0" i="0" smtClean="0">
                                  <a:latin typeface="Cambria Math" panose="02040503050406030204" pitchFamily="18" charset="0"/>
                                </a:rPr>
                                <m:t>VO</m:t>
                              </m:r>
                            </m:e>
                            <m:sub>
                              <m:r>
                                <m:rPr>
                                  <m:sty m:val="p"/>
                                </m:rPr>
                                <a:rPr lang="en-US" altLang="zh-TW" sz="2000" b="0" i="0" smtClean="0">
                                  <a:latin typeface="Cambria Math" panose="02040503050406030204" pitchFamily="18" charset="0"/>
                                </a:rPr>
                                <m:t>A</m:t>
                              </m:r>
                              <m:r>
                                <a:rPr lang="en-US" altLang="zh-TW" sz="2000" b="0" i="0" smtClean="0">
                                  <a:latin typeface="Cambria Math" panose="02040503050406030204" pitchFamily="18" charset="0"/>
                                </a:rPr>
                                <m:t>,</m:t>
                              </m:r>
                              <m:r>
                                <m:rPr>
                                  <m:sty m:val="p"/>
                                </m:rPr>
                                <a:rPr lang="en-US" altLang="zh-TW" sz="2000" b="0" i="0" smtClean="0">
                                  <a:latin typeface="Cambria Math" panose="02040503050406030204" pitchFamily="18" charset="0"/>
                                </a:rPr>
                                <m:t>B</m:t>
                              </m:r>
                            </m:sub>
                            <m:sup>
                              <m:r>
                                <m:rPr>
                                  <m:sty m:val="p"/>
                                </m:rPr>
                                <a:rPr lang="el-GR" altLang="zh-TW" sz="2000" b="0" i="1" smtClean="0">
                                  <a:latin typeface="Cambria Math" panose="02040503050406030204" pitchFamily="18" charset="0"/>
                                  <a:ea typeface="Cambria Math" panose="02040503050406030204" pitchFamily="18" charset="0"/>
                                </a:rPr>
                                <m:t>τ</m:t>
                              </m:r>
                            </m:sup>
                          </m:sSubSup>
                          <m:r>
                            <a:rPr lang="en-US" altLang="zh-TW" sz="2000" b="0" i="0" smtClean="0">
                              <a:latin typeface="Cambria Math" panose="02040503050406030204" pitchFamily="18" charset="0"/>
                            </a:rPr>
                            <m:t>=</m:t>
                          </m:r>
                          <m:r>
                            <m:rPr>
                              <m:sty m:val="p"/>
                            </m:rPr>
                            <a:rPr lang="en-US" altLang="zh-TW" sz="2000" i="0" smtClean="0">
                              <a:latin typeface="Cambria Math" panose="02040503050406030204" pitchFamily="18" charset="0"/>
                            </a:rPr>
                            <m:t>C</m:t>
                          </m:r>
                          <m:r>
                            <m:rPr>
                              <m:sty m:val="p"/>
                            </m:rPr>
                            <a:rPr lang="en-US" altLang="zh-TW" sz="2000" b="0" i="0" smtClean="0">
                              <a:latin typeface="Cambria Math" panose="02040503050406030204" pitchFamily="18" charset="0"/>
                            </a:rPr>
                            <m:t>C</m:t>
                          </m:r>
                        </m:e>
                        <m:sub>
                          <m:r>
                            <m:rPr>
                              <m:sty m:val="p"/>
                            </m:rPr>
                            <a:rPr lang="en-US" altLang="zh-TW" sz="2000" b="0" i="0" smtClean="0">
                              <a:latin typeface="Cambria Math" panose="02040503050406030204" pitchFamily="18" charset="0"/>
                            </a:rPr>
                            <m:t>A</m:t>
                          </m:r>
                          <m:r>
                            <a:rPr lang="en-US" altLang="zh-TW" sz="2000" b="0" i="0" smtClean="0">
                              <a:latin typeface="Cambria Math" panose="02040503050406030204" pitchFamily="18" charset="0"/>
                            </a:rPr>
                            <m:t>,</m:t>
                          </m:r>
                          <m:r>
                            <m:rPr>
                              <m:sty m:val="p"/>
                            </m:rPr>
                            <a:rPr lang="en-US" altLang="zh-TW" sz="2000" b="0" i="0" smtClean="0">
                              <a:latin typeface="Cambria Math" panose="02040503050406030204" pitchFamily="18" charset="0"/>
                            </a:rPr>
                            <m:t>B</m:t>
                          </m:r>
                        </m:sub>
                      </m:sSub>
                      <m:r>
                        <a:rPr lang="en-US" altLang="zh-TW" sz="2000" b="0" i="1" smtClean="0">
                          <a:latin typeface="Cambria Math" panose="02040503050406030204" pitchFamily="18" charset="0"/>
                        </a:rPr>
                        <m:t>⊕</m:t>
                      </m:r>
                      <m:sSub>
                        <m:sSubPr>
                          <m:ctrlPr>
                            <a:rPr lang="en-US" altLang="zh-TW" sz="2000" b="0" i="1" smtClean="0">
                              <a:latin typeface="Cambria Math" panose="02040503050406030204" pitchFamily="18" charset="0"/>
                            </a:rPr>
                          </m:ctrlPr>
                        </m:sSubPr>
                        <m:e>
                          <m:r>
                            <a:rPr lang="en-US" altLang="zh-TW" sz="2000" b="1" i="0" smtClean="0">
                              <a:latin typeface="Cambria Math" panose="02040503050406030204" pitchFamily="18" charset="0"/>
                            </a:rPr>
                            <m:t>𝐯</m:t>
                          </m:r>
                        </m:e>
                        <m:sub>
                          <m:r>
                            <a:rPr lang="en-US" altLang="zh-TW" sz="2000" b="0" i="1" smtClean="0">
                              <a:latin typeface="Cambria Math" panose="02040503050406030204" pitchFamily="18" charset="0"/>
                            </a:rPr>
                            <m:t>𝐵</m:t>
                          </m:r>
                        </m:sub>
                      </m:sSub>
                    </m:oMath>
                  </m:oMathPara>
                </a14:m>
                <a:endParaRPr lang="zh-TW" altLang="en-US" sz="2000" dirty="0"/>
              </a:p>
            </p:txBody>
          </p:sp>
        </mc:Choice>
        <mc:Fallback>
          <p:sp>
            <p:nvSpPr>
              <p:cNvPr id="5" name="文字方塊 4">
                <a:extLst>
                  <a:ext uri="{FF2B5EF4-FFF2-40B4-BE49-F238E27FC236}">
                    <a16:creationId xmlns:a16="http://schemas.microsoft.com/office/drawing/2014/main" id="{E4CFD7D0-7D31-4681-8EA8-19E842CF1EEF}"/>
                  </a:ext>
                </a:extLst>
              </p:cNvPr>
              <p:cNvSpPr txBox="1">
                <a:spLocks noRot="1" noChangeAspect="1" noMove="1" noResize="1" noEditPoints="1" noAdjustHandles="1" noChangeArrowheads="1" noChangeShapeType="1" noTextEdit="1"/>
              </p:cNvSpPr>
              <p:nvPr/>
            </p:nvSpPr>
            <p:spPr>
              <a:xfrm>
                <a:off x="3335451" y="2632727"/>
                <a:ext cx="2751150" cy="423129"/>
              </a:xfrm>
              <a:prstGeom prst="rect">
                <a:avLst/>
              </a:prstGeom>
              <a:blipFill>
                <a:blip r:embed="rId8"/>
                <a:stretch>
                  <a:fillRect b="-4348"/>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634804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直線單箭頭接點 28">
            <a:extLst>
              <a:ext uri="{FF2B5EF4-FFF2-40B4-BE49-F238E27FC236}">
                <a16:creationId xmlns:a16="http://schemas.microsoft.com/office/drawing/2014/main" id="{25DC9264-98F3-483F-BA84-DF64D8D5DABF}"/>
              </a:ext>
            </a:extLst>
          </p:cNvPr>
          <p:cNvCxnSpPr/>
          <p:nvPr/>
        </p:nvCxnSpPr>
        <p:spPr>
          <a:xfrm>
            <a:off x="5398322" y="1857604"/>
            <a:ext cx="0" cy="3811141"/>
          </a:xfrm>
          <a:prstGeom prst="straightConnector1">
            <a:avLst/>
          </a:prstGeom>
          <a:ln w="57150">
            <a:solidFill>
              <a:schemeClr val="accent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線單箭頭接點 6">
            <a:extLst>
              <a:ext uri="{FF2B5EF4-FFF2-40B4-BE49-F238E27FC236}">
                <a16:creationId xmlns:a16="http://schemas.microsoft.com/office/drawing/2014/main" id="{575D1174-8C02-4522-9E7B-7F388B72E4C2}"/>
              </a:ext>
            </a:extLst>
          </p:cNvPr>
          <p:cNvCxnSpPr/>
          <p:nvPr/>
        </p:nvCxnSpPr>
        <p:spPr>
          <a:xfrm>
            <a:off x="2377440" y="1857604"/>
            <a:ext cx="0" cy="3811141"/>
          </a:xfrm>
          <a:prstGeom prst="straightConnector1">
            <a:avLst/>
          </a:prstGeom>
          <a:ln w="57150">
            <a:solidFill>
              <a:schemeClr val="accent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 name="投影片編號版面配置區 1">
            <a:extLst>
              <a:ext uri="{FF2B5EF4-FFF2-40B4-BE49-F238E27FC236}">
                <a16:creationId xmlns:a16="http://schemas.microsoft.com/office/drawing/2014/main" id="{E27E9203-7BF6-A82C-7CF8-4AB0596493AC}"/>
              </a:ext>
            </a:extLst>
          </p:cNvPr>
          <p:cNvSpPr>
            <a:spLocks noGrp="1"/>
          </p:cNvSpPr>
          <p:nvPr>
            <p:ph type="sldNum" sz="quarter" idx="12"/>
          </p:nvPr>
        </p:nvSpPr>
        <p:spPr/>
        <p:txBody>
          <a:bodyPr/>
          <a:lstStyle/>
          <a:p>
            <a:fld id="{6D77D3CB-5987-4045-A9DE-313BCFC794EF}" type="slidenum">
              <a:rPr lang="zh-TW" altLang="en-US" smtClean="0"/>
              <a:pPr/>
              <a:t>2</a:t>
            </a:fld>
            <a:endParaRPr lang="zh-TW" altLang="en-US" dirty="0"/>
          </a:p>
        </p:txBody>
      </p:sp>
      <p:sp>
        <p:nvSpPr>
          <p:cNvPr id="47" name="標題 3">
            <a:extLst>
              <a:ext uri="{FF2B5EF4-FFF2-40B4-BE49-F238E27FC236}">
                <a16:creationId xmlns:a16="http://schemas.microsoft.com/office/drawing/2014/main" id="{1EBFFCD0-661B-F83B-53B3-472C2A04B15D}"/>
              </a:ext>
            </a:extLst>
          </p:cNvPr>
          <p:cNvSpPr>
            <a:spLocks noGrp="1"/>
          </p:cNvSpPr>
          <p:nvPr>
            <p:ph type="title"/>
          </p:nvPr>
        </p:nvSpPr>
        <p:spPr/>
        <p:txBody>
          <a:bodyPr>
            <a:normAutofit/>
          </a:bodyPr>
          <a:lstStyle/>
          <a:p>
            <a:pPr algn="l"/>
            <a:r>
              <a:rPr lang="zh-TW" altLang="en-US" dirty="0">
                <a:latin typeface="+mj-ea"/>
              </a:rPr>
              <a:t>大綱</a:t>
            </a:r>
          </a:p>
        </p:txBody>
      </p:sp>
      <p:grpSp>
        <p:nvGrpSpPr>
          <p:cNvPr id="8" name="群組 7">
            <a:extLst>
              <a:ext uri="{FF2B5EF4-FFF2-40B4-BE49-F238E27FC236}">
                <a16:creationId xmlns:a16="http://schemas.microsoft.com/office/drawing/2014/main" id="{94F2C7BD-2136-4524-B082-87075E444A12}"/>
              </a:ext>
            </a:extLst>
          </p:cNvPr>
          <p:cNvGrpSpPr/>
          <p:nvPr/>
        </p:nvGrpSpPr>
        <p:grpSpPr>
          <a:xfrm>
            <a:off x="6333067" y="0"/>
            <a:ext cx="2810933" cy="668866"/>
            <a:chOff x="7780867" y="211667"/>
            <a:chExt cx="2810933" cy="668866"/>
          </a:xfrm>
        </p:grpSpPr>
        <p:sp>
          <p:nvSpPr>
            <p:cNvPr id="9" name="矩形 8">
              <a:extLst>
                <a:ext uri="{FF2B5EF4-FFF2-40B4-BE49-F238E27FC236}">
                  <a16:creationId xmlns:a16="http://schemas.microsoft.com/office/drawing/2014/main" id="{793DE8A8-1D71-4D04-9FB4-8D1384B5B7BD}"/>
                </a:ext>
              </a:extLst>
            </p:cNvPr>
            <p:cNvSpPr/>
            <p:nvPr/>
          </p:nvSpPr>
          <p:spPr>
            <a:xfrm>
              <a:off x="7780867" y="211667"/>
              <a:ext cx="2810933" cy="668866"/>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0" name="群組 9">
              <a:extLst>
                <a:ext uri="{FF2B5EF4-FFF2-40B4-BE49-F238E27FC236}">
                  <a16:creationId xmlns:a16="http://schemas.microsoft.com/office/drawing/2014/main" id="{5B804C95-7688-4495-889C-D699504AF92D}"/>
                </a:ext>
              </a:extLst>
            </p:cNvPr>
            <p:cNvGrpSpPr>
              <a:grpSpLocks noChangeAspect="1"/>
            </p:cNvGrpSpPr>
            <p:nvPr/>
          </p:nvGrpSpPr>
          <p:grpSpPr>
            <a:xfrm>
              <a:off x="7845641" y="307446"/>
              <a:ext cx="2334347" cy="468000"/>
              <a:chOff x="0" y="0"/>
              <a:chExt cx="4211517" cy="851040"/>
            </a:xfrm>
          </p:grpSpPr>
          <p:pic>
            <p:nvPicPr>
              <p:cNvPr id="11" name="圖片 10">
                <a:extLst>
                  <a:ext uri="{FF2B5EF4-FFF2-40B4-BE49-F238E27FC236}">
                    <a16:creationId xmlns:a16="http://schemas.microsoft.com/office/drawing/2014/main" id="{43A0757F-CCA7-46BB-8510-264ABFC05798}"/>
                  </a:ext>
                </a:extLst>
              </p:cNvPr>
              <p:cNvPicPr>
                <a:picLocks noChangeAspect="1"/>
              </p:cNvPicPr>
              <p:nvPr/>
            </p:nvPicPr>
            <p:blipFill>
              <a:blip r:embed="rId3">
                <a:lum/>
                <a:alphaModFix/>
              </a:blip>
              <a:srcRect/>
              <a:stretch>
                <a:fillRect/>
              </a:stretch>
            </p:blipFill>
            <p:spPr>
              <a:xfrm>
                <a:off x="0" y="0"/>
                <a:ext cx="1414440" cy="851040"/>
              </a:xfrm>
              <a:prstGeom prst="rect">
                <a:avLst/>
              </a:prstGeom>
            </p:spPr>
          </p:pic>
          <p:sp>
            <p:nvSpPr>
              <p:cNvPr id="12" name="文字方塊 19">
                <a:extLst>
                  <a:ext uri="{FF2B5EF4-FFF2-40B4-BE49-F238E27FC236}">
                    <a16:creationId xmlns:a16="http://schemas.microsoft.com/office/drawing/2014/main" id="{FB68F39A-564A-4754-BB91-8A0607FF331C}"/>
                  </a:ext>
                </a:extLst>
              </p:cNvPr>
              <p:cNvSpPr txBox="1"/>
              <p:nvPr/>
            </p:nvSpPr>
            <p:spPr>
              <a:xfrm>
                <a:off x="2133502" y="40139"/>
                <a:ext cx="2078015" cy="492590"/>
              </a:xfrm>
              <a:prstGeom prst="rect">
                <a:avLst/>
              </a:prstGeom>
            </p:spPr>
            <p:txBody>
              <a:bodyPr vert="horz" wrap="none" lIns="90000" tIns="45000" rIns="90000" bIns="45000" anchorCtr="0" compatLnSpc="0">
                <a:spAutoFit/>
              </a:bodyPr>
              <a:lstStyle/>
              <a:p>
                <a:pPr algn="ctr" hangingPunct="0">
                  <a:lnSpc>
                    <a:spcPts val="1585"/>
                  </a:lnSpc>
                </a:pPr>
                <a:r>
                  <a:rPr lang="en-US" sz="1300" b="1" kern="150" dirty="0">
                    <a:effectLst/>
                    <a:latin typeface="Noto Sans CJK TC Regular"/>
                    <a:ea typeface="新細明體" panose="02020500000000000000" pitchFamily="18" charset="-120"/>
                    <a:cs typeface="Times New Roman" panose="02020603050405020304" pitchFamily="18" charset="0"/>
                  </a:rPr>
                  <a:t>National Taiwan University</a:t>
                </a:r>
                <a:endParaRPr lang="zh-TW" sz="1200" kern="150" dirty="0">
                  <a:effectLst/>
                  <a:latin typeface="Calibri" panose="020F0502020204030204" pitchFamily="34" charset="0"/>
                  <a:ea typeface="新細明體" panose="02020500000000000000" pitchFamily="18" charset="-120"/>
                  <a:cs typeface="Times New Roman" panose="02020603050405020304" pitchFamily="18" charset="0"/>
                </a:endParaRPr>
              </a:p>
              <a:p>
                <a:pPr algn="ctr" hangingPunct="0">
                  <a:lnSpc>
                    <a:spcPts val="1585"/>
                  </a:lnSpc>
                </a:pPr>
                <a:r>
                  <a:rPr lang="en-US" sz="1150" kern="150" dirty="0">
                    <a:effectLst/>
                    <a:latin typeface="Noto Sans CJK TC Regular"/>
                    <a:ea typeface="新細明體" panose="02020500000000000000" pitchFamily="18" charset="-120"/>
                    <a:cs typeface="Times New Roman" panose="02020603050405020304" pitchFamily="18" charset="0"/>
                  </a:rPr>
                  <a:t>System Optimization Laboratory</a:t>
                </a:r>
                <a:endParaRPr lang="zh-TW" sz="1200" kern="150" dirty="0">
                  <a:effectLst/>
                  <a:latin typeface="Calibri" panose="020F0502020204030204" pitchFamily="34" charset="0"/>
                  <a:ea typeface="新細明體" panose="02020500000000000000" pitchFamily="18" charset="-120"/>
                  <a:cs typeface="Times New Roman" panose="02020603050405020304" pitchFamily="18" charset="0"/>
                </a:endParaRPr>
              </a:p>
            </p:txBody>
          </p:sp>
        </p:grpSp>
      </p:grpSp>
      <p:grpSp>
        <p:nvGrpSpPr>
          <p:cNvPr id="4" name="群組 3">
            <a:extLst>
              <a:ext uri="{FF2B5EF4-FFF2-40B4-BE49-F238E27FC236}">
                <a16:creationId xmlns:a16="http://schemas.microsoft.com/office/drawing/2014/main" id="{778E6B8B-61B7-4ABC-90DB-28139E25327E}"/>
              </a:ext>
            </a:extLst>
          </p:cNvPr>
          <p:cNvGrpSpPr/>
          <p:nvPr/>
        </p:nvGrpSpPr>
        <p:grpSpPr>
          <a:xfrm>
            <a:off x="2002797" y="1382619"/>
            <a:ext cx="4837192" cy="3689579"/>
            <a:chOff x="1438939" y="1339419"/>
            <a:chExt cx="6141453" cy="4404871"/>
          </a:xfrm>
        </p:grpSpPr>
        <p:sp>
          <p:nvSpPr>
            <p:cNvPr id="3" name="矩形 2">
              <a:extLst>
                <a:ext uri="{FF2B5EF4-FFF2-40B4-BE49-F238E27FC236}">
                  <a16:creationId xmlns:a16="http://schemas.microsoft.com/office/drawing/2014/main" id="{095520C1-A494-4D3E-8513-80DC996662FA}"/>
                </a:ext>
              </a:extLst>
            </p:cNvPr>
            <p:cNvSpPr/>
            <p:nvPr/>
          </p:nvSpPr>
          <p:spPr>
            <a:xfrm>
              <a:off x="1438939" y="1346961"/>
              <a:ext cx="2261191" cy="56707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TW" altLang="en-US" dirty="0"/>
                <a:t>一維風險評估</a:t>
              </a:r>
            </a:p>
          </p:txBody>
        </p:sp>
        <p:sp>
          <p:nvSpPr>
            <p:cNvPr id="14" name="矩形 13">
              <a:extLst>
                <a:ext uri="{FF2B5EF4-FFF2-40B4-BE49-F238E27FC236}">
                  <a16:creationId xmlns:a16="http://schemas.microsoft.com/office/drawing/2014/main" id="{14406565-8A0E-46C7-897F-CEB0A877C770}"/>
                </a:ext>
              </a:extLst>
            </p:cNvPr>
            <p:cNvSpPr/>
            <p:nvPr/>
          </p:nvSpPr>
          <p:spPr>
            <a:xfrm>
              <a:off x="5319200" y="1339419"/>
              <a:ext cx="2261191" cy="56707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TW" altLang="en-US" dirty="0"/>
                <a:t>二維風險評估</a:t>
              </a:r>
            </a:p>
          </p:txBody>
        </p:sp>
        <p:sp>
          <p:nvSpPr>
            <p:cNvPr id="15" name="矩形 14">
              <a:extLst>
                <a:ext uri="{FF2B5EF4-FFF2-40B4-BE49-F238E27FC236}">
                  <a16:creationId xmlns:a16="http://schemas.microsoft.com/office/drawing/2014/main" id="{FEEA5F1B-26FC-4AA7-9E90-FACEC52884A5}"/>
                </a:ext>
              </a:extLst>
            </p:cNvPr>
            <p:cNvSpPr/>
            <p:nvPr/>
          </p:nvSpPr>
          <p:spPr>
            <a:xfrm>
              <a:off x="1438940" y="2622457"/>
              <a:ext cx="2261191" cy="5670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TTC</a:t>
              </a:r>
              <a:endParaRPr lang="zh-TW" altLang="en-US" dirty="0"/>
            </a:p>
          </p:txBody>
        </p:sp>
        <p:sp>
          <p:nvSpPr>
            <p:cNvPr id="16" name="矩形 15">
              <a:extLst>
                <a:ext uri="{FF2B5EF4-FFF2-40B4-BE49-F238E27FC236}">
                  <a16:creationId xmlns:a16="http://schemas.microsoft.com/office/drawing/2014/main" id="{493CFDCF-6C69-40BB-A190-ABAA31039648}"/>
                </a:ext>
              </a:extLst>
            </p:cNvPr>
            <p:cNvSpPr/>
            <p:nvPr/>
          </p:nvSpPr>
          <p:spPr>
            <a:xfrm>
              <a:off x="5319201" y="2618686"/>
              <a:ext cx="2261191" cy="5670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風險場</a:t>
              </a:r>
            </a:p>
          </p:txBody>
        </p:sp>
        <p:sp>
          <p:nvSpPr>
            <p:cNvPr id="17" name="矩形 16">
              <a:extLst>
                <a:ext uri="{FF2B5EF4-FFF2-40B4-BE49-F238E27FC236}">
                  <a16:creationId xmlns:a16="http://schemas.microsoft.com/office/drawing/2014/main" id="{EA1331D6-0974-4824-B152-614E69417DEA}"/>
                </a:ext>
              </a:extLst>
            </p:cNvPr>
            <p:cNvSpPr/>
            <p:nvPr/>
          </p:nvSpPr>
          <p:spPr>
            <a:xfrm>
              <a:off x="1438940" y="3897953"/>
              <a:ext cx="2261191" cy="5670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力場風險</a:t>
              </a:r>
            </a:p>
          </p:txBody>
        </p:sp>
        <p:sp>
          <p:nvSpPr>
            <p:cNvPr id="18" name="矩形 17">
              <a:extLst>
                <a:ext uri="{FF2B5EF4-FFF2-40B4-BE49-F238E27FC236}">
                  <a16:creationId xmlns:a16="http://schemas.microsoft.com/office/drawing/2014/main" id="{9C626C7A-0F97-497D-8558-DBFDACE70879}"/>
                </a:ext>
              </a:extLst>
            </p:cNvPr>
            <p:cNvSpPr/>
            <p:nvPr/>
          </p:nvSpPr>
          <p:spPr>
            <a:xfrm>
              <a:off x="5319200" y="3897953"/>
              <a:ext cx="2261191" cy="5670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機率風險</a:t>
              </a:r>
            </a:p>
          </p:txBody>
        </p:sp>
        <p:sp>
          <p:nvSpPr>
            <p:cNvPr id="19" name="矩形 18">
              <a:extLst>
                <a:ext uri="{FF2B5EF4-FFF2-40B4-BE49-F238E27FC236}">
                  <a16:creationId xmlns:a16="http://schemas.microsoft.com/office/drawing/2014/main" id="{43BCACF0-8C17-48D9-9E32-66874B353A94}"/>
                </a:ext>
              </a:extLst>
            </p:cNvPr>
            <p:cNvSpPr/>
            <p:nvPr/>
          </p:nvSpPr>
          <p:spPr>
            <a:xfrm>
              <a:off x="1438940" y="5177220"/>
              <a:ext cx="2261191" cy="5670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Normal Distribution</a:t>
              </a:r>
              <a:endParaRPr lang="zh-TW" altLang="en-US" dirty="0"/>
            </a:p>
          </p:txBody>
        </p:sp>
        <p:sp>
          <p:nvSpPr>
            <p:cNvPr id="20" name="矩形 19">
              <a:extLst>
                <a:ext uri="{FF2B5EF4-FFF2-40B4-BE49-F238E27FC236}">
                  <a16:creationId xmlns:a16="http://schemas.microsoft.com/office/drawing/2014/main" id="{A8A1AB85-4A82-4F48-A59A-96389948799E}"/>
                </a:ext>
              </a:extLst>
            </p:cNvPr>
            <p:cNvSpPr/>
            <p:nvPr/>
          </p:nvSpPr>
          <p:spPr>
            <a:xfrm>
              <a:off x="5319200" y="5177220"/>
              <a:ext cx="2261191" cy="5670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Exponential Distribution</a:t>
              </a:r>
              <a:endParaRPr lang="zh-TW" altLang="en-US" dirty="0"/>
            </a:p>
          </p:txBody>
        </p:sp>
        <p:cxnSp>
          <p:nvCxnSpPr>
            <p:cNvPr id="5" name="直線單箭頭接點 4">
              <a:extLst>
                <a:ext uri="{FF2B5EF4-FFF2-40B4-BE49-F238E27FC236}">
                  <a16:creationId xmlns:a16="http://schemas.microsoft.com/office/drawing/2014/main" id="{870B5DCA-E648-459E-B234-9337C8C72890}"/>
                </a:ext>
              </a:extLst>
            </p:cNvPr>
            <p:cNvCxnSpPr>
              <a:stCxn id="3" idx="2"/>
              <a:endCxn id="15" idx="0"/>
            </p:cNvCxnSpPr>
            <p:nvPr/>
          </p:nvCxnSpPr>
          <p:spPr>
            <a:xfrm>
              <a:off x="2569535" y="1914031"/>
              <a:ext cx="1" cy="708426"/>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a:extLst>
                <a:ext uri="{FF2B5EF4-FFF2-40B4-BE49-F238E27FC236}">
                  <a16:creationId xmlns:a16="http://schemas.microsoft.com/office/drawing/2014/main" id="{7343225B-74B4-4232-882D-23CBCD4B07EB}"/>
                </a:ext>
              </a:extLst>
            </p:cNvPr>
            <p:cNvCxnSpPr>
              <a:cxnSpLocks/>
              <a:stCxn id="14" idx="2"/>
              <a:endCxn id="16" idx="0"/>
            </p:cNvCxnSpPr>
            <p:nvPr/>
          </p:nvCxnSpPr>
          <p:spPr>
            <a:xfrm>
              <a:off x="6449796" y="1906489"/>
              <a:ext cx="1" cy="712197"/>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a:extLst>
                <a:ext uri="{FF2B5EF4-FFF2-40B4-BE49-F238E27FC236}">
                  <a16:creationId xmlns:a16="http://schemas.microsoft.com/office/drawing/2014/main" id="{B04FC7A8-AE51-4B4A-9193-3B32BDBB955E}"/>
                </a:ext>
              </a:extLst>
            </p:cNvPr>
            <p:cNvCxnSpPr>
              <a:cxnSpLocks/>
              <a:stCxn id="16" idx="2"/>
              <a:endCxn id="18" idx="0"/>
            </p:cNvCxnSpPr>
            <p:nvPr/>
          </p:nvCxnSpPr>
          <p:spPr>
            <a:xfrm flipH="1">
              <a:off x="6449796" y="3185756"/>
              <a:ext cx="1" cy="712197"/>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單箭頭接點 29">
              <a:extLst>
                <a:ext uri="{FF2B5EF4-FFF2-40B4-BE49-F238E27FC236}">
                  <a16:creationId xmlns:a16="http://schemas.microsoft.com/office/drawing/2014/main" id="{95C71D74-FBAE-4454-9901-F039F51F3FAF}"/>
                </a:ext>
              </a:extLst>
            </p:cNvPr>
            <p:cNvCxnSpPr>
              <a:cxnSpLocks/>
              <a:stCxn id="18" idx="2"/>
              <a:endCxn id="20" idx="0"/>
            </p:cNvCxnSpPr>
            <p:nvPr/>
          </p:nvCxnSpPr>
          <p:spPr>
            <a:xfrm>
              <a:off x="6449796" y="4465023"/>
              <a:ext cx="0" cy="712197"/>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接點: 弧形 27">
              <a:extLst>
                <a:ext uri="{FF2B5EF4-FFF2-40B4-BE49-F238E27FC236}">
                  <a16:creationId xmlns:a16="http://schemas.microsoft.com/office/drawing/2014/main" id="{44EDFE2A-07E3-4413-B91D-276186392EE7}"/>
                </a:ext>
              </a:extLst>
            </p:cNvPr>
            <p:cNvCxnSpPr>
              <a:stCxn id="16" idx="2"/>
              <a:endCxn id="17" idx="0"/>
            </p:cNvCxnSpPr>
            <p:nvPr/>
          </p:nvCxnSpPr>
          <p:spPr>
            <a:xfrm rot="5400000">
              <a:off x="4153569" y="1601724"/>
              <a:ext cx="712197" cy="3880261"/>
            </a:xfrm>
            <a:prstGeom prst="curvedConnector3">
              <a:avLst>
                <a:gd name="adj1" fmla="val 50995"/>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接點: 弧形 35">
              <a:extLst>
                <a:ext uri="{FF2B5EF4-FFF2-40B4-BE49-F238E27FC236}">
                  <a16:creationId xmlns:a16="http://schemas.microsoft.com/office/drawing/2014/main" id="{CBD6B90A-BC4B-4199-955B-B462E09B57E6}"/>
                </a:ext>
              </a:extLst>
            </p:cNvPr>
            <p:cNvCxnSpPr>
              <a:cxnSpLocks/>
              <a:stCxn id="18" idx="2"/>
              <a:endCxn id="19" idx="0"/>
            </p:cNvCxnSpPr>
            <p:nvPr/>
          </p:nvCxnSpPr>
          <p:spPr>
            <a:xfrm rot="5400000">
              <a:off x="4153568" y="2880991"/>
              <a:ext cx="712197" cy="3880260"/>
            </a:xfrm>
            <a:prstGeom prst="curvedConnector3">
              <a:avLst>
                <a:gd name="adj1" fmla="val 50000"/>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24" name="矩形 23">
            <a:extLst>
              <a:ext uri="{FF2B5EF4-FFF2-40B4-BE49-F238E27FC236}">
                <a16:creationId xmlns:a16="http://schemas.microsoft.com/office/drawing/2014/main" id="{8A653AF4-0F06-4962-800E-37EC37FA09B4}"/>
              </a:ext>
            </a:extLst>
          </p:cNvPr>
          <p:cNvSpPr/>
          <p:nvPr/>
        </p:nvSpPr>
        <p:spPr>
          <a:xfrm>
            <a:off x="2002797" y="5668745"/>
            <a:ext cx="1780982" cy="47498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Delta-V</a:t>
            </a:r>
            <a:endParaRPr lang="zh-TW" altLang="en-US" dirty="0">
              <a:solidFill>
                <a:schemeClr val="tx1"/>
              </a:solidFill>
            </a:endParaRPr>
          </a:p>
        </p:txBody>
      </p:sp>
      <p:sp>
        <p:nvSpPr>
          <p:cNvPr id="27" name="矩形 26">
            <a:extLst>
              <a:ext uri="{FF2B5EF4-FFF2-40B4-BE49-F238E27FC236}">
                <a16:creationId xmlns:a16="http://schemas.microsoft.com/office/drawing/2014/main" id="{6379FF3F-7942-4780-9786-7DA4AE8FF7AF}"/>
              </a:ext>
            </a:extLst>
          </p:cNvPr>
          <p:cNvSpPr/>
          <p:nvPr/>
        </p:nvSpPr>
        <p:spPr>
          <a:xfrm>
            <a:off x="5059007" y="5668745"/>
            <a:ext cx="1780982" cy="47498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VO</a:t>
            </a:r>
            <a:endParaRPr lang="zh-TW" altLang="en-US" dirty="0">
              <a:solidFill>
                <a:schemeClr val="tx1"/>
              </a:solidFill>
            </a:endParaRPr>
          </a:p>
        </p:txBody>
      </p:sp>
    </p:spTree>
    <p:extLst>
      <p:ext uri="{BB962C8B-B14F-4D97-AF65-F5344CB8AC3E}">
        <p14:creationId xmlns:p14="http://schemas.microsoft.com/office/powerpoint/2010/main" val="4189344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a:extLst>
              <a:ext uri="{FF2B5EF4-FFF2-40B4-BE49-F238E27FC236}">
                <a16:creationId xmlns:a16="http://schemas.microsoft.com/office/drawing/2014/main" id="{56ADE44C-27BA-4A02-B384-BEDB5D660E7B}"/>
              </a:ext>
            </a:extLst>
          </p:cNvPr>
          <p:cNvSpPr>
            <a:spLocks noGrp="1"/>
          </p:cNvSpPr>
          <p:nvPr>
            <p:ph type="sldNum" sz="quarter" idx="12"/>
          </p:nvPr>
        </p:nvSpPr>
        <p:spPr/>
        <p:txBody>
          <a:bodyPr/>
          <a:lstStyle/>
          <a:p>
            <a:fld id="{6D77D3CB-5987-4045-A9DE-313BCFC794EF}" type="slidenum">
              <a:rPr lang="zh-TW" altLang="en-US" smtClean="0"/>
              <a:pPr/>
              <a:t>3</a:t>
            </a:fld>
            <a:endParaRPr lang="zh-TW" altLang="en-US"/>
          </a:p>
        </p:txBody>
      </p:sp>
      <p:sp>
        <p:nvSpPr>
          <p:cNvPr id="4" name="標題 3">
            <a:extLst>
              <a:ext uri="{FF2B5EF4-FFF2-40B4-BE49-F238E27FC236}">
                <a16:creationId xmlns:a16="http://schemas.microsoft.com/office/drawing/2014/main" id="{50B9B7C5-C789-4F81-BC45-F610D10A6957}"/>
              </a:ext>
            </a:extLst>
          </p:cNvPr>
          <p:cNvSpPr>
            <a:spLocks noGrp="1"/>
          </p:cNvSpPr>
          <p:nvPr>
            <p:ph type="title"/>
          </p:nvPr>
        </p:nvSpPr>
        <p:spPr/>
        <p:txBody>
          <a:bodyPr/>
          <a:lstStyle/>
          <a:p>
            <a:r>
              <a:rPr lang="en-US" altLang="zh-TW" dirty="0"/>
              <a:t>Time to Collision (TTC)</a:t>
            </a:r>
            <a:endParaRPr lang="zh-TW" altLang="en-US" dirty="0"/>
          </a:p>
        </p:txBody>
      </p:sp>
      <p:sp>
        <p:nvSpPr>
          <p:cNvPr id="8" name="內容版面配置區 7">
            <a:extLst>
              <a:ext uri="{FF2B5EF4-FFF2-40B4-BE49-F238E27FC236}">
                <a16:creationId xmlns:a16="http://schemas.microsoft.com/office/drawing/2014/main" id="{0AD03AD6-2232-4EA1-BE65-37CE859531C1}"/>
              </a:ext>
            </a:extLst>
          </p:cNvPr>
          <p:cNvSpPr>
            <a:spLocks noGrp="1"/>
          </p:cNvSpPr>
          <p:nvPr>
            <p:ph idx="1"/>
          </p:nvPr>
        </p:nvSpPr>
        <p:spPr>
          <a:xfrm>
            <a:off x="628650" y="1017276"/>
            <a:ext cx="7886700" cy="1321887"/>
          </a:xfrm>
        </p:spPr>
        <p:txBody>
          <a:bodyPr>
            <a:normAutofit lnSpcReduction="10000"/>
          </a:bodyPr>
          <a:lstStyle/>
          <a:p>
            <a:r>
              <a:rPr lang="en-US" altLang="zh-TW" dirty="0"/>
              <a:t>Time-to-Collision (TTC</a:t>
            </a:r>
            <a:r>
              <a:rPr lang="zh-TW" altLang="en-US" dirty="0"/>
              <a:t>，碰撞時間</a:t>
            </a:r>
            <a:r>
              <a:rPr lang="en-US" altLang="zh-TW" dirty="0"/>
              <a:t>) </a:t>
            </a:r>
            <a:r>
              <a:rPr lang="zh-TW" altLang="en-US" dirty="0"/>
              <a:t>是一個常見的交通風險評估參數，主要用來量化即將蹦狀的兩個物體之風險。比方</a:t>
            </a:r>
            <a:r>
              <a:rPr lang="en-US" altLang="zh-TW" dirty="0"/>
              <a:t>:</a:t>
            </a:r>
            <a:r>
              <a:rPr lang="zh-TW" altLang="en-US" dirty="0"/>
              <a:t>（如車輛或行人）在</a:t>
            </a:r>
            <a:r>
              <a:rPr lang="zh-TW" altLang="en-US" b="1" dirty="0">
                <a:solidFill>
                  <a:srgbClr val="C00000"/>
                </a:solidFill>
              </a:rPr>
              <a:t>維持當前運動狀態的情況下</a:t>
            </a:r>
            <a:r>
              <a:rPr lang="zh-TW" altLang="en-US" dirty="0"/>
              <a:t>，多久會發生碰撞。這個概念在自動駕駛、先進駕駛輔助系統 </a:t>
            </a:r>
            <a:r>
              <a:rPr lang="en-US" altLang="zh-TW" dirty="0"/>
              <a:t>(ADAS)</a:t>
            </a:r>
            <a:r>
              <a:rPr lang="zh-TW" altLang="en-US" dirty="0"/>
              <a:t>、移動機器人避障等領域都被廣泛應用。</a:t>
            </a:r>
          </a:p>
        </p:txBody>
      </p:sp>
      <p:pic>
        <p:nvPicPr>
          <p:cNvPr id="10" name="圖片 9">
            <a:extLst>
              <a:ext uri="{FF2B5EF4-FFF2-40B4-BE49-F238E27FC236}">
                <a16:creationId xmlns:a16="http://schemas.microsoft.com/office/drawing/2014/main" id="{9891DFE8-CDE2-4935-99A2-0F66ED166A61}"/>
              </a:ext>
            </a:extLst>
          </p:cNvPr>
          <p:cNvPicPr>
            <a:picLocks noChangeAspect="1"/>
          </p:cNvPicPr>
          <p:nvPr/>
        </p:nvPicPr>
        <p:blipFill rotWithShape="1">
          <a:blip r:embed="rId3"/>
          <a:srcRect r="25954" b="14866"/>
          <a:stretch/>
        </p:blipFill>
        <p:spPr>
          <a:xfrm>
            <a:off x="1834555" y="3020499"/>
            <a:ext cx="4884204" cy="1983891"/>
          </a:xfrm>
          <a:prstGeom prst="rect">
            <a:avLst/>
          </a:prstGeom>
        </p:spPr>
      </p:pic>
      <p:pic>
        <p:nvPicPr>
          <p:cNvPr id="15" name="圖片 14">
            <a:extLst>
              <a:ext uri="{FF2B5EF4-FFF2-40B4-BE49-F238E27FC236}">
                <a16:creationId xmlns:a16="http://schemas.microsoft.com/office/drawing/2014/main" id="{02E57759-3B78-4243-92FE-9C8AFA994F83}"/>
              </a:ext>
            </a:extLst>
          </p:cNvPr>
          <p:cNvPicPr>
            <a:picLocks noChangeAspect="1"/>
          </p:cNvPicPr>
          <p:nvPr/>
        </p:nvPicPr>
        <p:blipFill>
          <a:blip r:embed="rId4"/>
          <a:stretch>
            <a:fillRect/>
          </a:stretch>
        </p:blipFill>
        <p:spPr>
          <a:xfrm>
            <a:off x="2328790" y="2338224"/>
            <a:ext cx="4077269" cy="1038370"/>
          </a:xfrm>
          <a:prstGeom prst="rect">
            <a:avLst/>
          </a:prstGeom>
        </p:spPr>
      </p:pic>
      <p:sp>
        <p:nvSpPr>
          <p:cNvPr id="16" name="文字方塊 15">
            <a:extLst>
              <a:ext uri="{FF2B5EF4-FFF2-40B4-BE49-F238E27FC236}">
                <a16:creationId xmlns:a16="http://schemas.microsoft.com/office/drawing/2014/main" id="{517D6A96-D0E4-4B37-A3FD-CD2E355EA457}"/>
              </a:ext>
            </a:extLst>
          </p:cNvPr>
          <p:cNvSpPr txBox="1"/>
          <p:nvPr/>
        </p:nvSpPr>
        <p:spPr>
          <a:xfrm>
            <a:off x="857693" y="2339163"/>
            <a:ext cx="1587795" cy="369332"/>
          </a:xfrm>
          <a:prstGeom prst="rect">
            <a:avLst/>
          </a:prstGeom>
          <a:noFill/>
        </p:spPr>
        <p:txBody>
          <a:bodyPr wrap="square" rtlCol="0">
            <a:spAutoFit/>
          </a:bodyPr>
          <a:lstStyle/>
          <a:p>
            <a:r>
              <a:rPr lang="zh-TW" altLang="en-US" b="1" dirty="0">
                <a:solidFill>
                  <a:srgbClr val="0070C0"/>
                </a:solidFill>
              </a:rPr>
              <a:t>基本公式</a:t>
            </a:r>
            <a:r>
              <a:rPr lang="en-US" altLang="zh-TW" b="1" dirty="0">
                <a:solidFill>
                  <a:srgbClr val="0070C0"/>
                </a:solidFill>
              </a:rPr>
              <a:t>:</a:t>
            </a:r>
            <a:endParaRPr lang="zh-TW" altLang="en-US" b="1" dirty="0">
              <a:solidFill>
                <a:srgbClr val="0070C0"/>
              </a:solidFill>
            </a:endParaRPr>
          </a:p>
        </p:txBody>
      </p:sp>
      <p:sp>
        <p:nvSpPr>
          <p:cNvPr id="18" name="文字方塊 17">
            <a:extLst>
              <a:ext uri="{FF2B5EF4-FFF2-40B4-BE49-F238E27FC236}">
                <a16:creationId xmlns:a16="http://schemas.microsoft.com/office/drawing/2014/main" id="{5EDC1B62-3D5D-4C8D-8CB2-21C7FC621AFB}"/>
              </a:ext>
            </a:extLst>
          </p:cNvPr>
          <p:cNvSpPr txBox="1"/>
          <p:nvPr/>
        </p:nvSpPr>
        <p:spPr>
          <a:xfrm>
            <a:off x="857693" y="5239869"/>
            <a:ext cx="7657657" cy="1015663"/>
          </a:xfrm>
          <a:prstGeom prst="rect">
            <a:avLst/>
          </a:prstGeom>
          <a:noFill/>
        </p:spPr>
        <p:txBody>
          <a:bodyPr wrap="square">
            <a:spAutoFit/>
          </a:bodyPr>
          <a:lstStyle/>
          <a:p>
            <a:r>
              <a:rPr lang="zh-TW" altLang="en-US" sz="2000" dirty="0"/>
              <a:t>一般來說，使用</a:t>
            </a:r>
            <a:r>
              <a:rPr lang="en-US" altLang="zh-TW" sz="2000" dirty="0"/>
              <a:t>TTC</a:t>
            </a:r>
            <a:r>
              <a:rPr lang="zh-TW" altLang="en-US" sz="2000" dirty="0"/>
              <a:t>作為風險量化的方法時，會設立某個</a:t>
            </a:r>
            <a:r>
              <a:rPr lang="zh-TW" altLang="en-US" sz="2000" b="1" dirty="0"/>
              <a:t>安全閥值</a:t>
            </a:r>
            <a:r>
              <a:rPr lang="en-US" altLang="zh-TW" sz="2000" dirty="0"/>
              <a:t>(</a:t>
            </a:r>
            <a:r>
              <a:rPr lang="zh-TW" altLang="en-US" sz="2000" dirty="0"/>
              <a:t>比方 </a:t>
            </a:r>
            <a:r>
              <a:rPr lang="en-US" altLang="zh-TW" sz="2000" dirty="0"/>
              <a:t>2 second)</a:t>
            </a:r>
            <a:r>
              <a:rPr lang="zh-TW" altLang="en-US" sz="2000" dirty="0"/>
              <a:t>，當</a:t>
            </a:r>
            <a:r>
              <a:rPr lang="en-US" altLang="zh-TW" sz="2000" dirty="0"/>
              <a:t>TTC</a:t>
            </a:r>
            <a:r>
              <a:rPr lang="zh-TW" altLang="en-US" sz="2000" dirty="0"/>
              <a:t>小於閥值時則視為有碰撞風險，應當立即採取行為</a:t>
            </a:r>
            <a:r>
              <a:rPr lang="en-US" altLang="zh-TW" sz="2000" dirty="0"/>
              <a:t>(</a:t>
            </a:r>
            <a:r>
              <a:rPr lang="zh-TW" altLang="en-US" sz="2000" dirty="0"/>
              <a:t>例如煞車</a:t>
            </a:r>
            <a:r>
              <a:rPr lang="en-US" altLang="zh-TW" sz="2000" dirty="0"/>
              <a:t>)</a:t>
            </a:r>
            <a:r>
              <a:rPr lang="zh-TW" altLang="en-US" sz="2000" dirty="0"/>
              <a:t>。</a:t>
            </a:r>
          </a:p>
        </p:txBody>
      </p:sp>
      <p:grpSp>
        <p:nvGrpSpPr>
          <p:cNvPr id="19" name="群組 18">
            <a:extLst>
              <a:ext uri="{FF2B5EF4-FFF2-40B4-BE49-F238E27FC236}">
                <a16:creationId xmlns:a16="http://schemas.microsoft.com/office/drawing/2014/main" id="{3EEE7542-EAB6-4586-B3CF-8937E96B78DC}"/>
              </a:ext>
            </a:extLst>
          </p:cNvPr>
          <p:cNvGrpSpPr/>
          <p:nvPr/>
        </p:nvGrpSpPr>
        <p:grpSpPr>
          <a:xfrm>
            <a:off x="6333067" y="0"/>
            <a:ext cx="2810933" cy="668866"/>
            <a:chOff x="7780867" y="211667"/>
            <a:chExt cx="2810933" cy="668866"/>
          </a:xfrm>
        </p:grpSpPr>
        <p:sp>
          <p:nvSpPr>
            <p:cNvPr id="20" name="矩形 19">
              <a:extLst>
                <a:ext uri="{FF2B5EF4-FFF2-40B4-BE49-F238E27FC236}">
                  <a16:creationId xmlns:a16="http://schemas.microsoft.com/office/drawing/2014/main" id="{4984F377-D513-48FB-883F-EB81AC723777}"/>
                </a:ext>
              </a:extLst>
            </p:cNvPr>
            <p:cNvSpPr/>
            <p:nvPr/>
          </p:nvSpPr>
          <p:spPr>
            <a:xfrm>
              <a:off x="7780867" y="211667"/>
              <a:ext cx="2810933" cy="668866"/>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1" name="群組 20">
              <a:extLst>
                <a:ext uri="{FF2B5EF4-FFF2-40B4-BE49-F238E27FC236}">
                  <a16:creationId xmlns:a16="http://schemas.microsoft.com/office/drawing/2014/main" id="{B68B8EEA-E441-48C5-A927-89111E1C9536}"/>
                </a:ext>
              </a:extLst>
            </p:cNvPr>
            <p:cNvGrpSpPr>
              <a:grpSpLocks noChangeAspect="1"/>
            </p:cNvGrpSpPr>
            <p:nvPr/>
          </p:nvGrpSpPr>
          <p:grpSpPr>
            <a:xfrm>
              <a:off x="7845641" y="307446"/>
              <a:ext cx="2334347" cy="468000"/>
              <a:chOff x="0" y="0"/>
              <a:chExt cx="4211517" cy="851040"/>
            </a:xfrm>
          </p:grpSpPr>
          <p:pic>
            <p:nvPicPr>
              <p:cNvPr id="22" name="圖片 21">
                <a:extLst>
                  <a:ext uri="{FF2B5EF4-FFF2-40B4-BE49-F238E27FC236}">
                    <a16:creationId xmlns:a16="http://schemas.microsoft.com/office/drawing/2014/main" id="{89F5C2BE-8CF9-42A2-9BC3-9D91DCCA48DB}"/>
                  </a:ext>
                </a:extLst>
              </p:cNvPr>
              <p:cNvPicPr>
                <a:picLocks noChangeAspect="1"/>
              </p:cNvPicPr>
              <p:nvPr/>
            </p:nvPicPr>
            <p:blipFill>
              <a:blip r:embed="rId5">
                <a:lum/>
                <a:alphaModFix/>
              </a:blip>
              <a:srcRect/>
              <a:stretch>
                <a:fillRect/>
              </a:stretch>
            </p:blipFill>
            <p:spPr>
              <a:xfrm>
                <a:off x="0" y="0"/>
                <a:ext cx="1414440" cy="851040"/>
              </a:xfrm>
              <a:prstGeom prst="rect">
                <a:avLst/>
              </a:prstGeom>
            </p:spPr>
          </p:pic>
          <p:sp>
            <p:nvSpPr>
              <p:cNvPr id="23" name="文字方塊 19">
                <a:extLst>
                  <a:ext uri="{FF2B5EF4-FFF2-40B4-BE49-F238E27FC236}">
                    <a16:creationId xmlns:a16="http://schemas.microsoft.com/office/drawing/2014/main" id="{BBF5D391-EBB8-4CF2-A5F0-E99C872FE9BE}"/>
                  </a:ext>
                </a:extLst>
              </p:cNvPr>
              <p:cNvSpPr txBox="1"/>
              <p:nvPr/>
            </p:nvSpPr>
            <p:spPr>
              <a:xfrm>
                <a:off x="2133502" y="40139"/>
                <a:ext cx="2078015" cy="492590"/>
              </a:xfrm>
              <a:prstGeom prst="rect">
                <a:avLst/>
              </a:prstGeom>
            </p:spPr>
            <p:txBody>
              <a:bodyPr vert="horz" wrap="none" lIns="90000" tIns="45000" rIns="90000" bIns="45000" anchorCtr="0" compatLnSpc="0">
                <a:spAutoFit/>
              </a:bodyPr>
              <a:lstStyle/>
              <a:p>
                <a:pPr algn="ctr" hangingPunct="0">
                  <a:lnSpc>
                    <a:spcPts val="1585"/>
                  </a:lnSpc>
                </a:pPr>
                <a:r>
                  <a:rPr lang="en-US" sz="1300" b="1" kern="150" dirty="0">
                    <a:effectLst/>
                    <a:latin typeface="Noto Sans CJK TC Regular"/>
                    <a:ea typeface="新細明體" panose="02020500000000000000" pitchFamily="18" charset="-120"/>
                    <a:cs typeface="Times New Roman" panose="02020603050405020304" pitchFamily="18" charset="0"/>
                  </a:rPr>
                  <a:t>National Taiwan University</a:t>
                </a:r>
                <a:endParaRPr lang="zh-TW" sz="1200" kern="150" dirty="0">
                  <a:effectLst/>
                  <a:latin typeface="Calibri" panose="020F0502020204030204" pitchFamily="34" charset="0"/>
                  <a:ea typeface="新細明體" panose="02020500000000000000" pitchFamily="18" charset="-120"/>
                  <a:cs typeface="Times New Roman" panose="02020603050405020304" pitchFamily="18" charset="0"/>
                </a:endParaRPr>
              </a:p>
              <a:p>
                <a:pPr algn="ctr" hangingPunct="0">
                  <a:lnSpc>
                    <a:spcPts val="1585"/>
                  </a:lnSpc>
                </a:pPr>
                <a:r>
                  <a:rPr lang="en-US" sz="1150" kern="150" dirty="0">
                    <a:effectLst/>
                    <a:latin typeface="Noto Sans CJK TC Regular"/>
                    <a:ea typeface="新細明體" panose="02020500000000000000" pitchFamily="18" charset="-120"/>
                    <a:cs typeface="Times New Roman" panose="02020603050405020304" pitchFamily="18" charset="0"/>
                  </a:rPr>
                  <a:t>System Optimization Laboratory</a:t>
                </a:r>
                <a:endParaRPr lang="zh-TW" sz="1200" kern="150" dirty="0">
                  <a:effectLst/>
                  <a:latin typeface="Calibri" panose="020F0502020204030204" pitchFamily="34" charset="0"/>
                  <a:ea typeface="新細明體" panose="02020500000000000000" pitchFamily="18" charset="-120"/>
                  <a:cs typeface="Times New Roman" panose="02020603050405020304" pitchFamily="18" charset="0"/>
                </a:endParaRPr>
              </a:p>
            </p:txBody>
          </p:sp>
        </p:grpSp>
      </p:grpSp>
    </p:spTree>
    <p:extLst>
      <p:ext uri="{BB962C8B-B14F-4D97-AF65-F5344CB8AC3E}">
        <p14:creationId xmlns:p14="http://schemas.microsoft.com/office/powerpoint/2010/main" val="521231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群組 14">
            <a:extLst>
              <a:ext uri="{FF2B5EF4-FFF2-40B4-BE49-F238E27FC236}">
                <a16:creationId xmlns:a16="http://schemas.microsoft.com/office/drawing/2014/main" id="{B5F32CB0-4F05-41C9-B894-2F3AE41D9574}"/>
              </a:ext>
            </a:extLst>
          </p:cNvPr>
          <p:cNvGrpSpPr/>
          <p:nvPr/>
        </p:nvGrpSpPr>
        <p:grpSpPr>
          <a:xfrm>
            <a:off x="7488915" y="2206294"/>
            <a:ext cx="539074" cy="509865"/>
            <a:chOff x="5898514" y="2149204"/>
            <a:chExt cx="539074" cy="509865"/>
          </a:xfrm>
        </p:grpSpPr>
        <p:sp>
          <p:nvSpPr>
            <p:cNvPr id="10" name="拱形 9">
              <a:extLst>
                <a:ext uri="{FF2B5EF4-FFF2-40B4-BE49-F238E27FC236}">
                  <a16:creationId xmlns:a16="http://schemas.microsoft.com/office/drawing/2014/main" id="{1A3B2A06-7C0C-41D1-B4DE-AB12346CD53B}"/>
                </a:ext>
              </a:extLst>
            </p:cNvPr>
            <p:cNvSpPr/>
            <p:nvPr/>
          </p:nvSpPr>
          <p:spPr>
            <a:xfrm rot="2596602">
              <a:off x="5913092" y="2149204"/>
              <a:ext cx="524496" cy="509865"/>
            </a:xfrm>
            <a:prstGeom prst="blockArc">
              <a:avLst>
                <a:gd name="adj1" fmla="val 13384197"/>
                <a:gd name="adj2" fmla="val 21481561"/>
                <a:gd name="adj3" fmla="val 11074"/>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34" name="拱形 33">
              <a:extLst>
                <a:ext uri="{FF2B5EF4-FFF2-40B4-BE49-F238E27FC236}">
                  <a16:creationId xmlns:a16="http://schemas.microsoft.com/office/drawing/2014/main" id="{8607B2AD-884B-4E58-834A-AC24E09D15D1}"/>
                </a:ext>
              </a:extLst>
            </p:cNvPr>
            <p:cNvSpPr>
              <a:spLocks noChangeAspect="1"/>
            </p:cNvSpPr>
            <p:nvPr/>
          </p:nvSpPr>
          <p:spPr>
            <a:xfrm rot="2596602">
              <a:off x="5898514" y="2353975"/>
              <a:ext cx="258826" cy="251605"/>
            </a:xfrm>
            <a:prstGeom prst="blockArc">
              <a:avLst>
                <a:gd name="adj1" fmla="val 13384197"/>
                <a:gd name="adj2" fmla="val 21481561"/>
                <a:gd name="adj3" fmla="val 11074"/>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43" name="拱形 42">
              <a:extLst>
                <a:ext uri="{FF2B5EF4-FFF2-40B4-BE49-F238E27FC236}">
                  <a16:creationId xmlns:a16="http://schemas.microsoft.com/office/drawing/2014/main" id="{EA0B7334-B715-4531-B58B-EA33DA5601A7}"/>
                </a:ext>
              </a:extLst>
            </p:cNvPr>
            <p:cNvSpPr>
              <a:spLocks noChangeAspect="1"/>
            </p:cNvSpPr>
            <p:nvPr/>
          </p:nvSpPr>
          <p:spPr>
            <a:xfrm rot="2596602">
              <a:off x="5906212" y="2266825"/>
              <a:ext cx="378661" cy="368097"/>
            </a:xfrm>
            <a:prstGeom prst="blockArc">
              <a:avLst>
                <a:gd name="adj1" fmla="val 13384197"/>
                <a:gd name="adj2" fmla="val 21481561"/>
                <a:gd name="adj3" fmla="val 11074"/>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grpSp>
      <p:sp>
        <p:nvSpPr>
          <p:cNvPr id="3" name="投影片編號版面配置區 2">
            <a:extLst>
              <a:ext uri="{FF2B5EF4-FFF2-40B4-BE49-F238E27FC236}">
                <a16:creationId xmlns:a16="http://schemas.microsoft.com/office/drawing/2014/main" id="{56ADE44C-27BA-4A02-B384-BEDB5D660E7B}"/>
              </a:ext>
            </a:extLst>
          </p:cNvPr>
          <p:cNvSpPr>
            <a:spLocks noGrp="1"/>
          </p:cNvSpPr>
          <p:nvPr>
            <p:ph type="sldNum" sz="quarter" idx="12"/>
          </p:nvPr>
        </p:nvSpPr>
        <p:spPr/>
        <p:txBody>
          <a:bodyPr/>
          <a:lstStyle/>
          <a:p>
            <a:fld id="{6D77D3CB-5987-4045-A9DE-313BCFC794EF}" type="slidenum">
              <a:rPr lang="zh-TW" altLang="en-US" smtClean="0"/>
              <a:pPr/>
              <a:t>4</a:t>
            </a:fld>
            <a:endParaRPr lang="zh-TW" altLang="en-US"/>
          </a:p>
        </p:txBody>
      </p:sp>
      <p:sp>
        <p:nvSpPr>
          <p:cNvPr id="4" name="標題 3">
            <a:extLst>
              <a:ext uri="{FF2B5EF4-FFF2-40B4-BE49-F238E27FC236}">
                <a16:creationId xmlns:a16="http://schemas.microsoft.com/office/drawing/2014/main" id="{50B9B7C5-C789-4F81-BC45-F610D10A6957}"/>
              </a:ext>
            </a:extLst>
          </p:cNvPr>
          <p:cNvSpPr>
            <a:spLocks noGrp="1"/>
          </p:cNvSpPr>
          <p:nvPr>
            <p:ph type="title"/>
          </p:nvPr>
        </p:nvSpPr>
        <p:spPr/>
        <p:txBody>
          <a:bodyPr/>
          <a:lstStyle/>
          <a:p>
            <a:r>
              <a:rPr lang="en-US" altLang="zh-TW" dirty="0"/>
              <a:t>Time to Collision (TTC)</a:t>
            </a:r>
            <a:endParaRPr lang="zh-TW" altLang="en-US" dirty="0"/>
          </a:p>
        </p:txBody>
      </p:sp>
      <p:sp>
        <p:nvSpPr>
          <p:cNvPr id="8" name="內容版面配置區 7">
            <a:extLst>
              <a:ext uri="{FF2B5EF4-FFF2-40B4-BE49-F238E27FC236}">
                <a16:creationId xmlns:a16="http://schemas.microsoft.com/office/drawing/2014/main" id="{0AD03AD6-2232-4EA1-BE65-37CE859531C1}"/>
              </a:ext>
            </a:extLst>
          </p:cNvPr>
          <p:cNvSpPr>
            <a:spLocks noGrp="1"/>
          </p:cNvSpPr>
          <p:nvPr>
            <p:ph idx="1"/>
          </p:nvPr>
        </p:nvSpPr>
        <p:spPr>
          <a:xfrm>
            <a:off x="628650" y="1017276"/>
            <a:ext cx="5306324" cy="1321887"/>
          </a:xfrm>
        </p:spPr>
        <p:txBody>
          <a:bodyPr/>
          <a:lstStyle/>
          <a:p>
            <a:pPr marL="0" indent="0">
              <a:buNone/>
            </a:pPr>
            <a:r>
              <a:rPr lang="zh-TW" altLang="en-US" b="1" dirty="0">
                <a:solidFill>
                  <a:srgbClr val="0070C0"/>
                </a:solidFill>
              </a:rPr>
              <a:t>優勢</a:t>
            </a:r>
            <a:r>
              <a:rPr lang="en-US" altLang="zh-TW" b="1" dirty="0">
                <a:solidFill>
                  <a:srgbClr val="0070C0"/>
                </a:solidFill>
              </a:rPr>
              <a:t>:</a:t>
            </a:r>
          </a:p>
          <a:p>
            <a:r>
              <a:rPr lang="zh-TW" altLang="en-US" dirty="0"/>
              <a:t>只需測量距離和速度即可計算，簡易直觀。</a:t>
            </a:r>
            <a:endParaRPr lang="en-US" altLang="zh-TW" dirty="0"/>
          </a:p>
          <a:p>
            <a:r>
              <a:rPr lang="zh-TW" altLang="en-US" dirty="0"/>
              <a:t>可即時應用，適用於即時的風險監測。</a:t>
            </a:r>
            <a:endParaRPr lang="en-US" altLang="zh-TW" dirty="0"/>
          </a:p>
        </p:txBody>
      </p:sp>
      <p:grpSp>
        <p:nvGrpSpPr>
          <p:cNvPr id="19" name="群組 18">
            <a:extLst>
              <a:ext uri="{FF2B5EF4-FFF2-40B4-BE49-F238E27FC236}">
                <a16:creationId xmlns:a16="http://schemas.microsoft.com/office/drawing/2014/main" id="{3EEE7542-EAB6-4586-B3CF-8937E96B78DC}"/>
              </a:ext>
            </a:extLst>
          </p:cNvPr>
          <p:cNvGrpSpPr/>
          <p:nvPr/>
        </p:nvGrpSpPr>
        <p:grpSpPr>
          <a:xfrm>
            <a:off x="6333067" y="0"/>
            <a:ext cx="2810933" cy="668866"/>
            <a:chOff x="7780867" y="211667"/>
            <a:chExt cx="2810933" cy="668866"/>
          </a:xfrm>
        </p:grpSpPr>
        <p:sp>
          <p:nvSpPr>
            <p:cNvPr id="20" name="矩形 19">
              <a:extLst>
                <a:ext uri="{FF2B5EF4-FFF2-40B4-BE49-F238E27FC236}">
                  <a16:creationId xmlns:a16="http://schemas.microsoft.com/office/drawing/2014/main" id="{4984F377-D513-48FB-883F-EB81AC723777}"/>
                </a:ext>
              </a:extLst>
            </p:cNvPr>
            <p:cNvSpPr/>
            <p:nvPr/>
          </p:nvSpPr>
          <p:spPr>
            <a:xfrm>
              <a:off x="7780867" y="211667"/>
              <a:ext cx="2810933" cy="668866"/>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1" name="群組 20">
              <a:extLst>
                <a:ext uri="{FF2B5EF4-FFF2-40B4-BE49-F238E27FC236}">
                  <a16:creationId xmlns:a16="http://schemas.microsoft.com/office/drawing/2014/main" id="{B68B8EEA-E441-48C5-A927-89111E1C9536}"/>
                </a:ext>
              </a:extLst>
            </p:cNvPr>
            <p:cNvGrpSpPr>
              <a:grpSpLocks noChangeAspect="1"/>
            </p:cNvGrpSpPr>
            <p:nvPr/>
          </p:nvGrpSpPr>
          <p:grpSpPr>
            <a:xfrm>
              <a:off x="7845641" y="307446"/>
              <a:ext cx="2334347" cy="468000"/>
              <a:chOff x="0" y="0"/>
              <a:chExt cx="4211517" cy="851040"/>
            </a:xfrm>
          </p:grpSpPr>
          <p:pic>
            <p:nvPicPr>
              <p:cNvPr id="22" name="圖片 21">
                <a:extLst>
                  <a:ext uri="{FF2B5EF4-FFF2-40B4-BE49-F238E27FC236}">
                    <a16:creationId xmlns:a16="http://schemas.microsoft.com/office/drawing/2014/main" id="{89F5C2BE-8CF9-42A2-9BC3-9D91DCCA48DB}"/>
                  </a:ext>
                </a:extLst>
              </p:cNvPr>
              <p:cNvPicPr>
                <a:picLocks noChangeAspect="1"/>
              </p:cNvPicPr>
              <p:nvPr/>
            </p:nvPicPr>
            <p:blipFill>
              <a:blip r:embed="rId3">
                <a:lum/>
                <a:alphaModFix/>
              </a:blip>
              <a:srcRect/>
              <a:stretch>
                <a:fillRect/>
              </a:stretch>
            </p:blipFill>
            <p:spPr>
              <a:xfrm>
                <a:off x="0" y="0"/>
                <a:ext cx="1414440" cy="851040"/>
              </a:xfrm>
              <a:prstGeom prst="rect">
                <a:avLst/>
              </a:prstGeom>
            </p:spPr>
          </p:pic>
          <p:sp>
            <p:nvSpPr>
              <p:cNvPr id="23" name="文字方塊 19">
                <a:extLst>
                  <a:ext uri="{FF2B5EF4-FFF2-40B4-BE49-F238E27FC236}">
                    <a16:creationId xmlns:a16="http://schemas.microsoft.com/office/drawing/2014/main" id="{BBF5D391-EBB8-4CF2-A5F0-E99C872FE9BE}"/>
                  </a:ext>
                </a:extLst>
              </p:cNvPr>
              <p:cNvSpPr txBox="1"/>
              <p:nvPr/>
            </p:nvSpPr>
            <p:spPr>
              <a:xfrm>
                <a:off x="2133502" y="40139"/>
                <a:ext cx="2078015" cy="492590"/>
              </a:xfrm>
              <a:prstGeom prst="rect">
                <a:avLst/>
              </a:prstGeom>
            </p:spPr>
            <p:txBody>
              <a:bodyPr vert="horz" wrap="none" lIns="90000" tIns="45000" rIns="90000" bIns="45000" anchorCtr="0" compatLnSpc="0">
                <a:spAutoFit/>
              </a:bodyPr>
              <a:lstStyle/>
              <a:p>
                <a:pPr algn="ctr" hangingPunct="0">
                  <a:lnSpc>
                    <a:spcPts val="1585"/>
                  </a:lnSpc>
                </a:pPr>
                <a:r>
                  <a:rPr lang="en-US" sz="1300" b="1" kern="150" dirty="0">
                    <a:effectLst/>
                    <a:latin typeface="Noto Sans CJK TC Regular"/>
                    <a:ea typeface="新細明體" panose="02020500000000000000" pitchFamily="18" charset="-120"/>
                    <a:cs typeface="Times New Roman" panose="02020603050405020304" pitchFamily="18" charset="0"/>
                  </a:rPr>
                  <a:t>National Taiwan University</a:t>
                </a:r>
                <a:endParaRPr lang="zh-TW" sz="1200" kern="150" dirty="0">
                  <a:effectLst/>
                  <a:latin typeface="Calibri" panose="020F0502020204030204" pitchFamily="34" charset="0"/>
                  <a:ea typeface="新細明體" panose="02020500000000000000" pitchFamily="18" charset="-120"/>
                  <a:cs typeface="Times New Roman" panose="02020603050405020304" pitchFamily="18" charset="0"/>
                </a:endParaRPr>
              </a:p>
              <a:p>
                <a:pPr algn="ctr" hangingPunct="0">
                  <a:lnSpc>
                    <a:spcPts val="1585"/>
                  </a:lnSpc>
                </a:pPr>
                <a:r>
                  <a:rPr lang="en-US" sz="1150" kern="150" dirty="0">
                    <a:effectLst/>
                    <a:latin typeface="Noto Sans CJK TC Regular"/>
                    <a:ea typeface="新細明體" panose="02020500000000000000" pitchFamily="18" charset="-120"/>
                    <a:cs typeface="Times New Roman" panose="02020603050405020304" pitchFamily="18" charset="0"/>
                  </a:rPr>
                  <a:t>System Optimization Laboratory</a:t>
                </a:r>
                <a:endParaRPr lang="zh-TW" sz="1200" kern="150" dirty="0">
                  <a:effectLst/>
                  <a:latin typeface="Calibri" panose="020F0502020204030204" pitchFamily="34" charset="0"/>
                  <a:ea typeface="新細明體" panose="02020500000000000000" pitchFamily="18" charset="-120"/>
                  <a:cs typeface="Times New Roman" panose="02020603050405020304" pitchFamily="18" charset="0"/>
                </a:endParaRPr>
              </a:p>
            </p:txBody>
          </p:sp>
        </p:grpSp>
      </p:grpSp>
      <p:sp>
        <p:nvSpPr>
          <p:cNvPr id="14" name="內容版面配置區 7">
            <a:extLst>
              <a:ext uri="{FF2B5EF4-FFF2-40B4-BE49-F238E27FC236}">
                <a16:creationId xmlns:a16="http://schemas.microsoft.com/office/drawing/2014/main" id="{8B56D659-A480-4E9C-8256-1698585D3498}"/>
              </a:ext>
            </a:extLst>
          </p:cNvPr>
          <p:cNvSpPr txBox="1">
            <a:spLocks/>
          </p:cNvSpPr>
          <p:nvPr/>
        </p:nvSpPr>
        <p:spPr>
          <a:xfrm>
            <a:off x="628650" y="2455762"/>
            <a:ext cx="5306324" cy="34878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j-lt"/>
                <a:ea typeface="+mj-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j-lt"/>
                <a:ea typeface="+mj-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j-lt"/>
                <a:ea typeface="+mj-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j-lt"/>
                <a:ea typeface="+mj-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TW" altLang="en-US" b="1" dirty="0">
                <a:solidFill>
                  <a:srgbClr val="0070C0"/>
                </a:solidFill>
              </a:rPr>
              <a:t>問題</a:t>
            </a:r>
            <a:r>
              <a:rPr lang="en-US" altLang="zh-TW" b="1" dirty="0">
                <a:solidFill>
                  <a:srgbClr val="0070C0"/>
                </a:solidFill>
              </a:rPr>
              <a:t>:</a:t>
            </a:r>
          </a:p>
          <a:p>
            <a:r>
              <a:rPr lang="zh-TW" altLang="en-US" dirty="0"/>
              <a:t>傳統的</a:t>
            </a:r>
            <a:r>
              <a:rPr lang="en-US" altLang="zh-TW" dirty="0"/>
              <a:t>TTC</a:t>
            </a:r>
            <a:r>
              <a:rPr lang="zh-TW" altLang="en-US" dirty="0"/>
              <a:t>只依據一維上線性的位置及速度做評估，對</a:t>
            </a:r>
            <a:r>
              <a:rPr lang="zh-TW" altLang="en-US" b="1" dirty="0"/>
              <a:t>轉彎</a:t>
            </a:r>
            <a:r>
              <a:rPr lang="zh-TW" altLang="en-US" dirty="0"/>
              <a:t>、</a:t>
            </a:r>
            <a:r>
              <a:rPr lang="zh-TW" altLang="en-US" b="1" dirty="0"/>
              <a:t>多車道</a:t>
            </a:r>
            <a:r>
              <a:rPr lang="zh-TW" altLang="en-US" dirty="0"/>
              <a:t>，甚至是</a:t>
            </a:r>
            <a:r>
              <a:rPr lang="zh-TW" altLang="en-US" b="1" dirty="0"/>
              <a:t>開放性的場域</a:t>
            </a:r>
            <a:r>
              <a:rPr lang="zh-TW" altLang="en-US" dirty="0"/>
              <a:t>等場景適用性較低。</a:t>
            </a:r>
            <a:endParaRPr lang="en-US" altLang="zh-TW" dirty="0"/>
          </a:p>
          <a:p>
            <a:r>
              <a:rPr lang="zh-TW" altLang="en-US" dirty="0"/>
              <a:t>實際上，任何移動物體的運動都有可能不斷變化，導致未考慮運動變化，只評估當下狀態的</a:t>
            </a:r>
            <a:r>
              <a:rPr lang="en-US" altLang="zh-TW" dirty="0"/>
              <a:t>TTC</a:t>
            </a:r>
            <a:r>
              <a:rPr lang="zh-TW" altLang="en-US" dirty="0"/>
              <a:t>失去評斷效力。</a:t>
            </a:r>
            <a:endParaRPr lang="en-US" altLang="zh-TW" dirty="0"/>
          </a:p>
          <a:p>
            <a:r>
              <a:rPr lang="en-US" altLang="zh-TW" dirty="0"/>
              <a:t>TTC</a:t>
            </a:r>
            <a:r>
              <a:rPr lang="zh-TW" altLang="en-US" dirty="0"/>
              <a:t>基本上需要預估出未來將有碰撞發生後才能進行風險評估，導致即便兩車相距極短，只要相對速度很小，</a:t>
            </a:r>
            <a:r>
              <a:rPr lang="en-US" altLang="zh-TW" dirty="0"/>
              <a:t>TTC</a:t>
            </a:r>
            <a:r>
              <a:rPr lang="zh-TW" altLang="en-US" dirty="0"/>
              <a:t>就顯示很安全；甚至是若速差為</a:t>
            </a:r>
            <a:r>
              <a:rPr lang="en-US" altLang="zh-TW" dirty="0"/>
              <a:t>0</a:t>
            </a:r>
            <a:r>
              <a:rPr lang="zh-TW" altLang="en-US" dirty="0"/>
              <a:t>或為負，便永遠不會有碰撞風險。這都顯示了</a:t>
            </a:r>
            <a:r>
              <a:rPr lang="en-US" altLang="zh-TW" dirty="0"/>
              <a:t>TTC</a:t>
            </a:r>
            <a:r>
              <a:rPr lang="zh-TW" altLang="en-US" dirty="0"/>
              <a:t>的風險量化能力存在不準確性。</a:t>
            </a:r>
            <a:endParaRPr lang="en-US" altLang="zh-TW" dirty="0"/>
          </a:p>
        </p:txBody>
      </p:sp>
      <p:grpSp>
        <p:nvGrpSpPr>
          <p:cNvPr id="32" name="群組 31">
            <a:extLst>
              <a:ext uri="{FF2B5EF4-FFF2-40B4-BE49-F238E27FC236}">
                <a16:creationId xmlns:a16="http://schemas.microsoft.com/office/drawing/2014/main" id="{15CEC2BA-BD8F-44A1-8CC1-E3F16F3CFE41}"/>
              </a:ext>
            </a:extLst>
          </p:cNvPr>
          <p:cNvGrpSpPr/>
          <p:nvPr/>
        </p:nvGrpSpPr>
        <p:grpSpPr>
          <a:xfrm>
            <a:off x="6842721" y="1243066"/>
            <a:ext cx="1752600" cy="1921896"/>
            <a:chOff x="6498265" y="984168"/>
            <a:chExt cx="1752600" cy="1921896"/>
          </a:xfrm>
        </p:grpSpPr>
        <p:grpSp>
          <p:nvGrpSpPr>
            <p:cNvPr id="9" name="群組 8">
              <a:extLst>
                <a:ext uri="{FF2B5EF4-FFF2-40B4-BE49-F238E27FC236}">
                  <a16:creationId xmlns:a16="http://schemas.microsoft.com/office/drawing/2014/main" id="{FA1014FA-E9A1-4F5D-855E-3B5A93D2E639}"/>
                </a:ext>
              </a:extLst>
            </p:cNvPr>
            <p:cNvGrpSpPr/>
            <p:nvPr/>
          </p:nvGrpSpPr>
          <p:grpSpPr>
            <a:xfrm>
              <a:off x="6498265" y="1237015"/>
              <a:ext cx="819592" cy="1403529"/>
              <a:chOff x="6852684" y="1017276"/>
              <a:chExt cx="819592" cy="1403529"/>
            </a:xfrm>
          </p:grpSpPr>
          <p:sp>
            <p:nvSpPr>
              <p:cNvPr id="2" name="橢圓 1">
                <a:extLst>
                  <a:ext uri="{FF2B5EF4-FFF2-40B4-BE49-F238E27FC236}">
                    <a16:creationId xmlns:a16="http://schemas.microsoft.com/office/drawing/2014/main" id="{32CBC71F-B620-4C4C-B1BB-150F9DC812A9}"/>
                  </a:ext>
                </a:extLst>
              </p:cNvPr>
              <p:cNvSpPr/>
              <p:nvPr/>
            </p:nvSpPr>
            <p:spPr>
              <a:xfrm>
                <a:off x="6852684" y="1017276"/>
                <a:ext cx="467832" cy="468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5" name="矩形: 圓角 4">
                <a:extLst>
                  <a:ext uri="{FF2B5EF4-FFF2-40B4-BE49-F238E27FC236}">
                    <a16:creationId xmlns:a16="http://schemas.microsoft.com/office/drawing/2014/main" id="{24C554D3-EF02-49C5-B13E-6E98C193BF0D}"/>
                  </a:ext>
                </a:extLst>
              </p:cNvPr>
              <p:cNvSpPr/>
              <p:nvPr/>
            </p:nvSpPr>
            <p:spPr>
              <a:xfrm rot="19924741">
                <a:off x="6968755" y="2023856"/>
                <a:ext cx="703521" cy="3969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cxnSp>
          <p:nvCxnSpPr>
            <p:cNvPr id="13" name="直線單箭頭接點 12">
              <a:extLst>
                <a:ext uri="{FF2B5EF4-FFF2-40B4-BE49-F238E27FC236}">
                  <a16:creationId xmlns:a16="http://schemas.microsoft.com/office/drawing/2014/main" id="{3CEDA1E3-340D-4FEC-BFFD-B3FA08E3F907}"/>
                </a:ext>
              </a:extLst>
            </p:cNvPr>
            <p:cNvCxnSpPr/>
            <p:nvPr/>
          </p:nvCxnSpPr>
          <p:spPr>
            <a:xfrm flipV="1">
              <a:off x="6946605" y="1736651"/>
              <a:ext cx="1304260" cy="71911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文字方塊 16">
              <a:extLst>
                <a:ext uri="{FF2B5EF4-FFF2-40B4-BE49-F238E27FC236}">
                  <a16:creationId xmlns:a16="http://schemas.microsoft.com/office/drawing/2014/main" id="{0917932B-4FEE-4BD3-97B3-E83AFBD2E543}"/>
                </a:ext>
              </a:extLst>
            </p:cNvPr>
            <p:cNvSpPr txBox="1"/>
            <p:nvPr/>
          </p:nvSpPr>
          <p:spPr>
            <a:xfrm>
              <a:off x="6979173" y="2536732"/>
              <a:ext cx="1018046" cy="369332"/>
            </a:xfrm>
            <a:prstGeom prst="rect">
              <a:avLst/>
            </a:prstGeom>
            <a:noFill/>
          </p:spPr>
          <p:txBody>
            <a:bodyPr wrap="square" rtlCol="0">
              <a:spAutoFit/>
            </a:bodyPr>
            <a:lstStyle/>
            <a:p>
              <a:r>
                <a:rPr lang="en-US" altLang="zh-TW" dirty="0"/>
                <a:t>Car</a:t>
              </a:r>
              <a:endParaRPr lang="zh-TW" altLang="en-US" dirty="0"/>
            </a:p>
          </p:txBody>
        </p:sp>
        <p:sp>
          <p:nvSpPr>
            <p:cNvPr id="24" name="文字方塊 23">
              <a:extLst>
                <a:ext uri="{FF2B5EF4-FFF2-40B4-BE49-F238E27FC236}">
                  <a16:creationId xmlns:a16="http://schemas.microsoft.com/office/drawing/2014/main" id="{FB496AE2-21D2-48C7-9246-98BC1E9AEBBC}"/>
                </a:ext>
              </a:extLst>
            </p:cNvPr>
            <p:cNvSpPr txBox="1"/>
            <p:nvPr/>
          </p:nvSpPr>
          <p:spPr>
            <a:xfrm>
              <a:off x="6692959" y="984168"/>
              <a:ext cx="1304260" cy="369332"/>
            </a:xfrm>
            <a:prstGeom prst="rect">
              <a:avLst/>
            </a:prstGeom>
            <a:noFill/>
          </p:spPr>
          <p:txBody>
            <a:bodyPr wrap="square" rtlCol="0">
              <a:spAutoFit/>
            </a:bodyPr>
            <a:lstStyle/>
            <a:p>
              <a:r>
                <a:rPr lang="en-US" altLang="zh-TW" dirty="0"/>
                <a:t>Obstacle</a:t>
              </a:r>
              <a:endParaRPr lang="zh-TW" altLang="en-US" dirty="0"/>
            </a:p>
          </p:txBody>
        </p:sp>
        <p:cxnSp>
          <p:nvCxnSpPr>
            <p:cNvPr id="26" name="直線單箭頭接點 25">
              <a:extLst>
                <a:ext uri="{FF2B5EF4-FFF2-40B4-BE49-F238E27FC236}">
                  <a16:creationId xmlns:a16="http://schemas.microsoft.com/office/drawing/2014/main" id="{10ED137A-57D7-4A85-AAFE-54A17D57ADC1}"/>
                </a:ext>
              </a:extLst>
            </p:cNvPr>
            <p:cNvCxnSpPr>
              <a:cxnSpLocks/>
            </p:cNvCxnSpPr>
            <p:nvPr/>
          </p:nvCxnSpPr>
          <p:spPr>
            <a:xfrm>
              <a:off x="6738630" y="1449749"/>
              <a:ext cx="452360" cy="629972"/>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文字方塊 29">
              <a:extLst>
                <a:ext uri="{FF2B5EF4-FFF2-40B4-BE49-F238E27FC236}">
                  <a16:creationId xmlns:a16="http://schemas.microsoft.com/office/drawing/2014/main" id="{23AB19CA-53C0-4199-97D5-9B96450B7EC6}"/>
                </a:ext>
              </a:extLst>
            </p:cNvPr>
            <p:cNvSpPr txBox="1"/>
            <p:nvPr/>
          </p:nvSpPr>
          <p:spPr>
            <a:xfrm>
              <a:off x="7571267" y="2062642"/>
              <a:ext cx="333153" cy="369332"/>
            </a:xfrm>
            <a:prstGeom prst="rect">
              <a:avLst/>
            </a:prstGeom>
            <a:noFill/>
          </p:spPr>
          <p:txBody>
            <a:bodyPr wrap="square" rtlCol="0">
              <a:spAutoFit/>
            </a:bodyPr>
            <a:lstStyle/>
            <a:p>
              <a:r>
                <a:rPr lang="en-US" altLang="zh-TW" dirty="0"/>
                <a:t>V</a:t>
              </a:r>
              <a:endParaRPr lang="zh-TW" altLang="en-US" dirty="0"/>
            </a:p>
          </p:txBody>
        </p:sp>
        <p:sp>
          <p:nvSpPr>
            <p:cNvPr id="31" name="文字方塊 30">
              <a:extLst>
                <a:ext uri="{FF2B5EF4-FFF2-40B4-BE49-F238E27FC236}">
                  <a16:creationId xmlns:a16="http://schemas.microsoft.com/office/drawing/2014/main" id="{C77E1F71-BB39-4724-93A8-8BE61576A7E0}"/>
                </a:ext>
              </a:extLst>
            </p:cNvPr>
            <p:cNvSpPr txBox="1"/>
            <p:nvPr/>
          </p:nvSpPr>
          <p:spPr>
            <a:xfrm>
              <a:off x="6914228" y="1536855"/>
              <a:ext cx="537423" cy="369332"/>
            </a:xfrm>
            <a:prstGeom prst="rect">
              <a:avLst/>
            </a:prstGeom>
            <a:noFill/>
          </p:spPr>
          <p:txBody>
            <a:bodyPr wrap="square" rtlCol="0">
              <a:spAutoFit/>
            </a:bodyPr>
            <a:lstStyle/>
            <a:p>
              <a:r>
                <a:rPr lang="en-US" altLang="zh-TW" dirty="0"/>
                <a:t>V‘</a:t>
              </a:r>
              <a:endParaRPr lang="zh-TW" altLang="en-US" dirty="0"/>
            </a:p>
          </p:txBody>
        </p:sp>
      </p:grpSp>
      <p:sp>
        <p:nvSpPr>
          <p:cNvPr id="33" name="矩形: 圓角 32">
            <a:extLst>
              <a:ext uri="{FF2B5EF4-FFF2-40B4-BE49-F238E27FC236}">
                <a16:creationId xmlns:a16="http://schemas.microsoft.com/office/drawing/2014/main" id="{FC799F17-3DB8-4634-A5DD-7C374FE9B2AD}"/>
              </a:ext>
            </a:extLst>
          </p:cNvPr>
          <p:cNvSpPr/>
          <p:nvPr/>
        </p:nvSpPr>
        <p:spPr>
          <a:xfrm>
            <a:off x="7134064" y="5054009"/>
            <a:ext cx="695378" cy="11076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A</a:t>
            </a:r>
            <a:endParaRPr lang="zh-TW" altLang="en-US" dirty="0"/>
          </a:p>
        </p:txBody>
      </p:sp>
      <p:cxnSp>
        <p:nvCxnSpPr>
          <p:cNvPr id="35" name="直線單箭頭接點 34">
            <a:extLst>
              <a:ext uri="{FF2B5EF4-FFF2-40B4-BE49-F238E27FC236}">
                <a16:creationId xmlns:a16="http://schemas.microsoft.com/office/drawing/2014/main" id="{67CC359C-ECDE-4E4E-87B0-0878081AE568}"/>
              </a:ext>
            </a:extLst>
          </p:cNvPr>
          <p:cNvCxnSpPr/>
          <p:nvPr/>
        </p:nvCxnSpPr>
        <p:spPr>
          <a:xfrm flipV="1">
            <a:off x="7958637" y="5004013"/>
            <a:ext cx="0" cy="1191835"/>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 name="文字方塊 35">
            <a:extLst>
              <a:ext uri="{FF2B5EF4-FFF2-40B4-BE49-F238E27FC236}">
                <a16:creationId xmlns:a16="http://schemas.microsoft.com/office/drawing/2014/main" id="{FECBEE36-7E60-493E-9F7A-EAEE32A40333}"/>
              </a:ext>
            </a:extLst>
          </p:cNvPr>
          <p:cNvSpPr txBox="1"/>
          <p:nvPr/>
        </p:nvSpPr>
        <p:spPr>
          <a:xfrm>
            <a:off x="7958637" y="5443937"/>
            <a:ext cx="646646" cy="369332"/>
          </a:xfrm>
          <a:prstGeom prst="rect">
            <a:avLst/>
          </a:prstGeom>
          <a:noFill/>
        </p:spPr>
        <p:txBody>
          <a:bodyPr wrap="square" rtlCol="0">
            <a:spAutoFit/>
          </a:bodyPr>
          <a:lstStyle/>
          <a:p>
            <a:r>
              <a:rPr lang="en-US" altLang="zh-TW" dirty="0" err="1"/>
              <a:t>Va</a:t>
            </a:r>
            <a:endParaRPr lang="zh-TW" altLang="en-US" dirty="0"/>
          </a:p>
        </p:txBody>
      </p:sp>
      <p:sp>
        <p:nvSpPr>
          <p:cNvPr id="37" name="矩形: 圓角 36">
            <a:extLst>
              <a:ext uri="{FF2B5EF4-FFF2-40B4-BE49-F238E27FC236}">
                <a16:creationId xmlns:a16="http://schemas.microsoft.com/office/drawing/2014/main" id="{27A66495-F530-434F-A32C-5EE435109F97}"/>
              </a:ext>
            </a:extLst>
          </p:cNvPr>
          <p:cNvSpPr/>
          <p:nvPr/>
        </p:nvSpPr>
        <p:spPr>
          <a:xfrm>
            <a:off x="7112464" y="3802964"/>
            <a:ext cx="695378" cy="1107669"/>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dirty="0"/>
              <a:t>B</a:t>
            </a:r>
            <a:endParaRPr lang="zh-TW" altLang="en-US" dirty="0"/>
          </a:p>
        </p:txBody>
      </p:sp>
      <p:cxnSp>
        <p:nvCxnSpPr>
          <p:cNvPr id="38" name="直線單箭頭接點 37">
            <a:extLst>
              <a:ext uri="{FF2B5EF4-FFF2-40B4-BE49-F238E27FC236}">
                <a16:creationId xmlns:a16="http://schemas.microsoft.com/office/drawing/2014/main" id="{FA2311B9-57C1-4126-A3ED-E205EF85EB09}"/>
              </a:ext>
            </a:extLst>
          </p:cNvPr>
          <p:cNvCxnSpPr/>
          <p:nvPr/>
        </p:nvCxnSpPr>
        <p:spPr>
          <a:xfrm flipV="1">
            <a:off x="7937037" y="3752968"/>
            <a:ext cx="0" cy="1191835"/>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9" name="文字方塊 38">
            <a:extLst>
              <a:ext uri="{FF2B5EF4-FFF2-40B4-BE49-F238E27FC236}">
                <a16:creationId xmlns:a16="http://schemas.microsoft.com/office/drawing/2014/main" id="{0D972F97-119A-4531-93CE-EDE1C77B41B0}"/>
              </a:ext>
            </a:extLst>
          </p:cNvPr>
          <p:cNvSpPr txBox="1"/>
          <p:nvPr/>
        </p:nvSpPr>
        <p:spPr>
          <a:xfrm>
            <a:off x="7937036" y="4192892"/>
            <a:ext cx="1048295" cy="369332"/>
          </a:xfrm>
          <a:prstGeom prst="rect">
            <a:avLst/>
          </a:prstGeom>
          <a:noFill/>
        </p:spPr>
        <p:txBody>
          <a:bodyPr wrap="square" rtlCol="0">
            <a:spAutoFit/>
          </a:bodyPr>
          <a:lstStyle/>
          <a:p>
            <a:r>
              <a:rPr lang="en-US" altLang="zh-TW" dirty="0" err="1"/>
              <a:t>Vb</a:t>
            </a:r>
            <a:r>
              <a:rPr lang="en-US" altLang="zh-TW" dirty="0"/>
              <a:t> </a:t>
            </a:r>
            <a:r>
              <a:rPr lang="zh-TW" altLang="en-US" dirty="0"/>
              <a:t>≒</a:t>
            </a:r>
            <a:r>
              <a:rPr lang="en-US" altLang="zh-TW" dirty="0"/>
              <a:t> </a:t>
            </a:r>
            <a:r>
              <a:rPr lang="en-US" altLang="zh-TW" dirty="0" err="1"/>
              <a:t>Va</a:t>
            </a:r>
            <a:endParaRPr lang="zh-TW" altLang="en-US" dirty="0"/>
          </a:p>
        </p:txBody>
      </p:sp>
      <p:sp>
        <p:nvSpPr>
          <p:cNvPr id="40" name="矩形 39">
            <a:extLst>
              <a:ext uri="{FF2B5EF4-FFF2-40B4-BE49-F238E27FC236}">
                <a16:creationId xmlns:a16="http://schemas.microsoft.com/office/drawing/2014/main" id="{2A43AB7F-B51F-484F-973F-DC2D6D1145E5}"/>
              </a:ext>
            </a:extLst>
          </p:cNvPr>
          <p:cNvSpPr/>
          <p:nvPr/>
        </p:nvSpPr>
        <p:spPr>
          <a:xfrm rot="19954357">
            <a:off x="6366567" y="4819346"/>
            <a:ext cx="1180607" cy="369332"/>
          </a:xfrm>
          <a:prstGeom prst="rect">
            <a:avLst/>
          </a:prstGeom>
          <a:solidFill>
            <a:srgbClr val="E7E6E6">
              <a:alpha val="67059"/>
            </a:srgbClr>
          </a:solidFill>
          <a:ln>
            <a:solidFill>
              <a:srgbClr val="FF0066"/>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a:solidFill>
                  <a:srgbClr val="FF0000"/>
                </a:solidFill>
              </a:rPr>
              <a:t>SAFE?</a:t>
            </a:r>
            <a:endParaRPr lang="zh-TW" altLang="en-US" dirty="0">
              <a:solidFill>
                <a:srgbClr val="FF0000"/>
              </a:solidFill>
            </a:endParaRPr>
          </a:p>
        </p:txBody>
      </p:sp>
      <p:cxnSp>
        <p:nvCxnSpPr>
          <p:cNvPr id="42" name="直線接點 41">
            <a:extLst>
              <a:ext uri="{FF2B5EF4-FFF2-40B4-BE49-F238E27FC236}">
                <a16:creationId xmlns:a16="http://schemas.microsoft.com/office/drawing/2014/main" id="{6438E92E-A774-4630-A09E-5D7215FD8080}"/>
              </a:ext>
            </a:extLst>
          </p:cNvPr>
          <p:cNvCxnSpPr/>
          <p:nvPr/>
        </p:nvCxnSpPr>
        <p:spPr>
          <a:xfrm flipV="1">
            <a:off x="6333067" y="3450144"/>
            <a:ext cx="2491956" cy="15922"/>
          </a:xfrm>
          <a:prstGeom prst="line">
            <a:avLst/>
          </a:prstGeom>
          <a:ln w="28575">
            <a:solidFill>
              <a:srgbClr val="00206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3386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a:extLst>
              <a:ext uri="{FF2B5EF4-FFF2-40B4-BE49-F238E27FC236}">
                <a16:creationId xmlns:a16="http://schemas.microsoft.com/office/drawing/2014/main" id="{56ADE44C-27BA-4A02-B384-BEDB5D660E7B}"/>
              </a:ext>
            </a:extLst>
          </p:cNvPr>
          <p:cNvSpPr>
            <a:spLocks noGrp="1"/>
          </p:cNvSpPr>
          <p:nvPr>
            <p:ph type="sldNum" sz="quarter" idx="12"/>
          </p:nvPr>
        </p:nvSpPr>
        <p:spPr/>
        <p:txBody>
          <a:bodyPr/>
          <a:lstStyle/>
          <a:p>
            <a:fld id="{6D77D3CB-5987-4045-A9DE-313BCFC794EF}" type="slidenum">
              <a:rPr lang="zh-TW" altLang="en-US" smtClean="0"/>
              <a:pPr/>
              <a:t>5</a:t>
            </a:fld>
            <a:endParaRPr lang="zh-TW" altLang="en-US"/>
          </a:p>
        </p:txBody>
      </p:sp>
      <p:sp>
        <p:nvSpPr>
          <p:cNvPr id="4" name="標題 3">
            <a:extLst>
              <a:ext uri="{FF2B5EF4-FFF2-40B4-BE49-F238E27FC236}">
                <a16:creationId xmlns:a16="http://schemas.microsoft.com/office/drawing/2014/main" id="{50B9B7C5-C789-4F81-BC45-F610D10A6957}"/>
              </a:ext>
            </a:extLst>
          </p:cNvPr>
          <p:cNvSpPr>
            <a:spLocks noGrp="1"/>
          </p:cNvSpPr>
          <p:nvPr>
            <p:ph type="title"/>
          </p:nvPr>
        </p:nvSpPr>
        <p:spPr/>
        <p:txBody>
          <a:bodyPr/>
          <a:lstStyle/>
          <a:p>
            <a:r>
              <a:rPr lang="zh-TW" altLang="en-US" dirty="0"/>
              <a:t>二維風險評估</a:t>
            </a:r>
            <a:r>
              <a:rPr lang="en-US" altLang="zh-TW" dirty="0"/>
              <a:t>—</a:t>
            </a:r>
            <a:r>
              <a:rPr lang="zh-TW" altLang="en-US" dirty="0"/>
              <a:t>風險場</a:t>
            </a:r>
          </a:p>
        </p:txBody>
      </p:sp>
      <p:sp>
        <p:nvSpPr>
          <p:cNvPr id="8" name="內容版面配置區 7">
            <a:extLst>
              <a:ext uri="{FF2B5EF4-FFF2-40B4-BE49-F238E27FC236}">
                <a16:creationId xmlns:a16="http://schemas.microsoft.com/office/drawing/2014/main" id="{0AD03AD6-2232-4EA1-BE65-37CE859531C1}"/>
              </a:ext>
            </a:extLst>
          </p:cNvPr>
          <p:cNvSpPr>
            <a:spLocks noGrp="1"/>
          </p:cNvSpPr>
          <p:nvPr>
            <p:ph idx="1"/>
          </p:nvPr>
        </p:nvSpPr>
        <p:spPr>
          <a:xfrm>
            <a:off x="628650" y="1017277"/>
            <a:ext cx="7886700" cy="1613780"/>
          </a:xfrm>
        </p:spPr>
        <p:txBody>
          <a:bodyPr>
            <a:normAutofit/>
          </a:bodyPr>
          <a:lstStyle/>
          <a:p>
            <a:pPr marL="0" indent="0">
              <a:buNone/>
            </a:pPr>
            <a:r>
              <a:rPr lang="zh-TW" altLang="en-US" b="1" dirty="0">
                <a:solidFill>
                  <a:schemeClr val="accent5"/>
                </a:solidFill>
              </a:rPr>
              <a:t>假設</a:t>
            </a:r>
            <a:r>
              <a:rPr lang="en-US" altLang="zh-TW" b="1" dirty="0">
                <a:solidFill>
                  <a:schemeClr val="accent5"/>
                </a:solidFill>
              </a:rPr>
              <a:t>:</a:t>
            </a:r>
          </a:p>
          <a:p>
            <a:r>
              <a:rPr lang="zh-TW" altLang="en-US" dirty="0"/>
              <a:t>車輛感測器能夠精準得知其他物體</a:t>
            </a:r>
            <a:r>
              <a:rPr lang="en-US" altLang="zh-TW" dirty="0"/>
              <a:t>(</a:t>
            </a:r>
            <a:r>
              <a:rPr lang="zh-TW" altLang="en-US" dirty="0"/>
              <a:t>車輛、行人等</a:t>
            </a:r>
            <a:r>
              <a:rPr lang="en-US" altLang="zh-TW" dirty="0"/>
              <a:t>)</a:t>
            </a:r>
            <a:r>
              <a:rPr lang="zh-TW" altLang="en-US" dirty="0"/>
              <a:t>的運動狀態</a:t>
            </a:r>
            <a:r>
              <a:rPr lang="en-US" altLang="zh-TW" dirty="0"/>
              <a:t>(</a:t>
            </a:r>
            <a:r>
              <a:rPr lang="zh-TW" altLang="en-US" dirty="0"/>
              <a:t>位置、速度等</a:t>
            </a:r>
            <a:r>
              <a:rPr lang="en-US" altLang="zh-TW" dirty="0"/>
              <a:t>)</a:t>
            </a:r>
            <a:r>
              <a:rPr lang="zh-TW" altLang="en-US" dirty="0"/>
              <a:t>。</a:t>
            </a:r>
            <a:endParaRPr lang="en-US" altLang="zh-TW" dirty="0"/>
          </a:p>
          <a:p>
            <a:r>
              <a:rPr lang="zh-TW" altLang="en-US" dirty="0"/>
              <a:t>對障礙物的大小和類型有一定的基礎認知。</a:t>
            </a:r>
            <a:endParaRPr lang="en-US" altLang="zh-TW" dirty="0"/>
          </a:p>
          <a:p>
            <a:pPr marL="0" indent="0">
              <a:buNone/>
            </a:pPr>
            <a:endParaRPr lang="zh-TW" altLang="en-US" dirty="0"/>
          </a:p>
        </p:txBody>
      </p:sp>
      <p:grpSp>
        <p:nvGrpSpPr>
          <p:cNvPr id="19" name="群組 18">
            <a:extLst>
              <a:ext uri="{FF2B5EF4-FFF2-40B4-BE49-F238E27FC236}">
                <a16:creationId xmlns:a16="http://schemas.microsoft.com/office/drawing/2014/main" id="{3EEE7542-EAB6-4586-B3CF-8937E96B78DC}"/>
              </a:ext>
            </a:extLst>
          </p:cNvPr>
          <p:cNvGrpSpPr/>
          <p:nvPr/>
        </p:nvGrpSpPr>
        <p:grpSpPr>
          <a:xfrm>
            <a:off x="6333067" y="0"/>
            <a:ext cx="2810933" cy="668866"/>
            <a:chOff x="7780867" y="211667"/>
            <a:chExt cx="2810933" cy="668866"/>
          </a:xfrm>
        </p:grpSpPr>
        <p:sp>
          <p:nvSpPr>
            <p:cNvPr id="20" name="矩形 19">
              <a:extLst>
                <a:ext uri="{FF2B5EF4-FFF2-40B4-BE49-F238E27FC236}">
                  <a16:creationId xmlns:a16="http://schemas.microsoft.com/office/drawing/2014/main" id="{4984F377-D513-48FB-883F-EB81AC723777}"/>
                </a:ext>
              </a:extLst>
            </p:cNvPr>
            <p:cNvSpPr/>
            <p:nvPr/>
          </p:nvSpPr>
          <p:spPr>
            <a:xfrm>
              <a:off x="7780867" y="211667"/>
              <a:ext cx="2810933" cy="668866"/>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1" name="群組 20">
              <a:extLst>
                <a:ext uri="{FF2B5EF4-FFF2-40B4-BE49-F238E27FC236}">
                  <a16:creationId xmlns:a16="http://schemas.microsoft.com/office/drawing/2014/main" id="{B68B8EEA-E441-48C5-A927-89111E1C9536}"/>
                </a:ext>
              </a:extLst>
            </p:cNvPr>
            <p:cNvGrpSpPr>
              <a:grpSpLocks noChangeAspect="1"/>
            </p:cNvGrpSpPr>
            <p:nvPr/>
          </p:nvGrpSpPr>
          <p:grpSpPr>
            <a:xfrm>
              <a:off x="7845641" y="307446"/>
              <a:ext cx="2334347" cy="468000"/>
              <a:chOff x="0" y="0"/>
              <a:chExt cx="4211517" cy="851040"/>
            </a:xfrm>
          </p:grpSpPr>
          <p:pic>
            <p:nvPicPr>
              <p:cNvPr id="22" name="圖片 21">
                <a:extLst>
                  <a:ext uri="{FF2B5EF4-FFF2-40B4-BE49-F238E27FC236}">
                    <a16:creationId xmlns:a16="http://schemas.microsoft.com/office/drawing/2014/main" id="{89F5C2BE-8CF9-42A2-9BC3-9D91DCCA48DB}"/>
                  </a:ext>
                </a:extLst>
              </p:cNvPr>
              <p:cNvPicPr>
                <a:picLocks noChangeAspect="1"/>
              </p:cNvPicPr>
              <p:nvPr/>
            </p:nvPicPr>
            <p:blipFill>
              <a:blip r:embed="rId3">
                <a:lum/>
                <a:alphaModFix/>
              </a:blip>
              <a:srcRect/>
              <a:stretch>
                <a:fillRect/>
              </a:stretch>
            </p:blipFill>
            <p:spPr>
              <a:xfrm>
                <a:off x="0" y="0"/>
                <a:ext cx="1414440" cy="851040"/>
              </a:xfrm>
              <a:prstGeom prst="rect">
                <a:avLst/>
              </a:prstGeom>
            </p:spPr>
          </p:pic>
          <p:sp>
            <p:nvSpPr>
              <p:cNvPr id="23" name="文字方塊 19">
                <a:extLst>
                  <a:ext uri="{FF2B5EF4-FFF2-40B4-BE49-F238E27FC236}">
                    <a16:creationId xmlns:a16="http://schemas.microsoft.com/office/drawing/2014/main" id="{BBF5D391-EBB8-4CF2-A5F0-E99C872FE9BE}"/>
                  </a:ext>
                </a:extLst>
              </p:cNvPr>
              <p:cNvSpPr txBox="1"/>
              <p:nvPr/>
            </p:nvSpPr>
            <p:spPr>
              <a:xfrm>
                <a:off x="2133502" y="40139"/>
                <a:ext cx="2078015" cy="492590"/>
              </a:xfrm>
              <a:prstGeom prst="rect">
                <a:avLst/>
              </a:prstGeom>
            </p:spPr>
            <p:txBody>
              <a:bodyPr vert="horz" wrap="none" lIns="90000" tIns="45000" rIns="90000" bIns="45000" anchorCtr="0" compatLnSpc="0">
                <a:spAutoFit/>
              </a:bodyPr>
              <a:lstStyle/>
              <a:p>
                <a:pPr algn="ctr" hangingPunct="0">
                  <a:lnSpc>
                    <a:spcPts val="1585"/>
                  </a:lnSpc>
                </a:pPr>
                <a:r>
                  <a:rPr lang="en-US" sz="1300" b="1" kern="150" dirty="0">
                    <a:effectLst/>
                    <a:latin typeface="Noto Sans CJK TC Regular"/>
                    <a:ea typeface="新細明體" panose="02020500000000000000" pitchFamily="18" charset="-120"/>
                    <a:cs typeface="Times New Roman" panose="02020603050405020304" pitchFamily="18" charset="0"/>
                  </a:rPr>
                  <a:t>National Taiwan University</a:t>
                </a:r>
                <a:endParaRPr lang="zh-TW" sz="1200" kern="150" dirty="0">
                  <a:effectLst/>
                  <a:latin typeface="Calibri" panose="020F0502020204030204" pitchFamily="34" charset="0"/>
                  <a:ea typeface="新細明體" panose="02020500000000000000" pitchFamily="18" charset="-120"/>
                  <a:cs typeface="Times New Roman" panose="02020603050405020304" pitchFamily="18" charset="0"/>
                </a:endParaRPr>
              </a:p>
              <a:p>
                <a:pPr algn="ctr" hangingPunct="0">
                  <a:lnSpc>
                    <a:spcPts val="1585"/>
                  </a:lnSpc>
                </a:pPr>
                <a:r>
                  <a:rPr lang="en-US" sz="1150" kern="150" dirty="0">
                    <a:effectLst/>
                    <a:latin typeface="Noto Sans CJK TC Regular"/>
                    <a:ea typeface="新細明體" panose="02020500000000000000" pitchFamily="18" charset="-120"/>
                    <a:cs typeface="Times New Roman" panose="02020603050405020304" pitchFamily="18" charset="0"/>
                  </a:rPr>
                  <a:t>System Optimization Laboratory</a:t>
                </a:r>
                <a:endParaRPr lang="zh-TW" sz="1200" kern="150" dirty="0">
                  <a:effectLst/>
                  <a:latin typeface="Calibri" panose="020F0502020204030204" pitchFamily="34" charset="0"/>
                  <a:ea typeface="新細明體" panose="02020500000000000000" pitchFamily="18" charset="-120"/>
                  <a:cs typeface="Times New Roman" panose="02020603050405020304" pitchFamily="18" charset="0"/>
                </a:endParaRPr>
              </a:p>
            </p:txBody>
          </p:sp>
        </p:grpSp>
      </p:grpSp>
      <p:grpSp>
        <p:nvGrpSpPr>
          <p:cNvPr id="7" name="群組 6">
            <a:extLst>
              <a:ext uri="{FF2B5EF4-FFF2-40B4-BE49-F238E27FC236}">
                <a16:creationId xmlns:a16="http://schemas.microsoft.com/office/drawing/2014/main" id="{209C32C3-D265-427B-8DD7-D92AE379760B}"/>
              </a:ext>
            </a:extLst>
          </p:cNvPr>
          <p:cNvGrpSpPr/>
          <p:nvPr/>
        </p:nvGrpSpPr>
        <p:grpSpPr>
          <a:xfrm>
            <a:off x="2125190" y="3842617"/>
            <a:ext cx="4893619" cy="2484330"/>
            <a:chOff x="1451977" y="2747657"/>
            <a:chExt cx="6055750" cy="3304345"/>
          </a:xfrm>
        </p:grpSpPr>
        <p:sp>
          <p:nvSpPr>
            <p:cNvPr id="2" name="矩形 1">
              <a:extLst>
                <a:ext uri="{FF2B5EF4-FFF2-40B4-BE49-F238E27FC236}">
                  <a16:creationId xmlns:a16="http://schemas.microsoft.com/office/drawing/2014/main" id="{F12E2C7B-61F3-4813-8828-8DFFFB2E5B3C}"/>
                </a:ext>
              </a:extLst>
            </p:cNvPr>
            <p:cNvSpPr/>
            <p:nvPr/>
          </p:nvSpPr>
          <p:spPr>
            <a:xfrm>
              <a:off x="1451977" y="2747657"/>
              <a:ext cx="6036266" cy="72271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TW" altLang="en-US" dirty="0"/>
                <a:t>風險場</a:t>
              </a:r>
              <a:endParaRPr lang="en-US" altLang="zh-TW" dirty="0"/>
            </a:p>
            <a:p>
              <a:pPr algn="ctr"/>
              <a:r>
                <a:rPr lang="en-US" altLang="zh-TW" dirty="0"/>
                <a:t>Risk Field</a:t>
              </a:r>
              <a:endParaRPr lang="zh-TW" altLang="en-US" dirty="0"/>
            </a:p>
          </p:txBody>
        </p:sp>
        <p:sp>
          <p:nvSpPr>
            <p:cNvPr id="6" name="文字方塊 5">
              <a:extLst>
                <a:ext uri="{FF2B5EF4-FFF2-40B4-BE49-F238E27FC236}">
                  <a16:creationId xmlns:a16="http://schemas.microsoft.com/office/drawing/2014/main" id="{78825EE7-4BC5-44A9-B2E3-A36E1691C38F}"/>
                </a:ext>
              </a:extLst>
            </p:cNvPr>
            <p:cNvSpPr txBox="1"/>
            <p:nvPr/>
          </p:nvSpPr>
          <p:spPr>
            <a:xfrm>
              <a:off x="1451978" y="4823904"/>
              <a:ext cx="3027873" cy="1228098"/>
            </a:xfrm>
            <a:prstGeom prst="rect">
              <a:avLst/>
            </a:prstGeom>
            <a:solidFill>
              <a:schemeClr val="bg2"/>
            </a:solidFill>
            <a:ln>
              <a:solidFill>
                <a:schemeClr val="tx1">
                  <a:lumMod val="50000"/>
                  <a:lumOff val="50000"/>
                </a:schemeClr>
              </a:solidFill>
            </a:ln>
          </p:spPr>
          <p:txBody>
            <a:bodyPr wrap="square" rtlCol="0">
              <a:spAutoFit/>
            </a:bodyPr>
            <a:lstStyle/>
            <a:p>
              <a:pPr marL="285750" indent="-285750">
                <a:buFont typeface="Arial" panose="020B0604020202020204" pitchFamily="34" charset="0"/>
                <a:buChar char="•"/>
              </a:pPr>
              <a:r>
                <a:rPr lang="zh-TW" altLang="en-US" dirty="0"/>
                <a:t>中心位置</a:t>
              </a:r>
              <a:endParaRPr lang="en-US" altLang="zh-TW" dirty="0"/>
            </a:p>
            <a:p>
              <a:pPr marL="285750" indent="-285750">
                <a:buFont typeface="Arial" panose="020B0604020202020204" pitchFamily="34" charset="0"/>
                <a:buChar char="•"/>
              </a:pPr>
              <a:r>
                <a:rPr lang="zh-TW" altLang="en-US" dirty="0"/>
                <a:t>速度</a:t>
              </a:r>
              <a:endParaRPr lang="en-US" altLang="zh-TW" dirty="0"/>
            </a:p>
            <a:p>
              <a:pPr marL="285750" indent="-285750">
                <a:buFont typeface="Arial" panose="020B0604020202020204" pitchFamily="34" charset="0"/>
                <a:buChar char="•"/>
              </a:pPr>
              <a:r>
                <a:rPr lang="zh-TW" altLang="en-US" dirty="0"/>
                <a:t>障礙物類型</a:t>
              </a:r>
              <a:endParaRPr lang="en-US" altLang="zh-TW" dirty="0"/>
            </a:p>
          </p:txBody>
        </p:sp>
        <p:sp>
          <p:nvSpPr>
            <p:cNvPr id="24" name="文字方塊 23">
              <a:extLst>
                <a:ext uri="{FF2B5EF4-FFF2-40B4-BE49-F238E27FC236}">
                  <a16:creationId xmlns:a16="http://schemas.microsoft.com/office/drawing/2014/main" id="{C168EBB6-851F-4F5A-B726-48A2BFBA0F10}"/>
                </a:ext>
              </a:extLst>
            </p:cNvPr>
            <p:cNvSpPr txBox="1"/>
            <p:nvPr/>
          </p:nvSpPr>
          <p:spPr>
            <a:xfrm>
              <a:off x="4479853" y="4823903"/>
              <a:ext cx="3027872" cy="859669"/>
            </a:xfrm>
            <a:prstGeom prst="rect">
              <a:avLst/>
            </a:prstGeom>
            <a:solidFill>
              <a:schemeClr val="bg2"/>
            </a:solidFill>
            <a:ln>
              <a:solidFill>
                <a:schemeClr val="tx1">
                  <a:lumMod val="50000"/>
                  <a:lumOff val="50000"/>
                </a:schemeClr>
              </a:solidFill>
            </a:ln>
          </p:spPr>
          <p:txBody>
            <a:bodyPr wrap="square" rtlCol="0">
              <a:spAutoFit/>
            </a:bodyPr>
            <a:lstStyle/>
            <a:p>
              <a:pPr marL="285750" indent="-285750">
                <a:buFont typeface="Arial" panose="020B0604020202020204" pitchFamily="34" charset="0"/>
                <a:buChar char="•"/>
              </a:pPr>
              <a:r>
                <a:rPr lang="zh-TW" altLang="en-US" dirty="0"/>
                <a:t>中心位置</a:t>
              </a:r>
              <a:endParaRPr lang="en-US" altLang="zh-TW" dirty="0"/>
            </a:p>
            <a:p>
              <a:pPr marL="285750" indent="-285750">
                <a:buFont typeface="Arial" panose="020B0604020202020204" pitchFamily="34" charset="0"/>
                <a:buChar char="•"/>
              </a:pPr>
              <a:r>
                <a:rPr lang="zh-TW" altLang="en-US" dirty="0"/>
                <a:t>障礙物大小</a:t>
              </a:r>
              <a:endParaRPr lang="en-US" altLang="zh-TW" dirty="0"/>
            </a:p>
          </p:txBody>
        </p:sp>
        <p:sp>
          <p:nvSpPr>
            <p:cNvPr id="5" name="矩形 4">
              <a:extLst>
                <a:ext uri="{FF2B5EF4-FFF2-40B4-BE49-F238E27FC236}">
                  <a16:creationId xmlns:a16="http://schemas.microsoft.com/office/drawing/2014/main" id="{3E86E453-95B0-4DD1-BB5A-DA7ECC3F116D}"/>
                </a:ext>
              </a:extLst>
            </p:cNvPr>
            <p:cNvSpPr/>
            <p:nvPr/>
          </p:nvSpPr>
          <p:spPr>
            <a:xfrm>
              <a:off x="1451977" y="3555182"/>
              <a:ext cx="3027874" cy="12687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力場風險</a:t>
              </a:r>
              <a:endParaRPr lang="en-US" altLang="zh-TW" dirty="0"/>
            </a:p>
            <a:p>
              <a:pPr algn="ctr"/>
              <a:r>
                <a:rPr lang="en-US" altLang="zh-TW" dirty="0"/>
                <a:t>Potential Field based</a:t>
              </a:r>
              <a:endParaRPr lang="zh-TW" altLang="en-US" dirty="0"/>
            </a:p>
          </p:txBody>
        </p:sp>
        <p:sp>
          <p:nvSpPr>
            <p:cNvPr id="17" name="矩形 16">
              <a:extLst>
                <a:ext uri="{FF2B5EF4-FFF2-40B4-BE49-F238E27FC236}">
                  <a16:creationId xmlns:a16="http://schemas.microsoft.com/office/drawing/2014/main" id="{24C07101-BF09-4419-B451-079E5179CE04}"/>
                </a:ext>
              </a:extLst>
            </p:cNvPr>
            <p:cNvSpPr/>
            <p:nvPr/>
          </p:nvSpPr>
          <p:spPr>
            <a:xfrm>
              <a:off x="4479851" y="3555181"/>
              <a:ext cx="3027876" cy="12687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機率風險</a:t>
              </a:r>
              <a:endParaRPr lang="en-US" altLang="zh-TW" dirty="0"/>
            </a:p>
            <a:p>
              <a:pPr algn="ctr"/>
              <a:r>
                <a:rPr lang="en-US" altLang="zh-TW" dirty="0"/>
                <a:t> Probability based</a:t>
              </a:r>
              <a:endParaRPr lang="zh-TW" altLang="en-US" dirty="0"/>
            </a:p>
          </p:txBody>
        </p:sp>
      </p:grpSp>
      <p:sp>
        <p:nvSpPr>
          <p:cNvPr id="16" name="內容版面配置區 7">
            <a:extLst>
              <a:ext uri="{FF2B5EF4-FFF2-40B4-BE49-F238E27FC236}">
                <a16:creationId xmlns:a16="http://schemas.microsoft.com/office/drawing/2014/main" id="{BD041A0B-C8DC-4136-85B6-AD663D5D6AD2}"/>
              </a:ext>
            </a:extLst>
          </p:cNvPr>
          <p:cNvSpPr txBox="1">
            <a:spLocks/>
          </p:cNvSpPr>
          <p:nvPr/>
        </p:nvSpPr>
        <p:spPr>
          <a:xfrm>
            <a:off x="628650" y="2599419"/>
            <a:ext cx="7886700" cy="16137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j-lt"/>
                <a:ea typeface="+mj-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j-lt"/>
                <a:ea typeface="+mj-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j-lt"/>
                <a:ea typeface="+mj-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j-lt"/>
                <a:ea typeface="+mj-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TW" altLang="en-US" b="1" dirty="0"/>
              <a:t>碰撞風險場理論主要可以分為兩類</a:t>
            </a:r>
            <a:r>
              <a:rPr lang="en-US" altLang="zh-TW" b="1" dirty="0"/>
              <a:t>:</a:t>
            </a:r>
            <a:r>
              <a:rPr lang="zh-TW" altLang="en-US" b="1" dirty="0"/>
              <a:t> 力場風險與機率風險。</a:t>
            </a:r>
            <a:endParaRPr lang="en-US" altLang="zh-TW" b="1" dirty="0"/>
          </a:p>
          <a:p>
            <a:r>
              <a:rPr lang="zh-TW" altLang="en-US" dirty="0"/>
              <a:t>力場風險考慮的是物體的運動方向和速度相關的風險。</a:t>
            </a:r>
            <a:endParaRPr lang="en-US" altLang="zh-TW" dirty="0"/>
          </a:p>
          <a:p>
            <a:r>
              <a:rPr lang="zh-TW" altLang="en-US" dirty="0"/>
              <a:t>機率風險則是基於碰撞事件發生的機率進行評估。</a:t>
            </a:r>
            <a:endParaRPr lang="en-US" altLang="zh-TW" dirty="0"/>
          </a:p>
        </p:txBody>
      </p:sp>
    </p:spTree>
    <p:extLst>
      <p:ext uri="{BB962C8B-B14F-4D97-AF65-F5344CB8AC3E}">
        <p14:creationId xmlns:p14="http://schemas.microsoft.com/office/powerpoint/2010/main" val="4059697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a:extLst>
              <a:ext uri="{FF2B5EF4-FFF2-40B4-BE49-F238E27FC236}">
                <a16:creationId xmlns:a16="http://schemas.microsoft.com/office/drawing/2014/main" id="{56ADE44C-27BA-4A02-B384-BEDB5D660E7B}"/>
              </a:ext>
            </a:extLst>
          </p:cNvPr>
          <p:cNvSpPr>
            <a:spLocks noGrp="1"/>
          </p:cNvSpPr>
          <p:nvPr>
            <p:ph type="sldNum" sz="quarter" idx="12"/>
          </p:nvPr>
        </p:nvSpPr>
        <p:spPr/>
        <p:txBody>
          <a:bodyPr/>
          <a:lstStyle/>
          <a:p>
            <a:fld id="{6D77D3CB-5987-4045-A9DE-313BCFC794EF}" type="slidenum">
              <a:rPr lang="zh-TW" altLang="en-US" smtClean="0"/>
              <a:pPr/>
              <a:t>6</a:t>
            </a:fld>
            <a:endParaRPr lang="zh-TW" altLang="en-US"/>
          </a:p>
        </p:txBody>
      </p:sp>
      <p:sp>
        <p:nvSpPr>
          <p:cNvPr id="4" name="標題 3">
            <a:extLst>
              <a:ext uri="{FF2B5EF4-FFF2-40B4-BE49-F238E27FC236}">
                <a16:creationId xmlns:a16="http://schemas.microsoft.com/office/drawing/2014/main" id="{50B9B7C5-C789-4F81-BC45-F610D10A6957}"/>
              </a:ext>
            </a:extLst>
          </p:cNvPr>
          <p:cNvSpPr>
            <a:spLocks noGrp="1"/>
          </p:cNvSpPr>
          <p:nvPr>
            <p:ph type="title"/>
          </p:nvPr>
        </p:nvSpPr>
        <p:spPr/>
        <p:txBody>
          <a:bodyPr/>
          <a:lstStyle/>
          <a:p>
            <a:r>
              <a:rPr lang="zh-TW" altLang="en-US" dirty="0"/>
              <a:t>力場風險</a:t>
            </a:r>
          </a:p>
        </p:txBody>
      </p:sp>
      <mc:AlternateContent xmlns:mc="http://schemas.openxmlformats.org/markup-compatibility/2006" xmlns:a14="http://schemas.microsoft.com/office/drawing/2010/main">
        <mc:Choice Requires="a14">
          <p:sp>
            <p:nvSpPr>
              <p:cNvPr id="8" name="內容版面配置區 7">
                <a:extLst>
                  <a:ext uri="{FF2B5EF4-FFF2-40B4-BE49-F238E27FC236}">
                    <a16:creationId xmlns:a16="http://schemas.microsoft.com/office/drawing/2014/main" id="{0AD03AD6-2232-4EA1-BE65-37CE859531C1}"/>
                  </a:ext>
                </a:extLst>
              </p:cNvPr>
              <p:cNvSpPr>
                <a:spLocks noGrp="1"/>
              </p:cNvSpPr>
              <p:nvPr>
                <p:ph idx="1"/>
              </p:nvPr>
            </p:nvSpPr>
            <p:spPr>
              <a:xfrm>
                <a:off x="628650" y="1017276"/>
                <a:ext cx="7886700" cy="1445813"/>
              </a:xfrm>
            </p:spPr>
            <p:txBody>
              <a:bodyPr/>
              <a:lstStyle/>
              <a:p>
                <a:r>
                  <a:rPr lang="zh-TW" altLang="en-US" dirty="0"/>
                  <a:t>參考社會力模型</a:t>
                </a:r>
                <a:r>
                  <a:rPr lang="en-US" altLang="zh-TW" dirty="0"/>
                  <a:t>(Social Force Model, SFM)</a:t>
                </a:r>
                <a:r>
                  <a:rPr lang="zh-TW" altLang="en-US" dirty="0"/>
                  <a:t>的概念，由目標點產生吸引力場、障礙物給予排斥力場。風險場</a:t>
                </a:r>
                <a14:m>
                  <m:oMath xmlns:m="http://schemas.openxmlformats.org/officeDocument/2006/math">
                    <m:sSub>
                      <m:sSubPr>
                        <m:ctrlPr>
                          <a:rPr lang="en-US" altLang="zh-TW" i="1" dirty="0" smtClean="0">
                            <a:latin typeface="Cambria Math" panose="02040503050406030204" pitchFamily="18" charset="0"/>
                          </a:rPr>
                        </m:ctrlPr>
                      </m:sSubPr>
                      <m:e>
                        <m:r>
                          <a:rPr lang="zh-TW" altLang="en-US" i="1" dirty="0" smtClean="0">
                            <a:latin typeface="Cambria Math" panose="02040503050406030204" pitchFamily="18" charset="0"/>
                          </a:rPr>
                          <m:t>𝑈</m:t>
                        </m:r>
                      </m:e>
                      <m:sub>
                        <m:r>
                          <a:rPr lang="zh-TW" altLang="en-US" i="1" dirty="0" smtClean="0">
                            <a:latin typeface="Cambria Math" panose="02040503050406030204" pitchFamily="18" charset="0"/>
                          </a:rPr>
                          <m:t>𝑖</m:t>
                        </m:r>
                      </m:sub>
                    </m:sSub>
                  </m:oMath>
                </a14:m>
                <a:r>
                  <a:rPr lang="zh-TW" altLang="en-US" dirty="0"/>
                  <a:t>由移動物品</a:t>
                </a:r>
                <a14:m>
                  <m:oMath xmlns:m="http://schemas.openxmlformats.org/officeDocument/2006/math">
                    <m:sSubSup>
                      <m:sSubSupPr>
                        <m:ctrlPr>
                          <a:rPr lang="en-US" altLang="zh-TW" b="0" i="1" smtClean="0">
                            <a:latin typeface="Cambria Math" panose="02040503050406030204" pitchFamily="18" charset="0"/>
                          </a:rPr>
                        </m:ctrlPr>
                      </m:sSubSupPr>
                      <m:e>
                        <m:r>
                          <a:rPr lang="en-US" altLang="zh-TW" b="0" i="1" smtClean="0">
                            <a:latin typeface="Cambria Math" panose="02040503050406030204" pitchFamily="18" charset="0"/>
                          </a:rPr>
                          <m:t>𝑈</m:t>
                        </m:r>
                      </m:e>
                      <m:sub>
                        <m:r>
                          <a:rPr lang="en-US" altLang="zh-TW" b="0" i="1" smtClean="0">
                            <a:latin typeface="Cambria Math" panose="02040503050406030204" pitchFamily="18" charset="0"/>
                          </a:rPr>
                          <m:t>𝑖</m:t>
                        </m:r>
                      </m:sub>
                      <m:sup>
                        <m:r>
                          <a:rPr lang="en-US" altLang="zh-TW" b="0" i="1" smtClean="0">
                            <a:latin typeface="Cambria Math" panose="02040503050406030204" pitchFamily="18" charset="0"/>
                          </a:rPr>
                          <m:t>𝐵</m:t>
                        </m:r>
                      </m:sup>
                    </m:sSubSup>
                  </m:oMath>
                </a14:m>
                <a:r>
                  <a:rPr lang="zh-TW" altLang="en-US" dirty="0"/>
                  <a:t>、道路設施</a:t>
                </a:r>
                <a14:m>
                  <m:oMath xmlns:m="http://schemas.openxmlformats.org/officeDocument/2006/math">
                    <m:sSubSup>
                      <m:sSubSupPr>
                        <m:ctrlPr>
                          <a:rPr lang="en-US" altLang="zh-TW" b="0" i="1" smtClean="0">
                            <a:latin typeface="Cambria Math" panose="02040503050406030204" pitchFamily="18" charset="0"/>
                          </a:rPr>
                        </m:ctrlPr>
                      </m:sSubSupPr>
                      <m:e>
                        <m:r>
                          <a:rPr lang="en-US" altLang="zh-TW" b="0" i="1" smtClean="0">
                            <a:latin typeface="Cambria Math" panose="02040503050406030204" pitchFamily="18" charset="0"/>
                          </a:rPr>
                          <m:t>𝑈</m:t>
                        </m:r>
                      </m:e>
                      <m:sub>
                        <m:r>
                          <a:rPr lang="en-US" altLang="zh-TW" b="0" i="1" smtClean="0">
                            <a:latin typeface="Cambria Math" panose="02040503050406030204" pitchFamily="18" charset="0"/>
                          </a:rPr>
                          <m:t>𝑖</m:t>
                        </m:r>
                      </m:sub>
                      <m:sup>
                        <m:r>
                          <a:rPr lang="en-US" altLang="zh-TW" b="0" i="1" smtClean="0">
                            <a:latin typeface="Cambria Math" panose="02040503050406030204" pitchFamily="18" charset="0"/>
                          </a:rPr>
                          <m:t>𝐻</m:t>
                        </m:r>
                      </m:sup>
                    </m:sSubSup>
                  </m:oMath>
                </a14:m>
                <a:r>
                  <a:rPr lang="zh-TW" altLang="en-US" dirty="0"/>
                  <a:t>、交通控制設備</a:t>
                </a:r>
                <a14:m>
                  <m:oMath xmlns:m="http://schemas.openxmlformats.org/officeDocument/2006/math">
                    <m:sSubSup>
                      <m:sSubSupPr>
                        <m:ctrlPr>
                          <a:rPr lang="en-US" altLang="zh-TW" b="0" i="1" smtClean="0">
                            <a:latin typeface="Cambria Math" panose="02040503050406030204" pitchFamily="18" charset="0"/>
                          </a:rPr>
                        </m:ctrlPr>
                      </m:sSubSupPr>
                      <m:e>
                        <m:r>
                          <a:rPr lang="en-US" altLang="zh-TW" b="0" i="1" smtClean="0">
                            <a:latin typeface="Cambria Math" panose="02040503050406030204" pitchFamily="18" charset="0"/>
                          </a:rPr>
                          <m:t>𝑈</m:t>
                        </m:r>
                      </m:e>
                      <m:sub>
                        <m:r>
                          <a:rPr lang="en-US" altLang="zh-TW" b="0" i="1" smtClean="0">
                            <a:latin typeface="Cambria Math" panose="02040503050406030204" pitchFamily="18" charset="0"/>
                          </a:rPr>
                          <m:t>𝑖</m:t>
                        </m:r>
                      </m:sub>
                      <m:sup>
                        <m:r>
                          <a:rPr lang="en-US" altLang="zh-TW" b="0" i="1" smtClean="0">
                            <a:latin typeface="Cambria Math" panose="02040503050406030204" pitchFamily="18" charset="0"/>
                          </a:rPr>
                          <m:t>𝐶</m:t>
                        </m:r>
                      </m:sup>
                    </m:sSubSup>
                  </m:oMath>
                </a14:m>
                <a:r>
                  <a:rPr lang="zh-TW" altLang="en-US" dirty="0"/>
                  <a:t>等所建構。當</a:t>
                </a:r>
                <a14:m>
                  <m:oMath xmlns:m="http://schemas.openxmlformats.org/officeDocument/2006/math">
                    <m:sSub>
                      <m:sSubPr>
                        <m:ctrlPr>
                          <a:rPr lang="en-US" altLang="zh-TW" i="1" dirty="0" smtClean="0">
                            <a:latin typeface="Cambria Math" panose="02040503050406030204" pitchFamily="18" charset="0"/>
                          </a:rPr>
                        </m:ctrlPr>
                      </m:sSubPr>
                      <m:e>
                        <m:r>
                          <a:rPr lang="zh-TW" altLang="en-US" i="1" dirty="0" smtClean="0">
                            <a:latin typeface="Cambria Math" panose="02040503050406030204" pitchFamily="18" charset="0"/>
                          </a:rPr>
                          <m:t>𝑈</m:t>
                        </m:r>
                      </m:e>
                      <m:sub>
                        <m:r>
                          <a:rPr lang="zh-TW" altLang="en-US" i="1" dirty="0" smtClean="0">
                            <a:latin typeface="Cambria Math" panose="02040503050406030204" pitchFamily="18" charset="0"/>
                          </a:rPr>
                          <m:t>𝑖</m:t>
                        </m:r>
                      </m:sub>
                    </m:sSub>
                  </m:oMath>
                </a14:m>
                <a:r>
                  <a:rPr lang="zh-TW" altLang="en-US" dirty="0"/>
                  <a:t>值越大，駕駛受到的排斥力便會增高。</a:t>
                </a:r>
              </a:p>
            </p:txBody>
          </p:sp>
        </mc:Choice>
        <mc:Fallback xmlns="">
          <p:sp>
            <p:nvSpPr>
              <p:cNvPr id="8" name="內容版面配置區 7">
                <a:extLst>
                  <a:ext uri="{FF2B5EF4-FFF2-40B4-BE49-F238E27FC236}">
                    <a16:creationId xmlns:a16="http://schemas.microsoft.com/office/drawing/2014/main" id="{0AD03AD6-2232-4EA1-BE65-37CE859531C1}"/>
                  </a:ext>
                </a:extLst>
              </p:cNvPr>
              <p:cNvSpPr>
                <a:spLocks noGrp="1" noRot="1" noChangeAspect="1" noMove="1" noResize="1" noEditPoints="1" noAdjustHandles="1" noChangeArrowheads="1" noChangeShapeType="1" noTextEdit="1"/>
              </p:cNvSpPr>
              <p:nvPr>
                <p:ph idx="1"/>
              </p:nvPr>
            </p:nvSpPr>
            <p:spPr>
              <a:xfrm>
                <a:off x="628650" y="1017276"/>
                <a:ext cx="7886700" cy="1445813"/>
              </a:xfrm>
              <a:blipFill>
                <a:blip r:embed="rId3"/>
                <a:stretch>
                  <a:fillRect l="-696" t="-4641" r="-464"/>
                </a:stretch>
              </a:blipFill>
            </p:spPr>
            <p:txBody>
              <a:bodyPr/>
              <a:lstStyle/>
              <a:p>
                <a:r>
                  <a:rPr lang="zh-TW" altLang="en-US">
                    <a:noFill/>
                  </a:rPr>
                  <a:t> </a:t>
                </a:r>
              </a:p>
            </p:txBody>
          </p:sp>
        </mc:Fallback>
      </mc:AlternateContent>
      <p:sp>
        <p:nvSpPr>
          <p:cNvPr id="16" name="文字方塊 15">
            <a:extLst>
              <a:ext uri="{FF2B5EF4-FFF2-40B4-BE49-F238E27FC236}">
                <a16:creationId xmlns:a16="http://schemas.microsoft.com/office/drawing/2014/main" id="{517D6A96-D0E4-4B37-A3FD-CD2E355EA457}"/>
              </a:ext>
            </a:extLst>
          </p:cNvPr>
          <p:cNvSpPr txBox="1"/>
          <p:nvPr/>
        </p:nvSpPr>
        <p:spPr>
          <a:xfrm>
            <a:off x="857693" y="2339163"/>
            <a:ext cx="1587795" cy="369332"/>
          </a:xfrm>
          <a:prstGeom prst="rect">
            <a:avLst/>
          </a:prstGeom>
          <a:noFill/>
        </p:spPr>
        <p:txBody>
          <a:bodyPr wrap="square" rtlCol="0">
            <a:spAutoFit/>
          </a:bodyPr>
          <a:lstStyle/>
          <a:p>
            <a:r>
              <a:rPr lang="zh-TW" altLang="en-US" b="1" dirty="0">
                <a:solidFill>
                  <a:srgbClr val="0070C0"/>
                </a:solidFill>
              </a:rPr>
              <a:t>基本公式</a:t>
            </a:r>
            <a:r>
              <a:rPr lang="en-US" altLang="zh-TW" b="1" dirty="0">
                <a:solidFill>
                  <a:srgbClr val="0070C0"/>
                </a:solidFill>
              </a:rPr>
              <a:t>:</a:t>
            </a:r>
            <a:endParaRPr lang="zh-TW" altLang="en-US" b="1" dirty="0">
              <a:solidFill>
                <a:srgbClr val="0070C0"/>
              </a:solidFill>
            </a:endParaRPr>
          </a:p>
        </p:txBody>
      </p:sp>
      <p:grpSp>
        <p:nvGrpSpPr>
          <p:cNvPr id="19" name="群組 18">
            <a:extLst>
              <a:ext uri="{FF2B5EF4-FFF2-40B4-BE49-F238E27FC236}">
                <a16:creationId xmlns:a16="http://schemas.microsoft.com/office/drawing/2014/main" id="{3EEE7542-EAB6-4586-B3CF-8937E96B78DC}"/>
              </a:ext>
            </a:extLst>
          </p:cNvPr>
          <p:cNvGrpSpPr/>
          <p:nvPr/>
        </p:nvGrpSpPr>
        <p:grpSpPr>
          <a:xfrm>
            <a:off x="6333067" y="0"/>
            <a:ext cx="2810933" cy="668866"/>
            <a:chOff x="7780867" y="211667"/>
            <a:chExt cx="2810933" cy="668866"/>
          </a:xfrm>
        </p:grpSpPr>
        <p:sp>
          <p:nvSpPr>
            <p:cNvPr id="20" name="矩形 19">
              <a:extLst>
                <a:ext uri="{FF2B5EF4-FFF2-40B4-BE49-F238E27FC236}">
                  <a16:creationId xmlns:a16="http://schemas.microsoft.com/office/drawing/2014/main" id="{4984F377-D513-48FB-883F-EB81AC723777}"/>
                </a:ext>
              </a:extLst>
            </p:cNvPr>
            <p:cNvSpPr/>
            <p:nvPr/>
          </p:nvSpPr>
          <p:spPr>
            <a:xfrm>
              <a:off x="7780867" y="211667"/>
              <a:ext cx="2810933" cy="668866"/>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1" name="群組 20">
              <a:extLst>
                <a:ext uri="{FF2B5EF4-FFF2-40B4-BE49-F238E27FC236}">
                  <a16:creationId xmlns:a16="http://schemas.microsoft.com/office/drawing/2014/main" id="{B68B8EEA-E441-48C5-A927-89111E1C9536}"/>
                </a:ext>
              </a:extLst>
            </p:cNvPr>
            <p:cNvGrpSpPr>
              <a:grpSpLocks noChangeAspect="1"/>
            </p:cNvGrpSpPr>
            <p:nvPr/>
          </p:nvGrpSpPr>
          <p:grpSpPr>
            <a:xfrm>
              <a:off x="7845641" y="307446"/>
              <a:ext cx="2334347" cy="468000"/>
              <a:chOff x="0" y="0"/>
              <a:chExt cx="4211517" cy="851040"/>
            </a:xfrm>
          </p:grpSpPr>
          <p:pic>
            <p:nvPicPr>
              <p:cNvPr id="22" name="圖片 21">
                <a:extLst>
                  <a:ext uri="{FF2B5EF4-FFF2-40B4-BE49-F238E27FC236}">
                    <a16:creationId xmlns:a16="http://schemas.microsoft.com/office/drawing/2014/main" id="{89F5C2BE-8CF9-42A2-9BC3-9D91DCCA48DB}"/>
                  </a:ext>
                </a:extLst>
              </p:cNvPr>
              <p:cNvPicPr>
                <a:picLocks noChangeAspect="1"/>
              </p:cNvPicPr>
              <p:nvPr/>
            </p:nvPicPr>
            <p:blipFill>
              <a:blip r:embed="rId4">
                <a:lum/>
                <a:alphaModFix/>
              </a:blip>
              <a:srcRect/>
              <a:stretch>
                <a:fillRect/>
              </a:stretch>
            </p:blipFill>
            <p:spPr>
              <a:xfrm>
                <a:off x="0" y="0"/>
                <a:ext cx="1414440" cy="851040"/>
              </a:xfrm>
              <a:prstGeom prst="rect">
                <a:avLst/>
              </a:prstGeom>
            </p:spPr>
          </p:pic>
          <p:sp>
            <p:nvSpPr>
              <p:cNvPr id="23" name="文字方塊 19">
                <a:extLst>
                  <a:ext uri="{FF2B5EF4-FFF2-40B4-BE49-F238E27FC236}">
                    <a16:creationId xmlns:a16="http://schemas.microsoft.com/office/drawing/2014/main" id="{BBF5D391-EBB8-4CF2-A5F0-E99C872FE9BE}"/>
                  </a:ext>
                </a:extLst>
              </p:cNvPr>
              <p:cNvSpPr txBox="1"/>
              <p:nvPr/>
            </p:nvSpPr>
            <p:spPr>
              <a:xfrm>
                <a:off x="2133502" y="40139"/>
                <a:ext cx="2078015" cy="492590"/>
              </a:xfrm>
              <a:prstGeom prst="rect">
                <a:avLst/>
              </a:prstGeom>
            </p:spPr>
            <p:txBody>
              <a:bodyPr vert="horz" wrap="none" lIns="90000" tIns="45000" rIns="90000" bIns="45000" anchorCtr="0" compatLnSpc="0">
                <a:spAutoFit/>
              </a:bodyPr>
              <a:lstStyle/>
              <a:p>
                <a:pPr algn="ctr" hangingPunct="0">
                  <a:lnSpc>
                    <a:spcPts val="1585"/>
                  </a:lnSpc>
                </a:pPr>
                <a:r>
                  <a:rPr lang="en-US" sz="1300" b="1" kern="150" dirty="0">
                    <a:effectLst/>
                    <a:latin typeface="Noto Sans CJK TC Regular"/>
                    <a:ea typeface="新細明體" panose="02020500000000000000" pitchFamily="18" charset="-120"/>
                    <a:cs typeface="Times New Roman" panose="02020603050405020304" pitchFamily="18" charset="0"/>
                  </a:rPr>
                  <a:t>National Taiwan University</a:t>
                </a:r>
                <a:endParaRPr lang="zh-TW" sz="1200" kern="150" dirty="0">
                  <a:effectLst/>
                  <a:latin typeface="Calibri" panose="020F0502020204030204" pitchFamily="34" charset="0"/>
                  <a:ea typeface="新細明體" panose="02020500000000000000" pitchFamily="18" charset="-120"/>
                  <a:cs typeface="Times New Roman" panose="02020603050405020304" pitchFamily="18" charset="0"/>
                </a:endParaRPr>
              </a:p>
              <a:p>
                <a:pPr algn="ctr" hangingPunct="0">
                  <a:lnSpc>
                    <a:spcPts val="1585"/>
                  </a:lnSpc>
                </a:pPr>
                <a:r>
                  <a:rPr lang="en-US" sz="1150" kern="150" dirty="0">
                    <a:effectLst/>
                    <a:latin typeface="Noto Sans CJK TC Regular"/>
                    <a:ea typeface="新細明體" panose="02020500000000000000" pitchFamily="18" charset="-120"/>
                    <a:cs typeface="Times New Roman" panose="02020603050405020304" pitchFamily="18" charset="0"/>
                  </a:rPr>
                  <a:t>System Optimization Laboratory</a:t>
                </a:r>
                <a:endParaRPr lang="zh-TW" sz="1200" kern="150" dirty="0">
                  <a:effectLst/>
                  <a:latin typeface="Calibri" panose="020F0502020204030204" pitchFamily="34" charset="0"/>
                  <a:ea typeface="新細明體" panose="02020500000000000000" pitchFamily="18" charset="-120"/>
                  <a:cs typeface="Times New Roman" panose="02020603050405020304" pitchFamily="18" charset="0"/>
                </a:endParaRPr>
              </a:p>
            </p:txBody>
          </p:sp>
        </p:grpSp>
      </p:grpSp>
      <p:pic>
        <p:nvPicPr>
          <p:cNvPr id="5" name="圖片 4">
            <a:extLst>
              <a:ext uri="{FF2B5EF4-FFF2-40B4-BE49-F238E27FC236}">
                <a16:creationId xmlns:a16="http://schemas.microsoft.com/office/drawing/2014/main" id="{C0D5A81D-505A-456B-B9CB-BF1092F21F9E}"/>
              </a:ext>
            </a:extLst>
          </p:cNvPr>
          <p:cNvPicPr>
            <a:picLocks noChangeAspect="1"/>
          </p:cNvPicPr>
          <p:nvPr/>
        </p:nvPicPr>
        <p:blipFill>
          <a:blip r:embed="rId5"/>
          <a:stretch>
            <a:fillRect/>
          </a:stretch>
        </p:blipFill>
        <p:spPr>
          <a:xfrm>
            <a:off x="2194594" y="2151454"/>
            <a:ext cx="3020395" cy="736315"/>
          </a:xfrm>
          <a:prstGeom prst="rect">
            <a:avLst/>
          </a:prstGeom>
        </p:spPr>
      </p:pic>
      <p:pic>
        <p:nvPicPr>
          <p:cNvPr id="6" name="圖片 5">
            <a:extLst>
              <a:ext uri="{FF2B5EF4-FFF2-40B4-BE49-F238E27FC236}">
                <a16:creationId xmlns:a16="http://schemas.microsoft.com/office/drawing/2014/main" id="{3FF701D7-9E03-468A-9811-F488C1A81A2A}"/>
              </a:ext>
            </a:extLst>
          </p:cNvPr>
          <p:cNvPicPr>
            <a:picLocks noChangeAspect="1"/>
          </p:cNvPicPr>
          <p:nvPr/>
        </p:nvPicPr>
        <p:blipFill>
          <a:blip r:embed="rId6"/>
          <a:stretch>
            <a:fillRect/>
          </a:stretch>
        </p:blipFill>
        <p:spPr>
          <a:xfrm>
            <a:off x="4489549" y="2975031"/>
            <a:ext cx="4600575" cy="3400425"/>
          </a:xfrm>
          <a:prstGeom prst="rect">
            <a:avLst/>
          </a:prstGeom>
        </p:spPr>
      </p:pic>
      <p:sp>
        <p:nvSpPr>
          <p:cNvPr id="17" name="內容版面配置區 7">
            <a:extLst>
              <a:ext uri="{FF2B5EF4-FFF2-40B4-BE49-F238E27FC236}">
                <a16:creationId xmlns:a16="http://schemas.microsoft.com/office/drawing/2014/main" id="{5FE407D1-370B-48F6-89F5-610257630D68}"/>
              </a:ext>
            </a:extLst>
          </p:cNvPr>
          <p:cNvSpPr txBox="1">
            <a:spLocks/>
          </p:cNvSpPr>
          <p:nvPr/>
        </p:nvSpPr>
        <p:spPr>
          <a:xfrm>
            <a:off x="628650" y="4030382"/>
            <a:ext cx="4029411" cy="34878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j-lt"/>
                <a:ea typeface="+mj-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j-lt"/>
                <a:ea typeface="+mj-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j-lt"/>
                <a:ea typeface="+mj-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j-lt"/>
                <a:ea typeface="+mj-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TW" altLang="en-US" b="1" dirty="0">
                <a:solidFill>
                  <a:srgbClr val="0070C0"/>
                </a:solidFill>
              </a:rPr>
              <a:t>問題</a:t>
            </a:r>
            <a:r>
              <a:rPr lang="en-US" altLang="zh-TW" b="1" dirty="0">
                <a:solidFill>
                  <a:srgbClr val="0070C0"/>
                </a:solidFill>
              </a:rPr>
              <a:t>:</a:t>
            </a:r>
          </a:p>
          <a:p>
            <a:r>
              <a:rPr lang="zh-TW" altLang="en-US" dirty="0"/>
              <a:t>力場的形成缺乏一個合理的評估過程，量化的風險程度是否合乎實際問題而備受討論。</a:t>
            </a:r>
            <a:endParaRPr lang="en-US" altLang="zh-TW" dirty="0"/>
          </a:p>
          <a:p>
            <a:r>
              <a:rPr lang="zh-TW" altLang="en-US" dirty="0"/>
              <a:t>局部最小值問題。理論上，立場風險會引導駕駛趨向斥力較小之位置，但是一旦陷入局部斥力最小之區域便無法再改變。</a:t>
            </a:r>
            <a:endParaRPr lang="en-US" altLang="zh-TW" dirty="0"/>
          </a:p>
        </p:txBody>
      </p:sp>
      <p:sp>
        <p:nvSpPr>
          <p:cNvPr id="24" name="內容版面配置區 7">
            <a:extLst>
              <a:ext uri="{FF2B5EF4-FFF2-40B4-BE49-F238E27FC236}">
                <a16:creationId xmlns:a16="http://schemas.microsoft.com/office/drawing/2014/main" id="{91955698-3132-4A61-9D6D-A71A0FFDBDB5}"/>
              </a:ext>
            </a:extLst>
          </p:cNvPr>
          <p:cNvSpPr txBox="1">
            <a:spLocks/>
          </p:cNvSpPr>
          <p:nvPr/>
        </p:nvSpPr>
        <p:spPr>
          <a:xfrm>
            <a:off x="628650" y="2772931"/>
            <a:ext cx="3781985" cy="13218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j-lt"/>
                <a:ea typeface="+mj-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j-lt"/>
                <a:ea typeface="+mj-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j-lt"/>
                <a:ea typeface="+mj-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j-lt"/>
                <a:ea typeface="+mj-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TW" altLang="en-US" b="1" dirty="0">
                <a:solidFill>
                  <a:srgbClr val="0070C0"/>
                </a:solidFill>
              </a:rPr>
              <a:t>優勢</a:t>
            </a:r>
            <a:r>
              <a:rPr lang="en-US" altLang="zh-TW" b="1" dirty="0">
                <a:solidFill>
                  <a:srgbClr val="0070C0"/>
                </a:solidFill>
              </a:rPr>
              <a:t>:</a:t>
            </a:r>
          </a:p>
          <a:p>
            <a:r>
              <a:rPr lang="zh-TW" altLang="en-US" dirty="0"/>
              <a:t>考慮了障礙物的類型及動態行為，多方參考下，使風險參數量化更為靈活。</a:t>
            </a:r>
            <a:endParaRPr lang="en-US" altLang="zh-TW" dirty="0"/>
          </a:p>
        </p:txBody>
      </p:sp>
    </p:spTree>
    <p:extLst>
      <p:ext uri="{BB962C8B-B14F-4D97-AF65-F5344CB8AC3E}">
        <p14:creationId xmlns:p14="http://schemas.microsoft.com/office/powerpoint/2010/main" val="3883311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a:extLst>
              <a:ext uri="{FF2B5EF4-FFF2-40B4-BE49-F238E27FC236}">
                <a16:creationId xmlns:a16="http://schemas.microsoft.com/office/drawing/2014/main" id="{56ADE44C-27BA-4A02-B384-BEDB5D660E7B}"/>
              </a:ext>
            </a:extLst>
          </p:cNvPr>
          <p:cNvSpPr>
            <a:spLocks noGrp="1"/>
          </p:cNvSpPr>
          <p:nvPr>
            <p:ph type="sldNum" sz="quarter" idx="12"/>
          </p:nvPr>
        </p:nvSpPr>
        <p:spPr/>
        <p:txBody>
          <a:bodyPr/>
          <a:lstStyle/>
          <a:p>
            <a:fld id="{6D77D3CB-5987-4045-A9DE-313BCFC794EF}" type="slidenum">
              <a:rPr lang="zh-TW" altLang="en-US" smtClean="0"/>
              <a:pPr/>
              <a:t>7</a:t>
            </a:fld>
            <a:endParaRPr lang="zh-TW" altLang="en-US"/>
          </a:p>
        </p:txBody>
      </p:sp>
      <p:sp>
        <p:nvSpPr>
          <p:cNvPr id="4" name="標題 3">
            <a:extLst>
              <a:ext uri="{FF2B5EF4-FFF2-40B4-BE49-F238E27FC236}">
                <a16:creationId xmlns:a16="http://schemas.microsoft.com/office/drawing/2014/main" id="{50B9B7C5-C789-4F81-BC45-F610D10A6957}"/>
              </a:ext>
            </a:extLst>
          </p:cNvPr>
          <p:cNvSpPr>
            <a:spLocks noGrp="1"/>
          </p:cNvSpPr>
          <p:nvPr>
            <p:ph type="title"/>
          </p:nvPr>
        </p:nvSpPr>
        <p:spPr/>
        <p:txBody>
          <a:bodyPr/>
          <a:lstStyle/>
          <a:p>
            <a:r>
              <a:rPr lang="zh-TW" altLang="en-US" dirty="0"/>
              <a:t>機率風險</a:t>
            </a:r>
            <a:r>
              <a:rPr lang="en-US" altLang="zh-TW" dirty="0"/>
              <a:t>—</a:t>
            </a:r>
            <a:r>
              <a:rPr lang="zh-TW" altLang="en-US" dirty="0"/>
              <a:t>高斯分布模型</a:t>
            </a:r>
          </a:p>
        </p:txBody>
      </p:sp>
      <mc:AlternateContent xmlns:mc="http://schemas.openxmlformats.org/markup-compatibility/2006" xmlns:a14="http://schemas.microsoft.com/office/drawing/2010/main">
        <mc:Choice Requires="a14">
          <p:sp>
            <p:nvSpPr>
              <p:cNvPr id="8" name="內容版面配置區 7">
                <a:extLst>
                  <a:ext uri="{FF2B5EF4-FFF2-40B4-BE49-F238E27FC236}">
                    <a16:creationId xmlns:a16="http://schemas.microsoft.com/office/drawing/2014/main" id="{0AD03AD6-2232-4EA1-BE65-37CE859531C1}"/>
                  </a:ext>
                </a:extLst>
              </p:cNvPr>
              <p:cNvSpPr>
                <a:spLocks noGrp="1"/>
              </p:cNvSpPr>
              <p:nvPr>
                <p:ph idx="1"/>
              </p:nvPr>
            </p:nvSpPr>
            <p:spPr>
              <a:xfrm>
                <a:off x="628650" y="1017276"/>
                <a:ext cx="7886700" cy="1321887"/>
              </a:xfrm>
            </p:spPr>
            <p:txBody>
              <a:bodyPr/>
              <a:lstStyle/>
              <a:p>
                <a:r>
                  <a:rPr lang="en-US" altLang="zh-TW" dirty="0"/>
                  <a:t>Wang[1]</a:t>
                </a:r>
                <a:r>
                  <a:rPr lang="zh-TW" altLang="en-US" dirty="0"/>
                  <a:t>以機率風險為最佳化超車模型的目標函數，並使用高斯分佈函數實作駕駛風險計算。如圖定義兩車輛座標系</a:t>
                </a:r>
                <a:r>
                  <a:rPr lang="en-US" altLang="zh-TW" dirty="0"/>
                  <a:t>(</a:t>
                </a:r>
                <a:r>
                  <a:rPr lang="zh-TW" altLang="en-US" dirty="0"/>
                  <a:t>𝑋</a:t>
                </a:r>
                <a:r>
                  <a:rPr lang="en-US" altLang="zh-TW" dirty="0"/>
                  <a:t>1,</a:t>
                </a:r>
                <a:r>
                  <a:rPr lang="zh-TW" altLang="en-US" dirty="0"/>
                  <a:t>𝑌</a:t>
                </a:r>
                <a:r>
                  <a:rPr lang="en-US" altLang="zh-TW" dirty="0"/>
                  <a:t>1),(</a:t>
                </a:r>
                <a:r>
                  <a:rPr lang="zh-TW" altLang="en-US" dirty="0"/>
                  <a:t>𝑋</a:t>
                </a:r>
                <a:r>
                  <a:rPr lang="en-US" altLang="zh-TW" dirty="0"/>
                  <a:t>2,</a:t>
                </a:r>
                <a:r>
                  <a:rPr lang="zh-TW" altLang="en-US" dirty="0"/>
                  <a:t>𝑌</a:t>
                </a:r>
                <a:r>
                  <a:rPr lang="en-US" altLang="zh-TW" dirty="0"/>
                  <a:t>2)</a:t>
                </a:r>
                <a:r>
                  <a:rPr lang="zh-TW" altLang="en-US" dirty="0"/>
                  <a:t>，並定義兩車輛空間變異數</a:t>
                </a:r>
                <a14:m>
                  <m:oMath xmlns:m="http://schemas.openxmlformats.org/officeDocument/2006/math">
                    <m:sSub>
                      <m:sSubPr>
                        <m:ctrlPr>
                          <a:rPr lang="en-US" altLang="zh-TW" b="1" i="1" dirty="0" smtClean="0">
                            <a:latin typeface="Cambria Math" panose="02040503050406030204" pitchFamily="18" charset="0"/>
                          </a:rPr>
                        </m:ctrlPr>
                      </m:sSubPr>
                      <m:e>
                        <m:r>
                          <a:rPr lang="zh-TW" altLang="en-US" b="1" i="1" dirty="0" smtClean="0">
                            <a:latin typeface="Cambria Math" panose="02040503050406030204" pitchFamily="18" charset="0"/>
                          </a:rPr>
                          <m:t>𝑪</m:t>
                        </m:r>
                      </m:e>
                      <m:sub>
                        <m:r>
                          <a:rPr lang="en-US" altLang="zh-TW" b="1" i="1" dirty="0" smtClean="0">
                            <a:latin typeface="Cambria Math" panose="02040503050406030204" pitchFamily="18" charset="0"/>
                          </a:rPr>
                          <m:t>𝟏</m:t>
                        </m:r>
                      </m:sub>
                    </m:sSub>
                  </m:oMath>
                </a14:m>
                <a:r>
                  <a:rPr lang="en-US" altLang="zh-TW" b="1" dirty="0"/>
                  <a:t>,</a:t>
                </a:r>
                <a14:m>
                  <m:oMath xmlns:m="http://schemas.openxmlformats.org/officeDocument/2006/math">
                    <m:sSub>
                      <m:sSubPr>
                        <m:ctrlPr>
                          <a:rPr lang="en-US" altLang="zh-TW" b="1" i="1" dirty="0" smtClean="0">
                            <a:latin typeface="Cambria Math" panose="02040503050406030204" pitchFamily="18" charset="0"/>
                          </a:rPr>
                        </m:ctrlPr>
                      </m:sSubPr>
                      <m:e>
                        <m:r>
                          <a:rPr lang="zh-TW" altLang="en-US" b="1" i="1" dirty="0" smtClean="0">
                            <a:latin typeface="Cambria Math" panose="02040503050406030204" pitchFamily="18" charset="0"/>
                          </a:rPr>
                          <m:t>𝑪</m:t>
                        </m:r>
                      </m:e>
                      <m:sub>
                        <m:r>
                          <a:rPr lang="en-US" altLang="zh-TW" b="1" i="1" dirty="0" smtClean="0">
                            <a:latin typeface="Cambria Math" panose="02040503050406030204" pitchFamily="18" charset="0"/>
                          </a:rPr>
                          <m:t>𝟐</m:t>
                        </m:r>
                      </m:sub>
                    </m:sSub>
                  </m:oMath>
                </a14:m>
                <a:r>
                  <a:rPr lang="zh-TW" altLang="en-US" dirty="0"/>
                  <a:t>。</a:t>
                </a:r>
                <a:r>
                  <a:rPr lang="en-US" altLang="zh-TW" dirty="0"/>
                  <a:t>(</a:t>
                </a:r>
                <a14:m>
                  <m:oMath xmlns:m="http://schemas.openxmlformats.org/officeDocument/2006/math">
                    <m:sSubSup>
                      <m:sSubSupPr>
                        <m:ctrlPr>
                          <a:rPr lang="en-US" altLang="zh-TW" i="1" dirty="0" smtClean="0">
                            <a:latin typeface="Cambria Math" panose="02040503050406030204" pitchFamily="18" charset="0"/>
                          </a:rPr>
                        </m:ctrlPr>
                      </m:sSubSupPr>
                      <m:e>
                        <m:r>
                          <a:rPr lang="zh-TW" altLang="en-US" i="1" dirty="0" smtClean="0">
                            <a:latin typeface="Cambria Math" panose="02040503050406030204" pitchFamily="18" charset="0"/>
                          </a:rPr>
                          <m:t>𝜎</m:t>
                        </m:r>
                      </m:e>
                      <m:sub>
                        <m:r>
                          <a:rPr lang="zh-TW" altLang="en-US" i="1" dirty="0" smtClean="0">
                            <a:latin typeface="Cambria Math" panose="02040503050406030204" pitchFamily="18" charset="0"/>
                          </a:rPr>
                          <m:t>𝑛𝑥</m:t>
                        </m:r>
                      </m:sub>
                      <m:sup>
                        <m:r>
                          <a:rPr lang="en-US" altLang="zh-TW" i="1" dirty="0" smtClean="0">
                            <a:latin typeface="Cambria Math" panose="02040503050406030204" pitchFamily="18" charset="0"/>
                          </a:rPr>
                          <m:t>2</m:t>
                        </m:r>
                      </m:sup>
                    </m:sSubSup>
                  </m:oMath>
                </a14:m>
                <a:r>
                  <a:rPr lang="en-US" altLang="zh-TW" dirty="0"/>
                  <a:t>,</a:t>
                </a:r>
                <a14:m>
                  <m:oMath xmlns:m="http://schemas.openxmlformats.org/officeDocument/2006/math">
                    <m:sSubSup>
                      <m:sSubSupPr>
                        <m:ctrlPr>
                          <a:rPr lang="en-US" altLang="zh-TW" i="1" dirty="0" smtClean="0">
                            <a:latin typeface="Cambria Math" panose="02040503050406030204" pitchFamily="18" charset="0"/>
                          </a:rPr>
                        </m:ctrlPr>
                      </m:sSubSupPr>
                      <m:e>
                        <m:r>
                          <a:rPr lang="zh-TW" altLang="en-US" i="1" dirty="0" smtClean="0">
                            <a:latin typeface="Cambria Math" panose="02040503050406030204" pitchFamily="18" charset="0"/>
                          </a:rPr>
                          <m:t>𝜎</m:t>
                        </m:r>
                      </m:e>
                      <m:sub>
                        <m:r>
                          <a:rPr lang="zh-TW" altLang="en-US" i="1" dirty="0" smtClean="0">
                            <a:latin typeface="Cambria Math" panose="02040503050406030204" pitchFamily="18" charset="0"/>
                          </a:rPr>
                          <m:t>𝑛𝑦</m:t>
                        </m:r>
                      </m:sub>
                      <m:sup>
                        <m:r>
                          <a:rPr lang="en-US" altLang="zh-TW" i="1" dirty="0" smtClean="0">
                            <a:latin typeface="Cambria Math" panose="02040503050406030204" pitchFamily="18" charset="0"/>
                          </a:rPr>
                          <m:t>2</m:t>
                        </m:r>
                      </m:sup>
                    </m:sSubSup>
                  </m:oMath>
                </a14:m>
                <a:r>
                  <a:rPr lang="zh-TW" altLang="en-US" dirty="0"/>
                  <a:t>分別為車輛𝑛在𝑥</a:t>
                </a:r>
                <a:r>
                  <a:rPr lang="en-US" altLang="zh-TW" dirty="0"/>
                  <a:t>,</a:t>
                </a:r>
                <a:r>
                  <a:rPr lang="zh-TW" altLang="en-US" dirty="0"/>
                  <a:t>𝑦方向的變異數。</a:t>
                </a:r>
                <a:r>
                  <a:rPr lang="en-US" altLang="zh-TW" dirty="0"/>
                  <a:t>)</a:t>
                </a:r>
                <a:endParaRPr lang="zh-TW" altLang="en-US" dirty="0"/>
              </a:p>
            </p:txBody>
          </p:sp>
        </mc:Choice>
        <mc:Fallback xmlns="">
          <p:sp>
            <p:nvSpPr>
              <p:cNvPr id="8" name="內容版面配置區 7">
                <a:extLst>
                  <a:ext uri="{FF2B5EF4-FFF2-40B4-BE49-F238E27FC236}">
                    <a16:creationId xmlns:a16="http://schemas.microsoft.com/office/drawing/2014/main" id="{0AD03AD6-2232-4EA1-BE65-37CE859531C1}"/>
                  </a:ext>
                </a:extLst>
              </p:cNvPr>
              <p:cNvSpPr>
                <a:spLocks noGrp="1" noRot="1" noChangeAspect="1" noMove="1" noResize="1" noEditPoints="1" noAdjustHandles="1" noChangeArrowheads="1" noChangeShapeType="1" noTextEdit="1"/>
              </p:cNvSpPr>
              <p:nvPr>
                <p:ph idx="1"/>
              </p:nvPr>
            </p:nvSpPr>
            <p:spPr>
              <a:xfrm>
                <a:off x="628650" y="1017276"/>
                <a:ext cx="7886700" cy="1321887"/>
              </a:xfrm>
              <a:blipFill>
                <a:blip r:embed="rId3"/>
                <a:stretch>
                  <a:fillRect l="-696" t="-5069" r="-2241" b="-461"/>
                </a:stretch>
              </a:blipFill>
            </p:spPr>
            <p:txBody>
              <a:bodyPr/>
              <a:lstStyle/>
              <a:p>
                <a:r>
                  <a:rPr lang="zh-TW" altLang="en-US">
                    <a:noFill/>
                  </a:rPr>
                  <a:t> </a:t>
                </a:r>
              </a:p>
            </p:txBody>
          </p:sp>
        </mc:Fallback>
      </mc:AlternateContent>
      <p:grpSp>
        <p:nvGrpSpPr>
          <p:cNvPr id="19" name="群組 18">
            <a:extLst>
              <a:ext uri="{FF2B5EF4-FFF2-40B4-BE49-F238E27FC236}">
                <a16:creationId xmlns:a16="http://schemas.microsoft.com/office/drawing/2014/main" id="{3EEE7542-EAB6-4586-B3CF-8937E96B78DC}"/>
              </a:ext>
            </a:extLst>
          </p:cNvPr>
          <p:cNvGrpSpPr/>
          <p:nvPr/>
        </p:nvGrpSpPr>
        <p:grpSpPr>
          <a:xfrm>
            <a:off x="6333067" y="0"/>
            <a:ext cx="2810933" cy="668866"/>
            <a:chOff x="7780867" y="211667"/>
            <a:chExt cx="2810933" cy="668866"/>
          </a:xfrm>
        </p:grpSpPr>
        <p:sp>
          <p:nvSpPr>
            <p:cNvPr id="20" name="矩形 19">
              <a:extLst>
                <a:ext uri="{FF2B5EF4-FFF2-40B4-BE49-F238E27FC236}">
                  <a16:creationId xmlns:a16="http://schemas.microsoft.com/office/drawing/2014/main" id="{4984F377-D513-48FB-883F-EB81AC723777}"/>
                </a:ext>
              </a:extLst>
            </p:cNvPr>
            <p:cNvSpPr/>
            <p:nvPr/>
          </p:nvSpPr>
          <p:spPr>
            <a:xfrm>
              <a:off x="7780867" y="211667"/>
              <a:ext cx="2810933" cy="668866"/>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1" name="群組 20">
              <a:extLst>
                <a:ext uri="{FF2B5EF4-FFF2-40B4-BE49-F238E27FC236}">
                  <a16:creationId xmlns:a16="http://schemas.microsoft.com/office/drawing/2014/main" id="{B68B8EEA-E441-48C5-A927-89111E1C9536}"/>
                </a:ext>
              </a:extLst>
            </p:cNvPr>
            <p:cNvGrpSpPr>
              <a:grpSpLocks noChangeAspect="1"/>
            </p:cNvGrpSpPr>
            <p:nvPr/>
          </p:nvGrpSpPr>
          <p:grpSpPr>
            <a:xfrm>
              <a:off x="7845641" y="307446"/>
              <a:ext cx="2334347" cy="468000"/>
              <a:chOff x="0" y="0"/>
              <a:chExt cx="4211517" cy="851040"/>
            </a:xfrm>
          </p:grpSpPr>
          <p:pic>
            <p:nvPicPr>
              <p:cNvPr id="22" name="圖片 21">
                <a:extLst>
                  <a:ext uri="{FF2B5EF4-FFF2-40B4-BE49-F238E27FC236}">
                    <a16:creationId xmlns:a16="http://schemas.microsoft.com/office/drawing/2014/main" id="{89F5C2BE-8CF9-42A2-9BC3-9D91DCCA48DB}"/>
                  </a:ext>
                </a:extLst>
              </p:cNvPr>
              <p:cNvPicPr>
                <a:picLocks noChangeAspect="1"/>
              </p:cNvPicPr>
              <p:nvPr/>
            </p:nvPicPr>
            <p:blipFill>
              <a:blip r:embed="rId4">
                <a:lum/>
                <a:alphaModFix/>
              </a:blip>
              <a:srcRect/>
              <a:stretch>
                <a:fillRect/>
              </a:stretch>
            </p:blipFill>
            <p:spPr>
              <a:xfrm>
                <a:off x="0" y="0"/>
                <a:ext cx="1414440" cy="851040"/>
              </a:xfrm>
              <a:prstGeom prst="rect">
                <a:avLst/>
              </a:prstGeom>
            </p:spPr>
          </p:pic>
          <p:sp>
            <p:nvSpPr>
              <p:cNvPr id="23" name="文字方塊 19">
                <a:extLst>
                  <a:ext uri="{FF2B5EF4-FFF2-40B4-BE49-F238E27FC236}">
                    <a16:creationId xmlns:a16="http://schemas.microsoft.com/office/drawing/2014/main" id="{BBF5D391-EBB8-4CF2-A5F0-E99C872FE9BE}"/>
                  </a:ext>
                </a:extLst>
              </p:cNvPr>
              <p:cNvSpPr txBox="1"/>
              <p:nvPr/>
            </p:nvSpPr>
            <p:spPr>
              <a:xfrm>
                <a:off x="2133502" y="40139"/>
                <a:ext cx="2078015" cy="492590"/>
              </a:xfrm>
              <a:prstGeom prst="rect">
                <a:avLst/>
              </a:prstGeom>
            </p:spPr>
            <p:txBody>
              <a:bodyPr vert="horz" wrap="none" lIns="90000" tIns="45000" rIns="90000" bIns="45000" anchorCtr="0" compatLnSpc="0">
                <a:spAutoFit/>
              </a:bodyPr>
              <a:lstStyle/>
              <a:p>
                <a:pPr algn="ctr" hangingPunct="0">
                  <a:lnSpc>
                    <a:spcPts val="1585"/>
                  </a:lnSpc>
                </a:pPr>
                <a:r>
                  <a:rPr lang="en-US" sz="1300" b="1" kern="150" dirty="0">
                    <a:effectLst/>
                    <a:latin typeface="Noto Sans CJK TC Regular"/>
                    <a:ea typeface="新細明體" panose="02020500000000000000" pitchFamily="18" charset="-120"/>
                    <a:cs typeface="Times New Roman" panose="02020603050405020304" pitchFamily="18" charset="0"/>
                  </a:rPr>
                  <a:t>National Taiwan University</a:t>
                </a:r>
                <a:endParaRPr lang="zh-TW" sz="1200" kern="150" dirty="0">
                  <a:effectLst/>
                  <a:latin typeface="Calibri" panose="020F0502020204030204" pitchFamily="34" charset="0"/>
                  <a:ea typeface="新細明體" panose="02020500000000000000" pitchFamily="18" charset="-120"/>
                  <a:cs typeface="Times New Roman" panose="02020603050405020304" pitchFamily="18" charset="0"/>
                </a:endParaRPr>
              </a:p>
              <a:p>
                <a:pPr algn="ctr" hangingPunct="0">
                  <a:lnSpc>
                    <a:spcPts val="1585"/>
                  </a:lnSpc>
                </a:pPr>
                <a:r>
                  <a:rPr lang="en-US" sz="1150" kern="150" dirty="0">
                    <a:effectLst/>
                    <a:latin typeface="Noto Sans CJK TC Regular"/>
                    <a:ea typeface="新細明體" panose="02020500000000000000" pitchFamily="18" charset="-120"/>
                    <a:cs typeface="Times New Roman" panose="02020603050405020304" pitchFamily="18" charset="0"/>
                  </a:rPr>
                  <a:t>System Optimization Laboratory</a:t>
                </a:r>
                <a:endParaRPr lang="zh-TW" sz="1200" kern="150" dirty="0">
                  <a:effectLst/>
                  <a:latin typeface="Calibri" panose="020F0502020204030204" pitchFamily="34" charset="0"/>
                  <a:ea typeface="新細明體" panose="02020500000000000000" pitchFamily="18" charset="-120"/>
                  <a:cs typeface="Times New Roman" panose="02020603050405020304" pitchFamily="18" charset="0"/>
                </a:endParaRPr>
              </a:p>
            </p:txBody>
          </p:sp>
        </p:grpSp>
      </p:grpSp>
      <p:sp>
        <p:nvSpPr>
          <p:cNvPr id="2" name="文字方塊 1">
            <a:extLst>
              <a:ext uri="{FF2B5EF4-FFF2-40B4-BE49-F238E27FC236}">
                <a16:creationId xmlns:a16="http://schemas.microsoft.com/office/drawing/2014/main" id="{506825E1-A487-4496-ABDC-7A0968ED3993}"/>
              </a:ext>
            </a:extLst>
          </p:cNvPr>
          <p:cNvSpPr txBox="1"/>
          <p:nvPr/>
        </p:nvSpPr>
        <p:spPr>
          <a:xfrm>
            <a:off x="228600" y="6425617"/>
            <a:ext cx="8686800" cy="400110"/>
          </a:xfrm>
          <a:prstGeom prst="rect">
            <a:avLst/>
          </a:prstGeom>
          <a:noFill/>
        </p:spPr>
        <p:txBody>
          <a:bodyPr wrap="square" rtlCol="0">
            <a:spAutoFit/>
          </a:bodyPr>
          <a:lstStyle/>
          <a:p>
            <a:r>
              <a:rPr lang="en-US" altLang="zh-TW" sz="1000" dirty="0"/>
              <a:t>[1]Wang, </a:t>
            </a:r>
            <a:r>
              <a:rPr lang="en-US" altLang="zh-TW" sz="1000" dirty="0" err="1"/>
              <a:t>Fenghui</a:t>
            </a:r>
            <a:r>
              <a:rPr lang="en-US" altLang="zh-TW" sz="1000" dirty="0"/>
              <a:t>, Ming Yang, and </a:t>
            </a:r>
            <a:r>
              <a:rPr lang="en-US" altLang="zh-TW" sz="1000" dirty="0" err="1"/>
              <a:t>Ruqing</a:t>
            </a:r>
            <a:r>
              <a:rPr lang="en-US" altLang="zh-TW" sz="1000" dirty="0"/>
              <a:t> Yang. "Conflict-probability-estimation-based overtaking for intelligent vehicles." IEEE Transactions on </a:t>
            </a:r>
            <a:r>
              <a:rPr lang="en-US" altLang="zh-TW" sz="1000" dirty="0">
                <a:solidFill>
                  <a:schemeClr val="bg1"/>
                </a:solidFill>
              </a:rPr>
              <a:t>Intelligent</a:t>
            </a:r>
            <a:r>
              <a:rPr lang="en-US" altLang="zh-TW" sz="1000" dirty="0"/>
              <a:t> </a:t>
            </a:r>
            <a:r>
              <a:rPr lang="en-US" altLang="zh-TW" sz="1000" dirty="0">
                <a:solidFill>
                  <a:schemeClr val="bg1"/>
                </a:solidFill>
              </a:rPr>
              <a:t>Transportation Systems 10.2 (2009): 366-370. </a:t>
            </a:r>
            <a:endParaRPr lang="zh-TW" altLang="en-US" sz="1000" dirty="0">
              <a:solidFill>
                <a:schemeClr val="bg1"/>
              </a:solidFill>
            </a:endParaRPr>
          </a:p>
        </p:txBody>
      </p:sp>
      <p:pic>
        <p:nvPicPr>
          <p:cNvPr id="5" name="圖片 4">
            <a:extLst>
              <a:ext uri="{FF2B5EF4-FFF2-40B4-BE49-F238E27FC236}">
                <a16:creationId xmlns:a16="http://schemas.microsoft.com/office/drawing/2014/main" id="{32F1D1D2-A1A4-4ACD-811A-C3AB95E9D655}"/>
              </a:ext>
            </a:extLst>
          </p:cNvPr>
          <p:cNvPicPr>
            <a:picLocks noChangeAspect="1"/>
          </p:cNvPicPr>
          <p:nvPr/>
        </p:nvPicPr>
        <p:blipFill rotWithShape="1">
          <a:blip r:embed="rId5"/>
          <a:srcRect t="4654"/>
          <a:stretch/>
        </p:blipFill>
        <p:spPr>
          <a:xfrm>
            <a:off x="669296" y="2687573"/>
            <a:ext cx="5663771" cy="2966583"/>
          </a:xfrm>
          <a:prstGeom prst="rect">
            <a:avLst/>
          </a:prstGeom>
        </p:spPr>
      </p:pic>
      <p:pic>
        <p:nvPicPr>
          <p:cNvPr id="7" name="圖片 6">
            <a:extLst>
              <a:ext uri="{FF2B5EF4-FFF2-40B4-BE49-F238E27FC236}">
                <a16:creationId xmlns:a16="http://schemas.microsoft.com/office/drawing/2014/main" id="{7B3502E7-90A8-4247-BC86-C33BECDDBDE2}"/>
              </a:ext>
            </a:extLst>
          </p:cNvPr>
          <p:cNvPicPr>
            <a:picLocks noChangeAspect="1"/>
          </p:cNvPicPr>
          <p:nvPr/>
        </p:nvPicPr>
        <p:blipFill>
          <a:blip r:embed="rId6"/>
          <a:stretch>
            <a:fillRect/>
          </a:stretch>
        </p:blipFill>
        <p:spPr>
          <a:xfrm>
            <a:off x="3962552" y="2703622"/>
            <a:ext cx="4193738" cy="853593"/>
          </a:xfrm>
          <a:prstGeom prst="rect">
            <a:avLst/>
          </a:prstGeom>
        </p:spPr>
      </p:pic>
    </p:spTree>
    <p:extLst>
      <p:ext uri="{BB962C8B-B14F-4D97-AF65-F5344CB8AC3E}">
        <p14:creationId xmlns:p14="http://schemas.microsoft.com/office/powerpoint/2010/main" val="2292951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a:extLst>
              <a:ext uri="{FF2B5EF4-FFF2-40B4-BE49-F238E27FC236}">
                <a16:creationId xmlns:a16="http://schemas.microsoft.com/office/drawing/2014/main" id="{56ADE44C-27BA-4A02-B384-BEDB5D660E7B}"/>
              </a:ext>
            </a:extLst>
          </p:cNvPr>
          <p:cNvSpPr>
            <a:spLocks noGrp="1"/>
          </p:cNvSpPr>
          <p:nvPr>
            <p:ph type="sldNum" sz="quarter" idx="12"/>
          </p:nvPr>
        </p:nvSpPr>
        <p:spPr/>
        <p:txBody>
          <a:bodyPr/>
          <a:lstStyle/>
          <a:p>
            <a:fld id="{6D77D3CB-5987-4045-A9DE-313BCFC794EF}" type="slidenum">
              <a:rPr lang="zh-TW" altLang="en-US" smtClean="0"/>
              <a:pPr/>
              <a:t>8</a:t>
            </a:fld>
            <a:endParaRPr lang="zh-TW" altLang="en-US"/>
          </a:p>
        </p:txBody>
      </p:sp>
      <p:sp>
        <p:nvSpPr>
          <p:cNvPr id="4" name="標題 3">
            <a:extLst>
              <a:ext uri="{FF2B5EF4-FFF2-40B4-BE49-F238E27FC236}">
                <a16:creationId xmlns:a16="http://schemas.microsoft.com/office/drawing/2014/main" id="{50B9B7C5-C789-4F81-BC45-F610D10A6957}"/>
              </a:ext>
            </a:extLst>
          </p:cNvPr>
          <p:cNvSpPr>
            <a:spLocks noGrp="1"/>
          </p:cNvSpPr>
          <p:nvPr>
            <p:ph type="title"/>
          </p:nvPr>
        </p:nvSpPr>
        <p:spPr/>
        <p:txBody>
          <a:bodyPr/>
          <a:lstStyle/>
          <a:p>
            <a:r>
              <a:rPr lang="zh-TW" altLang="en-US" dirty="0"/>
              <a:t>機率風險</a:t>
            </a:r>
            <a:r>
              <a:rPr lang="en-US" altLang="zh-TW" dirty="0"/>
              <a:t>—</a:t>
            </a:r>
            <a:r>
              <a:rPr lang="zh-TW" altLang="en-US" dirty="0"/>
              <a:t>高斯分布模型</a:t>
            </a:r>
          </a:p>
        </p:txBody>
      </p:sp>
      <mc:AlternateContent xmlns:mc="http://schemas.openxmlformats.org/markup-compatibility/2006" xmlns:a14="http://schemas.microsoft.com/office/drawing/2010/main">
        <mc:Choice Requires="a14">
          <p:sp>
            <p:nvSpPr>
              <p:cNvPr id="8" name="內容版面配置區 7">
                <a:extLst>
                  <a:ext uri="{FF2B5EF4-FFF2-40B4-BE49-F238E27FC236}">
                    <a16:creationId xmlns:a16="http://schemas.microsoft.com/office/drawing/2014/main" id="{0AD03AD6-2232-4EA1-BE65-37CE859531C1}"/>
                  </a:ext>
                </a:extLst>
              </p:cNvPr>
              <p:cNvSpPr>
                <a:spLocks noGrp="1"/>
              </p:cNvSpPr>
              <p:nvPr>
                <p:ph idx="1"/>
              </p:nvPr>
            </p:nvSpPr>
            <p:spPr>
              <a:xfrm>
                <a:off x="628650" y="1017276"/>
                <a:ext cx="7886700" cy="1632838"/>
              </a:xfrm>
            </p:spPr>
            <p:txBody>
              <a:bodyPr/>
              <a:lstStyle/>
              <a:p>
                <a:r>
                  <a:rPr lang="zh-TW" altLang="en-US" dirty="0"/>
                  <a:t>將兩車的位置變異數矩陣經過座標轉換後相加得到較大的變異數矩陣</a:t>
                </a:r>
                <a14:m>
                  <m:oMath xmlns:m="http://schemas.openxmlformats.org/officeDocument/2006/math">
                    <m:sSub>
                      <m:sSubPr>
                        <m:ctrlPr>
                          <a:rPr lang="en-US" altLang="zh-TW" b="1" i="1" dirty="0" smtClean="0">
                            <a:latin typeface="Cambria Math" panose="02040503050406030204" pitchFamily="18" charset="0"/>
                          </a:rPr>
                        </m:ctrlPr>
                      </m:sSubPr>
                      <m:e>
                        <m:r>
                          <a:rPr lang="zh-TW" altLang="en-US" b="1" i="1" dirty="0" smtClean="0">
                            <a:latin typeface="Cambria Math" panose="02040503050406030204" pitchFamily="18" charset="0"/>
                          </a:rPr>
                          <m:t>𝑪</m:t>
                        </m:r>
                      </m:e>
                      <m:sub>
                        <m:r>
                          <a:rPr lang="zh-TW" altLang="en-US" b="1" i="1" dirty="0" smtClean="0">
                            <a:latin typeface="Cambria Math" panose="02040503050406030204" pitchFamily="18" charset="0"/>
                          </a:rPr>
                          <m:t>𝒓</m:t>
                        </m:r>
                      </m:sub>
                    </m:sSub>
                  </m:oMath>
                </a14:m>
                <a:endParaRPr lang="en-US" altLang="zh-TW" b="1" dirty="0"/>
              </a:p>
              <a:p>
                <a:r>
                  <a:rPr lang="zh-TW" altLang="en-US" dirty="0"/>
                  <a:t>帶入二維高斯分布函數</a:t>
                </a:r>
                <a:r>
                  <a:rPr lang="en-US" altLang="zh-TW" dirty="0"/>
                  <a:t>(</a:t>
                </a:r>
                <a:r>
                  <a:rPr lang="zh-TW" altLang="en-US" dirty="0"/>
                  <a:t>設平均數𝜇為</a:t>
                </a:r>
                <a14:m>
                  <m:oMath xmlns:m="http://schemas.openxmlformats.org/officeDocument/2006/math">
                    <m:sSup>
                      <m:sSupPr>
                        <m:ctrlPr>
                          <a:rPr lang="en-US" altLang="zh-TW" i="1" dirty="0" smtClean="0">
                            <a:latin typeface="Cambria Math" panose="02040503050406030204" pitchFamily="18" charset="0"/>
                          </a:rPr>
                        </m:ctrlPr>
                      </m:sSupPr>
                      <m:e>
                        <m:d>
                          <m:dPr>
                            <m:begChr m:val="["/>
                            <m:endChr m:val="]"/>
                            <m:ctrlPr>
                              <a:rPr lang="en-US" altLang="zh-TW" i="1" dirty="0" smtClean="0">
                                <a:latin typeface="Cambria Math" panose="02040503050406030204" pitchFamily="18" charset="0"/>
                              </a:rPr>
                            </m:ctrlPr>
                          </m:dPr>
                          <m:e>
                            <m:r>
                              <a:rPr lang="en-US" altLang="zh-TW" i="1" dirty="0" smtClean="0">
                                <a:latin typeface="Cambria Math" panose="02040503050406030204" pitchFamily="18" charset="0"/>
                              </a:rPr>
                              <m:t>0,0</m:t>
                            </m:r>
                          </m:e>
                        </m:d>
                      </m:e>
                      <m:sup>
                        <m:r>
                          <a:rPr lang="zh-TW" altLang="en-US" i="1" dirty="0" smtClean="0">
                            <a:latin typeface="Cambria Math" panose="02040503050406030204" pitchFamily="18" charset="0"/>
                          </a:rPr>
                          <m:t>𝑇</m:t>
                        </m:r>
                      </m:sup>
                    </m:sSup>
                  </m:oMath>
                </a14:m>
                <a:r>
                  <a:rPr lang="en-US" altLang="zh-TW" dirty="0"/>
                  <a:t>)</a:t>
                </a:r>
                <a:r>
                  <a:rPr lang="zh-TW" altLang="en-US" dirty="0"/>
                  <a:t>，即可得到</a:t>
                </a:r>
                <a14:m>
                  <m:oMath xmlns:m="http://schemas.openxmlformats.org/officeDocument/2006/math">
                    <m:r>
                      <a:rPr lang="zh-TW" altLang="en-US" b="1" i="0" dirty="0" smtClean="0">
                        <a:latin typeface="Cambria Math" panose="02040503050406030204" pitchFamily="18" charset="0"/>
                      </a:rPr>
                      <m:t>𝐗</m:t>
                    </m:r>
                  </m:oMath>
                </a14:m>
                <a:r>
                  <a:rPr lang="en-US" altLang="zh-TW" dirty="0"/>
                  <a:t>(</a:t>
                </a:r>
                <a:r>
                  <a:rPr lang="zh-TW" altLang="en-US" dirty="0"/>
                  <a:t>兩車相對為置</a:t>
                </a:r>
                <a:r>
                  <a:rPr lang="en-US" altLang="zh-TW" dirty="0"/>
                  <a:t>)</a:t>
                </a:r>
                <a:r>
                  <a:rPr lang="zh-TW" altLang="en-US" dirty="0"/>
                  <a:t>的風險機率分布</a:t>
                </a:r>
                <a14:m>
                  <m:oMath xmlns:m="http://schemas.openxmlformats.org/officeDocument/2006/math">
                    <m:r>
                      <a:rPr lang="en-US" altLang="zh-TW" b="0" i="1" smtClean="0">
                        <a:latin typeface="Cambria Math" panose="02040503050406030204" pitchFamily="18" charset="0"/>
                      </a:rPr>
                      <m:t>𝑓</m:t>
                    </m:r>
                    <m:r>
                      <a:rPr lang="en-US" altLang="zh-TW" b="0" i="1" smtClean="0">
                        <a:latin typeface="Cambria Math" panose="02040503050406030204" pitchFamily="18" charset="0"/>
                      </a:rPr>
                      <m:t>(</m:t>
                    </m:r>
                    <m:r>
                      <a:rPr lang="en-US" altLang="zh-TW" b="1" i="0" smtClean="0">
                        <a:latin typeface="Cambria Math" panose="02040503050406030204" pitchFamily="18" charset="0"/>
                      </a:rPr>
                      <m:t>𝐗</m:t>
                    </m:r>
                    <m:r>
                      <a:rPr lang="en-US" altLang="zh-TW" b="0" i="1" smtClean="0">
                        <a:latin typeface="Cambria Math" panose="02040503050406030204" pitchFamily="18" charset="0"/>
                      </a:rPr>
                      <m:t>)</m:t>
                    </m:r>
                  </m:oMath>
                </a14:m>
                <a:r>
                  <a:rPr lang="zh-TW" altLang="en-US" dirty="0"/>
                  <a:t>。</a:t>
                </a:r>
              </a:p>
            </p:txBody>
          </p:sp>
        </mc:Choice>
        <mc:Fallback xmlns="">
          <p:sp>
            <p:nvSpPr>
              <p:cNvPr id="8" name="內容版面配置區 7">
                <a:extLst>
                  <a:ext uri="{FF2B5EF4-FFF2-40B4-BE49-F238E27FC236}">
                    <a16:creationId xmlns:a16="http://schemas.microsoft.com/office/drawing/2014/main" id="{0AD03AD6-2232-4EA1-BE65-37CE859531C1}"/>
                  </a:ext>
                </a:extLst>
              </p:cNvPr>
              <p:cNvSpPr>
                <a:spLocks noGrp="1" noRot="1" noChangeAspect="1" noMove="1" noResize="1" noEditPoints="1" noAdjustHandles="1" noChangeArrowheads="1" noChangeShapeType="1" noTextEdit="1"/>
              </p:cNvSpPr>
              <p:nvPr>
                <p:ph idx="1"/>
              </p:nvPr>
            </p:nvSpPr>
            <p:spPr>
              <a:xfrm>
                <a:off x="628650" y="1017276"/>
                <a:ext cx="7886700" cy="1632838"/>
              </a:xfrm>
              <a:blipFill>
                <a:blip r:embed="rId3"/>
                <a:stretch>
                  <a:fillRect l="-696" t="-4104"/>
                </a:stretch>
              </a:blipFill>
            </p:spPr>
            <p:txBody>
              <a:bodyPr/>
              <a:lstStyle/>
              <a:p>
                <a:r>
                  <a:rPr lang="zh-TW" altLang="en-US">
                    <a:noFill/>
                  </a:rPr>
                  <a:t> </a:t>
                </a:r>
              </a:p>
            </p:txBody>
          </p:sp>
        </mc:Fallback>
      </mc:AlternateContent>
      <p:grpSp>
        <p:nvGrpSpPr>
          <p:cNvPr id="19" name="群組 18">
            <a:extLst>
              <a:ext uri="{FF2B5EF4-FFF2-40B4-BE49-F238E27FC236}">
                <a16:creationId xmlns:a16="http://schemas.microsoft.com/office/drawing/2014/main" id="{3EEE7542-EAB6-4586-B3CF-8937E96B78DC}"/>
              </a:ext>
            </a:extLst>
          </p:cNvPr>
          <p:cNvGrpSpPr/>
          <p:nvPr/>
        </p:nvGrpSpPr>
        <p:grpSpPr>
          <a:xfrm>
            <a:off x="6333067" y="0"/>
            <a:ext cx="2810933" cy="668866"/>
            <a:chOff x="7780867" y="211667"/>
            <a:chExt cx="2810933" cy="668866"/>
          </a:xfrm>
        </p:grpSpPr>
        <p:sp>
          <p:nvSpPr>
            <p:cNvPr id="20" name="矩形 19">
              <a:extLst>
                <a:ext uri="{FF2B5EF4-FFF2-40B4-BE49-F238E27FC236}">
                  <a16:creationId xmlns:a16="http://schemas.microsoft.com/office/drawing/2014/main" id="{4984F377-D513-48FB-883F-EB81AC723777}"/>
                </a:ext>
              </a:extLst>
            </p:cNvPr>
            <p:cNvSpPr/>
            <p:nvPr/>
          </p:nvSpPr>
          <p:spPr>
            <a:xfrm>
              <a:off x="7780867" y="211667"/>
              <a:ext cx="2810933" cy="668866"/>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1" name="群組 20">
              <a:extLst>
                <a:ext uri="{FF2B5EF4-FFF2-40B4-BE49-F238E27FC236}">
                  <a16:creationId xmlns:a16="http://schemas.microsoft.com/office/drawing/2014/main" id="{B68B8EEA-E441-48C5-A927-89111E1C9536}"/>
                </a:ext>
              </a:extLst>
            </p:cNvPr>
            <p:cNvGrpSpPr>
              <a:grpSpLocks noChangeAspect="1"/>
            </p:cNvGrpSpPr>
            <p:nvPr/>
          </p:nvGrpSpPr>
          <p:grpSpPr>
            <a:xfrm>
              <a:off x="7845641" y="307446"/>
              <a:ext cx="2334347" cy="468000"/>
              <a:chOff x="0" y="0"/>
              <a:chExt cx="4211517" cy="851040"/>
            </a:xfrm>
          </p:grpSpPr>
          <p:pic>
            <p:nvPicPr>
              <p:cNvPr id="22" name="圖片 21">
                <a:extLst>
                  <a:ext uri="{FF2B5EF4-FFF2-40B4-BE49-F238E27FC236}">
                    <a16:creationId xmlns:a16="http://schemas.microsoft.com/office/drawing/2014/main" id="{89F5C2BE-8CF9-42A2-9BC3-9D91DCCA48DB}"/>
                  </a:ext>
                </a:extLst>
              </p:cNvPr>
              <p:cNvPicPr>
                <a:picLocks noChangeAspect="1"/>
              </p:cNvPicPr>
              <p:nvPr/>
            </p:nvPicPr>
            <p:blipFill>
              <a:blip r:embed="rId4">
                <a:lum/>
                <a:alphaModFix/>
              </a:blip>
              <a:srcRect/>
              <a:stretch>
                <a:fillRect/>
              </a:stretch>
            </p:blipFill>
            <p:spPr>
              <a:xfrm>
                <a:off x="0" y="0"/>
                <a:ext cx="1414440" cy="851040"/>
              </a:xfrm>
              <a:prstGeom prst="rect">
                <a:avLst/>
              </a:prstGeom>
            </p:spPr>
          </p:pic>
          <p:sp>
            <p:nvSpPr>
              <p:cNvPr id="23" name="文字方塊 19">
                <a:extLst>
                  <a:ext uri="{FF2B5EF4-FFF2-40B4-BE49-F238E27FC236}">
                    <a16:creationId xmlns:a16="http://schemas.microsoft.com/office/drawing/2014/main" id="{BBF5D391-EBB8-4CF2-A5F0-E99C872FE9BE}"/>
                  </a:ext>
                </a:extLst>
              </p:cNvPr>
              <p:cNvSpPr txBox="1"/>
              <p:nvPr/>
            </p:nvSpPr>
            <p:spPr>
              <a:xfrm>
                <a:off x="2133502" y="40139"/>
                <a:ext cx="2078015" cy="492590"/>
              </a:xfrm>
              <a:prstGeom prst="rect">
                <a:avLst/>
              </a:prstGeom>
            </p:spPr>
            <p:txBody>
              <a:bodyPr vert="horz" wrap="none" lIns="90000" tIns="45000" rIns="90000" bIns="45000" anchorCtr="0" compatLnSpc="0">
                <a:spAutoFit/>
              </a:bodyPr>
              <a:lstStyle/>
              <a:p>
                <a:pPr algn="ctr" hangingPunct="0">
                  <a:lnSpc>
                    <a:spcPts val="1585"/>
                  </a:lnSpc>
                </a:pPr>
                <a:r>
                  <a:rPr lang="en-US" sz="1300" b="1" kern="150" dirty="0">
                    <a:effectLst/>
                    <a:latin typeface="Noto Sans CJK TC Regular"/>
                    <a:ea typeface="新細明體" panose="02020500000000000000" pitchFamily="18" charset="-120"/>
                    <a:cs typeface="Times New Roman" panose="02020603050405020304" pitchFamily="18" charset="0"/>
                  </a:rPr>
                  <a:t>National Taiwan University</a:t>
                </a:r>
                <a:endParaRPr lang="zh-TW" sz="1200" kern="150" dirty="0">
                  <a:effectLst/>
                  <a:latin typeface="Calibri" panose="020F0502020204030204" pitchFamily="34" charset="0"/>
                  <a:ea typeface="新細明體" panose="02020500000000000000" pitchFamily="18" charset="-120"/>
                  <a:cs typeface="Times New Roman" panose="02020603050405020304" pitchFamily="18" charset="0"/>
                </a:endParaRPr>
              </a:p>
              <a:p>
                <a:pPr algn="ctr" hangingPunct="0">
                  <a:lnSpc>
                    <a:spcPts val="1585"/>
                  </a:lnSpc>
                </a:pPr>
                <a:r>
                  <a:rPr lang="en-US" sz="1150" kern="150" dirty="0">
                    <a:effectLst/>
                    <a:latin typeface="Noto Sans CJK TC Regular"/>
                    <a:ea typeface="新細明體" panose="02020500000000000000" pitchFamily="18" charset="-120"/>
                    <a:cs typeface="Times New Roman" panose="02020603050405020304" pitchFamily="18" charset="0"/>
                  </a:rPr>
                  <a:t>System Optimization Laboratory</a:t>
                </a:r>
                <a:endParaRPr lang="zh-TW" sz="1200" kern="150" dirty="0">
                  <a:effectLst/>
                  <a:latin typeface="Calibri" panose="020F0502020204030204" pitchFamily="34" charset="0"/>
                  <a:ea typeface="新細明體" panose="02020500000000000000" pitchFamily="18" charset="-120"/>
                  <a:cs typeface="Times New Roman" panose="02020603050405020304" pitchFamily="18" charset="0"/>
                </a:endParaRPr>
              </a:p>
            </p:txBody>
          </p:sp>
        </p:grpSp>
      </p:grpSp>
      <p:pic>
        <p:nvPicPr>
          <p:cNvPr id="9" name="圖片 8">
            <a:extLst>
              <a:ext uri="{FF2B5EF4-FFF2-40B4-BE49-F238E27FC236}">
                <a16:creationId xmlns:a16="http://schemas.microsoft.com/office/drawing/2014/main" id="{3E751BEB-3A43-4AF9-8BA3-9749D0B7B358}"/>
              </a:ext>
            </a:extLst>
          </p:cNvPr>
          <p:cNvPicPr>
            <a:picLocks noChangeAspect="1"/>
          </p:cNvPicPr>
          <p:nvPr/>
        </p:nvPicPr>
        <p:blipFill>
          <a:blip r:embed="rId5"/>
          <a:stretch>
            <a:fillRect/>
          </a:stretch>
        </p:blipFill>
        <p:spPr>
          <a:xfrm>
            <a:off x="1302231" y="2620544"/>
            <a:ext cx="6144624" cy="1632838"/>
          </a:xfrm>
          <a:prstGeom prst="rect">
            <a:avLst/>
          </a:prstGeom>
        </p:spPr>
      </p:pic>
      <p:pic>
        <p:nvPicPr>
          <p:cNvPr id="15" name="圖片 14">
            <a:extLst>
              <a:ext uri="{FF2B5EF4-FFF2-40B4-BE49-F238E27FC236}">
                <a16:creationId xmlns:a16="http://schemas.microsoft.com/office/drawing/2014/main" id="{00CEEBAE-F3C0-46C7-A888-6F2295084666}"/>
              </a:ext>
            </a:extLst>
          </p:cNvPr>
          <p:cNvPicPr>
            <a:picLocks noChangeAspect="1"/>
          </p:cNvPicPr>
          <p:nvPr/>
        </p:nvPicPr>
        <p:blipFill rotWithShape="1">
          <a:blip r:embed="rId6"/>
          <a:srcRect t="4654"/>
          <a:stretch/>
        </p:blipFill>
        <p:spPr>
          <a:xfrm>
            <a:off x="819903" y="4253382"/>
            <a:ext cx="3752097" cy="1965282"/>
          </a:xfrm>
          <a:prstGeom prst="rect">
            <a:avLst/>
          </a:prstGeom>
        </p:spPr>
      </p:pic>
      <p:sp>
        <p:nvSpPr>
          <p:cNvPr id="17" name="文字方塊 16">
            <a:extLst>
              <a:ext uri="{FF2B5EF4-FFF2-40B4-BE49-F238E27FC236}">
                <a16:creationId xmlns:a16="http://schemas.microsoft.com/office/drawing/2014/main" id="{3F408D23-21FF-45AB-BEDA-C9BBD255895C}"/>
              </a:ext>
            </a:extLst>
          </p:cNvPr>
          <p:cNvSpPr txBox="1"/>
          <p:nvPr/>
        </p:nvSpPr>
        <p:spPr>
          <a:xfrm>
            <a:off x="4171950" y="4364293"/>
            <a:ext cx="4560238" cy="707886"/>
          </a:xfrm>
          <a:prstGeom prst="rect">
            <a:avLst/>
          </a:prstGeom>
          <a:solidFill>
            <a:srgbClr val="E8F7FE"/>
          </a:solidFill>
        </p:spPr>
        <p:txBody>
          <a:bodyPr wrap="square">
            <a:spAutoFit/>
          </a:bodyPr>
          <a:lstStyle/>
          <a:p>
            <a:r>
              <a:rPr lang="zh-TW" altLang="en-US" sz="2000" dirty="0"/>
              <a:t>如此一來，想要判斷一個衝突區域</a:t>
            </a:r>
            <a:r>
              <a:rPr lang="zh-TW" altLang="en-US" sz="2000" b="1" dirty="0"/>
              <a:t>𝐺</a:t>
            </a:r>
            <a:r>
              <a:rPr lang="zh-TW" altLang="en-US" sz="2000" dirty="0"/>
              <a:t>的風險</a:t>
            </a:r>
            <a:r>
              <a:rPr lang="en-US" altLang="zh-TW" sz="2000" dirty="0"/>
              <a:t>P</a:t>
            </a:r>
            <a:r>
              <a:rPr lang="zh-TW" altLang="en-US" sz="2000" dirty="0"/>
              <a:t>，只要將該區域積分起來即可。</a:t>
            </a:r>
          </a:p>
        </p:txBody>
      </p:sp>
      <p:pic>
        <p:nvPicPr>
          <p:cNvPr id="12" name="圖片 11">
            <a:extLst>
              <a:ext uri="{FF2B5EF4-FFF2-40B4-BE49-F238E27FC236}">
                <a16:creationId xmlns:a16="http://schemas.microsoft.com/office/drawing/2014/main" id="{C5DC2B69-F424-4C1B-8D0F-01FD2980BE04}"/>
              </a:ext>
            </a:extLst>
          </p:cNvPr>
          <p:cNvPicPr>
            <a:picLocks noChangeAspect="1"/>
          </p:cNvPicPr>
          <p:nvPr/>
        </p:nvPicPr>
        <p:blipFill>
          <a:blip r:embed="rId7"/>
          <a:stretch>
            <a:fillRect/>
          </a:stretch>
        </p:blipFill>
        <p:spPr>
          <a:xfrm>
            <a:off x="4901929" y="5452932"/>
            <a:ext cx="2991823" cy="707886"/>
          </a:xfrm>
          <a:prstGeom prst="rect">
            <a:avLst/>
          </a:prstGeom>
        </p:spPr>
      </p:pic>
    </p:spTree>
    <p:extLst>
      <p:ext uri="{BB962C8B-B14F-4D97-AF65-F5344CB8AC3E}">
        <p14:creationId xmlns:p14="http://schemas.microsoft.com/office/powerpoint/2010/main" val="2040803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a:extLst>
              <a:ext uri="{FF2B5EF4-FFF2-40B4-BE49-F238E27FC236}">
                <a16:creationId xmlns:a16="http://schemas.microsoft.com/office/drawing/2014/main" id="{56ADE44C-27BA-4A02-B384-BEDB5D660E7B}"/>
              </a:ext>
            </a:extLst>
          </p:cNvPr>
          <p:cNvSpPr>
            <a:spLocks noGrp="1"/>
          </p:cNvSpPr>
          <p:nvPr>
            <p:ph type="sldNum" sz="quarter" idx="12"/>
          </p:nvPr>
        </p:nvSpPr>
        <p:spPr/>
        <p:txBody>
          <a:bodyPr/>
          <a:lstStyle/>
          <a:p>
            <a:fld id="{6D77D3CB-5987-4045-A9DE-313BCFC794EF}" type="slidenum">
              <a:rPr lang="zh-TW" altLang="en-US" smtClean="0"/>
              <a:pPr/>
              <a:t>9</a:t>
            </a:fld>
            <a:endParaRPr lang="zh-TW" altLang="en-US"/>
          </a:p>
        </p:txBody>
      </p:sp>
      <p:sp>
        <p:nvSpPr>
          <p:cNvPr id="4" name="標題 3">
            <a:extLst>
              <a:ext uri="{FF2B5EF4-FFF2-40B4-BE49-F238E27FC236}">
                <a16:creationId xmlns:a16="http://schemas.microsoft.com/office/drawing/2014/main" id="{50B9B7C5-C789-4F81-BC45-F610D10A6957}"/>
              </a:ext>
            </a:extLst>
          </p:cNvPr>
          <p:cNvSpPr>
            <a:spLocks noGrp="1"/>
          </p:cNvSpPr>
          <p:nvPr>
            <p:ph type="title"/>
          </p:nvPr>
        </p:nvSpPr>
        <p:spPr/>
        <p:txBody>
          <a:bodyPr/>
          <a:lstStyle/>
          <a:p>
            <a:r>
              <a:rPr lang="zh-TW" altLang="en-US" dirty="0"/>
              <a:t>機率風險</a:t>
            </a:r>
            <a:r>
              <a:rPr lang="en-US" altLang="zh-TW" dirty="0"/>
              <a:t>—</a:t>
            </a:r>
            <a:r>
              <a:rPr lang="zh-TW" altLang="en-US" dirty="0"/>
              <a:t>高斯分布模型</a:t>
            </a:r>
          </a:p>
        </p:txBody>
      </p:sp>
      <p:sp>
        <p:nvSpPr>
          <p:cNvPr id="8" name="內容版面配置區 7">
            <a:extLst>
              <a:ext uri="{FF2B5EF4-FFF2-40B4-BE49-F238E27FC236}">
                <a16:creationId xmlns:a16="http://schemas.microsoft.com/office/drawing/2014/main" id="{0AD03AD6-2232-4EA1-BE65-37CE859531C1}"/>
              </a:ext>
            </a:extLst>
          </p:cNvPr>
          <p:cNvSpPr>
            <a:spLocks noGrp="1"/>
          </p:cNvSpPr>
          <p:nvPr>
            <p:ph idx="1"/>
          </p:nvPr>
        </p:nvSpPr>
        <p:spPr>
          <a:xfrm>
            <a:off x="628650" y="1638190"/>
            <a:ext cx="7886700" cy="1241830"/>
          </a:xfrm>
        </p:spPr>
        <p:txBody>
          <a:bodyPr/>
          <a:lstStyle/>
          <a:p>
            <a:pPr marL="0" indent="0">
              <a:buNone/>
            </a:pPr>
            <a:r>
              <a:rPr lang="zh-TW" altLang="en-US" b="1" dirty="0">
                <a:solidFill>
                  <a:srgbClr val="0070C0"/>
                </a:solidFill>
              </a:rPr>
              <a:t>優勢</a:t>
            </a:r>
            <a:r>
              <a:rPr lang="en-US" altLang="zh-TW" b="1" dirty="0">
                <a:solidFill>
                  <a:srgbClr val="0070C0"/>
                </a:solidFill>
              </a:rPr>
              <a:t>:</a:t>
            </a:r>
          </a:p>
          <a:p>
            <a:pPr marL="0" indent="0">
              <a:buNone/>
            </a:pPr>
            <a:r>
              <a:rPr lang="zh-TW" altLang="en-US" dirty="0"/>
              <a:t>座標轉換容易。可以透過轉換矩陣來轉換座標系，且任兩車輛模型皆可構成整合分佈模型。</a:t>
            </a:r>
          </a:p>
        </p:txBody>
      </p:sp>
      <p:grpSp>
        <p:nvGrpSpPr>
          <p:cNvPr id="19" name="群組 18">
            <a:extLst>
              <a:ext uri="{FF2B5EF4-FFF2-40B4-BE49-F238E27FC236}">
                <a16:creationId xmlns:a16="http://schemas.microsoft.com/office/drawing/2014/main" id="{3EEE7542-EAB6-4586-B3CF-8937E96B78DC}"/>
              </a:ext>
            </a:extLst>
          </p:cNvPr>
          <p:cNvGrpSpPr/>
          <p:nvPr/>
        </p:nvGrpSpPr>
        <p:grpSpPr>
          <a:xfrm>
            <a:off x="6333067" y="0"/>
            <a:ext cx="2810933" cy="668866"/>
            <a:chOff x="7780867" y="211667"/>
            <a:chExt cx="2810933" cy="668866"/>
          </a:xfrm>
        </p:grpSpPr>
        <p:sp>
          <p:nvSpPr>
            <p:cNvPr id="20" name="矩形 19">
              <a:extLst>
                <a:ext uri="{FF2B5EF4-FFF2-40B4-BE49-F238E27FC236}">
                  <a16:creationId xmlns:a16="http://schemas.microsoft.com/office/drawing/2014/main" id="{4984F377-D513-48FB-883F-EB81AC723777}"/>
                </a:ext>
              </a:extLst>
            </p:cNvPr>
            <p:cNvSpPr/>
            <p:nvPr/>
          </p:nvSpPr>
          <p:spPr>
            <a:xfrm>
              <a:off x="7780867" y="211667"/>
              <a:ext cx="2810933" cy="668866"/>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1" name="群組 20">
              <a:extLst>
                <a:ext uri="{FF2B5EF4-FFF2-40B4-BE49-F238E27FC236}">
                  <a16:creationId xmlns:a16="http://schemas.microsoft.com/office/drawing/2014/main" id="{B68B8EEA-E441-48C5-A927-89111E1C9536}"/>
                </a:ext>
              </a:extLst>
            </p:cNvPr>
            <p:cNvGrpSpPr>
              <a:grpSpLocks noChangeAspect="1"/>
            </p:cNvGrpSpPr>
            <p:nvPr/>
          </p:nvGrpSpPr>
          <p:grpSpPr>
            <a:xfrm>
              <a:off x="7845641" y="307446"/>
              <a:ext cx="2334347" cy="468000"/>
              <a:chOff x="0" y="0"/>
              <a:chExt cx="4211517" cy="851040"/>
            </a:xfrm>
          </p:grpSpPr>
          <p:pic>
            <p:nvPicPr>
              <p:cNvPr id="22" name="圖片 21">
                <a:extLst>
                  <a:ext uri="{FF2B5EF4-FFF2-40B4-BE49-F238E27FC236}">
                    <a16:creationId xmlns:a16="http://schemas.microsoft.com/office/drawing/2014/main" id="{89F5C2BE-8CF9-42A2-9BC3-9D91DCCA48DB}"/>
                  </a:ext>
                </a:extLst>
              </p:cNvPr>
              <p:cNvPicPr>
                <a:picLocks noChangeAspect="1"/>
              </p:cNvPicPr>
              <p:nvPr/>
            </p:nvPicPr>
            <p:blipFill>
              <a:blip r:embed="rId3">
                <a:lum/>
                <a:alphaModFix/>
              </a:blip>
              <a:srcRect/>
              <a:stretch>
                <a:fillRect/>
              </a:stretch>
            </p:blipFill>
            <p:spPr>
              <a:xfrm>
                <a:off x="0" y="0"/>
                <a:ext cx="1414440" cy="851040"/>
              </a:xfrm>
              <a:prstGeom prst="rect">
                <a:avLst/>
              </a:prstGeom>
            </p:spPr>
          </p:pic>
          <p:sp>
            <p:nvSpPr>
              <p:cNvPr id="23" name="文字方塊 19">
                <a:extLst>
                  <a:ext uri="{FF2B5EF4-FFF2-40B4-BE49-F238E27FC236}">
                    <a16:creationId xmlns:a16="http://schemas.microsoft.com/office/drawing/2014/main" id="{BBF5D391-EBB8-4CF2-A5F0-E99C872FE9BE}"/>
                  </a:ext>
                </a:extLst>
              </p:cNvPr>
              <p:cNvSpPr txBox="1"/>
              <p:nvPr/>
            </p:nvSpPr>
            <p:spPr>
              <a:xfrm>
                <a:off x="2133502" y="40139"/>
                <a:ext cx="2078015" cy="492590"/>
              </a:xfrm>
              <a:prstGeom prst="rect">
                <a:avLst/>
              </a:prstGeom>
            </p:spPr>
            <p:txBody>
              <a:bodyPr vert="horz" wrap="none" lIns="90000" tIns="45000" rIns="90000" bIns="45000" anchorCtr="0" compatLnSpc="0">
                <a:spAutoFit/>
              </a:bodyPr>
              <a:lstStyle/>
              <a:p>
                <a:pPr algn="ctr" hangingPunct="0">
                  <a:lnSpc>
                    <a:spcPts val="1585"/>
                  </a:lnSpc>
                </a:pPr>
                <a:r>
                  <a:rPr lang="en-US" sz="1300" b="1" kern="150" dirty="0">
                    <a:effectLst/>
                    <a:latin typeface="Noto Sans CJK TC Regular"/>
                    <a:ea typeface="新細明體" panose="02020500000000000000" pitchFamily="18" charset="-120"/>
                    <a:cs typeface="Times New Roman" panose="02020603050405020304" pitchFamily="18" charset="0"/>
                  </a:rPr>
                  <a:t>National Taiwan University</a:t>
                </a:r>
                <a:endParaRPr lang="zh-TW" sz="1200" kern="150" dirty="0">
                  <a:effectLst/>
                  <a:latin typeface="Calibri" panose="020F0502020204030204" pitchFamily="34" charset="0"/>
                  <a:ea typeface="新細明體" panose="02020500000000000000" pitchFamily="18" charset="-120"/>
                  <a:cs typeface="Times New Roman" panose="02020603050405020304" pitchFamily="18" charset="0"/>
                </a:endParaRPr>
              </a:p>
              <a:p>
                <a:pPr algn="ctr" hangingPunct="0">
                  <a:lnSpc>
                    <a:spcPts val="1585"/>
                  </a:lnSpc>
                </a:pPr>
                <a:r>
                  <a:rPr lang="en-US" sz="1150" kern="150" dirty="0">
                    <a:effectLst/>
                    <a:latin typeface="Noto Sans CJK TC Regular"/>
                    <a:ea typeface="新細明體" panose="02020500000000000000" pitchFamily="18" charset="-120"/>
                    <a:cs typeface="Times New Roman" panose="02020603050405020304" pitchFamily="18" charset="0"/>
                  </a:rPr>
                  <a:t>System Optimization Laboratory</a:t>
                </a:r>
                <a:endParaRPr lang="zh-TW" sz="1200" kern="150" dirty="0">
                  <a:effectLst/>
                  <a:latin typeface="Calibri" panose="020F0502020204030204" pitchFamily="34" charset="0"/>
                  <a:ea typeface="新細明體" panose="02020500000000000000" pitchFamily="18" charset="-120"/>
                  <a:cs typeface="Times New Roman" panose="02020603050405020304" pitchFamily="18" charset="0"/>
                </a:endParaRPr>
              </a:p>
            </p:txBody>
          </p:sp>
        </p:grpSp>
      </p:grpSp>
      <mc:AlternateContent xmlns:mc="http://schemas.openxmlformats.org/markup-compatibility/2006" xmlns:a14="http://schemas.microsoft.com/office/drawing/2010/main">
        <mc:Choice Requires="a14">
          <p:sp>
            <p:nvSpPr>
              <p:cNvPr id="14" name="內容版面配置區 7">
                <a:extLst>
                  <a:ext uri="{FF2B5EF4-FFF2-40B4-BE49-F238E27FC236}">
                    <a16:creationId xmlns:a16="http://schemas.microsoft.com/office/drawing/2014/main" id="{01FB0D1F-A023-4BB4-8E19-79580336F062}"/>
                  </a:ext>
                </a:extLst>
              </p:cNvPr>
              <p:cNvSpPr txBox="1">
                <a:spLocks/>
              </p:cNvSpPr>
              <p:nvPr/>
            </p:nvSpPr>
            <p:spPr>
              <a:xfrm>
                <a:off x="628650" y="3617534"/>
                <a:ext cx="7886700" cy="22231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j-lt"/>
                    <a:ea typeface="+mj-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j-lt"/>
                    <a:ea typeface="+mj-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j-lt"/>
                    <a:ea typeface="+mj-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j-lt"/>
                    <a:ea typeface="+mj-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TW" altLang="en-US" b="1" dirty="0">
                    <a:solidFill>
                      <a:srgbClr val="0070C0"/>
                    </a:solidFill>
                  </a:rPr>
                  <a:t>問題</a:t>
                </a:r>
                <a:r>
                  <a:rPr lang="en-US" altLang="zh-TW" b="1" dirty="0">
                    <a:solidFill>
                      <a:srgbClr val="0070C0"/>
                    </a:solidFill>
                  </a:rPr>
                  <a:t>:</a:t>
                </a:r>
              </a:p>
              <a:p>
                <a:r>
                  <a:rPr lang="zh-TW" altLang="en-US" dirty="0"/>
                  <a:t>在遭遇不同大小的障礙物體時，自架系統可能沒辦法準確知道該物體的中心位置，造成變異數矩陣</a:t>
                </a:r>
                <a14:m>
                  <m:oMath xmlns:m="http://schemas.openxmlformats.org/officeDocument/2006/math">
                    <m:r>
                      <a:rPr lang="en-US" altLang="zh-TW" b="1" i="1" dirty="0" smtClean="0">
                        <a:latin typeface="Cambria Math" panose="02040503050406030204" pitchFamily="18" charset="0"/>
                      </a:rPr>
                      <m:t>𝑪</m:t>
                    </m:r>
                  </m:oMath>
                </a14:m>
                <a:r>
                  <a:rPr lang="zh-TW" altLang="en-US" dirty="0"/>
                  <a:t>的設定問題。</a:t>
                </a:r>
                <a:endParaRPr lang="en-US" altLang="zh-TW" dirty="0"/>
              </a:p>
              <a:p>
                <a:r>
                  <a:rPr lang="zh-TW" altLang="en-US" b="1" dirty="0"/>
                  <a:t>忽略運動學參數。</a:t>
                </a:r>
                <a:r>
                  <a:rPr lang="zh-TW" altLang="en-US" dirty="0"/>
                  <a:t>此方法僅單透過物體的位置來計算高斯風險分布，沒有考慮移動物體的行為，忽略不同的運動下帶來的風險。</a:t>
                </a:r>
              </a:p>
            </p:txBody>
          </p:sp>
        </mc:Choice>
        <mc:Fallback xmlns="">
          <p:sp>
            <p:nvSpPr>
              <p:cNvPr id="14" name="內容版面配置區 7">
                <a:extLst>
                  <a:ext uri="{FF2B5EF4-FFF2-40B4-BE49-F238E27FC236}">
                    <a16:creationId xmlns:a16="http://schemas.microsoft.com/office/drawing/2014/main" id="{01FB0D1F-A023-4BB4-8E19-79580336F062}"/>
                  </a:ext>
                </a:extLst>
              </p:cNvPr>
              <p:cNvSpPr txBox="1">
                <a:spLocks noRot="1" noChangeAspect="1" noMove="1" noResize="1" noEditPoints="1" noAdjustHandles="1" noChangeArrowheads="1" noChangeShapeType="1" noTextEdit="1"/>
              </p:cNvSpPr>
              <p:nvPr/>
            </p:nvSpPr>
            <p:spPr>
              <a:xfrm>
                <a:off x="628650" y="3617534"/>
                <a:ext cx="7886700" cy="2223190"/>
              </a:xfrm>
              <a:prstGeom prst="rect">
                <a:avLst/>
              </a:prstGeom>
              <a:blipFill>
                <a:blip r:embed="rId4"/>
                <a:stretch>
                  <a:fillRect l="-773" t="-2740" r="-2705"/>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509072494"/>
      </p:ext>
    </p:extLst>
  </p:cSld>
  <p:clrMapOvr>
    <a:masterClrMapping/>
  </p:clrMapOvr>
</p:sld>
</file>

<file path=ppt/theme/theme1.xml><?xml version="1.0" encoding="utf-8"?>
<a:theme xmlns:a="http://schemas.openxmlformats.org/drawingml/2006/main" name="SOLabTemplate">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訂 1">
      <a:majorFont>
        <a:latin typeface="Arial"/>
        <a:ea typeface="微軟正黑體"/>
        <a:cs typeface=""/>
      </a:majorFont>
      <a:minorFont>
        <a:latin typeface="Arial"/>
        <a:ea typeface="微軟正黑體"/>
        <a:cs typeface=""/>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OLabTemplate" id="{AC865A2A-EA55-4DBD-87E3-C37AFBF4B3C3}" vid="{916B75B3-3223-464B-87FD-BCB1C8434BC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D95D1E00-3A33-4C44-A3DE-C81C9B15B4F8}">
  <we:reference id="wa104381909" version="3.5.1.0" store="en-US" storeType="omex"/>
  <we:alternateReferences>
    <we:reference id="wa104381909" version="3.5.1.0" store="en-US" storeType="omex"/>
  </we:alternateReferences>
  <we:properties>
    <we:property name="EQUATION_HISTORY" value="&quot;[{\&quot;mathml\&quot;:\&quot;&lt;math style=\\\&quot;font-family:stix;font-size:16px;\\\&quot; xmlns=\\\&quot;http://www.w3.org/1998/Math/MathML\\\&quot;&gt;&lt;mstyle mathsize=\\\&quot;16px\\\&quot;&gt;&lt;msub&gt;&lt;mi&gt;s&lt;/mi&gt;&lt;mi&gt;t&lt;/mi&gt;&lt;/msub&gt;&lt;mo&gt;=&lt;/mo&gt;&lt;mfenced open=\\\&quot;[\\\&quot; close=\\\&quot;]\\\&quot;&gt;&lt;mrow&gt;&lt;mi&gt;x&lt;/mi&gt;&lt;mo&gt;&amp;#xA0;&lt;/mo&gt;&lt;mi&gt;y&lt;/mi&gt;&lt;mo&gt;&amp;#xA0;&lt;/mo&gt;&lt;mi&gt;v&lt;/mi&gt;&lt;mo&gt;&amp;#xA0;&lt;/mo&gt;&lt;mi&gt;&amp;#x3B8;&lt;/mi&gt;&lt;/mrow&gt;&lt;/mfenced&gt;&lt;/mstyle&gt;&lt;/math&gt;\&quot;,\&quot;base64Image\&quot;:\&quot;iVBORw0KGgoAAAANSUhEUgAAAhAAAACRCAYAAACSc4HdAAAACXBIWXMAAA7EAAAOxAGVKw4bAAAABGJhU0UAAABmZPVW8wAAFJNJREFUeNrtnQGEVlkbxx9jjGTEGiNZiSQZWZGVJFlWVtZKJFlJIllJEkmSJLKSrBVJsjIiI8nIkoyVkVhJkkSSlSSSkYwx7Hefb87dufvuveec+773vu+99/x+HN+30zv3vPPcc/73uec853lEAOrN311oAADoHwATiAkEAOgf+gdMICYQAKB/6B8AEwgAAP0DYAIBAKB/AEwgAAD0D4AJxAQCAPQP/QMmEBMIANA/9A+g8wkEAABoKACDHwAADQVg8AMAoKEADH4AADQUgMEPAICGAjD4AQAADQVg8AMAoKEADH4AADQUgMEPAICGAjD4AQDQUAAGPwAAoKHA4GfwAwCgoQAMfgAANBSAwQ8AgIYCMPgBANBQAAY/AAAaioYCg5/BDwCAhgIw+AEA0FAABj8AABoKwOAHAEBDARj8AABoKBoKDH4AAEBDARj8AABoKACDHwAADQVg8AMAoKEADH4AADQUgMEPAABoKACDHwB6Sl/UNkftbNRuRu111D5Hbca0qahNRO1C1L5GQwEY/AAQNsuidj5qHzx0KNkeRG01GgrA4AeAsBiK2i9Rm23RmpdROxi1peZzi8x/T6Xokq5M/IiGAjD4ASAMtkXtXYrOnJS5rYw01qc4G3HbjoYCMPgBoLn0R+1Sir7o9sW3Hr9/OkOfPkVtJRoKwOAHgOYxHLX7Gc7DmhzXmMnQqHtoKACDHwCahcYzvErRFT1lsT7ntW5bdKqXpzPQUMCBYPADQIHo1sKbDF3Z1sb1Dll06goaCsDgB4D6s0LSgyW1nWnzmlssOqWxEH1oKACDHwDqy5Ko/ZWhJw87uO5Sh1ZtQkMBGPwAUE++iNpTyyrB8g6u3e/QqkNoKACDHwDqh24h3LNoycGS9eo3NBSAwQ8A9eO8RUf+7IJejaOhAAx+AKgX2x068lUX9OotGgrA4AeA+qDBjR8tGnKxoH76HFr1CQ0FYPADQH144HioDxfUz4BDq6bRUAAGPwDUg6MO/ThRYF+LKqpXaCjgQDD4ASAHy81bvy0mYbDA/jawAgGAAwEA9WfCoR1HCu7vexwIABwIAKg3O8R9ImJBl/ucQkMBGPwAUF00mPG1QzeOltDvIUef79FQAAY/AFSXI+I+TjlYQr+/Ofp92CN7oKGAA8HgBwAHg+ZN36YZP5fU921Hv7dD1VCtXrY3atdkLuWn7uVoQMhs1D6bn12VuT2gLyzXOWW+8GLGOTTYgdCEMlp572TUxmSu8p/Ok5mo3Y3asg6vr9e+HrUP5ppalljT9A7V5J6uitpW86aomjJp9ORugX3sMLo0Y944b0VtTY3ngWrmtqidi9pjY6/tBV2734zV18Zer6J21qHlVeW4Qy9mC5h/Wbx19H0tNA1dYYRq1uNLJG/QhBmQPxix22wGZC8jUQEHokz6jcBfNw8s23d+Je0toepD5I7lulplcEGFbKJ70VuidsCI5yPzgLLZZkcB/R6wXH9XDcb8CjOWzkTtpuWNeqyg/sYyrq8OxdIaacWAcaZt42usxL5dWnUhJA3dnzHZ9W1KA1BWmzetWDzXmxUGlxf2mGciNMiB2Bi1K2aF4e8c7XjOftZ6iGMvSwYnHSkV6Tc57VGUPqgmTTlecEYqNsY3GAfrodjzFpSRGnmVo4+n5uFYB37ysNmmEnXA1XevnNeua+iJjI50GXCh43cHzVtY1pe9zjMRGuBA6PLxS0k/6+0j/q9z9KXO+UfP645W4C1Qnam75u1Z20TOB+OGDvof8bj+lYqNcV2lGU/Ya9xjFStuKwro29XHgZpoxXPH3/GixL73ethxSwgamjWgnkm+5dGrGdc5xzMRGuBA7Ja5FbpbRmDXyfyKnDrRpz2++zrPN8QPOR6+oxW9j2qbHeI+Xve30Y52GfS4/vsajPs+zzfqTuMgVnr0MVkDe33j8XccLbH/ax79L2m6hvZlvFVp29PGm8gzKWePs+p8K+0t39ax3QzUgdCAxX7HZ244vvtJx+8Pez5wk+2nis8Ntdsjx9+gjtnCDvr4w+P6dcFVy6GIF7IHjj4+18BON8Udm1dm8P6TCtuwaxpqS8XZToT35pTrfIcDgQPRAAfChzWO737X4cxPtHx2mfm5rlxcSbneI6lWEGUWGpg35bDNng6ur296L2r+QEyOg78sf8udAvoYcdyPqge+D4k70P9uif37FNG6F4IDcbWETlo9swXSfHAgcCBiXjiEuS/j986Je1tCtzc0sluDFo9JOclxysKV7KfTB6MeQcxK7FO3QO4zXXCGdAsgK+7iTcXtc8BDJ/aU2P82j/4vhuBAPLZ00leAUIRyhBMHAgci5lfH90/LTfCd9D75TNm4jtzNSjF5LXRVtTWGZLRmtnJVeSzqqOX6jJWIsYrbx7VlNSvl5rS4JOXHqtRCQ21H0dqNjE4eE3ooYYADgQPh+3ays+Xzw4kH69OarSrkxRVouregfn5oue7+mtmpT+ynWLYW2Nc+6W7wYacslt5vH7z0+A5fhuBAlJX+Mz6CFsoRThwIHIgY1/5o64mDcZk/47+y4fNkmZS7jZF8ACevu6qGtrprsdPpgp0Vn1WyqrBXqq+Rr3pso0qsQLzv4G0ojpA9gwOBAxGYA6HYzqc/Snxudwlv31XHtvzc6WmMtIfiy5raybYVVuQWQ6sD8aLidhmrgUZe7bGNuqahE46O2vV0L0g4RzgBB6IV2xlx3Z/V46B6cuBDwW/edWC/lJ/aOpnr4HxN7bTTYqN3BfaztuXaJypsE3V2fBNu9bJt7bGduqahZ8UdjPJVG9eNi/98JQDhORC7HH+DrljFWxcaxPZlQPd32GGbIrY9dySut7amdnKlSi7qdNvhlhWgKhc+XOehD+Mlf4en4s450uuTh13TUJ8boktaTQ7sAhyIolkt7jPqdUsbXCS2bYxP0v4JsJg4tf6TGtvIVaypqDTJk1LdlN+tHPTQhx9L7H+JR/9VWE3sqoY+9+hwTABwIPLgU2zrUaD3+LCUVwCpX+aXuQ/X3E62ZE9FFGpqLaxV9WBTV6bXGSm3EJhPAOeeCtipqxrqk5TDJw0vAA7EPLc8/pY1gd5jV0XIToKvdyceJotqbqdxi40uF3D9ZKBmHU7MuY5PjvfwflRpzHVVQ9Vj8y3Fu0sAcCB8OOH4Oy4Hfp9tD4NO8sfcN9e41AAbjUp5p6E0FiXONaGxbisqbosBD20ocztwkbjTZ9+siK26rqH7xc+BUANu5hkHOBBOXGWTfwj8Pl926Ew7b3LJWiQjDbCRLfHWsw6vnUyXXYeTKhs8tKHMoP09Hv1Xpe5TTzT0ifg5Ebovt5rnHOBAON+YbG8s+wK/z1sd93lbG9eMgyfvNcRGtqOcnZQJ0GDAOEbnrdRjq2eH9Lb65T1H/3+FrqFrxf+cq5YcHuZZBzgQVmy1Zn4L/D73OxysvFsQybiKTQ2x0feOudBuwGBy9acu29KuNOhlOo1LPXSpSum/e6ahZ8XfiZjgWQc4EN5C3dqecKutiezy2ieOF2hS/R1XsGk7QbhraqrhvzlsUeYR1JMeqx9VWsXpmYYOiP9WhrbjaCDgQGTiWnZdFPi9dgWa+uafGUn8zvcNso8rcLCdv/WRzOfbWF4jW7hONZWZCv61o+9zaOg8mgZ2SvyDKomHAByIdFzByaEHUrqyLfo+IG+bz//ZQBvZqnLmTfudTMRUtwRmrhLeZaWPdm0j6dHNqmWS7bmGbhH/VYhQk+EADoSNpR6O+PnA77WrbLVP7plkdH4TT4i9Kuite7nMJ9j6vYZ2+CDu9PC9cFwuoKHpnMrhRIReNItqnDgQrUx6/C2T+Iv/rB60mwE3XpJ/0FD73LHY52KO68T5MbTK8uIa2sFVRGuohD5dKemnpZp1bCqjoRPi91B5jgOBA4ED8Q/JvX3bSYO4MmfIHJX2q04mjzmub6h9bOmbfctGH5f6b5tNO3ShjHl0zdHnqYraqjIausRj6ShuG3EgcCBwIOTrhNOgWxiuypzfSdi4CvplBZpqgGEc3Ha7wfa5YrHNDU/7xuPxQo3tMNtlXVjp6FPzZ1S1yGSlNHS354PlnIQLDgQOhLJQ5qrXxt9V35B1n39GqDGThSsOIiuQ8mRiFWekwfY5Y7GNy3EaTjhZD2u+2tVtXbgq9S3rUJit1Pu8bv63Ex54fKn7OBA4EIE7EMm3xWSti98tf8/vArY4iCMpn9d95ziT4qWG22Z3B2Mnzp6oW0FLam6H6S7qwoj0LmlVpTR0nxSTr2G9x5f6hAOBAxGwA5FMzfw0agsS/2bLdzBt3sJD5rjFPmlVIkcTmrOk4bbZLu3FiFxIrNB80wA7fOyiLtx2POeqnj+jMA2NM+HdKOBLPRR3TggcCByIEB0IjWp/nxCYlS3//o3jb9oQuANhs8/Lls8mc0eEkMjOlofgo+PFUdvBhtjhT8ccKsoJ3yS9q/hZOQ29KcUV+jgg7iMtACE6EHfFvjeqe8+2OIjDgd9zV12MuOZDn1nd0Z+9kvZrQdSJzTk1N+lwXG2QHW46dGFBAX3o+Hpm6eNOaBr6KPFLSzv8Uq4zsW959kGADsShxHcbtXzOlpBmzLOvFTIXPLiggffdFmcVJ4g6LOFl8VyZYz7oSk4cG3JfmnVE+Gcpv5S3bStNt4vqUkCyMA1NBp50Wj64T3q7tA04EFVzIFYn5pievrAd67JF0/uUIta37bi659YG3vdfxb5srNtEcWbPkAJPF4pfRc71Cfvo6sxQw+ywzWGHLR1ef5VkB2pOS73yjBSioQMlLL/UpZwp4ECUja4CPEsIjOsNyJUe3vX7Fz1WOeqMLVhQE/rE1RhnzEpMKPSLu+CYnrL7mHhTXt5AO3zhsMPuDl+OH1uu/WOIGrpB/hvk2Mk2hqsy3EqefRCQA5EsL7zf80Fg2+e3BbvFGRc1lqmpFTyXW2zzRqqf/a9Xc0JjbuJkf7oC8XWD7WDbBuyknLdt9etYqBq6NeUXT3fwpWyR0nd57kEDHAh9y9HMkKscn0vuleY54XRf8tfFWCvz+9rfNPzef3bc+5fSzPgPF7YA3PjfdBVsc8PtsFeKL+poy7NxImQNTTs10cm56fOWL7SG5x7U3IH4qUWodXsiLW4oGcj3KueKwDnH39aa8E2X6t+afzsTwL0fd9hnc6BzYtpjXoQQVKqreG8sNshbJGyzxTk7FLqGZqXibCcnhAbkZNXEOCUA9XYgNoi9UNwRI9DXEz/X5eLVOftx5QvRtMNxWmYNGntnfj4RyL23LSWPBjwnXGXhdwdkC9sqxJGczkPaiteUmXvBa6jt3GzegMesNwNOXkATHIirkj+hVjtR333iX5wuucoxFMi93ynZR+iGAp4TU0LwepKs1PC6OuGzxaUri2nxSE/EvX0ZjIa+cFzkrLizdw1ZbtZFAWiGAzGa86HeSVT2+Rz9NDWiPovvMuywM/A5MWXR8BDRWKWshE+25Fm6fZ9WHl23iDS/SlPyZhSiodMtBvoo/91L0+VZjZVInqDQ0xaazUxzqX/K8PK285yDBjkQhz0f6DMFPMy+zJhXaYnZvgrs3qcd1bvFlEh1IEJ/gdOkTlnJx24kVhIGjGOq22OtWxazxuFY2jDbdKyhg/LvYJC+FgHbI/YjMVkR0LrHtJD5DA1zIBaIu+KsxidsLKi/neKubLskwHs/2GIH3e5ZzJT4jwNxBZP8H32uHRN3jEjas+xUAx2HwjT0W7Pa8LPjc/qGo0uqD81b0bRp+v81scZ183bGKQtosgOh9JuxPmneVKaNMOkR5YNSfN2FdebteirRl6a0/iHge9+abIuVzjmSSY7OY47UFwDNh6Fbkc8S83faOKE6hzVvi8Y+jKChkJfl5sGwHlMw+KGy/CL/zj4Jc2isgwbT7sAUgIZ2F13mikuR40Aw+KGaaPxDHBvy2vw3AKChPeWSzCfRAgY/VJPkSRgcfQA0tOccTRjtOuZg8EMlSaYTPok5ANDQXnOoxWj7MAmDHyqHHreLty4mMAcAGtprTqUYbRlmYfBDpdBjm3HCO02axZFNADS0Z2hhozFJP/cLDH6oFvFc1YQ+mzAHABraK1SAXmUY7BLmYfBDpTiSuKcHMQcAGtoLNMnVDYfBtmImBj9UhmTNi6uYAwAN7SYaz6DpXN9K/iqKycZZcwY/dJcVMl+RVFN292MSADS0m9zq0HGI8+wDgx+6hwZJvpb5uKRhTAKAhlaBdRnG2oVpGPxQOHqC4kTUbkftpszlbxiyfF6dhbgEs5644FQUABpaGY5mGGsppmHwQ6EMJZyBZFPHIC2LpM7B5zK/8kdxPgA0tFL8LhzfZPBDNzhvuT9aCVGTuA2Y9pPMxzxMCWmqAdDQiqGBWDMphrqMaRj8UDjvpL2Yow2YDgANrRrfZhhqG6Zh8EPhTOd0HtThWIvZANDQKnImxUia3W4RpmHwQ+E8zeE8PBHikADQ0AozmWKkR5iFwQ+lcMTTedAS3YOYCwANrSoLzWpDq5F+xjQMfiiFvqjdsdyjv4TtQwA0tAZsyzDSFkzD4IdS0RMWmk3ys2l/mJ8NYBoANLQO/JpiID2RQYpcBj8AABqKhmaSFtB1D7M0dvAX0QAA0L/AWZxhoBOYhgnEBAIA9A/9y2JHhoHIdscEYgIBAPqH/mVyTdJT6QITiAkEAOgf+pfJmxTjjGEWJhATCADQP/Qvi5UZxtmPaZhATCAAQP/Qvyz2ZRhnBNMwgZhAAID+oX9Z3JD0oj3ABGICAQD6h/5lMpVimGuYBQAAALL4OsOz2olpAAAAIIvDGQ7EEkwDAAAAWaRVAnye8VktqjWKyQAAAMJGSwnPpDgQF1M+uyxqH2SuQiAAAAAEzEZJ377Y2vK5wag9jtoEJgMAAIBjKc7DrHEYkoxH7ZPMrUIAAABA4NxKcSDet3zmsvn5LswFAAAASlr+By2gNWxanGDqCqYCAAAAZaH4ZdqajNoA5gIAAABfB+Jh1L7AVAAAAJBk0uI8aCnvQUwEAAAArWicgwZJaizEdNTeRu26zB3vBAAAgDb4H2kIhekV6rKKAAABGXRFWHRNYXRoTUwAPG1hdGggeG1sbnM9Imh0dHA6Ly93d3cudzMub3JnLzE5OTgvTWF0aC9NYXRoTUwiPjxtc3R5bGUgbWF0aHNpemU9IjE2cHgiPjxtc3ViPjxtaT5zPC9taT48bWk+dDwvbWk+PC9tc3ViPjxtbz49PC9tbz48bWZlbmNlZCBjbG9zZT0iXSIgb3Blbj0iWyI+PG1yb3c+PG1pPng8L21pPjxtbz4mI3hBMDs8L21vPjxtaT55PC9taT48bW8+JiN4QTA7PC9tbz48bWk+djwvbWk+PG1vPiYjeEEwOzwvbW8+PG1pPiYjeDNCODs8L21pPjwvbXJvdz48L21mZW5jZWQ+PC9tc3R5bGU+PC9tYXRoPk0pvtsAAAAASUVORK5CYII=\&quot;,\&quot;slideId\&quot;:316,\&quot;accessibleText\&quot;:\&quot;s 下標 t 等於 左中括號 x 空格 y 空格 v 空格 theta （ 小寫 ） 右中括號\&quot;,\&quot;imageHeight\&quot;:15.675675675675675},{\&quot;mathml\&quot;:\&quot;&lt;math style=\\\&quot;font-family:stix;font-size:16px;\\\&quot; xmlns=\\\&quot;http://www.w3.org/1998/Math/MathML\\\&quot;&gt;&lt;mstyle mathsize=\\\&quot;16px\\\&quot;&gt;&lt;msub&gt;&lt;mi&gt;s&lt;/mi&gt;&lt;mi&gt;t&lt;/mi&gt;&lt;/msub&gt;&lt;/mstyle&gt;&lt;/math&gt;\&quot;,\&quot;base64Image\&quot;:\&quot;iVBORw0KGgoAAAANSUhEUgAAAE4AAABXCAYAAACqc3NOAAAACXBIWXMAAA7EAAAOxAGVKw4bAAAABGJhU0UAAAAs8vz+fQAABDJJREFUeNrtnX9EnVEYx49MciWSJJMxk5lkzEwyGclcM4m59sfMjCvTH8nITJKJZKY/ZiTpj8wlk/6YxExmMjFJZhIzk8lEMsmV0c7jPe9673vPec55f+yfp+fL19JuD++n857znHOecxIiHTVKP5Self4s/Vu6KP1H+lB9b0Y6J12LxBmRPpZuEMR1QbqgAB07Gj67LD0sfVu6Q7pLekz9f5E6tF7pIw2YbelB6RbpCvXZM9JtqkXtWMCuU4Y2ZHjoBemM5WerVSs1gStQhZY1PPBX6aoIcWYMcZ5ThAav3jfDAz+IGKtSwQ7HyVEEdwt5xepixOvSxLlJEdwMAi6uNkJxqiiCW0fAVcSM+TgQg2wqcoiAa48Z82IgxipVcFj+NZ4g7j71VARrcbsqR4ujeRVjlCq4ZUurexYz7gTlVEQE5pPYPLQ1RtwO9Zq2UgV3zWESv5XglSWtTQd4bxhTufocl4+GGVX5HPOnI7x7jKtUvcJ90bKLceFzTJNhGb2FcZ3oinBfLv8hXc/I3PO6oJcZV+lAsREB3lNGdqJm1Y+5Dhbc3wWUjdDq1hhXqUYiwMsxrmirJ743GVWpoBRizxHedcZVqvuO4Ejtn8KyUUH9m0SfHMB9pAQun1K+1eYA7oASuCn1UHMpxFp1yOnIyN802U4hlm3djtQe6lrgwZoSxmqxgNuhBK4YeLB8wlgVFnDzlCbswQdbTCEmBm6QCrh2TefdlOIvIuxmKuC6RXobzKAbCLR3lPq3PkOu1Rgz3gsE3GVK4Ey1b3FyujpkzjpCbY45n2JH/pb6SBrUlqUzHxP24kFoaUuGn39FdVWjGMrq90Pf89fR+kIjIoyeUBs8ofrEMDDYvL5DFVp14EH7Qy3rrPAqyj8I9xVeMFSnQ5lqRhBWp2pdtqrKVjVarqrWVVSGr9fVktQAtVGT5a7z0ivCWx5jRZhj+0tiDC6CJgXBhdb/rUFxCg7jpa3+UFaQZyR26TbTzzEWs2qEV6+sy0FZBsERge+G5H2S8ZQLkvM5y6ynmzF5gv5qWtjvA7C59rSBW0gIDLzH7c+T6ZQQHzGIkOwG3cRocC1xGhJdcIGM7rKZKUaDq9PwmvYwGlyjQl89VcNocK0IroaPrIzQ3z42zmhw9Rj6tyyjwfVSA+1IjbQsRF804N4zFlwNhtd0iNHgyhnA8W6WRbMaaIeMxS7dJQx81YdFzYbXtJfR4MobwF1iNLh0+wy/GItduuPvs4wF11XDa3qX0eAaMIBrZDS4FoX78XaY7L9mZF69m26ZXFfMDfuvsA34iLF5Z/9dduuhDhrKcflGHqUnQr9MHr5VEc5mHAiuUvon3S7+bugz/slw3oy25G8wsa9X9hPjaUZ1ooxwqwuBzZtKxhUNHFSY1zKqcq0I/PZYvnrXoHrV+ft/uQlq5Aoi4RVFfwGV2wntB88VfQAAAIF0RVh0TWF0aE1MADxtYXRoIHhtbG5zPSJodHRwOi8vd3d3LnczLm9yZy8xOTk4L01hdGgvTWF0aE1MIj48bXN0eWxlIG1hdGhzaXplPSIxNnB4Ij48bXN1Yj48bWk+czwvbWk+PG1pPnQ8L21pPjwvbXN1Yj48L21zdHlsZT48L21hdGg+bbx1cAAAAABJRU5ErkJggg==\&quot;,\&quot;slideId\&quot;:316,\&quot;accessibleText\&quot;:\&quot;s 下標 t\&quot;,\&quot;imageHeight\&quot;:9.405405405405405}]&quot;"/>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SOLabTemplate</Template>
  <TotalTime>16442</TotalTime>
  <Words>4009</Words>
  <Application>Microsoft Office PowerPoint</Application>
  <PresentationFormat>如螢幕大小 (4:3)</PresentationFormat>
  <Paragraphs>195</Paragraphs>
  <Slides>15</Slides>
  <Notes>15</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15</vt:i4>
      </vt:variant>
    </vt:vector>
  </HeadingPairs>
  <TitlesOfParts>
    <vt:vector size="22" baseType="lpstr">
      <vt:lpstr>Noto Sans CJK TC Regular</vt:lpstr>
      <vt:lpstr>微軟正黑體</vt:lpstr>
      <vt:lpstr>新細明體</vt:lpstr>
      <vt:lpstr>Arial</vt:lpstr>
      <vt:lpstr>Calibri</vt:lpstr>
      <vt:lpstr>Cambria Math</vt:lpstr>
      <vt:lpstr>SOLabTemplate</vt:lpstr>
      <vt:lpstr> 碰撞風險評估討論​  ​ 國立台灣大學機械工程所 設計組  學生: 王邑安* ​指導教授: 詹魁元博士   </vt:lpstr>
      <vt:lpstr>大綱</vt:lpstr>
      <vt:lpstr>Time to Collision (TTC)</vt:lpstr>
      <vt:lpstr>Time to Collision (TTC)</vt:lpstr>
      <vt:lpstr>二維風險評估—風險場</vt:lpstr>
      <vt:lpstr>力場風險</vt:lpstr>
      <vt:lpstr>機率風險—高斯分布模型</vt:lpstr>
      <vt:lpstr>機率風險—高斯分布模型</vt:lpstr>
      <vt:lpstr>機率風險—高斯分布模型</vt:lpstr>
      <vt:lpstr>機率風險—指數分布模型</vt:lpstr>
      <vt:lpstr>機率風險—指數分布模型</vt:lpstr>
      <vt:lpstr>機率風險—指數分布模型</vt:lpstr>
      <vt:lpstr>補充) Delta-V</vt:lpstr>
      <vt:lpstr>補充) 速度障礙法(VO)</vt:lpstr>
      <vt:lpstr>補充) 速度障礙法(VO)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SOLab</dc:creator>
  <cp:lastModifiedBy>wangia@solab.me.ntu.edu.tw</cp:lastModifiedBy>
  <cp:revision>719</cp:revision>
  <cp:lastPrinted>2018-06-26T01:00:07Z</cp:lastPrinted>
  <dcterms:created xsi:type="dcterms:W3CDTF">2016-07-22T06:12:02Z</dcterms:created>
  <dcterms:modified xsi:type="dcterms:W3CDTF">2025-04-09T07:12:27Z</dcterms:modified>
</cp:coreProperties>
</file>