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90" r:id="rId2"/>
    <p:sldId id="291" r:id="rId3"/>
    <p:sldId id="361" r:id="rId4"/>
    <p:sldId id="363" r:id="rId5"/>
    <p:sldId id="364" r:id="rId6"/>
    <p:sldId id="365" r:id="rId7"/>
  </p:sldIdLst>
  <p:sldSz cx="9144000" cy="6858000" type="screen4x3"/>
  <p:notesSz cx="7010400" cy="92964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琮祐 柯" initials="琮祐" lastIdx="2" clrIdx="0">
    <p:extLst>
      <p:ext uri="{19B8F6BF-5375-455C-9EA6-DF929625EA0E}">
        <p15:presenceInfo xmlns:p15="http://schemas.microsoft.com/office/powerpoint/2012/main" userId="044ac11142667f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2CA02C"/>
    <a:srgbClr val="FF8011"/>
    <a:srgbClr val="FFFEFE"/>
    <a:srgbClr val="4C92C3"/>
    <a:srgbClr val="0070C0"/>
    <a:srgbClr val="65A9D9"/>
    <a:srgbClr val="00ADED"/>
    <a:srgbClr val="0000CC"/>
    <a:srgbClr val="005A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深色樣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9097" autoAdjust="0"/>
  </p:normalViewPr>
  <p:slideViewPr>
    <p:cSldViewPr snapToGrid="0">
      <p:cViewPr varScale="1">
        <p:scale>
          <a:sx n="90" d="100"/>
          <a:sy n="90" d="100"/>
        </p:scale>
        <p:origin x="1856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872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6434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6434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6433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6433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200"/>
            </a:lvl1pPr>
          </a:lstStyle>
          <a:p>
            <a:fld id="{FEE0CA31-E5E3-45BC-BBD4-A7AF04282E4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213083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6434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6434"/>
          </a:xfrm>
          <a:prstGeom prst="rect">
            <a:avLst/>
          </a:prstGeom>
        </p:spPr>
        <p:txBody>
          <a:bodyPr vert="horz" lIns="91426" tIns="45714" rIns="91426" bIns="45714" rtlCol="0"/>
          <a:lstStyle>
            <a:lvl1pPr algn="r">
              <a:defRPr sz="1200"/>
            </a:lvl1pPr>
          </a:lstStyle>
          <a:p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26" tIns="45714" rIns="91426" bIns="45714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5"/>
            <a:ext cx="5608320" cy="3660458"/>
          </a:xfrm>
          <a:prstGeom prst="rect">
            <a:avLst/>
          </a:prstGeom>
        </p:spPr>
        <p:txBody>
          <a:bodyPr vert="horz" lIns="91426" tIns="45714" rIns="91426" bIns="45714" rtlCol="0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6433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6433"/>
          </a:xfrm>
          <a:prstGeom prst="rect">
            <a:avLst/>
          </a:prstGeom>
        </p:spPr>
        <p:txBody>
          <a:bodyPr vert="horz" lIns="91426" tIns="45714" rIns="91426" bIns="45714" rtlCol="0" anchor="b"/>
          <a:lstStyle>
            <a:lvl1pPr algn="r">
              <a:defRPr sz="1200"/>
            </a:lvl1pPr>
          </a:lstStyle>
          <a:p>
            <a:fld id="{10660120-89E1-439A-B248-C3EDD6196B2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86435"/>
      </p:ext>
    </p:extLst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dirty="0"/>
          </a:p>
          <a:p>
            <a:br>
              <a:rPr lang="en-US" altLang="zh-TW" sz="1200" dirty="0"/>
            </a:br>
            <a:endParaRPr lang="en-US" altLang="zh-TW" sz="1200" dirty="0"/>
          </a:p>
          <a:p>
            <a:endParaRPr lang="zh-TW" altLang="en-US" sz="12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80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2" indent="0" algn="just">
              <a:buFont typeface="Arial" panose="020B0604020202020204" pitchFamily="34" charset="0"/>
              <a:buNone/>
            </a:pPr>
            <a:endParaRPr lang="en-US" altLang="zh-TW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990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5"/>
          <a:stretch/>
        </p:blipFill>
        <p:spPr>
          <a:xfrm>
            <a:off x="0" y="6617898"/>
            <a:ext cx="9144000" cy="247926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10350"/>
            <a:ext cx="9144000" cy="247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082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625672"/>
            <a:ext cx="2057400" cy="2160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fld id="{6D77D3CB-5987-4045-A9DE-313BCFC794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07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5"/>
          <a:stretch/>
        </p:blipFill>
        <p:spPr>
          <a:xfrm>
            <a:off x="0" y="6617898"/>
            <a:ext cx="9144000" cy="247926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610350"/>
            <a:ext cx="9144000" cy="2476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40082"/>
            <a:ext cx="77724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+mj-lt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518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625672"/>
            <a:ext cx="2057400" cy="2160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fld id="{6D77D3CB-5987-4045-A9DE-313BCFC794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07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5"/>
          <a:stretch/>
        </p:blipFill>
        <p:spPr>
          <a:xfrm>
            <a:off x="0" y="6617898"/>
            <a:ext cx="9144000" cy="2479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6634"/>
            <a:ext cx="7886700" cy="5261122"/>
          </a:xfrm>
        </p:spPr>
        <p:txBody>
          <a:bodyPr>
            <a:normAutofit/>
          </a:bodyPr>
          <a:lstStyle>
            <a:lvl1pPr>
              <a:defRPr sz="2000">
                <a:latin typeface="+mj-lt"/>
                <a:ea typeface="+mj-ea"/>
              </a:defRPr>
            </a:lvl1pPr>
            <a:lvl2pPr>
              <a:defRPr sz="1800">
                <a:latin typeface="+mj-lt"/>
                <a:ea typeface="+mj-ea"/>
              </a:defRPr>
            </a:lvl2pPr>
            <a:lvl3pPr>
              <a:defRPr sz="1600">
                <a:latin typeface="+mj-lt"/>
                <a:ea typeface="+mj-ea"/>
              </a:defRPr>
            </a:lvl3pPr>
            <a:lvl4pPr>
              <a:defRPr sz="1400">
                <a:latin typeface="+mj-lt"/>
                <a:ea typeface="+mj-ea"/>
              </a:defRPr>
            </a:lvl4pPr>
            <a:lvl5pPr>
              <a:defRPr sz="1400">
                <a:latin typeface="+mj-lt"/>
                <a:ea typeface="+mj-ea"/>
              </a:defRPr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625672"/>
            <a:ext cx="2057400" cy="2160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fld id="{6D77D3CB-5987-4045-A9DE-313BCFC794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0" y="-17967"/>
            <a:ext cx="7886700" cy="88434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35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5"/>
          <a:stretch/>
        </p:blipFill>
        <p:spPr>
          <a:xfrm>
            <a:off x="0" y="6617898"/>
            <a:ext cx="9144000" cy="24792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6634"/>
            <a:ext cx="7886700" cy="5261122"/>
          </a:xfrm>
        </p:spPr>
        <p:txBody>
          <a:bodyPr>
            <a:normAutofit/>
          </a:bodyPr>
          <a:lstStyle>
            <a:lvl1pPr>
              <a:defRPr sz="2000">
                <a:latin typeface="+mj-lt"/>
                <a:ea typeface="+mj-ea"/>
              </a:defRPr>
            </a:lvl1pPr>
            <a:lvl2pPr>
              <a:defRPr sz="1800">
                <a:latin typeface="+mj-lt"/>
                <a:ea typeface="+mj-ea"/>
              </a:defRPr>
            </a:lvl2pPr>
            <a:lvl3pPr>
              <a:defRPr sz="1600">
                <a:latin typeface="+mj-lt"/>
                <a:ea typeface="+mj-ea"/>
              </a:defRPr>
            </a:lvl3pPr>
            <a:lvl4pPr>
              <a:defRPr sz="1400">
                <a:latin typeface="+mj-lt"/>
                <a:ea typeface="+mj-ea"/>
              </a:defRPr>
            </a:lvl4pPr>
            <a:lvl5pPr>
              <a:defRPr sz="1400">
                <a:latin typeface="+mj-lt"/>
                <a:ea typeface="+mj-ea"/>
              </a:defRPr>
            </a:lvl5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625672"/>
            <a:ext cx="2057400" cy="2160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fld id="{6D77D3CB-5987-4045-A9DE-313BCFC794EF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228600" y="16328"/>
            <a:ext cx="7886700" cy="884349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8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5"/>
          <a:stretch/>
        </p:blipFill>
        <p:spPr>
          <a:xfrm>
            <a:off x="0" y="6617898"/>
            <a:ext cx="9144000" cy="24792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28650" y="256628"/>
            <a:ext cx="7886700" cy="884349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/>
              <a:t>Click to edit Master title style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625672"/>
            <a:ext cx="2057400" cy="2160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fld id="{6D77D3CB-5987-4045-A9DE-313BCFC794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117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385"/>
          <a:stretch/>
        </p:blipFill>
        <p:spPr>
          <a:xfrm>
            <a:off x="0" y="6617898"/>
            <a:ext cx="9144000" cy="247926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6600" y="6625672"/>
            <a:ext cx="2057400" cy="216000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fld id="{6D77D3CB-5987-4045-A9DE-313BCFC794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283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"/>
          <a:stretch/>
        </p:blipFill>
        <p:spPr>
          <a:xfrm>
            <a:off x="0" y="1845123"/>
            <a:ext cx="9144000" cy="3086099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 idx="4294967295"/>
          </p:nvPr>
        </p:nvSpPr>
        <p:spPr>
          <a:xfrm>
            <a:off x="685800" y="2602819"/>
            <a:ext cx="7772400" cy="1682750"/>
          </a:xfrm>
        </p:spPr>
        <p:txBody>
          <a:bodyPr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>
                <a:latin typeface="+mj-ea"/>
                <a:ea typeface="+mj-ea"/>
              </a:defRPr>
            </a:lvl1pPr>
          </a:lstStyle>
          <a:p>
            <a:pPr algn="ctr"/>
            <a:endParaRPr lang="zh-TW" altLang="en-US" sz="3600" b="1">
              <a:solidFill>
                <a:schemeClr val="bg1"/>
              </a:solidFill>
            </a:endParaRPr>
          </a:p>
        </p:txBody>
      </p:sp>
      <p:sp>
        <p:nvSpPr>
          <p:cNvPr id="8" name="副標題 9"/>
          <p:cNvSpPr>
            <a:spLocks noGrp="1"/>
          </p:cNvSpPr>
          <p:nvPr>
            <p:ph type="subTitle" idx="4294967295"/>
          </p:nvPr>
        </p:nvSpPr>
        <p:spPr>
          <a:xfrm>
            <a:off x="1143000" y="5282293"/>
            <a:ext cx="6858000" cy="1134382"/>
          </a:xfrm>
        </p:spPr>
        <p:txBody>
          <a:bodyPr>
            <a:normAutofit/>
          </a:bodyPr>
          <a:lstStyle>
            <a:lvl1pPr marL="0" indent="0" algn="ctr">
              <a:defRPr/>
            </a:lvl1pPr>
          </a:lstStyle>
          <a:p>
            <a:pPr marL="0" indent="0" algn="ctr">
              <a:buNone/>
            </a:pPr>
            <a:endParaRPr lang="zh-TW" altLang="en-US" sz="2400">
              <a:latin typeface="+mj-lt"/>
              <a:ea typeface="+mj-ea"/>
            </a:endParaRPr>
          </a:p>
        </p:txBody>
      </p:sp>
      <p:pic>
        <p:nvPicPr>
          <p:cNvPr id="9" name="Picture 6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3" t="952" r="1160" b="76785"/>
          <a:stretch/>
        </p:blipFill>
        <p:spPr>
          <a:xfrm>
            <a:off x="97971" y="65313"/>
            <a:ext cx="8939894" cy="152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9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77D3CB-5987-4045-A9DE-313BCFC794EF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922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8" r:id="rId2"/>
    <p:sldLayoutId id="2147483662" r:id="rId3"/>
    <p:sldLayoutId id="2147483670" r:id="rId4"/>
    <p:sldLayoutId id="2147483666" r:id="rId5"/>
    <p:sldLayoutId id="2147483667" r:id="rId6"/>
    <p:sldLayoutId id="2147483669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559876" y="2954990"/>
            <a:ext cx="8033933" cy="3898900"/>
          </a:xfrm>
        </p:spPr>
        <p:txBody>
          <a:bodyPr anchor="ctr">
            <a:noAutofit/>
          </a:bodyPr>
          <a:lstStyle/>
          <a:p>
            <a:pPr algn="ctr"/>
            <a:r>
              <a:rPr lang="zh-TW" altLang="en-US" sz="2400" b="1" dirty="0">
                <a:solidFill>
                  <a:schemeClr val="bg1"/>
                </a:solidFill>
                <a:latin typeface="Arial"/>
                <a:ea typeface="微軟正黑體"/>
                <a:cs typeface="Arial"/>
              </a:rPr>
              <a:t>基於指數碰撞風險模型之車輛最佳行駛決策與應用</a:t>
            </a:r>
            <a:br>
              <a:rPr lang="en-US" altLang="zh-TW" sz="2400" b="1" dirty="0">
                <a:latin typeface="+mj-ea"/>
                <a:cs typeface="Times New Roman"/>
              </a:rPr>
            </a:br>
            <a:br>
              <a:rPr lang="zh-TW" altLang="en-US" sz="2400" b="1" dirty="0">
                <a:latin typeface="+mj-ea"/>
                <a:cs typeface="Times New Roman" panose="02020603050405020304" pitchFamily="18" charset="0"/>
              </a:rPr>
            </a:br>
            <a:r>
              <a:rPr lang="en" altLang="zh-TW" sz="2400" b="1" dirty="0">
                <a:solidFill>
                  <a:schemeClr val="bg1"/>
                </a:solidFill>
                <a:latin typeface="微軟正黑體"/>
                <a:ea typeface="微軟正黑體"/>
                <a:cs typeface="Times New Roman"/>
              </a:rPr>
              <a:t> </a:t>
            </a:r>
            <a:r>
              <a:rPr lang="en-US" sz="2400" dirty="0">
                <a:solidFill>
                  <a:schemeClr val="bg1"/>
                </a:solidFill>
                <a:ea typeface="+mj-lt"/>
                <a:cs typeface="+mj-lt"/>
              </a:rPr>
              <a:t>Optimal driving decisions for Vehicles using Exponential Risk Model </a:t>
            </a:r>
            <a:br>
              <a:rPr lang="en" altLang="zh-TW" sz="2400" b="1" dirty="0">
                <a:latin typeface="+mj-ea"/>
                <a:cs typeface="Times New Roman" panose="02020603050405020304" pitchFamily="18" charset="0"/>
              </a:rPr>
            </a:br>
            <a:r>
              <a:rPr lang="en" altLang="zh-TW" sz="2400" b="1" dirty="0">
                <a:solidFill>
                  <a:schemeClr val="bg1"/>
                </a:solidFill>
                <a:latin typeface="+mj-ea"/>
                <a:cs typeface="Times New Roman"/>
              </a:rPr>
              <a:t>​</a:t>
            </a:r>
            <a:br>
              <a:rPr lang="en" altLang="zh-TW" sz="2400" b="1" dirty="0">
                <a:latin typeface="+mj-ea"/>
                <a:cs typeface="Times New Roman"/>
              </a:rPr>
            </a:br>
            <a:br>
              <a:rPr lang="en-US" altLang="zh-TW" sz="1800" dirty="0">
                <a:latin typeface="+mj-ea"/>
                <a:cs typeface="Times New Roman"/>
              </a:rPr>
            </a:br>
            <a:r>
              <a:rPr lang="en" altLang="zh-TW" sz="2400" b="1" dirty="0">
                <a:solidFill>
                  <a:schemeClr val="bg1"/>
                </a:solidFill>
                <a:latin typeface="+mj-ea"/>
                <a:cs typeface="Times New Roman"/>
              </a:rPr>
              <a:t>​</a:t>
            </a:r>
            <a:br>
              <a:rPr lang="en" altLang="zh-TW" sz="2400" b="1" dirty="0">
                <a:latin typeface="微軟正黑體"/>
                <a:cs typeface="Times New Roman"/>
              </a:rPr>
            </a:br>
            <a:r>
              <a:rPr lang="zh-TW" altLang="en-US" sz="1800" b="1" dirty="0">
                <a:latin typeface="微軟正黑體"/>
                <a:cs typeface="Times New Roman"/>
              </a:rPr>
              <a:t>國立台灣大學機械工程所 設計組</a:t>
            </a:r>
            <a:br>
              <a:rPr lang="en-US" altLang="zh-TW" sz="1800" b="1" dirty="0">
                <a:latin typeface="微軟正黑體"/>
                <a:cs typeface="Times New Roman"/>
              </a:rPr>
            </a:br>
            <a:br>
              <a:rPr lang="en" altLang="zh-TW" sz="1800" b="1" dirty="0">
                <a:latin typeface="微軟正黑體"/>
                <a:cs typeface="Times New Roman"/>
              </a:rPr>
            </a:br>
            <a:r>
              <a:rPr lang="zh-TW" altLang="en-US" sz="1800" dirty="0">
                <a:latin typeface="微軟正黑體"/>
                <a:cs typeface="Times New Roman"/>
              </a:rPr>
              <a:t>學生</a:t>
            </a:r>
            <a:r>
              <a:rPr lang="en-US" altLang="zh-TW" sz="1800" dirty="0">
                <a:latin typeface="微軟正黑體"/>
                <a:cs typeface="Times New Roman"/>
              </a:rPr>
              <a:t>:</a:t>
            </a:r>
            <a:r>
              <a:rPr lang="zh-TW" altLang="en-US" sz="1800" dirty="0">
                <a:latin typeface="微軟正黑體"/>
                <a:cs typeface="Times New Roman"/>
              </a:rPr>
              <a:t> </a:t>
            </a:r>
            <a:r>
              <a:rPr lang="zh-TW" altLang="en-US" sz="1800" dirty="0">
                <a:ea typeface="+mj-lt"/>
                <a:cs typeface="+mj-lt"/>
              </a:rPr>
              <a:t>柯琮祐、王邑安*</a:t>
            </a:r>
            <a:br>
              <a:rPr lang="en-US" altLang="zh-TW" sz="1800" b="1" dirty="0">
                <a:latin typeface="+mj-ea"/>
                <a:cs typeface="Times New Roman"/>
              </a:rPr>
            </a:br>
            <a:r>
              <a:rPr lang="en" altLang="zh-TW" sz="2400" b="1" dirty="0">
                <a:solidFill>
                  <a:schemeClr val="bg1"/>
                </a:solidFill>
                <a:latin typeface="+mj-ea"/>
                <a:cs typeface="Times New Roman"/>
              </a:rPr>
              <a:t>​</a:t>
            </a:r>
            <a:r>
              <a:rPr lang="zh-TW" altLang="en-US" sz="1800" dirty="0">
                <a:latin typeface="+mj-ea"/>
                <a:cs typeface="Times New Roman"/>
              </a:rPr>
              <a:t>指導教授</a:t>
            </a:r>
            <a:r>
              <a:rPr lang="en-US" altLang="zh-TW" sz="1800" dirty="0">
                <a:latin typeface="+mj-ea"/>
                <a:cs typeface="Times New Roman"/>
              </a:rPr>
              <a:t>: </a:t>
            </a:r>
            <a:r>
              <a:rPr lang="zh-TW" altLang="en-US" sz="1800" b="1" dirty="0">
                <a:latin typeface="+mj-ea"/>
                <a:cs typeface="Times New Roman"/>
              </a:rPr>
              <a:t>詹魁元</a:t>
            </a:r>
            <a:r>
              <a:rPr lang="zh-TW" altLang="en-US" sz="1800" dirty="0">
                <a:latin typeface="+mj-ea"/>
                <a:cs typeface="Times New Roman"/>
              </a:rPr>
              <a:t>博士</a:t>
            </a:r>
            <a:br>
              <a:rPr lang="en-US" altLang="zh-TW" sz="1800" dirty="0">
                <a:latin typeface="+mj-ea"/>
                <a:cs typeface="Times New Roman" panose="02020603050405020304" pitchFamily="18" charset="0"/>
              </a:rPr>
            </a:br>
            <a:br>
              <a:rPr lang="en-US" altLang="zh-TW" sz="2400" dirty="0">
                <a:latin typeface="+mj-ea"/>
                <a:cs typeface="Times New Roman" panose="02020603050405020304" pitchFamily="18" charset="0"/>
              </a:rPr>
            </a:br>
            <a:br>
              <a:rPr lang="en" altLang="zh-TW" sz="2400" dirty="0">
                <a:latin typeface="+mj-ea"/>
                <a:cs typeface="Times New Roman" panose="02020603050405020304" pitchFamily="18" charset="0"/>
              </a:rPr>
            </a:br>
            <a:endParaRPr lang="zh-TW" altLang="en-US" sz="2400" b="1" dirty="0">
              <a:solidFill>
                <a:schemeClr val="bg1"/>
              </a:solidFill>
              <a:latin typeface="+mj-ea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05698F2-9EDB-4282-9935-1DFE72A26BAC}"/>
              </a:ext>
            </a:extLst>
          </p:cNvPr>
          <p:cNvSpPr txBox="1"/>
          <p:nvPr/>
        </p:nvSpPr>
        <p:spPr>
          <a:xfrm>
            <a:off x="2575152" y="1877851"/>
            <a:ext cx="39936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TW" dirty="0">
              <a:latin typeface="Bahnschrift SemiBold Condensed" panose="020B0502040204020203" pitchFamily="34" charset="0"/>
            </a:endParaRPr>
          </a:p>
          <a:p>
            <a:r>
              <a:rPr lang="en-US" altLang="zh-TW" sz="3600" b="1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iCMMT</a:t>
            </a:r>
            <a:r>
              <a:rPr lang="en-US" altLang="zh-TW" sz="3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SemiBold Condensed" panose="020B0502040204020203" pitchFamily="34" charset="0"/>
              </a:rPr>
              <a:t> and CSMMT 2024</a:t>
            </a:r>
            <a:endParaRPr lang="zh-TW" alt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SemiBold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63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04"/>
    </mc:Choice>
    <mc:Fallback xmlns="">
      <p:transition spd="slow" advTm="1840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E27E9203-7BF6-A82C-7CF8-4AB05964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D3CB-5987-4045-A9DE-313BCFC794EF}" type="slidenum">
              <a:rPr lang="zh-TW" altLang="en-US" smtClean="0"/>
              <a:pPr/>
              <a:t>2</a:t>
            </a:fld>
            <a:endParaRPr lang="zh-TW" altLang="en-US" dirty="0"/>
          </a:p>
        </p:txBody>
      </p:sp>
      <p:sp>
        <p:nvSpPr>
          <p:cNvPr id="47" name="標題 3">
            <a:extLst>
              <a:ext uri="{FF2B5EF4-FFF2-40B4-BE49-F238E27FC236}">
                <a16:creationId xmlns:a16="http://schemas.microsoft.com/office/drawing/2014/main" id="{1EBFFCD0-661B-F83B-53B3-472C2A04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TW" altLang="en-US" dirty="0">
                <a:latin typeface="+mj-ea"/>
              </a:rPr>
              <a:t>大綱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4F2C7BD-2136-4524-B082-87075E444A12}"/>
              </a:ext>
            </a:extLst>
          </p:cNvPr>
          <p:cNvGrpSpPr/>
          <p:nvPr/>
        </p:nvGrpSpPr>
        <p:grpSpPr>
          <a:xfrm>
            <a:off x="6333067" y="0"/>
            <a:ext cx="2810933" cy="668866"/>
            <a:chOff x="7780867" y="211667"/>
            <a:chExt cx="2810933" cy="66886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93DE8A8-1D71-4D04-9FB4-8D1384B5B7BD}"/>
                </a:ext>
              </a:extLst>
            </p:cNvPr>
            <p:cNvSpPr/>
            <p:nvPr/>
          </p:nvSpPr>
          <p:spPr>
            <a:xfrm>
              <a:off x="7780867" y="211667"/>
              <a:ext cx="2810933" cy="668866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B804C95-7688-4495-889C-D699504AF92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45641" y="307446"/>
              <a:ext cx="2334347" cy="468000"/>
              <a:chOff x="0" y="0"/>
              <a:chExt cx="4211517" cy="851040"/>
            </a:xfrm>
          </p:grpSpPr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43A0757F-CCA7-46BB-8510-264ABFC05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0" y="0"/>
                <a:ext cx="1414440" cy="851040"/>
              </a:xfrm>
              <a:prstGeom prst="rect">
                <a:avLst/>
              </a:prstGeom>
            </p:spPr>
          </p:pic>
          <p:sp>
            <p:nvSpPr>
              <p:cNvPr id="12" name="文字方塊 19">
                <a:extLst>
                  <a:ext uri="{FF2B5EF4-FFF2-40B4-BE49-F238E27FC236}">
                    <a16:creationId xmlns:a16="http://schemas.microsoft.com/office/drawing/2014/main" id="{FB68F39A-564A-4754-BB91-8A0607FF331C}"/>
                  </a:ext>
                </a:extLst>
              </p:cNvPr>
              <p:cNvSpPr txBox="1"/>
              <p:nvPr/>
            </p:nvSpPr>
            <p:spPr>
              <a:xfrm>
                <a:off x="2133502" y="40139"/>
                <a:ext cx="2078015" cy="492590"/>
              </a:xfrm>
              <a:prstGeom prst="rect">
                <a:avLst/>
              </a:prstGeom>
            </p:spPr>
            <p:txBody>
              <a:bodyPr vert="horz" wrap="none" lIns="90000" tIns="45000" rIns="90000" bIns="45000" anchorCtr="0" compatLnSpc="0">
                <a:spAutoFit/>
              </a:bodyPr>
              <a:lstStyle/>
              <a:p>
                <a:pPr algn="ctr" hangingPunct="0">
                  <a:lnSpc>
                    <a:spcPts val="1585"/>
                  </a:lnSpc>
                </a:pPr>
                <a:r>
                  <a:rPr lang="en-US" sz="1300" b="1" kern="150" dirty="0">
                    <a:effectLst/>
                    <a:latin typeface="Noto Sans CJK TC Regular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National Taiwan University</a:t>
                </a:r>
                <a:endParaRPr lang="zh-TW" sz="1200" kern="15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ctr" hangingPunct="0">
                  <a:lnSpc>
                    <a:spcPts val="1585"/>
                  </a:lnSpc>
                </a:pPr>
                <a:r>
                  <a:rPr lang="en-US" sz="1150" kern="150" dirty="0">
                    <a:effectLst/>
                    <a:latin typeface="Noto Sans CJK TC Regular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System Optimization Laboratory</a:t>
                </a:r>
                <a:endParaRPr lang="zh-TW" sz="1200" kern="15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095520C1-A494-4D3E-8513-80DC996662FA}"/>
              </a:ext>
            </a:extLst>
          </p:cNvPr>
          <p:cNvSpPr/>
          <p:nvPr/>
        </p:nvSpPr>
        <p:spPr>
          <a:xfrm>
            <a:off x="1438939" y="1346961"/>
            <a:ext cx="2261191" cy="5670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一維風險評估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4406565-8A0E-46C7-897F-CEB0A877C770}"/>
              </a:ext>
            </a:extLst>
          </p:cNvPr>
          <p:cNvSpPr/>
          <p:nvPr/>
        </p:nvSpPr>
        <p:spPr>
          <a:xfrm>
            <a:off x="5319200" y="1339419"/>
            <a:ext cx="2261191" cy="56707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二維風險評估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EEA5F1B-26FC-4AA7-9E90-FACEC52884A5}"/>
              </a:ext>
            </a:extLst>
          </p:cNvPr>
          <p:cNvSpPr/>
          <p:nvPr/>
        </p:nvSpPr>
        <p:spPr>
          <a:xfrm>
            <a:off x="1438940" y="2622457"/>
            <a:ext cx="2261191" cy="56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TTC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93CFDCF-6C69-40BB-A190-ABAA31039648}"/>
              </a:ext>
            </a:extLst>
          </p:cNvPr>
          <p:cNvSpPr/>
          <p:nvPr/>
        </p:nvSpPr>
        <p:spPr>
          <a:xfrm>
            <a:off x="5319201" y="2618686"/>
            <a:ext cx="2261191" cy="56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風險場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A1331D6-0974-4824-B152-614E69417DEA}"/>
              </a:ext>
            </a:extLst>
          </p:cNvPr>
          <p:cNvSpPr/>
          <p:nvPr/>
        </p:nvSpPr>
        <p:spPr>
          <a:xfrm>
            <a:off x="1438940" y="3897953"/>
            <a:ext cx="2261191" cy="56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力場風險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C626C7A-0F97-497D-8558-DBFDACE70879}"/>
              </a:ext>
            </a:extLst>
          </p:cNvPr>
          <p:cNvSpPr/>
          <p:nvPr/>
        </p:nvSpPr>
        <p:spPr>
          <a:xfrm>
            <a:off x="5319200" y="3897953"/>
            <a:ext cx="2261191" cy="56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機率風險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3BCACF0-8C17-48D9-9E32-66874B353A94}"/>
              </a:ext>
            </a:extLst>
          </p:cNvPr>
          <p:cNvSpPr/>
          <p:nvPr/>
        </p:nvSpPr>
        <p:spPr>
          <a:xfrm>
            <a:off x="1438940" y="5177220"/>
            <a:ext cx="2261191" cy="56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Normal Distribution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8A1AB85-4A82-4F48-A59A-96389948799E}"/>
              </a:ext>
            </a:extLst>
          </p:cNvPr>
          <p:cNvSpPr/>
          <p:nvPr/>
        </p:nvSpPr>
        <p:spPr>
          <a:xfrm>
            <a:off x="5319200" y="5177220"/>
            <a:ext cx="2261191" cy="567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Exponential Distribution</a:t>
            </a:r>
            <a:endParaRPr lang="zh-TW" altLang="en-US" dirty="0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70B5DCA-E648-459E-B234-9337C8C72890}"/>
              </a:ext>
            </a:extLst>
          </p:cNvPr>
          <p:cNvCxnSpPr>
            <a:stCxn id="3" idx="2"/>
            <a:endCxn id="15" idx="0"/>
          </p:cNvCxnSpPr>
          <p:nvPr/>
        </p:nvCxnSpPr>
        <p:spPr>
          <a:xfrm>
            <a:off x="2569535" y="1914031"/>
            <a:ext cx="1" cy="708426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343225B-74B4-4232-882D-23CBCD4B07E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6449796" y="1906489"/>
            <a:ext cx="1" cy="7121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04FC7A8-AE51-4B4A-9193-3B32BDBB955E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 flipH="1">
            <a:off x="6449796" y="3185756"/>
            <a:ext cx="1" cy="7121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95C71D74-FBAE-4454-9901-F039F51F3FAF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>
            <a:off x="6449796" y="4465023"/>
            <a:ext cx="0" cy="71219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44EDFE2A-07E3-4413-B91D-276186392EE7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 rot="5400000">
            <a:off x="4153569" y="1601724"/>
            <a:ext cx="712197" cy="3880261"/>
          </a:xfrm>
          <a:prstGeom prst="curvedConnector3">
            <a:avLst>
              <a:gd name="adj1" fmla="val 50995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接點: 弧形 35">
            <a:extLst>
              <a:ext uri="{FF2B5EF4-FFF2-40B4-BE49-F238E27FC236}">
                <a16:creationId xmlns:a16="http://schemas.microsoft.com/office/drawing/2014/main" id="{CBD6B90A-BC4B-4199-955B-B462E09B57E6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rot="5400000">
            <a:off x="4153568" y="2880991"/>
            <a:ext cx="712197" cy="3880260"/>
          </a:xfrm>
          <a:prstGeom prst="curvedConnector3">
            <a:avLst>
              <a:gd name="adj1" fmla="val 50000"/>
            </a:avLst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344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ADE44C-27BA-4A02-B384-BEDB5D66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D3CB-5987-4045-A9DE-313BCFC794EF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0B9B7C5-C789-4F81-BC45-F610D10A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to Collision (TTC)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AD03AD6-2232-4EA1-BE65-37CE8595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7276"/>
            <a:ext cx="7886700" cy="1321887"/>
          </a:xfrm>
        </p:spPr>
        <p:txBody>
          <a:bodyPr/>
          <a:lstStyle/>
          <a:p>
            <a:r>
              <a:rPr lang="en-US" altLang="zh-TW" dirty="0"/>
              <a:t>Time-to-Collision (TTC</a:t>
            </a:r>
            <a:r>
              <a:rPr lang="zh-TW" altLang="en-US" dirty="0"/>
              <a:t>，碰撞時間</a:t>
            </a:r>
            <a:r>
              <a:rPr lang="en-US" altLang="zh-TW" dirty="0"/>
              <a:t>) </a:t>
            </a:r>
            <a:r>
              <a:rPr lang="zh-TW" altLang="en-US" dirty="0"/>
              <a:t>是一個常見的交通風險評估參數，主要用來量化兩個移動物體（如車輛或行人）在</a:t>
            </a:r>
            <a:r>
              <a:rPr lang="zh-TW" altLang="en-US" b="1" dirty="0">
                <a:solidFill>
                  <a:srgbClr val="C00000"/>
                </a:solidFill>
              </a:rPr>
              <a:t>維持當前運動狀態的情況下</a:t>
            </a:r>
            <a:r>
              <a:rPr lang="zh-TW" altLang="en-US" dirty="0"/>
              <a:t>，多久會發生碰撞。這個概念在自動駕駛、先進駕駛輔助系統 </a:t>
            </a:r>
            <a:r>
              <a:rPr lang="en-US" altLang="zh-TW" dirty="0"/>
              <a:t>(ADAS)</a:t>
            </a:r>
            <a:r>
              <a:rPr lang="zh-TW" altLang="en-US" dirty="0"/>
              <a:t>、移動機器人避障等領域都被廣泛應用。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91DFE8-CDE2-4935-99A2-0F66ED166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54" b="14866"/>
          <a:stretch/>
        </p:blipFill>
        <p:spPr>
          <a:xfrm>
            <a:off x="1834555" y="3020499"/>
            <a:ext cx="4884204" cy="198389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2E57759-3B78-4243-92FE-9C8AFA994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790" y="2338224"/>
            <a:ext cx="4077269" cy="103837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7D6A96-D0E4-4B37-A3FD-CD2E355EA457}"/>
              </a:ext>
            </a:extLst>
          </p:cNvPr>
          <p:cNvSpPr txBox="1"/>
          <p:nvPr/>
        </p:nvSpPr>
        <p:spPr>
          <a:xfrm>
            <a:off x="857693" y="2339163"/>
            <a:ext cx="158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基本公式</a:t>
            </a:r>
            <a:r>
              <a:rPr lang="en-US" altLang="zh-TW" b="1" dirty="0">
                <a:solidFill>
                  <a:srgbClr val="0070C0"/>
                </a:solidFill>
              </a:rPr>
              <a:t>: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EDC1B62-3D5D-4C8D-8CB2-21C7FC621AFB}"/>
              </a:ext>
            </a:extLst>
          </p:cNvPr>
          <p:cNvSpPr txBox="1"/>
          <p:nvPr/>
        </p:nvSpPr>
        <p:spPr>
          <a:xfrm>
            <a:off x="857693" y="5239869"/>
            <a:ext cx="76576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一般來說，使用</a:t>
            </a:r>
            <a:r>
              <a:rPr lang="en-US" altLang="zh-TW" sz="2000" dirty="0"/>
              <a:t>TTC</a:t>
            </a:r>
            <a:r>
              <a:rPr lang="zh-TW" altLang="en-US" sz="2000" dirty="0"/>
              <a:t>作為風險量化的方法時，會設立某個安全閥值</a:t>
            </a:r>
            <a:r>
              <a:rPr lang="en-US" altLang="zh-TW" sz="2000" dirty="0"/>
              <a:t>(</a:t>
            </a:r>
            <a:r>
              <a:rPr lang="zh-TW" altLang="en-US" sz="2000" dirty="0"/>
              <a:t>比方 </a:t>
            </a:r>
            <a:r>
              <a:rPr lang="en-US" altLang="zh-TW" sz="2000" dirty="0"/>
              <a:t>2 second)</a:t>
            </a:r>
            <a:r>
              <a:rPr lang="zh-TW" altLang="en-US" sz="2000" dirty="0"/>
              <a:t>，當</a:t>
            </a:r>
            <a:r>
              <a:rPr lang="en-US" altLang="zh-TW" sz="2000" dirty="0"/>
              <a:t>TTC</a:t>
            </a:r>
            <a:r>
              <a:rPr lang="zh-TW" altLang="en-US" sz="2000" dirty="0"/>
              <a:t>小於閥值時則視為有碰撞風險，應當立即採取行為</a:t>
            </a:r>
            <a:r>
              <a:rPr lang="en-US" altLang="zh-TW" sz="2000" dirty="0"/>
              <a:t>(</a:t>
            </a:r>
            <a:r>
              <a:rPr lang="zh-TW" altLang="en-US" sz="2000" dirty="0"/>
              <a:t>例如煞車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EEE7542-EAB6-4586-B3CF-8937E96B78DC}"/>
              </a:ext>
            </a:extLst>
          </p:cNvPr>
          <p:cNvGrpSpPr/>
          <p:nvPr/>
        </p:nvGrpSpPr>
        <p:grpSpPr>
          <a:xfrm>
            <a:off x="6333067" y="0"/>
            <a:ext cx="2810933" cy="668866"/>
            <a:chOff x="7780867" y="211667"/>
            <a:chExt cx="2810933" cy="66886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84F377-D513-48FB-883F-EB81AC723777}"/>
                </a:ext>
              </a:extLst>
            </p:cNvPr>
            <p:cNvSpPr/>
            <p:nvPr/>
          </p:nvSpPr>
          <p:spPr>
            <a:xfrm>
              <a:off x="7780867" y="211667"/>
              <a:ext cx="2810933" cy="668866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B68B8EEA-E441-48C5-A927-89111E1C95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45641" y="307446"/>
              <a:ext cx="2334347" cy="468000"/>
              <a:chOff x="0" y="0"/>
              <a:chExt cx="4211517" cy="851040"/>
            </a:xfrm>
          </p:grpSpPr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89F5C2BE-8CF9-42A2-9BC3-9D91DCCA4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0" y="0"/>
                <a:ext cx="1414440" cy="851040"/>
              </a:xfrm>
              <a:prstGeom prst="rect">
                <a:avLst/>
              </a:prstGeom>
            </p:spPr>
          </p:pic>
          <p:sp>
            <p:nvSpPr>
              <p:cNvPr id="23" name="文字方塊 19">
                <a:extLst>
                  <a:ext uri="{FF2B5EF4-FFF2-40B4-BE49-F238E27FC236}">
                    <a16:creationId xmlns:a16="http://schemas.microsoft.com/office/drawing/2014/main" id="{BBF5D391-EBB8-4CF2-A5F0-E99C872FE9BE}"/>
                  </a:ext>
                </a:extLst>
              </p:cNvPr>
              <p:cNvSpPr txBox="1"/>
              <p:nvPr/>
            </p:nvSpPr>
            <p:spPr>
              <a:xfrm>
                <a:off x="2133502" y="40139"/>
                <a:ext cx="2078015" cy="492590"/>
              </a:xfrm>
              <a:prstGeom prst="rect">
                <a:avLst/>
              </a:prstGeom>
            </p:spPr>
            <p:txBody>
              <a:bodyPr vert="horz" wrap="none" lIns="90000" tIns="45000" rIns="90000" bIns="45000" anchorCtr="0" compatLnSpc="0">
                <a:spAutoFit/>
              </a:bodyPr>
              <a:lstStyle/>
              <a:p>
                <a:pPr algn="ctr" hangingPunct="0">
                  <a:lnSpc>
                    <a:spcPts val="1585"/>
                  </a:lnSpc>
                </a:pPr>
                <a:r>
                  <a:rPr lang="en-US" sz="1300" b="1" kern="150" dirty="0">
                    <a:effectLst/>
                    <a:latin typeface="Noto Sans CJK TC Regular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National Taiwan University</a:t>
                </a:r>
                <a:endParaRPr lang="zh-TW" sz="1200" kern="15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ctr" hangingPunct="0">
                  <a:lnSpc>
                    <a:spcPts val="1585"/>
                  </a:lnSpc>
                </a:pPr>
                <a:r>
                  <a:rPr lang="en-US" sz="1150" kern="150" dirty="0">
                    <a:effectLst/>
                    <a:latin typeface="Noto Sans CJK TC Regular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System Optimization Laboratory</a:t>
                </a:r>
                <a:endParaRPr lang="zh-TW" sz="1200" kern="15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21231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ADE44C-27BA-4A02-B384-BEDB5D66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D3CB-5987-4045-A9DE-313BCFC794EF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0B9B7C5-C789-4F81-BC45-F610D10A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to Collision (TTC)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AD03AD6-2232-4EA1-BE65-37CE8595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7276"/>
            <a:ext cx="5306324" cy="1321887"/>
          </a:xfrm>
        </p:spPr>
        <p:txBody>
          <a:bodyPr/>
          <a:lstStyle/>
          <a:p>
            <a:pPr marL="0" indent="0">
              <a:buNone/>
            </a:pPr>
            <a:r>
              <a:rPr lang="zh-TW" altLang="en-US" b="1" dirty="0">
                <a:solidFill>
                  <a:srgbClr val="0070C0"/>
                </a:solidFill>
              </a:rPr>
              <a:t>優勢</a:t>
            </a:r>
            <a:r>
              <a:rPr lang="en-US" altLang="zh-TW" b="1" dirty="0">
                <a:solidFill>
                  <a:srgbClr val="0070C0"/>
                </a:solidFill>
              </a:rPr>
              <a:t>:</a:t>
            </a:r>
          </a:p>
          <a:p>
            <a:r>
              <a:rPr lang="zh-TW" altLang="en-US" dirty="0"/>
              <a:t>只需測量距離和速度即可計算，簡易直觀。</a:t>
            </a:r>
            <a:endParaRPr lang="en-US" altLang="zh-TW" dirty="0"/>
          </a:p>
          <a:p>
            <a:r>
              <a:rPr lang="zh-TW" altLang="en-US" dirty="0"/>
              <a:t>可即時應用，適用於即時的風險監測。</a:t>
            </a:r>
            <a:endParaRPr lang="en-US" altLang="zh-TW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EEE7542-EAB6-4586-B3CF-8937E96B78DC}"/>
              </a:ext>
            </a:extLst>
          </p:cNvPr>
          <p:cNvGrpSpPr/>
          <p:nvPr/>
        </p:nvGrpSpPr>
        <p:grpSpPr>
          <a:xfrm>
            <a:off x="6333067" y="0"/>
            <a:ext cx="2810933" cy="668866"/>
            <a:chOff x="7780867" y="211667"/>
            <a:chExt cx="2810933" cy="66886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84F377-D513-48FB-883F-EB81AC723777}"/>
                </a:ext>
              </a:extLst>
            </p:cNvPr>
            <p:cNvSpPr/>
            <p:nvPr/>
          </p:nvSpPr>
          <p:spPr>
            <a:xfrm>
              <a:off x="7780867" y="211667"/>
              <a:ext cx="2810933" cy="668866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B68B8EEA-E441-48C5-A927-89111E1C95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45641" y="307446"/>
              <a:ext cx="2334347" cy="468000"/>
              <a:chOff x="0" y="0"/>
              <a:chExt cx="4211517" cy="851040"/>
            </a:xfrm>
          </p:grpSpPr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89F5C2BE-8CF9-42A2-9BC3-9D91DCCA4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0" y="0"/>
                <a:ext cx="1414440" cy="851040"/>
              </a:xfrm>
              <a:prstGeom prst="rect">
                <a:avLst/>
              </a:prstGeom>
            </p:spPr>
          </p:pic>
          <p:sp>
            <p:nvSpPr>
              <p:cNvPr id="23" name="文字方塊 19">
                <a:extLst>
                  <a:ext uri="{FF2B5EF4-FFF2-40B4-BE49-F238E27FC236}">
                    <a16:creationId xmlns:a16="http://schemas.microsoft.com/office/drawing/2014/main" id="{BBF5D391-EBB8-4CF2-A5F0-E99C872FE9BE}"/>
                  </a:ext>
                </a:extLst>
              </p:cNvPr>
              <p:cNvSpPr txBox="1"/>
              <p:nvPr/>
            </p:nvSpPr>
            <p:spPr>
              <a:xfrm>
                <a:off x="2133502" y="40139"/>
                <a:ext cx="2078015" cy="492590"/>
              </a:xfrm>
              <a:prstGeom prst="rect">
                <a:avLst/>
              </a:prstGeom>
            </p:spPr>
            <p:txBody>
              <a:bodyPr vert="horz" wrap="none" lIns="90000" tIns="45000" rIns="90000" bIns="45000" anchorCtr="0" compatLnSpc="0">
                <a:spAutoFit/>
              </a:bodyPr>
              <a:lstStyle/>
              <a:p>
                <a:pPr algn="ctr" hangingPunct="0">
                  <a:lnSpc>
                    <a:spcPts val="1585"/>
                  </a:lnSpc>
                </a:pPr>
                <a:r>
                  <a:rPr lang="en-US" sz="1300" b="1" kern="150" dirty="0">
                    <a:effectLst/>
                    <a:latin typeface="Noto Sans CJK TC Regular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National Taiwan University</a:t>
                </a:r>
                <a:endParaRPr lang="zh-TW" sz="1200" kern="15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ctr" hangingPunct="0">
                  <a:lnSpc>
                    <a:spcPts val="1585"/>
                  </a:lnSpc>
                </a:pPr>
                <a:r>
                  <a:rPr lang="en-US" sz="1150" kern="150" dirty="0">
                    <a:effectLst/>
                    <a:latin typeface="Noto Sans CJK TC Regular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System Optimization Laboratory</a:t>
                </a:r>
                <a:endParaRPr lang="zh-TW" sz="1200" kern="15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內容版面配置區 7">
            <a:extLst>
              <a:ext uri="{FF2B5EF4-FFF2-40B4-BE49-F238E27FC236}">
                <a16:creationId xmlns:a16="http://schemas.microsoft.com/office/drawing/2014/main" id="{8B56D659-A480-4E9C-8256-1698585D3498}"/>
              </a:ext>
            </a:extLst>
          </p:cNvPr>
          <p:cNvSpPr txBox="1">
            <a:spLocks/>
          </p:cNvSpPr>
          <p:nvPr/>
        </p:nvSpPr>
        <p:spPr>
          <a:xfrm>
            <a:off x="628650" y="2455762"/>
            <a:ext cx="5306324" cy="34878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b="1" dirty="0">
                <a:solidFill>
                  <a:schemeClr val="accent5"/>
                </a:solidFill>
              </a:rPr>
              <a:t>問題</a:t>
            </a:r>
            <a:r>
              <a:rPr lang="en-US" altLang="zh-TW" b="1" dirty="0">
                <a:solidFill>
                  <a:schemeClr val="accent5"/>
                </a:solidFill>
              </a:rPr>
              <a:t>:</a:t>
            </a:r>
          </a:p>
          <a:p>
            <a:r>
              <a:rPr lang="zh-TW" altLang="en-US" dirty="0"/>
              <a:t>傳統的</a:t>
            </a:r>
            <a:r>
              <a:rPr lang="en-US" altLang="zh-TW" dirty="0"/>
              <a:t>TTC</a:t>
            </a:r>
            <a:r>
              <a:rPr lang="zh-TW" altLang="en-US" dirty="0"/>
              <a:t>只針對一維上線性的位置及速度做評估，對轉彎、多車道，甚至是開放性的場域等場景適用性較低。</a:t>
            </a:r>
            <a:endParaRPr lang="en-US" altLang="zh-TW" dirty="0"/>
          </a:p>
          <a:p>
            <a:r>
              <a:rPr lang="zh-TW" altLang="en-US" dirty="0"/>
              <a:t>實際上，任何移動物體的運動都有可能不斷變化，導致未考慮運動變化，只評估當下狀態的</a:t>
            </a:r>
            <a:r>
              <a:rPr lang="en-US" altLang="zh-TW" dirty="0"/>
              <a:t>TTC</a:t>
            </a:r>
            <a:r>
              <a:rPr lang="zh-TW" altLang="en-US" dirty="0"/>
              <a:t>失去評斷效力。</a:t>
            </a:r>
            <a:endParaRPr lang="en-US" altLang="zh-TW" dirty="0"/>
          </a:p>
          <a:p>
            <a:r>
              <a:rPr lang="en-US" altLang="zh-TW" dirty="0"/>
              <a:t>TTC</a:t>
            </a:r>
            <a:r>
              <a:rPr lang="zh-TW" altLang="en-US" dirty="0"/>
              <a:t>基本上需要預估出未來將有碰撞發生後才能進行風險評估，導致即便兩車相距極短，只要相對速度很小，</a:t>
            </a:r>
            <a:r>
              <a:rPr lang="en-US" altLang="zh-TW" dirty="0"/>
              <a:t>TTC</a:t>
            </a:r>
            <a:r>
              <a:rPr lang="zh-TW" altLang="en-US" dirty="0"/>
              <a:t>就顯示很安全；甚至是若速差為</a:t>
            </a:r>
            <a:r>
              <a:rPr lang="en-US" altLang="zh-TW" dirty="0"/>
              <a:t>0</a:t>
            </a:r>
            <a:r>
              <a:rPr lang="zh-TW" altLang="en-US" dirty="0"/>
              <a:t>或為負，便永遠不會有碰撞風險。這都顯示了</a:t>
            </a:r>
            <a:r>
              <a:rPr lang="en-US" altLang="zh-TW" dirty="0"/>
              <a:t>TTC</a:t>
            </a:r>
            <a:r>
              <a:rPr lang="zh-TW" altLang="en-US" dirty="0"/>
              <a:t>的風險量化能力存在不準確性。</a:t>
            </a:r>
            <a:endParaRPr lang="en-US" altLang="zh-TW" dirty="0"/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5CEC2BA-BD8F-44A1-8CC1-E3F16F3CFE41}"/>
              </a:ext>
            </a:extLst>
          </p:cNvPr>
          <p:cNvGrpSpPr/>
          <p:nvPr/>
        </p:nvGrpSpPr>
        <p:grpSpPr>
          <a:xfrm>
            <a:off x="6822749" y="1238360"/>
            <a:ext cx="1782534" cy="1921896"/>
            <a:chOff x="6468331" y="984168"/>
            <a:chExt cx="1782534" cy="1921896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553EDD2-B5F2-40C9-8C8D-83A4CF06757E}"/>
                </a:ext>
              </a:extLst>
            </p:cNvPr>
            <p:cNvGrpSpPr/>
            <p:nvPr/>
          </p:nvGrpSpPr>
          <p:grpSpPr>
            <a:xfrm>
              <a:off x="6498265" y="1237015"/>
              <a:ext cx="819592" cy="1403529"/>
              <a:chOff x="6852684" y="1017276"/>
              <a:chExt cx="819592" cy="1403529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FA1014FA-E9A1-4F5D-855E-3B5A93D2E639}"/>
                  </a:ext>
                </a:extLst>
              </p:cNvPr>
              <p:cNvGrpSpPr/>
              <p:nvPr/>
            </p:nvGrpSpPr>
            <p:grpSpPr>
              <a:xfrm>
                <a:off x="6852684" y="1017276"/>
                <a:ext cx="819592" cy="1403529"/>
                <a:chOff x="6852684" y="1017276"/>
                <a:chExt cx="819592" cy="1403529"/>
              </a:xfrm>
            </p:grpSpPr>
            <p:sp>
              <p:nvSpPr>
                <p:cNvPr id="2" name="橢圓 1">
                  <a:extLst>
                    <a:ext uri="{FF2B5EF4-FFF2-40B4-BE49-F238E27FC236}">
                      <a16:creationId xmlns:a16="http://schemas.microsoft.com/office/drawing/2014/main" id="{32CBC71F-B620-4C4C-B1BB-150F9DC812A9}"/>
                    </a:ext>
                  </a:extLst>
                </p:cNvPr>
                <p:cNvSpPr/>
                <p:nvPr/>
              </p:nvSpPr>
              <p:spPr>
                <a:xfrm>
                  <a:off x="6852684" y="1017276"/>
                  <a:ext cx="467832" cy="468000"/>
                </a:xfrm>
                <a:prstGeom prst="ellipse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5" name="矩形: 圓角 4">
                  <a:extLst>
                    <a:ext uri="{FF2B5EF4-FFF2-40B4-BE49-F238E27FC236}">
                      <a16:creationId xmlns:a16="http://schemas.microsoft.com/office/drawing/2014/main" id="{24C554D3-EF02-49C5-B13E-6E98C193BF0D}"/>
                    </a:ext>
                  </a:extLst>
                </p:cNvPr>
                <p:cNvSpPr/>
                <p:nvPr/>
              </p:nvSpPr>
              <p:spPr>
                <a:xfrm rot="19924741">
                  <a:off x="6968755" y="2023856"/>
                  <a:ext cx="703521" cy="396949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8DF496AB-3559-4F6B-A4CB-C587DBE14CE8}"/>
                  </a:ext>
                </a:extLst>
              </p:cNvPr>
              <p:cNvCxnSpPr/>
              <p:nvPr/>
            </p:nvCxnSpPr>
            <p:spPr>
              <a:xfrm flipH="1" flipV="1">
                <a:off x="7086600" y="1251276"/>
                <a:ext cx="233916" cy="981561"/>
              </a:xfrm>
              <a:prstGeom prst="line">
                <a:avLst/>
              </a:prstGeom>
              <a:ln w="28575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3CEDA1E3-340D-4FEC-BFFD-B3FA08E3F907}"/>
                </a:ext>
              </a:extLst>
            </p:cNvPr>
            <p:cNvCxnSpPr/>
            <p:nvPr/>
          </p:nvCxnSpPr>
          <p:spPr>
            <a:xfrm flipV="1">
              <a:off x="6946605" y="1736651"/>
              <a:ext cx="1304260" cy="71911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7932B-4FEE-4BD3-97B3-E83AFBD2E543}"/>
                </a:ext>
              </a:extLst>
            </p:cNvPr>
            <p:cNvSpPr txBox="1"/>
            <p:nvPr/>
          </p:nvSpPr>
          <p:spPr>
            <a:xfrm>
              <a:off x="6979173" y="2536732"/>
              <a:ext cx="10180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Car</a:t>
              </a:r>
              <a:endParaRPr lang="zh-TW" altLang="en-US" dirty="0"/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FB496AE2-21D2-48C7-9246-98BC1E9AEBBC}"/>
                </a:ext>
              </a:extLst>
            </p:cNvPr>
            <p:cNvSpPr txBox="1"/>
            <p:nvPr/>
          </p:nvSpPr>
          <p:spPr>
            <a:xfrm>
              <a:off x="6692959" y="984168"/>
              <a:ext cx="13042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Obstacle</a:t>
              </a:r>
              <a:endParaRPr lang="zh-TW" altLang="en-US" dirty="0"/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10ED137A-57D7-4A85-AAFE-54A17D57AD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96671" y="2088166"/>
              <a:ext cx="94999" cy="353904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2601B808-141A-4A79-B6E2-3B550897A12A}"/>
                </a:ext>
              </a:extLst>
            </p:cNvPr>
            <p:cNvCxnSpPr/>
            <p:nvPr/>
          </p:nvCxnSpPr>
          <p:spPr>
            <a:xfrm flipH="1">
              <a:off x="6891670" y="1736651"/>
              <a:ext cx="1359195" cy="3595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23AB19CA-53C0-4199-97D5-9B96450B7EC6}"/>
                </a:ext>
              </a:extLst>
            </p:cNvPr>
            <p:cNvSpPr txBox="1"/>
            <p:nvPr/>
          </p:nvSpPr>
          <p:spPr>
            <a:xfrm>
              <a:off x="7571267" y="2062642"/>
              <a:ext cx="3331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</a:t>
              </a:r>
              <a:endParaRPr lang="zh-TW" altLang="en-US" dirty="0"/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C77E1F71-BB39-4724-93A8-8BE61576A7E0}"/>
                </a:ext>
              </a:extLst>
            </p:cNvPr>
            <p:cNvSpPr txBox="1"/>
            <p:nvPr/>
          </p:nvSpPr>
          <p:spPr>
            <a:xfrm>
              <a:off x="6468331" y="1960533"/>
              <a:ext cx="5374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V’</a:t>
              </a:r>
              <a:endParaRPr lang="zh-TW" altLang="en-US" dirty="0"/>
            </a:p>
          </p:txBody>
        </p:sp>
      </p:grp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FC799F17-3DB8-4634-A5DD-7C374FE9B2AD}"/>
              </a:ext>
            </a:extLst>
          </p:cNvPr>
          <p:cNvSpPr/>
          <p:nvPr/>
        </p:nvSpPr>
        <p:spPr>
          <a:xfrm>
            <a:off x="7134064" y="5054009"/>
            <a:ext cx="695378" cy="1107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A</a:t>
            </a:r>
            <a:endParaRPr lang="zh-TW" altLang="en-US" dirty="0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67CC359C-ECDE-4E4E-87B0-0878081AE568}"/>
              </a:ext>
            </a:extLst>
          </p:cNvPr>
          <p:cNvCxnSpPr/>
          <p:nvPr/>
        </p:nvCxnSpPr>
        <p:spPr>
          <a:xfrm flipV="1">
            <a:off x="7958637" y="5004013"/>
            <a:ext cx="0" cy="11918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ECBEE36-7E60-493E-9F7A-EAEE32A40333}"/>
              </a:ext>
            </a:extLst>
          </p:cNvPr>
          <p:cNvSpPr txBox="1"/>
          <p:nvPr/>
        </p:nvSpPr>
        <p:spPr>
          <a:xfrm>
            <a:off x="7958637" y="5443937"/>
            <a:ext cx="64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Va</a:t>
            </a:r>
            <a:endParaRPr lang="zh-TW" altLang="en-US" dirty="0"/>
          </a:p>
        </p:txBody>
      </p:sp>
      <p:sp>
        <p:nvSpPr>
          <p:cNvPr id="37" name="矩形: 圓角 36">
            <a:extLst>
              <a:ext uri="{FF2B5EF4-FFF2-40B4-BE49-F238E27FC236}">
                <a16:creationId xmlns:a16="http://schemas.microsoft.com/office/drawing/2014/main" id="{27A66495-F530-434F-A32C-5EE435109F97}"/>
              </a:ext>
            </a:extLst>
          </p:cNvPr>
          <p:cNvSpPr/>
          <p:nvPr/>
        </p:nvSpPr>
        <p:spPr>
          <a:xfrm>
            <a:off x="7112464" y="3802964"/>
            <a:ext cx="695378" cy="110766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B</a:t>
            </a:r>
            <a:endParaRPr lang="zh-TW" altLang="en-US" dirty="0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FA2311B9-57C1-4126-A3ED-E205EF85EB09}"/>
              </a:ext>
            </a:extLst>
          </p:cNvPr>
          <p:cNvCxnSpPr/>
          <p:nvPr/>
        </p:nvCxnSpPr>
        <p:spPr>
          <a:xfrm flipV="1">
            <a:off x="7937037" y="3752968"/>
            <a:ext cx="0" cy="1191835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0D972F97-119A-4531-93CE-EDE1C77B41B0}"/>
              </a:ext>
            </a:extLst>
          </p:cNvPr>
          <p:cNvSpPr txBox="1"/>
          <p:nvPr/>
        </p:nvSpPr>
        <p:spPr>
          <a:xfrm>
            <a:off x="7937036" y="4192892"/>
            <a:ext cx="104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Vb</a:t>
            </a:r>
            <a:r>
              <a:rPr lang="en-US" altLang="zh-TW" dirty="0"/>
              <a:t> </a:t>
            </a:r>
            <a:r>
              <a:rPr lang="zh-TW" altLang="en-US" dirty="0"/>
              <a:t>≒</a:t>
            </a:r>
            <a:r>
              <a:rPr lang="en-US" altLang="zh-TW" dirty="0"/>
              <a:t> </a:t>
            </a:r>
            <a:r>
              <a:rPr lang="en-US" altLang="zh-TW" dirty="0" err="1"/>
              <a:t>Va</a:t>
            </a:r>
            <a:endParaRPr lang="zh-TW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A43AB7F-B51F-484F-973F-DC2D6D1145E5}"/>
              </a:ext>
            </a:extLst>
          </p:cNvPr>
          <p:cNvSpPr/>
          <p:nvPr/>
        </p:nvSpPr>
        <p:spPr>
          <a:xfrm rot="19954357">
            <a:off x="6366567" y="4819346"/>
            <a:ext cx="1180607" cy="369332"/>
          </a:xfrm>
          <a:prstGeom prst="rect">
            <a:avLst/>
          </a:prstGeom>
          <a:solidFill>
            <a:schemeClr val="bg2"/>
          </a:solidFill>
          <a:ln>
            <a:solidFill>
              <a:srgbClr val="FF0066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FF0000"/>
                </a:solidFill>
              </a:rPr>
              <a:t>SAFE?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6438E92E-A774-4630-A09E-5D7215FD8080}"/>
              </a:ext>
            </a:extLst>
          </p:cNvPr>
          <p:cNvCxnSpPr/>
          <p:nvPr/>
        </p:nvCxnSpPr>
        <p:spPr>
          <a:xfrm flipV="1">
            <a:off x="6333067" y="3450144"/>
            <a:ext cx="2491956" cy="15922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38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ADE44C-27BA-4A02-B384-BEDB5D66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D3CB-5987-4045-A9DE-313BCFC794EF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0B9B7C5-C789-4F81-BC45-F610D10A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二維風險評估</a:t>
            </a:r>
            <a:r>
              <a:rPr lang="en-US" altLang="zh-TW" dirty="0"/>
              <a:t>—</a:t>
            </a:r>
            <a:r>
              <a:rPr lang="zh-TW" altLang="en-US" dirty="0"/>
              <a:t>風險場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AD03AD6-2232-4EA1-BE65-37CE8595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7277"/>
            <a:ext cx="7886700" cy="16137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>
                <a:solidFill>
                  <a:schemeClr val="accent5"/>
                </a:solidFill>
              </a:rPr>
              <a:t>假設</a:t>
            </a:r>
            <a:r>
              <a:rPr lang="en-US" altLang="zh-TW" b="1" dirty="0">
                <a:solidFill>
                  <a:schemeClr val="accent5"/>
                </a:solidFill>
              </a:rPr>
              <a:t>:</a:t>
            </a:r>
          </a:p>
          <a:p>
            <a:r>
              <a:rPr lang="zh-TW" altLang="en-US" dirty="0"/>
              <a:t>車輛感測器能夠精準得知其他物體</a:t>
            </a:r>
            <a:r>
              <a:rPr lang="en-US" altLang="zh-TW" dirty="0"/>
              <a:t>(</a:t>
            </a:r>
            <a:r>
              <a:rPr lang="zh-TW" altLang="en-US" dirty="0"/>
              <a:t>車輛、行人等</a:t>
            </a:r>
            <a:r>
              <a:rPr lang="en-US" altLang="zh-TW" dirty="0"/>
              <a:t>)</a:t>
            </a:r>
            <a:r>
              <a:rPr lang="zh-TW" altLang="en-US" dirty="0"/>
              <a:t>的運動狀態</a:t>
            </a:r>
            <a:r>
              <a:rPr lang="en-US" altLang="zh-TW" dirty="0"/>
              <a:t>(</a:t>
            </a:r>
            <a:r>
              <a:rPr lang="zh-TW" altLang="en-US" dirty="0"/>
              <a:t>位置、速度等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對障礙物的大小和類型有一定的基礎認知。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EEE7542-EAB6-4586-B3CF-8937E96B78DC}"/>
              </a:ext>
            </a:extLst>
          </p:cNvPr>
          <p:cNvGrpSpPr/>
          <p:nvPr/>
        </p:nvGrpSpPr>
        <p:grpSpPr>
          <a:xfrm>
            <a:off x="6333067" y="0"/>
            <a:ext cx="2810933" cy="668866"/>
            <a:chOff x="7780867" y="211667"/>
            <a:chExt cx="2810933" cy="66886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84F377-D513-48FB-883F-EB81AC723777}"/>
                </a:ext>
              </a:extLst>
            </p:cNvPr>
            <p:cNvSpPr/>
            <p:nvPr/>
          </p:nvSpPr>
          <p:spPr>
            <a:xfrm>
              <a:off x="7780867" y="211667"/>
              <a:ext cx="2810933" cy="668866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B68B8EEA-E441-48C5-A927-89111E1C95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45641" y="307446"/>
              <a:ext cx="2334347" cy="468000"/>
              <a:chOff x="0" y="0"/>
              <a:chExt cx="4211517" cy="851040"/>
            </a:xfrm>
          </p:grpSpPr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89F5C2BE-8CF9-42A2-9BC3-9D91DCCA4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0" y="0"/>
                <a:ext cx="1414440" cy="851040"/>
              </a:xfrm>
              <a:prstGeom prst="rect">
                <a:avLst/>
              </a:prstGeom>
            </p:spPr>
          </p:pic>
          <p:sp>
            <p:nvSpPr>
              <p:cNvPr id="23" name="文字方塊 19">
                <a:extLst>
                  <a:ext uri="{FF2B5EF4-FFF2-40B4-BE49-F238E27FC236}">
                    <a16:creationId xmlns:a16="http://schemas.microsoft.com/office/drawing/2014/main" id="{BBF5D391-EBB8-4CF2-A5F0-E99C872FE9BE}"/>
                  </a:ext>
                </a:extLst>
              </p:cNvPr>
              <p:cNvSpPr txBox="1"/>
              <p:nvPr/>
            </p:nvSpPr>
            <p:spPr>
              <a:xfrm>
                <a:off x="2133502" y="40139"/>
                <a:ext cx="2078015" cy="492590"/>
              </a:xfrm>
              <a:prstGeom prst="rect">
                <a:avLst/>
              </a:prstGeom>
            </p:spPr>
            <p:txBody>
              <a:bodyPr vert="horz" wrap="none" lIns="90000" tIns="45000" rIns="90000" bIns="45000" anchorCtr="0" compatLnSpc="0">
                <a:spAutoFit/>
              </a:bodyPr>
              <a:lstStyle/>
              <a:p>
                <a:pPr algn="ctr" hangingPunct="0">
                  <a:lnSpc>
                    <a:spcPts val="1585"/>
                  </a:lnSpc>
                </a:pPr>
                <a:r>
                  <a:rPr lang="en-US" sz="1300" b="1" kern="150" dirty="0">
                    <a:effectLst/>
                    <a:latin typeface="Noto Sans CJK TC Regular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National Taiwan University</a:t>
                </a:r>
                <a:endParaRPr lang="zh-TW" sz="1200" kern="15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ctr" hangingPunct="0">
                  <a:lnSpc>
                    <a:spcPts val="1585"/>
                  </a:lnSpc>
                </a:pPr>
                <a:r>
                  <a:rPr lang="en-US" sz="1150" kern="150" dirty="0">
                    <a:effectLst/>
                    <a:latin typeface="Noto Sans CJK TC Regular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System Optimization Laboratory</a:t>
                </a:r>
                <a:endParaRPr lang="zh-TW" sz="1200" kern="15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F12E2C7B-61F3-4813-8828-8DFFFB2E5B3C}"/>
              </a:ext>
            </a:extLst>
          </p:cNvPr>
          <p:cNvSpPr/>
          <p:nvPr/>
        </p:nvSpPr>
        <p:spPr>
          <a:xfrm>
            <a:off x="1451977" y="2747657"/>
            <a:ext cx="6036266" cy="722715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風險場</a:t>
            </a:r>
            <a:endParaRPr lang="en-US" altLang="zh-TW" dirty="0"/>
          </a:p>
          <a:p>
            <a:pPr algn="ctr"/>
            <a:r>
              <a:rPr lang="en-US" altLang="zh-TW" dirty="0"/>
              <a:t>Risk Field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8825EE7-4BC5-44A9-B2E3-A36E1691C38F}"/>
              </a:ext>
            </a:extLst>
          </p:cNvPr>
          <p:cNvSpPr txBox="1"/>
          <p:nvPr/>
        </p:nvSpPr>
        <p:spPr>
          <a:xfrm>
            <a:off x="1451978" y="4823904"/>
            <a:ext cx="3027873" cy="1200329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中心位置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速度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障礙物類型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168EBB6-851F-4F5A-B726-48A2BFBA0F10}"/>
              </a:ext>
            </a:extLst>
          </p:cNvPr>
          <p:cNvSpPr txBox="1"/>
          <p:nvPr/>
        </p:nvSpPr>
        <p:spPr>
          <a:xfrm>
            <a:off x="4479853" y="4823903"/>
            <a:ext cx="3027872" cy="646331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中心位置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障礙物大小</a:t>
            </a:r>
            <a:endParaRPr lang="en-US" altLang="zh-TW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86E453-95B0-4DD1-BB5A-DA7ECC3F116D}"/>
              </a:ext>
            </a:extLst>
          </p:cNvPr>
          <p:cNvSpPr/>
          <p:nvPr/>
        </p:nvSpPr>
        <p:spPr>
          <a:xfrm>
            <a:off x="1451977" y="3555182"/>
            <a:ext cx="3027874" cy="126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力場風險</a:t>
            </a:r>
            <a:endParaRPr lang="en-US" altLang="zh-TW" dirty="0"/>
          </a:p>
          <a:p>
            <a:pPr algn="ctr"/>
            <a:r>
              <a:rPr lang="en-US" altLang="zh-TW" dirty="0"/>
              <a:t>Potential Field based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C07101-BF09-4419-B451-079E5179CE04}"/>
              </a:ext>
            </a:extLst>
          </p:cNvPr>
          <p:cNvSpPr/>
          <p:nvPr/>
        </p:nvSpPr>
        <p:spPr>
          <a:xfrm>
            <a:off x="4479851" y="3555181"/>
            <a:ext cx="3027876" cy="12687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機率風險</a:t>
            </a:r>
            <a:endParaRPr lang="en-US" altLang="zh-TW" dirty="0"/>
          </a:p>
          <a:p>
            <a:pPr algn="ctr"/>
            <a:r>
              <a:rPr lang="en-US" altLang="zh-TW" dirty="0"/>
              <a:t> Probability based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9697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56ADE44C-27BA-4A02-B384-BEDB5D66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7D3CB-5987-4045-A9DE-313BCFC794EF}" type="slidenum">
              <a:rPr lang="zh-TW" altLang="en-US" smtClean="0"/>
              <a:pPr/>
              <a:t>6</a:t>
            </a:fld>
            <a:endParaRPr lang="zh-TW" alt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50B9B7C5-C789-4F81-BC45-F610D10A6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Time to Collision (TTC)</a:t>
            </a:r>
            <a:endParaRPr lang="zh-TW" altLang="en-US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AD03AD6-2232-4EA1-BE65-37CE85953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17276"/>
            <a:ext cx="7886700" cy="1321887"/>
          </a:xfrm>
        </p:spPr>
        <p:txBody>
          <a:bodyPr/>
          <a:lstStyle/>
          <a:p>
            <a:r>
              <a:rPr lang="en-US" altLang="zh-TW" dirty="0"/>
              <a:t>Time-to-Collision (TTC</a:t>
            </a:r>
            <a:r>
              <a:rPr lang="zh-TW" altLang="en-US" dirty="0"/>
              <a:t>，碰撞時間</a:t>
            </a:r>
            <a:r>
              <a:rPr lang="en-US" altLang="zh-TW" dirty="0"/>
              <a:t>) </a:t>
            </a:r>
            <a:r>
              <a:rPr lang="zh-TW" altLang="en-US" dirty="0"/>
              <a:t>是一個常見的交通風險評估參數，主要用來量化兩個移動物體（如車輛或行人）在</a:t>
            </a:r>
            <a:r>
              <a:rPr lang="zh-TW" altLang="en-US" b="1" dirty="0">
                <a:solidFill>
                  <a:srgbClr val="C00000"/>
                </a:solidFill>
              </a:rPr>
              <a:t>維持當前運動狀態的情況下</a:t>
            </a:r>
            <a:r>
              <a:rPr lang="zh-TW" altLang="en-US" dirty="0"/>
              <a:t>，多久會發生碰撞。這個概念在自動駕駛、先進駕駛輔助系統 </a:t>
            </a:r>
            <a:r>
              <a:rPr lang="en-US" altLang="zh-TW" dirty="0"/>
              <a:t>(ADAS)</a:t>
            </a:r>
            <a:r>
              <a:rPr lang="zh-TW" altLang="en-US" dirty="0"/>
              <a:t>、移動機器人避障等領域都被廣泛應用。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9891DFE8-CDE2-4935-99A2-0F66ED166A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954" b="14866"/>
          <a:stretch/>
        </p:blipFill>
        <p:spPr>
          <a:xfrm>
            <a:off x="1834555" y="3020499"/>
            <a:ext cx="4884204" cy="1983891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2E57759-3B78-4243-92FE-9C8AFA994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790" y="2338224"/>
            <a:ext cx="4077269" cy="1038370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517D6A96-D0E4-4B37-A3FD-CD2E355EA457}"/>
              </a:ext>
            </a:extLst>
          </p:cNvPr>
          <p:cNvSpPr txBox="1"/>
          <p:nvPr/>
        </p:nvSpPr>
        <p:spPr>
          <a:xfrm>
            <a:off x="857693" y="2339163"/>
            <a:ext cx="1587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solidFill>
                  <a:srgbClr val="0070C0"/>
                </a:solidFill>
              </a:rPr>
              <a:t>基本公式</a:t>
            </a:r>
            <a:r>
              <a:rPr lang="en-US" altLang="zh-TW" b="1" dirty="0">
                <a:solidFill>
                  <a:srgbClr val="0070C0"/>
                </a:solidFill>
              </a:rPr>
              <a:t>:</a:t>
            </a:r>
            <a:endParaRPr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EDC1B62-3D5D-4C8D-8CB2-21C7FC621AFB}"/>
              </a:ext>
            </a:extLst>
          </p:cNvPr>
          <p:cNvSpPr txBox="1"/>
          <p:nvPr/>
        </p:nvSpPr>
        <p:spPr>
          <a:xfrm>
            <a:off x="857693" y="5239869"/>
            <a:ext cx="76576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一般來說，使用</a:t>
            </a:r>
            <a:r>
              <a:rPr lang="en-US" altLang="zh-TW" sz="2000" dirty="0"/>
              <a:t>TTC</a:t>
            </a:r>
            <a:r>
              <a:rPr lang="zh-TW" altLang="en-US" sz="2000" dirty="0"/>
              <a:t>作為風險量化的方法時，會設立某個安全閥值</a:t>
            </a:r>
            <a:r>
              <a:rPr lang="en-US" altLang="zh-TW" sz="2000" dirty="0"/>
              <a:t>(</a:t>
            </a:r>
            <a:r>
              <a:rPr lang="zh-TW" altLang="en-US" sz="2000" dirty="0"/>
              <a:t>比方 </a:t>
            </a:r>
            <a:r>
              <a:rPr lang="en-US" altLang="zh-TW" sz="2000" dirty="0"/>
              <a:t>2 second)</a:t>
            </a:r>
            <a:r>
              <a:rPr lang="zh-TW" altLang="en-US" sz="2000" dirty="0"/>
              <a:t>，當</a:t>
            </a:r>
            <a:r>
              <a:rPr lang="en-US" altLang="zh-TW" sz="2000" dirty="0"/>
              <a:t>TTC</a:t>
            </a:r>
            <a:r>
              <a:rPr lang="zh-TW" altLang="en-US" sz="2000" dirty="0"/>
              <a:t>小於閥值時則視為有碰撞風險，應當立即採取行為</a:t>
            </a:r>
            <a:r>
              <a:rPr lang="en-US" altLang="zh-TW" sz="2000" dirty="0"/>
              <a:t>(</a:t>
            </a:r>
            <a:r>
              <a:rPr lang="zh-TW" altLang="en-US" sz="2000" dirty="0"/>
              <a:t>例如煞車</a:t>
            </a:r>
            <a:r>
              <a:rPr lang="en-US" altLang="zh-TW" sz="2000" dirty="0"/>
              <a:t>)</a:t>
            </a:r>
            <a:r>
              <a:rPr lang="zh-TW" altLang="en-US" sz="2000" dirty="0"/>
              <a:t>。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3EEE7542-EAB6-4586-B3CF-8937E96B78DC}"/>
              </a:ext>
            </a:extLst>
          </p:cNvPr>
          <p:cNvGrpSpPr/>
          <p:nvPr/>
        </p:nvGrpSpPr>
        <p:grpSpPr>
          <a:xfrm>
            <a:off x="6333067" y="0"/>
            <a:ext cx="2810933" cy="668866"/>
            <a:chOff x="7780867" y="211667"/>
            <a:chExt cx="2810933" cy="668866"/>
          </a:xfrm>
        </p:grpSpPr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84F377-D513-48FB-883F-EB81AC723777}"/>
                </a:ext>
              </a:extLst>
            </p:cNvPr>
            <p:cNvSpPr/>
            <p:nvPr/>
          </p:nvSpPr>
          <p:spPr>
            <a:xfrm>
              <a:off x="7780867" y="211667"/>
              <a:ext cx="2810933" cy="668866"/>
            </a:xfrm>
            <a:prstGeom prst="rect">
              <a:avLst/>
            </a:prstGeom>
            <a:solidFill>
              <a:srgbClr val="FFFFFF">
                <a:alpha val="4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B68B8EEA-E441-48C5-A927-89111E1C95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845641" y="307446"/>
              <a:ext cx="2334347" cy="468000"/>
              <a:chOff x="0" y="0"/>
              <a:chExt cx="4211517" cy="851040"/>
            </a:xfrm>
          </p:grpSpPr>
          <p:pic>
            <p:nvPicPr>
              <p:cNvPr id="22" name="圖片 21">
                <a:extLst>
                  <a:ext uri="{FF2B5EF4-FFF2-40B4-BE49-F238E27FC236}">
                    <a16:creationId xmlns:a16="http://schemas.microsoft.com/office/drawing/2014/main" id="{89F5C2BE-8CF9-42A2-9BC3-9D91DCCA4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0" y="0"/>
                <a:ext cx="1414440" cy="851040"/>
              </a:xfrm>
              <a:prstGeom prst="rect">
                <a:avLst/>
              </a:prstGeom>
            </p:spPr>
          </p:pic>
          <p:sp>
            <p:nvSpPr>
              <p:cNvPr id="23" name="文字方塊 19">
                <a:extLst>
                  <a:ext uri="{FF2B5EF4-FFF2-40B4-BE49-F238E27FC236}">
                    <a16:creationId xmlns:a16="http://schemas.microsoft.com/office/drawing/2014/main" id="{BBF5D391-EBB8-4CF2-A5F0-E99C872FE9BE}"/>
                  </a:ext>
                </a:extLst>
              </p:cNvPr>
              <p:cNvSpPr txBox="1"/>
              <p:nvPr/>
            </p:nvSpPr>
            <p:spPr>
              <a:xfrm>
                <a:off x="2133502" y="40139"/>
                <a:ext cx="2078015" cy="492590"/>
              </a:xfrm>
              <a:prstGeom prst="rect">
                <a:avLst/>
              </a:prstGeom>
            </p:spPr>
            <p:txBody>
              <a:bodyPr vert="horz" wrap="none" lIns="90000" tIns="45000" rIns="90000" bIns="45000" anchorCtr="0" compatLnSpc="0">
                <a:spAutoFit/>
              </a:bodyPr>
              <a:lstStyle/>
              <a:p>
                <a:pPr algn="ctr" hangingPunct="0">
                  <a:lnSpc>
                    <a:spcPts val="1585"/>
                  </a:lnSpc>
                </a:pPr>
                <a:r>
                  <a:rPr lang="en-US" sz="1300" b="1" kern="150" dirty="0">
                    <a:effectLst/>
                    <a:latin typeface="Noto Sans CJK TC Regular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National Taiwan University</a:t>
                </a:r>
                <a:endParaRPr lang="zh-TW" sz="1200" kern="15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  <a:p>
                <a:pPr algn="ctr" hangingPunct="0">
                  <a:lnSpc>
                    <a:spcPts val="1585"/>
                  </a:lnSpc>
                </a:pPr>
                <a:r>
                  <a:rPr lang="en-US" sz="1150" kern="150" dirty="0">
                    <a:effectLst/>
                    <a:latin typeface="Noto Sans CJK TC Regular"/>
                    <a:ea typeface="新細明體" panose="02020500000000000000" pitchFamily="18" charset="-120"/>
                    <a:cs typeface="Times New Roman" panose="02020603050405020304" pitchFamily="18" charset="0"/>
                  </a:rPr>
                  <a:t>System Optimization Laboratory</a:t>
                </a:r>
                <a:endParaRPr lang="zh-TW" sz="1200" kern="150" dirty="0">
                  <a:effectLst/>
                  <a:latin typeface="Calibri" panose="020F050202020403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83311201"/>
      </p:ext>
    </p:extLst>
  </p:cSld>
  <p:clrMapOvr>
    <a:masterClrMapping/>
  </p:clrMapOvr>
</p:sld>
</file>

<file path=ppt/theme/theme1.xml><?xml version="1.0" encoding="utf-8"?>
<a:theme xmlns:a="http://schemas.openxmlformats.org/drawingml/2006/main" name="SOLabTemplat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LabTemplate" id="{AC865A2A-EA55-4DBD-87E3-C37AFBF4B3C3}" vid="{916B75B3-3223-464B-87FD-BCB1C8434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95D1E00-3A33-4C44-A3DE-C81C9B15B4F8}">
  <we:reference id="wa104381909" version="3.5.1.0" store="en-US" storeType="omex"/>
  <we:alternateReferences>
    <we:reference id="wa104381909" version="3.5.1.0" store="en-US" storeType="omex"/>
  </we:alternateReferences>
  <we:properties>
    <we:property name="EQUATION_HISTORY" value="&quot;[{\&quot;mathml\&quot;:\&quot;&lt;math style=\\\&quot;font-family:stix;font-size:16px;\\\&quot; xmlns=\\\&quot;http://www.w3.org/1998/Math/MathML\\\&quot;&gt;&lt;mstyle mathsize=\\\&quot;16px\\\&quot;&gt;&lt;msub&gt;&lt;mi&gt;s&lt;/mi&gt;&lt;mi&gt;t&lt;/mi&gt;&lt;/msub&gt;&lt;mo&gt;=&lt;/mo&gt;&lt;mfenced open=\\\&quot;[\\\&quot; close=\\\&quot;]\\\&quot;&gt;&lt;mrow&gt;&lt;mi&gt;x&lt;/mi&gt;&lt;mo&gt;&amp;#xA0;&lt;/mo&gt;&lt;mi&gt;y&lt;/mi&gt;&lt;mo&gt;&amp;#xA0;&lt;/mo&gt;&lt;mi&gt;v&lt;/mi&gt;&lt;mo&gt;&amp;#xA0;&lt;/mo&gt;&lt;mi&gt;&amp;#x3B8;&lt;/mi&gt;&lt;/mrow&gt;&lt;/mfenced&gt;&lt;/mstyle&gt;&lt;/math&gt;\&quot;,\&quot;base64Image\&quot;:\&quot;iVBORw0KGgoAAAANSUhEUgAAAhAAAACRCAYAAACSc4HdAAAACXBIWXMAAA7EAAAOxAGVKw4bAAAABGJhU0UAAABmZPVW8wAAFJNJREFUeNrtnQGEVlkbxx9jjGTEGiNZiSQZWZGVJFlWVtZKJFlJIllJEkmSJLKSrBVJsjIiI8nIkoyVkVhJkkSSlSSSkYwx7Hefb87dufvuveec+773vu+99/x+HN+30zv3vPPcc/73uec853lEAOrN311oAADoHwATiAkEAOgf+gdMICYQAKB/6B8AEwgAAP0DYAIBAKB/AEwgAAD0D4AJxAQCAPQP/QMmEBMIANA/9A+g8wkEAABoKACDHwAADQVg8AMAoKEADH4AADQUgMEPAICGAjD4AQAADQVg8AMAoKEADH4AADQUgMEPAICGAjD4AQDQUAAGPwAAoKHA4GfwAwCgoQAMfgAANBSAwQ8AgIYCMPgBANBQAAY/AAAaioYCg5/BDwCAhgIw+AEA0FAABj8AABoKwOAHAEBDARj8AABoKBoKDH4AAEBDARj8AABoKACDHwAADQVg8AMAoKEADH4AADQUgMEPAABoKACDHwB6Sl/UNkftbNRuRu111D5Hbca0qahNRO1C1L5GQwEY/AAQNsuidj5qHzx0KNkeRG01GgrA4AeAsBiK2i9Rm23RmpdROxi1peZzi8x/T6Xokq5M/IiGAjD4ASAMtkXtXYrOnJS5rYw01qc4G3HbjoYCMPgBoLn0R+1Sir7o9sW3Hr9/OkOfPkVtJRoKwOAHgOYxHLX7Gc7DmhzXmMnQqHtoKACDHwCahcYzvErRFT1lsT7ntW5bdKqXpzPQUMCBYPADQIHo1sKbDF3Z1sb1Dll06goaCsDgB4D6s0LSgyW1nWnzmlssOqWxEH1oKACDHwDqy5Ko/ZWhJw87uO5Sh1ZtQkMBGPwAUE++iNpTyyrB8g6u3e/QqkNoKACDHwDqh24h3LNoycGS9eo3NBSAwQ8A9eO8RUf+7IJejaOhAAx+AKgX2x068lUX9OotGgrA4AeA+qDBjR8tGnKxoH76HFr1CQ0FYPADQH144HioDxfUz4BDq6bRUAAGPwDUg6MO/ThRYF+LKqpXaCjgQDD4ASAHy81bvy0mYbDA/jawAgGAAwEA9WfCoR1HCu7vexwIABwIAKg3O8R9ImJBl/ucQkMBGPwAUF00mPG1QzeOltDvIUef79FQAAY/AFSXI+I+TjlYQr+/Ofp92CN7oKGAA8HgBwAHg+ZN36YZP5fU921Hv7dD1VCtXrY3atdkLuWn7uVoQMhs1D6bn12VuT2gLyzXOWW+8GLGOTTYgdCEMlp572TUxmSu8p/Ok5mo3Y3asg6vr9e+HrUP5ppalljT9A7V5J6uitpW86aomjJp9ORugX3sMLo0Y944b0VtTY3ngWrmtqidi9pjY6/tBV2734zV18Zer6J21qHlVeW4Qy9mC5h/Wbx19H0tNA1dYYRq1uNLJG/QhBmQPxix22wGZC8jUQEHokz6jcBfNw8s23d+Je0toepD5I7lulplcEGFbKJ70VuidsCI5yPzgLLZZkcB/R6wXH9XDcb8CjOWzkTtpuWNeqyg/sYyrq8OxdIaacWAcaZt42usxL5dWnUhJA3dnzHZ9W1KA1BWmzetWDzXmxUGlxf2mGciNMiB2Bi1K2aF4e8c7XjOftZ6iGMvSwYnHSkV6Tc57VGUPqgmTTlecEYqNsY3GAfrodjzFpSRGnmVo4+n5uFYB37ysNmmEnXA1XevnNeua+iJjI50GXCh43cHzVtY1pe9zjMRGuBA6PLxS0k/6+0j/q9z9KXO+UfP645W4C1Qnam75u1Z20TOB+OGDvof8bj+lYqNcV2lGU/Ya9xjFStuKwro29XHgZpoxXPH3/GixL73ethxSwgamjWgnkm+5dGrGdc5xzMRGuBA7Ja5FbpbRmDXyfyKnDrRpz2++zrPN8QPOR6+oxW9j2qbHeI+Xve30Y52GfS4/vsajPs+zzfqTuMgVnr0MVkDe33j8XccLbH/ax79L2m6hvZlvFVp29PGm8gzKWePs+p8K+0t39ax3QzUgdCAxX7HZ244vvtJx+8Pez5wk+2nis8Ntdsjx9+gjtnCDvr4w+P6dcFVy6GIF7IHjj4+18BON8Udm1dm8P6TCtuwaxpqS8XZToT35pTrfIcDgQPRAAfChzWO737X4cxPtHx2mfm5rlxcSbneI6lWEGUWGpg35bDNng6ur296L2r+QEyOg78sf8udAvoYcdyPqge+D4k70P9uif37FNG6F4IDcbWETlo9swXSfHAgcCBiXjiEuS/j986Je1tCtzc0sluDFo9JOclxysKV7KfTB6MeQcxK7FO3QO4zXXCGdAsgK+7iTcXtc8BDJ/aU2P82j/4vhuBAPLZ00leAUIRyhBMHAgci5lfH90/LTfCd9D75TNm4jtzNSjF5LXRVtTWGZLRmtnJVeSzqqOX6jJWIsYrbx7VlNSvl5rS4JOXHqtRCQ21H0dqNjE4eE3ooYYADgQPh+3ays+Xzw4kH69OarSrkxRVouregfn5oue7+mtmpT+ynWLYW2Nc+6W7wYacslt5vH7z0+A5fhuBAlJX+Mz6CFsoRThwIHIgY1/5o64mDcZk/47+y4fNkmZS7jZF8ACevu6qGtrprsdPpgp0Vn1WyqrBXqq+Rr3pso0qsQLzv4G0ojpA9gwOBAxGYA6HYzqc/Snxudwlv31XHtvzc6WmMtIfiy5raybYVVuQWQ6sD8aLidhmrgUZe7bGNuqahE46O2vV0L0g4RzgBB6IV2xlx3Z/V46B6cuBDwW/edWC/lJ/aOpnr4HxN7bTTYqN3BfaztuXaJypsE3V2fBNu9bJt7bGduqahZ8UdjPJVG9eNi/98JQDhORC7HH+DrljFWxcaxPZlQPd32GGbIrY9dySut7amdnKlSi7qdNvhlhWgKhc+XOehD+Mlf4en4s450uuTh13TUJ8boktaTQ7sAhyIolkt7jPqdUsbXCS2bYxP0v4JsJg4tf6TGtvIVaypqDTJk1LdlN+tHPTQhx9L7H+JR/9VWE3sqoY+9+hwTABwIPLgU2zrUaD3+LCUVwCpX+aXuQ/X3E62ZE9FFGpqLaxV9WBTV6bXGSm3EJhPAOeeCtipqxrqk5TDJw0vAA7EPLc8/pY1gd5jV0XIToKvdyceJotqbqdxi40uF3D9ZKBmHU7MuY5PjvfwflRpzHVVQ9Vj8y3Fu0sAcCB8OOH4Oy4Hfp9tD4NO8sfcN9e41AAbjUp5p6E0FiXONaGxbisqbosBD20ocztwkbjTZ9+siK26rqH7xc+BUANu5hkHOBBOXGWTfwj8Pl926Ew7b3LJWiQjDbCRLfHWsw6vnUyXXYeTKhs8tKHMoP09Hv1Xpe5TTzT0ifg5Ebovt5rnHOBAON+YbG8s+wK/z1sd93lbG9eMgyfvNcRGtqOcnZQJ0GDAOEbnrdRjq2eH9Lb65T1H/3+FrqFrxf+cq5YcHuZZBzgQVmy1Zn4L/D73OxysvFsQybiKTQ2x0feOudBuwGBy9acu29KuNOhlOo1LPXSpSum/e6ahZ8XfiZjgWQc4EN5C3dqecKutiezy2ieOF2hS/R1XsGk7QbhraqrhvzlsUeYR1JMeqx9VWsXpmYYOiP9WhrbjaCDgQGTiWnZdFPi9dgWa+uafGUn8zvcNso8rcLCdv/WRzOfbWF4jW7hONZWZCv61o+9zaOg8mgZ2SvyDKomHAByIdFzByaEHUrqyLfo+IG+bz//ZQBvZqnLmTfudTMRUtwRmrhLeZaWPdm0j6dHNqmWS7bmGbhH/VYhQk+EADoSNpR6O+PnA77WrbLVP7plkdH4TT4i9Kuite7nMJ9j6vYZ2+CDu9PC9cFwuoKHpnMrhRIReNItqnDgQrUx6/C2T+Iv/rB60mwE3XpJ/0FD73LHY52KO68T5MbTK8uIa2sFVRGuohD5dKemnpZp1bCqjoRPi91B5jgOBA4ED8Q/JvX3bSYO4MmfIHJX2q04mjzmub6h9bOmbfctGH5f6b5tNO3ShjHl0zdHnqYraqjIausRj6ShuG3EgcCBwIOTrhNOgWxiuypzfSdi4CvplBZpqgGEc3Ha7wfa5YrHNDU/7xuPxQo3tMNtlXVjp6FPzZ1S1yGSlNHS354PlnIQLDgQOhLJQ5qrXxt9V35B1n39GqDGThSsOIiuQ8mRiFWekwfY5Y7GNy3EaTjhZD2u+2tVtXbgq9S3rUJit1Pu8bv63Ex54fKn7OBA4EIE7EMm3xWSti98tf8/vArY4iCMpn9d95ziT4qWG22Z3B2Mnzp6oW0FLam6H6S7qwoj0LmlVpTR0nxSTr2G9x5f6hAOBAxGwA5FMzfw0agsS/2bLdzBt3sJD5rjFPmlVIkcTmrOk4bbZLu3FiFxIrNB80wA7fOyiLtx2POeqnj+jMA2NM+HdKOBLPRR3TggcCByIEB0IjWp/nxCYlS3//o3jb9oQuANhs8/Lls8mc0eEkMjOlofgo+PFUdvBhtjhT8ccKsoJ3yS9q/hZOQ29KcUV+jgg7iMtACE6EHfFvjeqe8+2OIjDgd9zV12MuOZDn1nd0Z+9kvZrQdSJzTk1N+lwXG2QHW46dGFBAX3o+Hpm6eNOaBr6KPFLSzv8Uq4zsW959kGADsShxHcbtXzOlpBmzLOvFTIXPLiggffdFmcVJ4g6LOFl8VyZYz7oSk4cG3JfmnVE+Gcpv5S3bStNt4vqUkCyMA1NBp50Wj64T3q7tA04EFVzIFYn5pievrAd67JF0/uUIta37bi659YG3vdfxb5srNtEcWbPkAJPF4pfRc71Cfvo6sxQw+ywzWGHLR1ef5VkB2pOS73yjBSioQMlLL/UpZwp4ECUja4CPEsIjOsNyJUe3vX7Fz1WOeqMLVhQE/rE1RhnzEpMKPSLu+CYnrL7mHhTXt5AO3zhsMPuDl+OH1uu/WOIGrpB/hvk2Mk2hqsy3EqefRCQA5EsL7zf80Fg2+e3BbvFGRc1lqmpFTyXW2zzRqqf/a9Xc0JjbuJkf7oC8XWD7WDbBuyknLdt9etYqBq6NeUXT3fwpWyR0nd57kEDHAh9y9HMkKscn0vuleY54XRf8tfFWCvz+9rfNPzef3bc+5fSzPgPF7YA3PjfdBVsc8PtsFeKL+poy7NxImQNTTs10cm56fOWL7SG5x7U3IH4qUWodXsiLW4oGcj3KueKwDnH39aa8E2X6t+afzsTwL0fd9hnc6BzYtpjXoQQVKqreG8sNshbJGyzxTk7FLqGZqXibCcnhAbkZNXEOCUA9XYgNoi9UNwRI9DXEz/X5eLVOftx5QvRtMNxWmYNGntnfj4RyL23LSWPBjwnXGXhdwdkC9sqxJGczkPaiteUmXvBa6jt3GzegMesNwNOXkATHIirkj+hVjtR333iX5wuucoxFMi93ynZR+iGAp4TU0LwepKs1PC6OuGzxaUri2nxSE/EvX0ZjIa+cFzkrLizdw1ZbtZFAWiGAzGa86HeSVT2+Rz9NDWiPovvMuywM/A5MWXR8BDRWKWshE+25Fm6fZ9WHl23iDS/SlPyZhSiodMtBvoo/91L0+VZjZVInqDQ0xaazUxzqX/K8PK285yDBjkQhz0f6DMFPMy+zJhXaYnZvgrs3qcd1bvFlEh1IEJ/gdOkTlnJx24kVhIGjGOq22OtWxazxuFY2jDbdKyhg/LvYJC+FgHbI/YjMVkR0LrHtJD5DA1zIBaIu+KsxidsLKi/neKubLskwHs/2GIH3e5ZzJT4jwNxBZP8H32uHRN3jEjas+xUAx2HwjT0W7Pa8LPjc/qGo0uqD81b0bRp+v81scZ183bGKQtosgOh9JuxPmneVKaNMOkR5YNSfN2FdebteirRl6a0/iHge9+abIuVzjmSSY7OY47UFwDNh6Fbkc8S83faOKE6hzVvi8Y+jKChkJfl5sGwHlMw+KGy/CL/zj4Jc2isgwbT7sAUgIZ2F13mikuR40Aw+KGaaPxDHBvy2vw3AKChPeWSzCfRAgY/VJPkSRgcfQA0tOccTRjtOuZg8EMlSaYTPok5ANDQXnOoxWj7MAmDHyqHHreLty4mMAcAGtprTqUYbRlmYfBDpdBjm3HCO02axZFNADS0Z2hhozFJP/cLDH6oFvFc1YQ+mzAHABraK1SAXmUY7BLmYfBDpTiSuKcHMQcAGtoLNMnVDYfBtmImBj9UhmTNi6uYAwAN7SYaz6DpXN9K/iqKycZZcwY/dJcVMl+RVFN292MSADS0m9zq0HGI8+wDgx+6hwZJvpb5uKRhTAKAhlaBdRnG2oVpGPxQOHqC4kTUbkftpszlbxiyfF6dhbgEs5644FQUABpaGY5mGGsppmHwQ6EMJZyBZFPHIC2LpM7B5zK/8kdxPgA0tFL8LhzfZPBDNzhvuT9aCVGTuA2Y9pPMxzxMCWmqAdDQiqGBWDMphrqMaRj8UDjvpL2Yow2YDgANrRrfZhhqG6Zh8EPhTOd0HtThWIvZANDQKnImxUia3W4RpmHwQ+E8zeE8PBHikADQ0AozmWKkR5iFwQ+lcMTTedAS3YOYCwANrSoLzWpDq5F+xjQMfiiFvqjdsdyjv4TtQwA0tAZsyzDSFkzD4IdS0RMWmk3ys2l/mJ8NYBoANLQO/JpiID2RQYpcBj8AABqKhmaSFtB1D7M0dvAX0QAA0L/AWZxhoBOYhgnEBAIA9A/9y2JHhoHIdscEYgIBAPqH/mVyTdJT6QITiAkEAOgf+pfJmxTjjGEWJhATCADQP/Qvi5UZxtmPaZhATCAAQP/Qvyz2ZRhnBNMwgZhAAID+oX9Z3JD0oj3ABGICAQD6h/5lMpVimGuYBQAAALL4OsOz2olpAAAAIIvDGQ7EEkwDAAAAWaRVAnye8VktqjWKyQAAAMJGSwnPpDgQF1M+uyxqH2SuQiAAAAAEzEZJ377Y2vK5wag9jtoEJgMAAIBjKc7DrHEYkoxH7ZPMrUIAAABA4NxKcSDet3zmsvn5LswFAAAASlr+By2gNWxanGDqCqYCAAAAZaH4ZdqajNoA5gIAAABfB+Jh1L7AVAAAAJBk0uI8aCnvQUwEAAAArWicgwZJaizEdNTeRu26zB3vBAAAgDb4H2kIhekV6rKKAAABGXRFWHRNYXRoTUwAPG1hdGggeG1sbnM9Imh0dHA6Ly93d3cudzMub3JnLzE5OTgvTWF0aC9NYXRoTUwiPjxtc3R5bGUgbWF0aHNpemU9IjE2cHgiPjxtc3ViPjxtaT5zPC9taT48bWk+dDwvbWk+PC9tc3ViPjxtbz49PC9tbz48bWZlbmNlZCBjbG9zZT0iXSIgb3Blbj0iWyI+PG1yb3c+PG1pPng8L21pPjxtbz4mI3hBMDs8L21vPjxtaT55PC9taT48bW8+JiN4QTA7PC9tbz48bWk+djwvbWk+PG1vPiYjeEEwOzwvbW8+PG1pPiYjeDNCODs8L21pPjwvbXJvdz48L21mZW5jZWQ+PC9tc3R5bGU+PC9tYXRoPk0pvtsAAAAASUVORK5CYII=\&quot;,\&quot;slideId\&quot;:316,\&quot;accessibleText\&quot;:\&quot;s 下標 t 等於 左中括號 x 空格 y 空格 v 空格 theta （ 小寫 ） 右中括號\&quot;,\&quot;imageHeight\&quot;:15.675675675675675},{\&quot;mathml\&quot;:\&quot;&lt;math style=\\\&quot;font-family:stix;font-size:16px;\\\&quot; xmlns=\\\&quot;http://www.w3.org/1998/Math/MathML\\\&quot;&gt;&lt;mstyle mathsize=\\\&quot;16px\\\&quot;&gt;&lt;msub&gt;&lt;mi&gt;s&lt;/mi&gt;&lt;mi&gt;t&lt;/mi&gt;&lt;/msub&gt;&lt;/mstyle&gt;&lt;/math&gt;\&quot;,\&quot;base64Image\&quot;:\&quot;iVBORw0KGgoAAAANSUhEUgAAAE4AAABXCAYAAACqc3NOAAAACXBIWXMAAA7EAAAOxAGVKw4bAAAABGJhU0UAAAAs8vz+fQAABDJJREFUeNrtnX9EnVEYx49MciWSJJMxk5lkzEwyGclcM4m59sfMjCvTH8nITJKJZKY/ZiTpj8wlk/6YxExmMjFJZhIzk8lEMsmV0c7jPe9673vPec55f+yfp+fL19JuD++n857znHOecxIiHTVKP5Self4s/Vu6KP1H+lB9b0Y6J12LxBmRPpZuEMR1QbqgAB07Gj67LD0sfVu6Q7pLekz9f5E6tF7pIw2YbelB6RbpCvXZM9JtqkXtWMCuU4Y2ZHjoBemM5WerVSs1gStQhZY1PPBX6aoIcWYMcZ5ThAav3jfDAz+IGKtSwQ7HyVEEdwt5xepixOvSxLlJEdwMAi6uNkJxqiiCW0fAVcSM+TgQg2wqcoiAa48Z82IgxipVcFj+NZ4g7j71VARrcbsqR4ujeRVjlCq4ZUurexYz7gTlVEQE5pPYPLQ1RtwO9Zq2UgV3zWESv5XglSWtTQd4bxhTufocl4+GGVX5HPOnI7x7jKtUvcJ90bKLceFzTJNhGb2FcZ3oinBfLv8hXc/I3PO6oJcZV+lAsREB3lNGdqJm1Y+5Dhbc3wWUjdDq1hhXqUYiwMsxrmirJ743GVWpoBRizxHedcZVqvuO4Ejtn8KyUUH9m0SfHMB9pAQun1K+1eYA7oASuCn1UHMpxFp1yOnIyN802U4hlm3djtQe6lrgwZoSxmqxgNuhBK4YeLB8wlgVFnDzlCbswQdbTCEmBm6QCrh2TefdlOIvIuxmKuC6RXobzKAbCLR3lPq3PkOu1Rgz3gsE3GVK4Ey1b3FyujpkzjpCbY45n2JH/pb6SBrUlqUzHxP24kFoaUuGn39FdVWjGMrq90Pf89fR+kIjIoyeUBs8ofrEMDDYvL5DFVp14EH7Qy3rrPAqyj8I9xVeMFSnQ5lqRhBWp2pdtqrKVjVarqrWVVSGr9fVktQAtVGT5a7z0ivCWx5jRZhj+0tiDC6CJgXBhdb/rUFxCg7jpa3+UFaQZyR26TbTzzEWs2qEV6+sy0FZBsERge+G5H2S8ZQLkvM5y6ynmzF5gv5qWtjvA7C59rSBW0gIDLzH7c+T6ZQQHzGIkOwG3cRocC1xGhJdcIGM7rKZKUaDq9PwmvYwGlyjQl89VcNocK0IroaPrIzQ3z42zmhw9Rj6tyyjwfVSA+1IjbQsRF804N4zFlwNhtd0iNHgyhnA8W6WRbMaaIeMxS7dJQx81YdFzYbXtJfR4MobwF1iNLh0+wy/GItduuPvs4wF11XDa3qX0eAaMIBrZDS4FoX78XaY7L9mZF69m26ZXFfMDfuvsA34iLF5Z/9dduuhDhrKcflGHqUnQr9MHr5VEc5mHAiuUvon3S7+bugz/slw3oy25G8wsa9X9hPjaUZ1ooxwqwuBzZtKxhUNHFSY1zKqcq0I/PZYvnrXoHrV+ft/uQlq5Aoi4RVFfwGV2wntB88VfQAAAIF0RVh0TWF0aE1MADxtYXRoIHhtbG5zPSJodHRwOi8vd3d3LnczLm9yZy8xOTk4L01hdGgvTWF0aE1MIj48bXN0eWxlIG1hdGhzaXplPSIxNnB4Ij48bXN1Yj48bWk+czwvbWk+PG1pPnQ8L21pPjwvbXN1Yj48L21zdHlsZT48L21hdGg+bbx1cAAAAABJRU5ErkJggg==\&quot;,\&quot;slideId\&quot;:316,\&quot;accessibleText\&quot;:\&quot;s 下標 t\&quot;,\&quot;imageHeight\&quot;:9.405405405405405}]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SOLabTemplate</Template>
  <TotalTime>14137</TotalTime>
  <Words>610</Words>
  <Application>Microsoft Office PowerPoint</Application>
  <PresentationFormat>如螢幕大小 (4:3)</PresentationFormat>
  <Paragraphs>69</Paragraphs>
  <Slides>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Noto Sans CJK TC Regular</vt:lpstr>
      <vt:lpstr>微軟正黑體</vt:lpstr>
      <vt:lpstr>Arial</vt:lpstr>
      <vt:lpstr>Bahnschrift SemiBold Condensed</vt:lpstr>
      <vt:lpstr>Calibri</vt:lpstr>
      <vt:lpstr>SOLabTemplate</vt:lpstr>
      <vt:lpstr>基於指數碰撞風險模型之車輛最佳行駛決策與應用   Optimal driving decisions for Vehicles using Exponential Risk Model  ​  ​ 國立台灣大學機械工程所 設計組  學生: 柯琮祐、王邑安* ​指導教授: 詹魁元博士   </vt:lpstr>
      <vt:lpstr>大綱</vt:lpstr>
      <vt:lpstr>Time to Collision (TTC)</vt:lpstr>
      <vt:lpstr>Time to Collision (TTC)</vt:lpstr>
      <vt:lpstr>二維風險評估—風險場</vt:lpstr>
      <vt:lpstr>Time to Collision (TTC)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SOLab</dc:creator>
  <cp:lastModifiedBy>邑安 王</cp:lastModifiedBy>
  <cp:revision>651</cp:revision>
  <cp:lastPrinted>2018-06-26T01:00:07Z</cp:lastPrinted>
  <dcterms:created xsi:type="dcterms:W3CDTF">2016-07-22T06:12:02Z</dcterms:created>
  <dcterms:modified xsi:type="dcterms:W3CDTF">2025-02-07T03:00:31Z</dcterms:modified>
</cp:coreProperties>
</file>