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303" r:id="rId3"/>
    <p:sldId id="1305" r:id="rId4"/>
    <p:sldId id="1301" r:id="rId5"/>
    <p:sldId id="257" r:id="rId6"/>
    <p:sldId id="391" r:id="rId7"/>
    <p:sldId id="406" r:id="rId8"/>
    <p:sldId id="412" r:id="rId9"/>
    <p:sldId id="1295" r:id="rId10"/>
    <p:sldId id="414" r:id="rId11"/>
    <p:sldId id="373" r:id="rId12"/>
    <p:sldId id="258" r:id="rId13"/>
    <p:sldId id="260" r:id="rId14"/>
    <p:sldId id="262" r:id="rId15"/>
    <p:sldId id="261" r:id="rId16"/>
    <p:sldId id="263" r:id="rId17"/>
    <p:sldId id="264" r:id="rId18"/>
    <p:sldId id="265" r:id="rId19"/>
    <p:sldId id="267" r:id="rId20"/>
    <p:sldId id="266" r:id="rId21"/>
    <p:sldId id="269" r:id="rId22"/>
    <p:sldId id="360" r:id="rId23"/>
    <p:sldId id="270" r:id="rId24"/>
    <p:sldId id="268" r:id="rId25"/>
    <p:sldId id="272" r:id="rId26"/>
    <p:sldId id="273" r:id="rId27"/>
    <p:sldId id="274" r:id="rId28"/>
    <p:sldId id="275" r:id="rId29"/>
    <p:sldId id="276" r:id="rId30"/>
    <p:sldId id="280" r:id="rId31"/>
    <p:sldId id="281" r:id="rId32"/>
    <p:sldId id="279" r:id="rId33"/>
    <p:sldId id="1328" r:id="rId34"/>
    <p:sldId id="284" r:id="rId35"/>
    <p:sldId id="374" r:id="rId36"/>
    <p:sldId id="285" r:id="rId37"/>
    <p:sldId id="287" r:id="rId38"/>
    <p:sldId id="286" r:id="rId39"/>
    <p:sldId id="288" r:id="rId40"/>
    <p:sldId id="364" r:id="rId41"/>
    <p:sldId id="299" r:id="rId42"/>
    <p:sldId id="1310" r:id="rId43"/>
    <p:sldId id="303" r:id="rId44"/>
    <p:sldId id="1309" r:id="rId45"/>
    <p:sldId id="1311" r:id="rId46"/>
    <p:sldId id="302" r:id="rId47"/>
    <p:sldId id="1313" r:id="rId48"/>
    <p:sldId id="1315" r:id="rId49"/>
    <p:sldId id="1319" r:id="rId50"/>
    <p:sldId id="1320" r:id="rId51"/>
    <p:sldId id="1321" r:id="rId52"/>
    <p:sldId id="1322" r:id="rId53"/>
    <p:sldId id="1323" r:id="rId54"/>
    <p:sldId id="1325" r:id="rId55"/>
    <p:sldId id="1324" r:id="rId56"/>
    <p:sldId id="1308" r:id="rId57"/>
    <p:sldId id="1312" r:id="rId58"/>
    <p:sldId id="304" r:id="rId59"/>
    <p:sldId id="1327" r:id="rId60"/>
    <p:sldId id="1326" r:id="rId61"/>
    <p:sldId id="375" r:id="rId62"/>
    <p:sldId id="311" r:id="rId63"/>
    <p:sldId id="309" r:id="rId64"/>
    <p:sldId id="313" r:id="rId65"/>
    <p:sldId id="316" r:id="rId66"/>
    <p:sldId id="315" r:id="rId67"/>
    <p:sldId id="318" r:id="rId68"/>
    <p:sldId id="319" r:id="rId69"/>
    <p:sldId id="320" r:id="rId70"/>
    <p:sldId id="415" r:id="rId71"/>
    <p:sldId id="1329" r:id="rId72"/>
    <p:sldId id="323" r:id="rId73"/>
    <p:sldId id="322" r:id="rId74"/>
    <p:sldId id="325" r:id="rId75"/>
    <p:sldId id="324" r:id="rId76"/>
    <p:sldId id="328" r:id="rId77"/>
    <p:sldId id="329" r:id="rId78"/>
    <p:sldId id="330" r:id="rId79"/>
    <p:sldId id="327" r:id="rId80"/>
    <p:sldId id="331" r:id="rId81"/>
    <p:sldId id="376" r:id="rId82"/>
    <p:sldId id="389" r:id="rId83"/>
    <p:sldId id="384" r:id="rId84"/>
    <p:sldId id="416" r:id="rId85"/>
    <p:sldId id="417" r:id="rId86"/>
    <p:sldId id="1306" r:id="rId87"/>
    <p:sldId id="433" r:id="rId88"/>
    <p:sldId id="432" r:id="rId89"/>
    <p:sldId id="431" r:id="rId90"/>
    <p:sldId id="418" r:id="rId91"/>
    <p:sldId id="419" r:id="rId92"/>
    <p:sldId id="420" r:id="rId93"/>
    <p:sldId id="424" r:id="rId94"/>
    <p:sldId id="425" r:id="rId95"/>
    <p:sldId id="421" r:id="rId96"/>
    <p:sldId id="427" r:id="rId97"/>
    <p:sldId id="422" r:id="rId98"/>
    <p:sldId id="423" r:id="rId99"/>
    <p:sldId id="436" r:id="rId100"/>
    <p:sldId id="437" r:id="rId101"/>
    <p:sldId id="438" r:id="rId102"/>
    <p:sldId id="439" r:id="rId103"/>
    <p:sldId id="386" r:id="rId104"/>
    <p:sldId id="1298" r:id="rId105"/>
    <p:sldId id="377" r:id="rId106"/>
    <p:sldId id="434" r:id="rId107"/>
    <p:sldId id="332" r:id="rId108"/>
    <p:sldId id="339" r:id="rId109"/>
    <p:sldId id="338" r:id="rId110"/>
    <p:sldId id="340" r:id="rId111"/>
    <p:sldId id="341" r:id="rId112"/>
    <p:sldId id="336" r:id="rId113"/>
    <p:sldId id="381" r:id="rId114"/>
    <p:sldId id="442" r:id="rId115"/>
    <p:sldId id="443" r:id="rId116"/>
    <p:sldId id="444" r:id="rId117"/>
    <p:sldId id="1293" r:id="rId118"/>
    <p:sldId id="1294" r:id="rId119"/>
    <p:sldId id="440" r:id="rId120"/>
    <p:sldId id="441" r:id="rId121"/>
    <p:sldId id="378" r:id="rId122"/>
    <p:sldId id="403" r:id="rId123"/>
    <p:sldId id="435" r:id="rId124"/>
    <p:sldId id="371" r:id="rId125"/>
    <p:sldId id="445" r:id="rId126"/>
    <p:sldId id="446" r:id="rId127"/>
    <p:sldId id="1302" r:id="rId128"/>
    <p:sldId id="405" r:id="rId129"/>
    <p:sldId id="404" r:id="rId130"/>
    <p:sldId id="1281" r:id="rId131"/>
    <p:sldId id="1290" r:id="rId132"/>
    <p:sldId id="1282" r:id="rId133"/>
    <p:sldId id="1289" r:id="rId134"/>
    <p:sldId id="400" r:id="rId135"/>
    <p:sldId id="358" r:id="rId136"/>
    <p:sldId id="1288" r:id="rId137"/>
    <p:sldId id="392" r:id="rId138"/>
    <p:sldId id="1297" r:id="rId139"/>
    <p:sldId id="407" r:id="rId140"/>
    <p:sldId id="394" r:id="rId141"/>
    <p:sldId id="409" r:id="rId142"/>
    <p:sldId id="1284" r:id="rId143"/>
    <p:sldId id="1283" r:id="rId144"/>
    <p:sldId id="408" r:id="rId145"/>
    <p:sldId id="1292" r:id="rId146"/>
    <p:sldId id="401" r:id="rId147"/>
    <p:sldId id="1291" r:id="rId148"/>
    <p:sldId id="402" r:id="rId149"/>
    <p:sldId id="1296" r:id="rId150"/>
    <p:sldId id="410" r:id="rId151"/>
    <p:sldId id="393" r:id="rId152"/>
    <p:sldId id="1287" r:id="rId153"/>
    <p:sldId id="1286" r:id="rId154"/>
    <p:sldId id="395" r:id="rId155"/>
    <p:sldId id="1299" r:id="rId156"/>
    <p:sldId id="379" r:id="rId157"/>
    <p:sldId id="354" r:id="rId158"/>
    <p:sldId id="365" r:id="rId159"/>
    <p:sldId id="366" r:id="rId160"/>
    <p:sldId id="380" r:id="rId161"/>
    <p:sldId id="357" r:id="rId162"/>
    <p:sldId id="382" r:id="rId163"/>
    <p:sldId id="1285" r:id="rId164"/>
    <p:sldId id="1300" r:id="rId165"/>
    <p:sldId id="343" r:id="rId166"/>
    <p:sldId id="342" r:id="rId167"/>
    <p:sldId id="345" r:id="rId168"/>
    <p:sldId id="346" r:id="rId169"/>
    <p:sldId id="344" r:id="rId170"/>
    <p:sldId id="347" r:id="rId171"/>
    <p:sldId id="351" r:id="rId172"/>
    <p:sldId id="1307" r:id="rId173"/>
    <p:sldId id="348" r:id="rId174"/>
    <p:sldId id="349" r:id="rId175"/>
    <p:sldId id="350" r:id="rId176"/>
    <p:sldId id="352" r:id="rId1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2571A-CA78-4B21-A42A-16BDBDADDEF1}">
          <p14:sldIdLst>
            <p14:sldId id="256"/>
            <p14:sldId id="1303"/>
            <p14:sldId id="1305"/>
            <p14:sldId id="1301"/>
            <p14:sldId id="257"/>
            <p14:sldId id="391"/>
            <p14:sldId id="406"/>
            <p14:sldId id="412"/>
            <p14:sldId id="1295"/>
            <p14:sldId id="414"/>
          </p14:sldIdLst>
        </p14:section>
        <p14:section name="How internet works" id="{67F0AC9F-7A78-4D37-934D-EF5B602EE97D}">
          <p14:sldIdLst>
            <p14:sldId id="373"/>
            <p14:sldId id="258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9"/>
            <p14:sldId id="360"/>
            <p14:sldId id="270"/>
            <p14:sldId id="268"/>
            <p14:sldId id="272"/>
            <p14:sldId id="273"/>
            <p14:sldId id="274"/>
            <p14:sldId id="275"/>
            <p14:sldId id="276"/>
            <p14:sldId id="280"/>
            <p14:sldId id="281"/>
            <p14:sldId id="279"/>
            <p14:sldId id="1328"/>
            <p14:sldId id="284"/>
            <p14:sldId id="374"/>
            <p14:sldId id="285"/>
            <p14:sldId id="287"/>
            <p14:sldId id="286"/>
            <p14:sldId id="288"/>
            <p14:sldId id="364"/>
            <p14:sldId id="299"/>
            <p14:sldId id="1310"/>
            <p14:sldId id="303"/>
            <p14:sldId id="1309"/>
            <p14:sldId id="1311"/>
            <p14:sldId id="302"/>
            <p14:sldId id="1313"/>
            <p14:sldId id="1315"/>
            <p14:sldId id="1319"/>
            <p14:sldId id="1320"/>
            <p14:sldId id="1321"/>
            <p14:sldId id="1322"/>
            <p14:sldId id="1323"/>
            <p14:sldId id="1325"/>
            <p14:sldId id="1324"/>
            <p14:sldId id="1308"/>
            <p14:sldId id="1312"/>
            <p14:sldId id="304"/>
            <p14:sldId id="1327"/>
            <p14:sldId id="1326"/>
            <p14:sldId id="375"/>
            <p14:sldId id="311"/>
            <p14:sldId id="309"/>
            <p14:sldId id="313"/>
            <p14:sldId id="316"/>
            <p14:sldId id="315"/>
            <p14:sldId id="318"/>
            <p14:sldId id="319"/>
            <p14:sldId id="320"/>
            <p14:sldId id="415"/>
            <p14:sldId id="1329"/>
            <p14:sldId id="323"/>
            <p14:sldId id="322"/>
            <p14:sldId id="325"/>
            <p14:sldId id="324"/>
            <p14:sldId id="328"/>
            <p14:sldId id="329"/>
            <p14:sldId id="330"/>
            <p14:sldId id="327"/>
            <p14:sldId id="331"/>
          </p14:sldIdLst>
        </p14:section>
        <p14:section name="How online experiment works" id="{BCFFAE1A-0844-4252-B8F0-DFE80B5DE228}">
          <p14:sldIdLst>
            <p14:sldId id="376"/>
            <p14:sldId id="389"/>
            <p14:sldId id="384"/>
            <p14:sldId id="416"/>
            <p14:sldId id="417"/>
            <p14:sldId id="1306"/>
            <p14:sldId id="433"/>
            <p14:sldId id="432"/>
            <p14:sldId id="431"/>
            <p14:sldId id="418"/>
            <p14:sldId id="419"/>
            <p14:sldId id="420"/>
            <p14:sldId id="424"/>
            <p14:sldId id="425"/>
            <p14:sldId id="421"/>
            <p14:sldId id="427"/>
            <p14:sldId id="422"/>
            <p14:sldId id="423"/>
            <p14:sldId id="436"/>
            <p14:sldId id="437"/>
            <p14:sldId id="438"/>
            <p14:sldId id="439"/>
            <p14:sldId id="386"/>
            <p14:sldId id="1298"/>
          </p14:sldIdLst>
        </p14:section>
        <p14:section name="Basic structures of websites" id="{F1129BA7-5BBA-4C17-91C0-830E40B78D48}">
          <p14:sldIdLst>
            <p14:sldId id="377"/>
            <p14:sldId id="434"/>
            <p14:sldId id="332"/>
            <p14:sldId id="339"/>
            <p14:sldId id="338"/>
            <p14:sldId id="340"/>
            <p14:sldId id="341"/>
            <p14:sldId id="336"/>
            <p14:sldId id="381"/>
            <p14:sldId id="442"/>
            <p14:sldId id="443"/>
            <p14:sldId id="444"/>
            <p14:sldId id="1293"/>
            <p14:sldId id="1294"/>
            <p14:sldId id="440"/>
            <p14:sldId id="441"/>
          </p14:sldIdLst>
        </p14:section>
        <p14:section name="Problems &amp; solutions" id="{08304A2A-DD07-48B5-B05F-38A3DB4F0323}">
          <p14:sldIdLst>
            <p14:sldId id="378"/>
            <p14:sldId id="403"/>
            <p14:sldId id="435"/>
            <p14:sldId id="371"/>
            <p14:sldId id="445"/>
            <p14:sldId id="446"/>
            <p14:sldId id="1302"/>
            <p14:sldId id="405"/>
            <p14:sldId id="404"/>
            <p14:sldId id="1281"/>
            <p14:sldId id="1290"/>
            <p14:sldId id="1282"/>
            <p14:sldId id="1289"/>
            <p14:sldId id="400"/>
            <p14:sldId id="358"/>
            <p14:sldId id="1288"/>
            <p14:sldId id="392"/>
            <p14:sldId id="1297"/>
            <p14:sldId id="407"/>
            <p14:sldId id="394"/>
            <p14:sldId id="409"/>
            <p14:sldId id="1284"/>
            <p14:sldId id="1283"/>
            <p14:sldId id="408"/>
            <p14:sldId id="1292"/>
            <p14:sldId id="401"/>
            <p14:sldId id="1291"/>
            <p14:sldId id="402"/>
            <p14:sldId id="1296"/>
            <p14:sldId id="410"/>
            <p14:sldId id="393"/>
            <p14:sldId id="1287"/>
            <p14:sldId id="1286"/>
            <p14:sldId id="395"/>
            <p14:sldId id="1299"/>
          </p14:sldIdLst>
        </p14:section>
        <p14:section name="Staying current" id="{CDE03541-2E32-452F-8D7F-C9163C684336}">
          <p14:sldIdLst>
            <p14:sldId id="379"/>
            <p14:sldId id="354"/>
            <p14:sldId id="365"/>
            <p14:sldId id="366"/>
            <p14:sldId id="380"/>
            <p14:sldId id="357"/>
          </p14:sldIdLst>
        </p14:section>
        <p14:section name="Example code" id="{11B62928-F7D3-45E5-97D7-853FEB462EAF}">
          <p14:sldIdLst>
            <p14:sldId id="382"/>
            <p14:sldId id="1285"/>
          </p14:sldIdLst>
        </p14:section>
        <p14:section name="Personal website" id="{483222FA-A1C7-49F4-8C3F-572FCE8206DB}">
          <p14:sldIdLst>
            <p14:sldId id="1300"/>
            <p14:sldId id="343"/>
            <p14:sldId id="342"/>
            <p14:sldId id="345"/>
            <p14:sldId id="346"/>
            <p14:sldId id="344"/>
            <p14:sldId id="347"/>
            <p14:sldId id="351"/>
            <p14:sldId id="130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D60"/>
    <a:srgbClr val="1DBD65"/>
    <a:srgbClr val="FF75A3"/>
    <a:srgbClr val="FF6699"/>
    <a:srgbClr val="FFFFFF"/>
    <a:srgbClr val="FF7C80"/>
    <a:srgbClr val="6343B3"/>
    <a:srgbClr val="9966FF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microsoft.com/office/2016/11/relationships/changesInfo" Target="changesInfos/changesInfo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C C" userId="22006269_tp_dropbox" providerId="OAuth2" clId="{65121585-7B89-7F4F-8AD3-1E1A79039DA5}"/>
    <pc:docChg chg="undo custSel addSld modSld modSection">
      <pc:chgData name="YC C" userId="22006269_tp_dropbox" providerId="OAuth2" clId="{65121585-7B89-7F4F-8AD3-1E1A79039DA5}" dt="2020-04-22T03:10:55.182" v="260" actId="20577"/>
      <pc:docMkLst>
        <pc:docMk/>
      </pc:docMkLst>
      <pc:sldChg chg="modSp">
        <pc:chgData name="YC C" userId="22006269_tp_dropbox" providerId="OAuth2" clId="{65121585-7B89-7F4F-8AD3-1E1A79039DA5}" dt="2020-04-22T03:10:55.182" v="260" actId="20577"/>
        <pc:sldMkLst>
          <pc:docMk/>
          <pc:sldMk cId="1936175417" sldId="403"/>
        </pc:sldMkLst>
        <pc:spChg chg="mod">
          <ac:chgData name="YC C" userId="22006269_tp_dropbox" providerId="OAuth2" clId="{65121585-7B89-7F4F-8AD3-1E1A79039DA5}" dt="2020-04-22T03:10:55.182" v="260" actId="20577"/>
          <ac:spMkLst>
            <pc:docMk/>
            <pc:sldMk cId="1936175417" sldId="403"/>
            <ac:spMk id="3" creationId="{A7FAB4A2-FE37-4A93-AEB0-3A369D9DC700}"/>
          </ac:spMkLst>
        </pc:spChg>
      </pc:sldChg>
      <pc:sldChg chg="modSp">
        <pc:chgData name="YC C" userId="22006269_tp_dropbox" providerId="OAuth2" clId="{65121585-7B89-7F4F-8AD3-1E1A79039DA5}" dt="2020-04-22T03:08:42.042" v="201" actId="20577"/>
        <pc:sldMkLst>
          <pc:docMk/>
          <pc:sldMk cId="922019569" sldId="408"/>
        </pc:sldMkLst>
        <pc:spChg chg="mod">
          <ac:chgData name="YC C" userId="22006269_tp_dropbox" providerId="OAuth2" clId="{65121585-7B89-7F4F-8AD3-1E1A79039DA5}" dt="2020-04-22T03:08:42.042" v="201" actId="20577"/>
          <ac:spMkLst>
            <pc:docMk/>
            <pc:sldMk cId="922019569" sldId="408"/>
            <ac:spMk id="3" creationId="{FB5A7FB6-F980-4D5E-AA82-24823008596A}"/>
          </ac:spMkLst>
        </pc:spChg>
      </pc:sldChg>
      <pc:sldChg chg="modSp new">
        <pc:chgData name="YC C" userId="22006269_tp_dropbox" providerId="OAuth2" clId="{65121585-7B89-7F4F-8AD3-1E1A79039DA5}" dt="2020-04-22T03:10:05.163" v="237" actId="20577"/>
        <pc:sldMkLst>
          <pc:docMk/>
          <pc:sldMk cId="3341013356" sldId="410"/>
        </pc:sldMkLst>
        <pc:spChg chg="mod">
          <ac:chgData name="YC C" userId="22006269_tp_dropbox" providerId="OAuth2" clId="{65121585-7B89-7F4F-8AD3-1E1A79039DA5}" dt="2020-04-22T03:10:05.163" v="237" actId="20577"/>
          <ac:spMkLst>
            <pc:docMk/>
            <pc:sldMk cId="3341013356" sldId="410"/>
            <ac:spMk id="2" creationId="{ADF73354-292C-034C-8075-B9CF1668B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entury Gothic" panose="020B0502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2023-06-29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00BCDF7-7A46-46C7-A5AC-FBAB219B50EA}" type="datetimeFigureOut">
              <a:rPr lang="en-US" smtClean="0"/>
              <a:pPr/>
              <a:t>2023-06-29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2305FD9-CFF4-4DBC-A987-369054EFB7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entury Gothic" panose="020B0502020202020204" pitchFamily="34" charset="0"/>
        <a:buChar char="−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cc.vis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4.xml"/><Relationship Id="rId3" Type="http://schemas.openxmlformats.org/officeDocument/2006/relationships/slide" Target="slide81.xml"/><Relationship Id="rId7" Type="http://schemas.openxmlformats.org/officeDocument/2006/relationships/slide" Target="slide16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6.xml"/><Relationship Id="rId5" Type="http://schemas.openxmlformats.org/officeDocument/2006/relationships/slide" Target="slide121.xml"/><Relationship Id="rId4" Type="http://schemas.openxmlformats.org/officeDocument/2006/relationships/slide" Target="slide10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binthewild.org/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s://www.qualtrics.com/research-services/online-sampl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lific.co/" TargetMode="External"/><Relationship Id="rId5" Type="http://schemas.openxmlformats.org/officeDocument/2006/relationships/hyperlink" Target="https://www.cloudresearch.com/" TargetMode="External"/><Relationship Id="rId4" Type="http://schemas.openxmlformats.org/officeDocument/2006/relationships/hyperlink" Target="https://www.mturk.com/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iljs.com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68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1.png"/><Relationship Id="rId9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://sandbox.onlinephpfunctions.com/" TargetMode="External"/><Relationship Id="rId13" Type="http://schemas.openxmlformats.org/officeDocument/2006/relationships/hyperlink" Target="https://fontawesome.com/" TargetMode="External"/><Relationship Id="rId3" Type="http://schemas.openxmlformats.org/officeDocument/2006/relationships/hyperlink" Target="https://developer.mozilla.org/en-US/docs/Learn" TargetMode="External"/><Relationship Id="rId7" Type="http://schemas.openxmlformats.org/officeDocument/2006/relationships/hyperlink" Target="https://codepen.io/" TargetMode="External"/><Relationship Id="rId12" Type="http://schemas.openxmlformats.org/officeDocument/2006/relationships/hyperlink" Target="https://thenounprojec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iddle.net/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validator.w3.org/" TargetMode="External"/><Relationship Id="rId4" Type="http://schemas.openxmlformats.org/officeDocument/2006/relationships/hyperlink" Target="https://css-tricks.com/" TargetMode="External"/><Relationship Id="rId9" Type="http://schemas.openxmlformats.org/officeDocument/2006/relationships/hyperlink" Target="https://www.browsersync.io/" TargetMode="External"/><Relationship Id="rId14" Type="http://schemas.openxmlformats.org/officeDocument/2006/relationships/hyperlink" Target="https://jpswalsh.github.io/academicons/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amkamani.com/blog/2016/03/14/wrapping-your-head-around-async-programming/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www.sohamkamani.com/blog/2016/03/14/wrapping-your-head-around-async-programming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nysdovhan/wtfjs" TargetMode="External"/><Relationship Id="rId3" Type="http://schemas.openxmlformats.org/officeDocument/2006/relationships/hyperlink" Target="https://www.w3schools.com/js/js_type_conversion.asp" TargetMode="External"/><Relationship Id="rId7" Type="http://schemas.openxmlformats.org/officeDocument/2006/relationships/hyperlink" Target="https://codeburst.io/javascript-null-vs-undefined-20f955215a2" TargetMode="External"/><Relationship Id="rId2" Type="http://schemas.openxmlformats.org/officeDocument/2006/relationships/hyperlink" Target="https://codeburst.io/javascript-double-equals-vs-triple-equals-61d4ce5a12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this.asp" TargetMode="External"/><Relationship Id="rId5" Type="http://schemas.openxmlformats.org/officeDocument/2006/relationships/hyperlink" Target="https://www.w3schools.com/js/js_hoisting.asp" TargetMode="External"/><Relationship Id="rId4" Type="http://schemas.openxmlformats.org/officeDocument/2006/relationships/hyperlink" Target="https://www.w3schools.com/js/js_scope.asp" TargetMode="Externa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slide" Target="slide136.xml"/><Relationship Id="rId13" Type="http://schemas.openxmlformats.org/officeDocument/2006/relationships/slide" Target="slide145.xml"/><Relationship Id="rId18" Type="http://schemas.openxmlformats.org/officeDocument/2006/relationships/slide" Target="slide150.xml"/><Relationship Id="rId3" Type="http://schemas.openxmlformats.org/officeDocument/2006/relationships/slide" Target="slide124.xml"/><Relationship Id="rId7" Type="http://schemas.openxmlformats.org/officeDocument/2006/relationships/slide" Target="slide135.xml"/><Relationship Id="rId12" Type="http://schemas.openxmlformats.org/officeDocument/2006/relationships/slide" Target="slide140.xml"/><Relationship Id="rId17" Type="http://schemas.openxmlformats.org/officeDocument/2006/relationships/slide" Target="slide149.xml"/><Relationship Id="rId2" Type="http://schemas.openxmlformats.org/officeDocument/2006/relationships/slide" Target="slide123.xml"/><Relationship Id="rId16" Type="http://schemas.openxmlformats.org/officeDocument/2006/relationships/slide" Target="slide148.xml"/><Relationship Id="rId20" Type="http://schemas.openxmlformats.org/officeDocument/2006/relationships/slide" Target="slide15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4.xml"/><Relationship Id="rId11" Type="http://schemas.openxmlformats.org/officeDocument/2006/relationships/slide" Target="slide139.xml"/><Relationship Id="rId5" Type="http://schemas.openxmlformats.org/officeDocument/2006/relationships/slide" Target="slide129.xml"/><Relationship Id="rId15" Type="http://schemas.openxmlformats.org/officeDocument/2006/relationships/slide" Target="slide147.xml"/><Relationship Id="rId10" Type="http://schemas.openxmlformats.org/officeDocument/2006/relationships/slide" Target="slide138.xml"/><Relationship Id="rId19" Type="http://schemas.openxmlformats.org/officeDocument/2006/relationships/slide" Target="slide151.xml"/><Relationship Id="rId4" Type="http://schemas.openxmlformats.org/officeDocument/2006/relationships/slide" Target="slide128.xml"/><Relationship Id="rId9" Type="http://schemas.openxmlformats.org/officeDocument/2006/relationships/slide" Target="slide137.xml"/><Relationship Id="rId14" Type="http://schemas.openxmlformats.org/officeDocument/2006/relationships/slide" Target="slide14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st.github.com/willurd/57202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wsersync.io/" TargetMode="Externa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" TargetMode="External"/><Relationship Id="rId2" Type="http://schemas.openxmlformats.org/officeDocument/2006/relationships/hyperlink" Target="https://browser-update.org/update.html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hengLi/virtual_chinrest/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://dinbror.dk/blog/how-to-preload-entire-html5-video-before-play-solved/" TargetMode="External"/><Relationship Id="rId2" Type="http://schemas.openxmlformats.org/officeDocument/2006/relationships/hyperlink" Target="https://www.w3schools.com/tags/av_event_canplaythrough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throttling-the-network/" TargetMode="Externa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1/08/animating-with-javascript-from-setinterval-to-requestanimationframe/" TargetMode="External"/><Relationship Id="rId2" Type="http://schemas.openxmlformats.org/officeDocument/2006/relationships/hyperlink" Target="https://developer.mozilla.org/en-US/docs/Web/API/window/requestAnimationFra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gazerecorder.com/gazecloudapi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captcha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.labinthewild.org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haracteristics-minimalism/" TargetMode="External"/><Relationship Id="rId2" Type="http://schemas.openxmlformats.org/officeDocument/2006/relationships/hyperlink" Target="https://cantunsee.space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Page_Visibility_API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-systems.com/help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js-expt-toolbox/releases" TargetMode="External"/><Relationship Id="rId2" Type="http://schemas.openxmlformats.org/officeDocument/2006/relationships/hyperlink" Target="https://ycc.cvls.online/tools/example/?PROLIFIC_PID=1234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trentyang/how-to-setup-google-domain-for-github-pages-1p58" TargetMode="External"/><Relationship Id="rId2" Type="http://schemas.openxmlformats.org/officeDocument/2006/relationships/hyperlink" Target="https://help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swtsui" TargetMode="External"/><Relationship Id="rId2" Type="http://schemas.openxmlformats.org/officeDocument/2006/relationships/hyperlink" Target="https://yi-chia-chen.github.io/swtsui/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u/0/d/13jp0QAqQeFlYSjeZS0fDInvgaDzBXjGQNe4VNKbbNHQ/mobilebasic#heading=h.fbo8f8y1ynwk" TargetMode="External"/><Relationship Id="rId2" Type="http://schemas.openxmlformats.org/officeDocument/2006/relationships/hyperlink" Target="https://css-tricks.com/throttling-the-net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63.xml"/><Relationship Id="rId5" Type="http://schemas.openxmlformats.org/officeDocument/2006/relationships/hyperlink" Target="https://www.browserstack.com/" TargetMode="External"/><Relationship Id="rId4" Type="http://schemas.openxmlformats.org/officeDocument/2006/relationships/hyperlink" Target="https://browser-update.org/update.html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iunique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iunique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7" Type="http://schemas.openxmlformats.org/officeDocument/2006/relationships/hyperlink" Target="http://dinbror.dk/blog/how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swalsh.github.io/academicons/" TargetMode="External"/><Relationship Id="rId5" Type="http://schemas.openxmlformats.org/officeDocument/2006/relationships/hyperlink" Target="https://www.browsersync.io/" TargetMode="External"/><Relationship Id="rId4" Type="http://schemas.openxmlformats.org/officeDocument/2006/relationships/hyperlink" Target="https://codepen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8.sv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8.sv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4.xml"/><Relationship Id="rId3" Type="http://schemas.openxmlformats.org/officeDocument/2006/relationships/slide" Target="slide81.xml"/><Relationship Id="rId7" Type="http://schemas.openxmlformats.org/officeDocument/2006/relationships/slide" Target="slide16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6.xml"/><Relationship Id="rId5" Type="http://schemas.openxmlformats.org/officeDocument/2006/relationships/slide" Target="slide121.xml"/><Relationship Id="rId4" Type="http://schemas.openxmlformats.org/officeDocument/2006/relationships/slide" Target="slide10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63.sv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svg"/><Relationship Id="rId5" Type="http://schemas.openxmlformats.org/officeDocument/2006/relationships/image" Target="../media/image39.pn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2.jp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63.sv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svg"/><Relationship Id="rId5" Type="http://schemas.openxmlformats.org/officeDocument/2006/relationships/image" Target="../media/image39.pn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2.jp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u/0/d/13jp0QAqQeFlYSjeZS0fDInvgaDzBXjGQNe4VNKbbNHQ/mobilebasic#heading=h.fbo8f8y1ynwk" TargetMode="External"/><Relationship Id="rId7" Type="http://schemas.openxmlformats.org/officeDocument/2006/relationships/hyperlink" Target="https://www.youtube.com/watch?v=FZWwqFgzO9w" TargetMode="External"/><Relationship Id="rId2" Type="http://schemas.openxmlformats.org/officeDocument/2006/relationships/hyperlink" Target="https://www.psychopy.org/onlin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-coder.html" TargetMode="External"/><Relationship Id="rId5" Type="http://schemas.openxmlformats.org/officeDocument/2006/relationships/hyperlink" Target="https://www.mathworks.com/matlabcentral/fileexchange/69973-generate-javascript-using-matlab-coder" TargetMode="External"/><Relationship Id="rId4" Type="http://schemas.openxmlformats.org/officeDocument/2006/relationships/hyperlink" Target="https://www.psychopy.org/recipes/appFromScript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63.sv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svg"/><Relationship Id="rId5" Type="http://schemas.openxmlformats.org/officeDocument/2006/relationships/image" Target="../media/image39.pn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2.jp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7.png"/><Relationship Id="rId7" Type="http://schemas.openxmlformats.org/officeDocument/2006/relationships/image" Target="../media/image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8.png"/><Relationship Id="rId9" Type="http://schemas.openxmlformats.org/officeDocument/2006/relationships/image" Target="../media/image69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68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1.png"/><Relationship Id="rId9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39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68.png"/><Relationship Id="rId5" Type="http://schemas.openxmlformats.org/officeDocument/2006/relationships/image" Target="../media/image54.png"/><Relationship Id="rId15" Type="http://schemas.openxmlformats.org/officeDocument/2006/relationships/image" Target="../media/image76.png"/><Relationship Id="rId10" Type="http://schemas.openxmlformats.org/officeDocument/2006/relationships/image" Target="../media/image72.svg"/><Relationship Id="rId4" Type="http://schemas.openxmlformats.org/officeDocument/2006/relationships/image" Target="../media/image41.png"/><Relationship Id="rId9" Type="http://schemas.openxmlformats.org/officeDocument/2006/relationships/image" Target="../media/image58.png"/><Relationship Id="rId14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39.png"/><Relationship Id="rId7" Type="http://schemas.openxmlformats.org/officeDocument/2006/relationships/image" Target="../media/image70.sv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1.png"/><Relationship Id="rId15" Type="http://schemas.openxmlformats.org/officeDocument/2006/relationships/image" Target="../media/image76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71.svg"/><Relationship Id="rId14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39.png"/><Relationship Id="rId7" Type="http://schemas.openxmlformats.org/officeDocument/2006/relationships/image" Target="../media/image70.sv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1.png"/><Relationship Id="rId15" Type="http://schemas.openxmlformats.org/officeDocument/2006/relationships/image" Target="../media/image76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71.svg"/><Relationship Id="rId14" Type="http://schemas.openxmlformats.org/officeDocument/2006/relationships/image" Target="../media/image7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81.sv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1.svg"/><Relationship Id="rId5" Type="http://schemas.openxmlformats.org/officeDocument/2006/relationships/image" Target="../media/image39.png"/><Relationship Id="rId10" Type="http://schemas.openxmlformats.org/officeDocument/2006/relationships/image" Target="../media/image56.png"/><Relationship Id="rId4" Type="http://schemas.openxmlformats.org/officeDocument/2006/relationships/image" Target="../media/image68.png"/><Relationship Id="rId9" Type="http://schemas.openxmlformats.org/officeDocument/2006/relationships/image" Target="../media/image7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1.svg"/><Relationship Id="rId5" Type="http://schemas.openxmlformats.org/officeDocument/2006/relationships/image" Target="../media/image39.png"/><Relationship Id="rId15" Type="http://schemas.openxmlformats.org/officeDocument/2006/relationships/image" Target="../media/image81.svg"/><Relationship Id="rId10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70.svg"/><Relationship Id="rId14" Type="http://schemas.openxmlformats.org/officeDocument/2006/relationships/image" Target="../media/image8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1.svg"/><Relationship Id="rId5" Type="http://schemas.openxmlformats.org/officeDocument/2006/relationships/image" Target="../media/image39.png"/><Relationship Id="rId15" Type="http://schemas.openxmlformats.org/officeDocument/2006/relationships/image" Target="../media/image81.svg"/><Relationship Id="rId10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70.sv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71.svg"/><Relationship Id="rId3" Type="http://schemas.openxmlformats.org/officeDocument/2006/relationships/image" Target="../media/image2.svg"/><Relationship Id="rId7" Type="http://schemas.openxmlformats.org/officeDocument/2006/relationships/image" Target="../media/image39.png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0.svg"/><Relationship Id="rId5" Type="http://schemas.openxmlformats.org/officeDocument/2006/relationships/image" Target="../media/image8.svg"/><Relationship Id="rId15" Type="http://schemas.openxmlformats.org/officeDocument/2006/relationships/image" Target="../media/image72.sv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41.png"/><Relationship Id="rId14" Type="http://schemas.openxmlformats.org/officeDocument/2006/relationships/image" Target="../media/image58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71.svg"/><Relationship Id="rId3" Type="http://schemas.openxmlformats.org/officeDocument/2006/relationships/image" Target="../media/image2.svg"/><Relationship Id="rId7" Type="http://schemas.openxmlformats.org/officeDocument/2006/relationships/image" Target="../media/image39.png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0.svg"/><Relationship Id="rId5" Type="http://schemas.openxmlformats.org/officeDocument/2006/relationships/image" Target="../media/image8.svg"/><Relationship Id="rId15" Type="http://schemas.openxmlformats.org/officeDocument/2006/relationships/image" Target="../media/image72.sv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41.png"/><Relationship Id="rId14" Type="http://schemas.openxmlformats.org/officeDocument/2006/relationships/image" Target="../media/image58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71.svg"/><Relationship Id="rId3" Type="http://schemas.openxmlformats.org/officeDocument/2006/relationships/image" Target="../media/image2.svg"/><Relationship Id="rId7" Type="http://schemas.openxmlformats.org/officeDocument/2006/relationships/image" Target="../media/image39.png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0.svg"/><Relationship Id="rId5" Type="http://schemas.openxmlformats.org/officeDocument/2006/relationships/image" Target="../media/image8.svg"/><Relationship Id="rId15" Type="http://schemas.openxmlformats.org/officeDocument/2006/relationships/image" Target="../media/image72.sv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41.png"/><Relationship Id="rId14" Type="http://schemas.openxmlformats.org/officeDocument/2006/relationships/image" Target="../media/image5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52.jpg"/><Relationship Id="rId3" Type="http://schemas.openxmlformats.org/officeDocument/2006/relationships/image" Target="../media/image8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71.svg"/><Relationship Id="rId4" Type="http://schemas.openxmlformats.org/officeDocument/2006/relationships/image" Target="../media/image39.png"/><Relationship Id="rId9" Type="http://schemas.openxmlformats.org/officeDocument/2006/relationships/image" Target="../media/image56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52.jpg"/><Relationship Id="rId3" Type="http://schemas.openxmlformats.org/officeDocument/2006/relationships/image" Target="../media/image8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71.svg"/><Relationship Id="rId4" Type="http://schemas.openxmlformats.org/officeDocument/2006/relationships/image" Target="../media/image39.png"/><Relationship Id="rId9" Type="http://schemas.openxmlformats.org/officeDocument/2006/relationships/image" Target="../media/image56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8.png"/><Relationship Id="rId3" Type="http://schemas.openxmlformats.org/officeDocument/2006/relationships/image" Target="../media/image2.svg"/><Relationship Id="rId7" Type="http://schemas.openxmlformats.org/officeDocument/2006/relationships/image" Target="../media/image53.png"/><Relationship Id="rId12" Type="http://schemas.openxmlformats.org/officeDocument/2006/relationships/image" Target="../media/image71.svg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6.png"/><Relationship Id="rId5" Type="http://schemas.openxmlformats.org/officeDocument/2006/relationships/image" Target="../media/image8.svg"/><Relationship Id="rId15" Type="http://schemas.openxmlformats.org/officeDocument/2006/relationships/image" Target="../media/image52.jpg"/><Relationship Id="rId10" Type="http://schemas.openxmlformats.org/officeDocument/2006/relationships/image" Target="../media/image70.svg"/><Relationship Id="rId4" Type="http://schemas.openxmlformats.org/officeDocument/2006/relationships/image" Target="../media/image7.png"/><Relationship Id="rId9" Type="http://schemas.openxmlformats.org/officeDocument/2006/relationships/image" Target="../media/image54.png"/><Relationship Id="rId14" Type="http://schemas.openxmlformats.org/officeDocument/2006/relationships/image" Target="../media/image72.sv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8.png"/><Relationship Id="rId3" Type="http://schemas.openxmlformats.org/officeDocument/2006/relationships/image" Target="../media/image2.svg"/><Relationship Id="rId7" Type="http://schemas.openxmlformats.org/officeDocument/2006/relationships/image" Target="../media/image53.png"/><Relationship Id="rId12" Type="http://schemas.openxmlformats.org/officeDocument/2006/relationships/image" Target="../media/image71.svg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6.png"/><Relationship Id="rId5" Type="http://schemas.openxmlformats.org/officeDocument/2006/relationships/image" Target="../media/image8.svg"/><Relationship Id="rId15" Type="http://schemas.openxmlformats.org/officeDocument/2006/relationships/image" Target="../media/image52.jpg"/><Relationship Id="rId10" Type="http://schemas.openxmlformats.org/officeDocument/2006/relationships/image" Target="../media/image70.svg"/><Relationship Id="rId4" Type="http://schemas.openxmlformats.org/officeDocument/2006/relationships/image" Target="../media/image7.png"/><Relationship Id="rId9" Type="http://schemas.openxmlformats.org/officeDocument/2006/relationships/image" Target="../media/image54.png"/><Relationship Id="rId14" Type="http://schemas.openxmlformats.org/officeDocument/2006/relationships/image" Target="../media/image72.sv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946-440D-49E0-8D2D-07A72E35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404518"/>
            <a:ext cx="7772400" cy="190139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Web Development:</a:t>
            </a:r>
            <a:br>
              <a:rPr lang="en-US" altLang="zh-TW" dirty="0"/>
            </a:br>
            <a:r>
              <a:rPr lang="en-US" altLang="zh-TW" sz="2400" dirty="0"/>
              <a:t>Experiments (&amp; a little bit about personal website)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8249-B68B-48CD-A256-569CD0F6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4" y="3460578"/>
            <a:ext cx="6858000" cy="97953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Yi-Chia Chen, UCLA postdoc</a:t>
            </a:r>
          </a:p>
          <a:p>
            <a:pPr algn="l"/>
            <a:r>
              <a:rPr lang="en-US" sz="2000" dirty="0">
                <a:hlinkClick r:id="rId2"/>
              </a:rPr>
              <a:t>https://ycc.vision/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64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22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</p:spTree>
    <p:extLst>
      <p:ext uri="{BB962C8B-B14F-4D97-AF65-F5344CB8AC3E}">
        <p14:creationId xmlns:p14="http://schemas.microsoft.com/office/powerpoint/2010/main" val="10518767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</p:txBody>
      </p:sp>
    </p:spTree>
    <p:extLst>
      <p:ext uri="{BB962C8B-B14F-4D97-AF65-F5344CB8AC3E}">
        <p14:creationId xmlns:p14="http://schemas.microsoft.com/office/powerpoint/2010/main" val="19564006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  <a:p>
            <a:pPr algn="ctr"/>
            <a:r>
              <a:rPr lang="en-US" dirty="0"/>
              <a:t>It’s complicated……</a:t>
            </a:r>
          </a:p>
          <a:p>
            <a:pPr algn="ctr"/>
            <a:r>
              <a:rPr lang="en-US" dirty="0"/>
              <a:t>(Server configurations, </a:t>
            </a:r>
            <a:br>
              <a:rPr lang="en-US" dirty="0"/>
            </a:br>
            <a:r>
              <a:rPr lang="en-US" dirty="0"/>
              <a:t>password for database, etc.)</a:t>
            </a:r>
          </a:p>
        </p:txBody>
      </p:sp>
    </p:spTree>
    <p:extLst>
      <p:ext uri="{BB962C8B-B14F-4D97-AF65-F5344CB8AC3E}">
        <p14:creationId xmlns:p14="http://schemas.microsoft.com/office/powerpoint/2010/main" val="6934268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BC6-CFED-4A84-859E-CB59999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subjects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3D5E722F-82AC-4B99-9A19-8AE3BDDD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EBB0A-7196-4799-AD8B-2A13C6637319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F021B-A9B7-4F67-8DC1-6CECE5450909}"/>
              </a:ext>
            </a:extLst>
          </p:cNvPr>
          <p:cNvSpPr/>
          <p:nvPr/>
        </p:nvSpPr>
        <p:spPr>
          <a:xfrm>
            <a:off x="731649" y="1857765"/>
            <a:ext cx="798648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Mturk: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https://www.mturk.com/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TurkPrime</a:t>
            </a:r>
            <a:r>
              <a:rPr lang="en-US" sz="2000" dirty="0"/>
              <a:t> Panel: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https://www.cloudresearch.com/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Prolific: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https://www.prolific.co/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Qualtrics Panel: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https://www.qualtrics.com/research-services/online-sample/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LabintheWild</a:t>
            </a:r>
            <a:r>
              <a:rPr lang="en-US" sz="2000" dirty="0"/>
              <a:t> (free):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https://www.labinthewild.org/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93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DD8-1D76-406A-BD16-5FCC661B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permission for server-side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587-A2FC-4765-A0F1-3C507C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Email.js sends data to your email directly from the client-side script</a:t>
            </a:r>
            <a:br>
              <a:rPr lang="en-US" dirty="0"/>
            </a:br>
            <a:r>
              <a:rPr lang="en-US" dirty="0">
                <a:hlinkClick r:id="rId2"/>
              </a:rPr>
              <a:t>https://www.emailjs.com/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82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/>
              <a:t>Basic concepts and structures of websites</a:t>
            </a:r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778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3886171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504524-CB7A-4090-A2C3-D87AD38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" y="370214"/>
            <a:ext cx="2186600" cy="218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6" y="1825625"/>
            <a:ext cx="61926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Necessary part of a website</a:t>
            </a:r>
          </a:p>
          <a:p>
            <a:pPr lvl="1"/>
            <a:r>
              <a:rPr lang="en-US" dirty="0"/>
              <a:t>Everything you see are HTML elements</a:t>
            </a:r>
          </a:p>
          <a:p>
            <a:pPr lvl="1"/>
            <a:r>
              <a:rPr lang="en-US" dirty="0"/>
              <a:t>Hidden things can be HTML elements as well</a:t>
            </a:r>
          </a:p>
          <a:p>
            <a:r>
              <a:rPr lang="en-US" dirty="0"/>
              <a:t>Can be created by JavaScript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Hard to debug</a:t>
            </a:r>
          </a:p>
          <a:p>
            <a:pPr lvl="1"/>
            <a:r>
              <a:rPr lang="en-US" dirty="0"/>
              <a:t>Hard to update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hurt ranking in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1656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46" y="1825625"/>
            <a:ext cx="6325203" cy="4351338"/>
          </a:xfrm>
        </p:spPr>
        <p:txBody>
          <a:bodyPr/>
          <a:lstStyle/>
          <a:p>
            <a:r>
              <a:rPr lang="en-US" dirty="0"/>
              <a:t>Specify the appearance (style) of each elements</a:t>
            </a:r>
          </a:p>
          <a:p>
            <a:pPr lvl="1"/>
            <a:endParaRPr lang="en-US" dirty="0"/>
          </a:p>
          <a:p>
            <a:r>
              <a:rPr lang="en-US" dirty="0"/>
              <a:t>Can be done in HTML element “style” attribute directly</a:t>
            </a:r>
          </a:p>
          <a:p>
            <a:pPr lvl="1"/>
            <a:r>
              <a:rPr lang="en-US" dirty="0"/>
              <a:t>While this is convenient at times, it is again hard to read, debug, and update</a:t>
            </a:r>
          </a:p>
        </p:txBody>
      </p:sp>
      <p:pic>
        <p:nvPicPr>
          <p:cNvPr id="5" name="Picture 2" descr="Image result for CSS icons">
            <a:extLst>
              <a:ext uri="{FF2B5EF4-FFF2-40B4-BE49-F238E27FC236}">
                <a16:creationId xmlns:a16="http://schemas.microsoft.com/office/drawing/2014/main" id="{961B1ABA-DA15-4B19-A129-5F0FFFF5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1561497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7EC0-988B-450C-833F-761158A8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4" y="1825625"/>
            <a:ext cx="6192675" cy="4351338"/>
          </a:xfrm>
        </p:spPr>
        <p:txBody>
          <a:bodyPr>
            <a:normAutofit/>
          </a:bodyPr>
          <a:lstStyle/>
          <a:p>
            <a:r>
              <a:rPr lang="en-US" dirty="0"/>
              <a:t>This is the only one that is actually a programming language</a:t>
            </a:r>
          </a:p>
          <a:p>
            <a:pPr lvl="1"/>
            <a:r>
              <a:rPr lang="en-US" dirty="0"/>
              <a:t>CSS could act like a programming language, but you should just pretend you’ve never heard that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manipulate</a:t>
            </a:r>
            <a:r>
              <a:rPr lang="en-US" dirty="0"/>
              <a:t> things</a:t>
            </a:r>
          </a:p>
          <a:p>
            <a:pPr lvl="1"/>
            <a:r>
              <a:rPr lang="en-US" dirty="0"/>
              <a:t>HTML + CSS are the bones and skins of the </a:t>
            </a:r>
            <a:r>
              <a:rPr lang="en-US" i="1" dirty="0"/>
              <a:t>things</a:t>
            </a:r>
            <a:r>
              <a:rPr lang="en-US" dirty="0"/>
              <a:t> themselves</a:t>
            </a:r>
          </a:p>
          <a:p>
            <a:r>
              <a:rPr lang="en-US" dirty="0"/>
              <a:t>Any interactive functions</a:t>
            </a:r>
          </a:p>
          <a:p>
            <a:r>
              <a:rPr lang="en-US" dirty="0"/>
              <a:t>Not related to Java (annoying!)</a:t>
            </a:r>
          </a:p>
        </p:txBody>
      </p:sp>
      <p:pic>
        <p:nvPicPr>
          <p:cNvPr id="4" name="Picture 4" descr="Image result for javascript icons">
            <a:extLst>
              <a:ext uri="{FF2B5EF4-FFF2-40B4-BE49-F238E27FC236}">
                <a16:creationId xmlns:a16="http://schemas.microsoft.com/office/drawing/2014/main" id="{1B86AC1A-2103-400B-9134-E2188CFFF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628650" y="365126"/>
            <a:ext cx="1694025" cy="2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61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7F63-FFCD-46A0-8D2B-71FBDB6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8" y="1825625"/>
            <a:ext cx="6159012" cy="4351338"/>
          </a:xfrm>
        </p:spPr>
        <p:txBody>
          <a:bodyPr/>
          <a:lstStyle/>
          <a:p>
            <a:r>
              <a:rPr lang="en-US" dirty="0"/>
              <a:t>A must-use JS library/framework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Easier to learn</a:t>
            </a:r>
          </a:p>
          <a:p>
            <a:pPr lvl="1"/>
            <a:r>
              <a:rPr lang="en-US" dirty="0"/>
              <a:t>Better compatibility across browsers</a:t>
            </a:r>
          </a:p>
          <a:p>
            <a:pPr lvl="1"/>
            <a:r>
              <a:rPr lang="en-US" dirty="0"/>
              <a:t>Useful new functions</a:t>
            </a:r>
          </a:p>
          <a:p>
            <a:pPr lvl="1"/>
            <a:r>
              <a:rPr lang="en-US" dirty="0"/>
              <a:t>Amazing AJAX functions</a:t>
            </a:r>
          </a:p>
        </p:txBody>
      </p:sp>
      <p:pic>
        <p:nvPicPr>
          <p:cNvPr id="12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1A945B3-A694-4BEA-81D5-07B07A6E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4" y="365126"/>
            <a:ext cx="1916792" cy="20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5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F8C-2EB9-4870-BB36-7F33F769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4" y="1825625"/>
            <a:ext cx="6326065" cy="4351338"/>
          </a:xfrm>
        </p:spPr>
        <p:txBody>
          <a:bodyPr/>
          <a:lstStyle/>
          <a:p>
            <a:r>
              <a:rPr lang="en-US" dirty="0"/>
              <a:t>The older commonly used server-side language</a:t>
            </a:r>
          </a:p>
          <a:p>
            <a:pPr lvl="1"/>
            <a:r>
              <a:rPr lang="en-US" dirty="0"/>
              <a:t>I have been using PHP to save data (hiding behind </a:t>
            </a:r>
            <a:r>
              <a:rPr lang="en-US" dirty="0" err="1"/>
              <a:t>JQuery</a:t>
            </a:r>
            <a:r>
              <a:rPr lang="en-US" dirty="0"/>
              <a:t> AJAX)</a:t>
            </a:r>
          </a:p>
          <a:p>
            <a:pPr lvl="1"/>
            <a:r>
              <a:rPr lang="en-US" dirty="0"/>
              <a:t>NodeJS and python are modern alternatives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B9E58D-D83B-4995-BB4A-781792E3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1560635" cy="21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08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4-DAC4-4DCF-9F58-9219E93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0CA-2BC1-4A17-B724-0FE090C1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W3School tutorials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MDN tutorials (the Mozilla Developer Network)</a:t>
            </a:r>
            <a:br>
              <a:rPr lang="en-US" dirty="0"/>
            </a:br>
            <a:r>
              <a:rPr lang="en-US" dirty="0">
                <a:hlinkClick r:id="rId3"/>
              </a:rPr>
              <a:t>https://developer.mozilla.org/en-US/docs/Learn</a:t>
            </a:r>
            <a:endParaRPr lang="en-US" dirty="0"/>
          </a:p>
          <a:p>
            <a:r>
              <a:rPr lang="en-US" dirty="0"/>
              <a:t>CSS-Tricks (More good tutorials for front-end programming)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</a:t>
            </a:r>
            <a:endParaRPr lang="en-US" dirty="0"/>
          </a:p>
          <a:p>
            <a:r>
              <a:rPr lang="en-US" dirty="0"/>
              <a:t>Visual Studio Code text editor (programming)</a:t>
            </a:r>
            <a:br>
              <a:rPr lang="en-US" dirty="0"/>
            </a:br>
            <a:r>
              <a:rPr lang="en-US" dirty="0">
                <a:hlinkClick r:id="rId5"/>
              </a:rPr>
              <a:t>https://code.visualstudio.com/</a:t>
            </a:r>
            <a:endParaRPr lang="en-US" dirty="0"/>
          </a:p>
          <a:p>
            <a:r>
              <a:rPr lang="en-US" dirty="0" err="1"/>
              <a:t>JSFiddle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6"/>
              </a:rPr>
              <a:t>https://jsfiddle.net/</a:t>
            </a:r>
            <a:endParaRPr lang="en-US" dirty="0"/>
          </a:p>
          <a:p>
            <a:r>
              <a:rPr lang="en-US" dirty="0" err="1"/>
              <a:t>CodePen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7"/>
              </a:rPr>
              <a:t>https://codepen.io/</a:t>
            </a:r>
            <a:endParaRPr lang="en-US" dirty="0"/>
          </a:p>
          <a:p>
            <a:r>
              <a:rPr lang="en-US" dirty="0"/>
              <a:t>PHP Sandbox (debugging)</a:t>
            </a:r>
            <a:br>
              <a:rPr lang="en-US" dirty="0"/>
            </a:br>
            <a:r>
              <a:rPr lang="en-US" dirty="0">
                <a:hlinkClick r:id="rId8"/>
              </a:rPr>
              <a:t>http://sandbox.onlinephpfunctions.com/</a:t>
            </a:r>
            <a:endParaRPr lang="en-US" dirty="0"/>
          </a:p>
          <a:p>
            <a:r>
              <a:rPr lang="en-US" dirty="0" err="1"/>
              <a:t>Browsersync</a:t>
            </a:r>
            <a:r>
              <a:rPr lang="en-US" dirty="0"/>
              <a:t> (slightly more advanced tool for debugging)</a:t>
            </a:r>
            <a:br>
              <a:rPr lang="en-US" dirty="0"/>
            </a:br>
            <a:r>
              <a:rPr lang="en-US" dirty="0">
                <a:hlinkClick r:id="rId9"/>
              </a:rPr>
              <a:t>https://www.browsersync.io/</a:t>
            </a:r>
            <a:endParaRPr lang="en-US" dirty="0"/>
          </a:p>
          <a:p>
            <a:r>
              <a:rPr lang="en-US" dirty="0"/>
              <a:t>W3C Markup Validation Service (checking your code against HTML5 standard)</a:t>
            </a:r>
            <a:br>
              <a:rPr lang="en-US" dirty="0"/>
            </a:br>
            <a:r>
              <a:rPr lang="en-US" dirty="0">
                <a:hlinkClick r:id="rId10"/>
              </a:rPr>
              <a:t>https://validator.w3.org/</a:t>
            </a:r>
            <a:endParaRPr lang="en-US" dirty="0"/>
          </a:p>
          <a:p>
            <a:r>
              <a:rPr lang="en-US" dirty="0"/>
              <a:t>Google Fonts (fonts)</a:t>
            </a:r>
            <a:br>
              <a:rPr lang="en-US" dirty="0"/>
            </a:br>
            <a:r>
              <a:rPr lang="en-US" dirty="0">
                <a:hlinkClick r:id="rId11"/>
              </a:rPr>
              <a:t>https://fonts.google.com/</a:t>
            </a:r>
            <a:endParaRPr lang="en-US" dirty="0"/>
          </a:p>
          <a:p>
            <a:r>
              <a:rPr lang="en-US" dirty="0"/>
              <a:t>Noun Project (icons)</a:t>
            </a:r>
            <a:br>
              <a:rPr lang="en-US" dirty="0"/>
            </a:br>
            <a:r>
              <a:rPr lang="en-US" dirty="0">
                <a:hlinkClick r:id="rId12"/>
              </a:rPr>
              <a:t>https://thenounproject.com/</a:t>
            </a:r>
            <a:endParaRPr lang="en-US" dirty="0"/>
          </a:p>
          <a:p>
            <a:r>
              <a:rPr lang="en-US" dirty="0"/>
              <a:t>Font Awesome (icons)</a:t>
            </a:r>
            <a:br>
              <a:rPr lang="en-US" dirty="0"/>
            </a:br>
            <a:r>
              <a:rPr lang="en-US" dirty="0">
                <a:hlinkClick r:id="rId13"/>
              </a:rPr>
              <a:t>https://fontawesome.com/</a:t>
            </a:r>
            <a:endParaRPr lang="en-US" dirty="0"/>
          </a:p>
          <a:p>
            <a:r>
              <a:rPr lang="en-US" dirty="0" err="1"/>
              <a:t>Academicons</a:t>
            </a:r>
            <a:r>
              <a:rPr lang="en-US" dirty="0"/>
              <a:t> (Icons)</a:t>
            </a:r>
            <a:br>
              <a:rPr lang="en-US" dirty="0"/>
            </a:br>
            <a:r>
              <a:rPr lang="en-US" dirty="0">
                <a:hlinkClick r:id="rId14"/>
              </a:rPr>
              <a:t>https://jpswalsh.github.io/academicons/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but single-threaded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70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96809" y="1017038"/>
            <a:ext cx="8247191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3587263" y="949568"/>
            <a:ext cx="5556737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78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96809" y="1017038"/>
            <a:ext cx="8247191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5715001" y="949568"/>
            <a:ext cx="3428999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4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96809" y="1017038"/>
            <a:ext cx="8247191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7666887" y="949568"/>
            <a:ext cx="1477113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20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F092-DD47-4F87-B4DA-2344368E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5191"/>
            <a:ext cx="6036812" cy="5298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40DC6B-97FA-46F5-88B2-FBC22BB2161A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https://www.sohamkamani.com/blog/2016/03/14/wrapping-your-head-around-async-programming/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20830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AE1C6-E37A-46EB-A31F-131A269C8208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https://www.sohamkamani.com/blog/2016/03/14/wrapping-your-head-around-async-programming/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483D-D9AC-4E00-9297-EE49AB9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78" y="307085"/>
            <a:ext cx="5820252" cy="5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06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68315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Loosely typed</a:t>
            </a:r>
          </a:p>
          <a:p>
            <a:pPr lvl="1"/>
            <a:r>
              <a:rPr lang="en-US" dirty="0"/>
              <a:t>Equality (“==“ vs. “===“)</a:t>
            </a:r>
            <a:br>
              <a:rPr lang="en-US" dirty="0"/>
            </a:br>
            <a:r>
              <a:rPr lang="en-US" dirty="0">
                <a:hlinkClick r:id="rId2"/>
              </a:rPr>
              <a:t>https://codeburst.io/javascript-double-equals-vs-triple-equals-61d4ce5a121a</a:t>
            </a:r>
            <a:endParaRPr lang="en-US" dirty="0"/>
          </a:p>
          <a:p>
            <a:pPr lvl="1"/>
            <a:r>
              <a:rPr lang="en-US" dirty="0"/>
              <a:t>Surprising conversion</a:t>
            </a:r>
            <a:br>
              <a:rPr lang="en-US" dirty="0"/>
            </a:br>
            <a:r>
              <a:rPr lang="en-US" dirty="0">
                <a:hlinkClick r:id="rId3"/>
              </a:rPr>
              <a:t>https://www.w3schools.com/js/js_type_conversion.asp</a:t>
            </a:r>
            <a:br>
              <a:rPr lang="en-US" dirty="0"/>
            </a:br>
            <a:r>
              <a:rPr lang="en-US" dirty="0"/>
              <a:t>(See JavaScript Type Conversion Table)</a:t>
            </a:r>
          </a:p>
          <a:p>
            <a:r>
              <a:rPr lang="en-US" dirty="0"/>
              <a:t>Funny default scope and hoisting</a:t>
            </a:r>
            <a:br>
              <a:rPr lang="en-US" dirty="0"/>
            </a:br>
            <a:r>
              <a:rPr lang="en-US" dirty="0">
                <a:hlinkClick r:id="rId4"/>
              </a:rPr>
              <a:t>https://www.w3schools.com/js/js_scope.asp</a:t>
            </a:r>
            <a:br>
              <a:rPr lang="en-US" dirty="0"/>
            </a:br>
            <a:r>
              <a:rPr lang="en-US" dirty="0">
                <a:hlinkClick r:id="rId5"/>
              </a:rPr>
              <a:t>https://www.w3schools.com/js/js_hoisting.asp</a:t>
            </a:r>
            <a:endParaRPr lang="en-US" dirty="0"/>
          </a:p>
          <a:p>
            <a:r>
              <a:rPr lang="en-US" dirty="0"/>
              <a:t>Everchanging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br>
              <a:rPr lang="en-US" dirty="0"/>
            </a:br>
            <a:r>
              <a:rPr lang="en-US" dirty="0">
                <a:hlinkClick r:id="rId6"/>
              </a:rPr>
              <a:t>https://www.w3schools.com/js/js_this.asp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undefined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  <a:hlinkClick r:id="rId7"/>
              </a:rPr>
              <a:t>https://codeburst.io/javascript-null-vs-undefined-20f955215a2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More on WTFJS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hlinkClick r:id="rId8"/>
              </a:rPr>
              <a:t>https://github.com/denysdovhan/wtfjs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/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8741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799-AD7A-4019-919B-5B37273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practices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4A2-FE37-4A93-AEB0-3A369D9D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60642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zh-TW" dirty="0">
                <a:hlinkClick r:id="rId2" action="ppaction://hlinksldjump"/>
              </a:rPr>
              <a:t>Debugging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in style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Browser compatibility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Avoiding touch devices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Quality auditory stimuli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Things should be in view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The problem of size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The problem of color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Slow or interrupted internet</a:t>
            </a:r>
            <a:endParaRPr lang="en-US" dirty="0"/>
          </a:p>
          <a:p>
            <a:r>
              <a:rPr lang="en-US" dirty="0">
                <a:hlinkClick r:id="rId10" action="ppaction://hlinksldjump"/>
              </a:rPr>
              <a:t>Interruption from tab-switching</a:t>
            </a:r>
            <a:endParaRPr lang="en-US" dirty="0"/>
          </a:p>
          <a:p>
            <a:r>
              <a:rPr lang="en-US" dirty="0">
                <a:hlinkClick r:id="rId11" action="ppaction://hlinksldjump"/>
              </a:rPr>
              <a:t>Smooth videos</a:t>
            </a:r>
            <a:endParaRPr lang="en-US" dirty="0"/>
          </a:p>
          <a:p>
            <a:r>
              <a:rPr lang="en-US" dirty="0">
                <a:hlinkClick r:id="rId12" action="ppaction://hlinksldjump"/>
              </a:rPr>
              <a:t>Timing precision</a:t>
            </a:r>
            <a:endParaRPr lang="en-US" dirty="0"/>
          </a:p>
          <a:p>
            <a:r>
              <a:rPr lang="en-US" dirty="0">
                <a:hlinkClick r:id="rId13" action="ppaction://hlinksldjump"/>
              </a:rPr>
              <a:t>Eye-tracking? Yes!</a:t>
            </a:r>
            <a:endParaRPr lang="en-US" dirty="0"/>
          </a:p>
          <a:p>
            <a:r>
              <a:rPr lang="en-US" dirty="0">
                <a:hlinkClick r:id="rId14" action="ppaction://hlinksldjump"/>
              </a:rPr>
              <a:t>Subjects’ language fluency</a:t>
            </a:r>
            <a:endParaRPr lang="en-US" dirty="0"/>
          </a:p>
          <a:p>
            <a:r>
              <a:rPr lang="en-US" dirty="0">
                <a:hlinkClick r:id="rId15" action="ppaction://hlinksldjump"/>
              </a:rPr>
              <a:t>Subjects’ sensory impairments</a:t>
            </a:r>
            <a:endParaRPr lang="en-US" dirty="0"/>
          </a:p>
          <a:p>
            <a:r>
              <a:rPr lang="en-US" dirty="0">
                <a:hlinkClick r:id="rId16" action="ppaction://hlinksldjump"/>
              </a:rPr>
              <a:t>Repeated participation</a:t>
            </a:r>
            <a:endParaRPr lang="en-US" dirty="0"/>
          </a:p>
          <a:p>
            <a:r>
              <a:rPr lang="en-US" dirty="0">
                <a:hlinkClick r:id="rId17" action="ppaction://hlinksldjump"/>
              </a:rPr>
              <a:t>Robot screening</a:t>
            </a:r>
            <a:endParaRPr lang="en-US" dirty="0"/>
          </a:p>
          <a:p>
            <a:r>
              <a:rPr lang="en-US" dirty="0">
                <a:hlinkClick r:id="rId18" action="ppaction://hlinksldjump"/>
              </a:rPr>
              <a:t>Length of experiments</a:t>
            </a:r>
            <a:endParaRPr lang="en-US" dirty="0"/>
          </a:p>
          <a:p>
            <a:r>
              <a:rPr lang="en-US" dirty="0">
                <a:hlinkClick r:id="rId19" action="ppaction://hlinksldjump"/>
              </a:rPr>
              <a:t>Watching data quality</a:t>
            </a:r>
            <a:endParaRPr lang="en-US" dirty="0"/>
          </a:p>
          <a:p>
            <a:r>
              <a:rPr lang="en-US" altLang="zh-TW" dirty="0">
                <a:hlinkClick r:id="rId20" action="ppaction://hlinksldjump"/>
              </a:rPr>
              <a:t>Integration with SONA credit granting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54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9DDD-175B-4EFD-B63D-74221D7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Debugging in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1A17-072E-4DF7-81DB-CBE00130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Firebug in Firefox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host your website locally (temporally) to test server-side scripts</a:t>
            </a:r>
          </a:p>
          <a:p>
            <a:pPr lvl="1"/>
            <a:r>
              <a:rPr lang="en-US" dirty="0"/>
              <a:t>Static server one liner (command line)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https://gist.github.com/willurd/5720255</a:t>
            </a:r>
            <a:endParaRPr lang="en-US" dirty="0"/>
          </a:p>
          <a:p>
            <a:pPr lvl="1"/>
            <a:r>
              <a:rPr lang="en-US" dirty="0"/>
              <a:t>Alternatively: Use Node.js + </a:t>
            </a:r>
            <a:r>
              <a:rPr lang="en-US" dirty="0" err="1"/>
              <a:t>Browsersync</a:t>
            </a:r>
            <a:br>
              <a:rPr lang="en-US" dirty="0"/>
            </a:br>
            <a:r>
              <a:rPr lang="en-US" dirty="0">
                <a:hlinkClick r:id="rId3"/>
              </a:rPr>
              <a:t>https://nodejs.org/en/</a:t>
            </a:r>
            <a:br>
              <a:rPr lang="en-US" dirty="0"/>
            </a:br>
            <a:r>
              <a:rPr lang="en-US" dirty="0">
                <a:hlinkClick r:id="rId4"/>
              </a:rPr>
              <a:t>https://www.browsersync.io/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898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>
                <a:noFill/>
              </a:rPr>
              <a:t>Use </a:t>
            </a:r>
            <a:r>
              <a:rPr lang="en-US" dirty="0" err="1">
                <a:noFill/>
              </a:rPr>
              <a:t>UserAgent</a:t>
            </a:r>
            <a:r>
              <a:rPr lang="en-US" dirty="0">
                <a:noFill/>
              </a:rPr>
              <a:t> to detect what browser is used</a:t>
            </a:r>
          </a:p>
          <a:p>
            <a:pPr lvl="1"/>
            <a:r>
              <a:rPr lang="en-US" dirty="0">
                <a:noFill/>
              </a:rPr>
              <a:t>Can I use… Browser war status</a:t>
            </a:r>
            <a:br>
              <a:rPr lang="en-US" dirty="0">
                <a:noFill/>
              </a:rPr>
            </a:br>
            <a:r>
              <a:rPr lang="en-US" dirty="0">
                <a:noFill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42079490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12320771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Directly detect if the relevant features you are hoping to use are provided</a:t>
            </a:r>
          </a:p>
          <a:p>
            <a:pPr lvl="1"/>
            <a:r>
              <a:rPr lang="en-US" dirty="0"/>
              <a:t>Library like </a:t>
            </a:r>
            <a:r>
              <a:rPr lang="en-US" dirty="0" err="1"/>
              <a:t>Modernizr</a:t>
            </a:r>
            <a:endParaRPr lang="en-US" dirty="0"/>
          </a:p>
          <a:p>
            <a:pPr lvl="1"/>
            <a:r>
              <a:rPr lang="en-US" dirty="0"/>
              <a:t>Or just vanilla JavaScript (examples follow…)</a:t>
            </a:r>
          </a:p>
          <a:p>
            <a:pPr lvl="1"/>
            <a:r>
              <a:rPr lang="en-US" dirty="0"/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30955851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35D3-0221-4598-97D4-71DFF7B9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BCE3-7B89-4333-9EA9-321FCBD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adjusting experiments for older browsers, you may also ask subjects to update browsers before participating by visiting this website:</a:t>
            </a:r>
            <a:br>
              <a:rPr lang="en-US" dirty="0"/>
            </a:br>
            <a:r>
              <a:rPr lang="en-US" dirty="0">
                <a:hlinkClick r:id="rId2"/>
              </a:rPr>
              <a:t>https://browser-update.org/update.html</a:t>
            </a:r>
            <a:endParaRPr lang="en-US" dirty="0"/>
          </a:p>
          <a:p>
            <a:r>
              <a:rPr lang="en-US" dirty="0"/>
              <a:t>For delicate experiments that heavily depends on compatibility, here's a paid service to test cross-platform/browser compatibility comprehensively:</a:t>
            </a:r>
            <a:br>
              <a:rPr lang="en-US" dirty="0"/>
            </a:br>
            <a:r>
              <a:rPr lang="en-US" dirty="0">
                <a:hlinkClick r:id="rId3"/>
              </a:rPr>
              <a:t>https://www.browserstack.com/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184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1B16-1571-49DF-8152-B7B56CC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touch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A1A1-B2B7-4EAF-933D-390319E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sniffing</a:t>
            </a:r>
          </a:p>
          <a:p>
            <a:pPr lvl="1"/>
            <a:r>
              <a:rPr lang="en-US" dirty="0"/>
              <a:t>Detection from </a:t>
            </a:r>
            <a:r>
              <a:rPr lang="en-US" dirty="0" err="1"/>
              <a:t>userAgent</a:t>
            </a:r>
            <a:endParaRPr lang="en-US" dirty="0"/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Display size detection, e.g., 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$(window).width()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Keyboard access (“press space to continue”)</a:t>
            </a:r>
          </a:p>
        </p:txBody>
      </p:sp>
    </p:spTree>
    <p:extLst>
      <p:ext uri="{BB962C8B-B14F-4D97-AF65-F5344CB8AC3E}">
        <p14:creationId xmlns:p14="http://schemas.microsoft.com/office/powerpoint/2010/main" val="32101255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auditory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Headphone detection</a:t>
            </a:r>
            <a:br>
              <a:rPr lang="en-US" dirty="0"/>
            </a:br>
            <a:r>
              <a:rPr lang="en-US" sz="1800" dirty="0"/>
              <a:t>Woods, K. J., Siegel, M. H., Traer, J., &amp; McDermott, J. H. (2017). Headphone screening to facilitate web-based auditory experiments. Attention, Perception, &amp; Psychophysics, 79, 2064-2072.</a:t>
            </a:r>
          </a:p>
        </p:txBody>
      </p:sp>
    </p:spTree>
    <p:extLst>
      <p:ext uri="{BB962C8B-B14F-4D97-AF65-F5344CB8AC3E}">
        <p14:creationId xmlns:p14="http://schemas.microsoft.com/office/powerpoint/2010/main" val="423497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Router/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5978710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9EB58-2131-4EA3-8323-C5A3EE2DF7C8}"/>
              </a:ext>
            </a:extLst>
          </p:cNvPr>
          <p:cNvSpPr txBox="1"/>
          <p:nvPr/>
        </p:nvSpPr>
        <p:spPr>
          <a:xfrm>
            <a:off x="6928299" y="4256567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934548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6743153" y="4100456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248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3438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21C79-580F-495F-B01C-BDAB1C107E17}"/>
              </a:ext>
            </a:extLst>
          </p:cNvPr>
          <p:cNvGrpSpPr/>
          <p:nvPr/>
        </p:nvGrpSpPr>
        <p:grpSpPr>
          <a:xfrm flipH="1">
            <a:off x="5894248" y="2447807"/>
            <a:ext cx="982292" cy="2439648"/>
            <a:chOff x="5176802" y="2120743"/>
            <a:chExt cx="1309723" cy="32528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120743"/>
              <a:ext cx="1309723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927879"/>
              <a:ext cx="1309723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3735015"/>
              <a:ext cx="1309723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4542151"/>
              <a:ext cx="1309723" cy="83145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8EE1-ABAA-4222-95AA-C3FA8C1A617B}"/>
              </a:ext>
            </a:extLst>
          </p:cNvPr>
          <p:cNvGrpSpPr/>
          <p:nvPr/>
        </p:nvGrpSpPr>
        <p:grpSpPr>
          <a:xfrm flipH="1">
            <a:off x="2267458" y="2456927"/>
            <a:ext cx="982296" cy="2439648"/>
            <a:chOff x="7858991" y="2394625"/>
            <a:chExt cx="1309728" cy="325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5" y="2394625"/>
              <a:ext cx="1309724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3201761"/>
              <a:ext cx="1309725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4008897"/>
              <a:ext cx="1309726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1" y="4816033"/>
              <a:ext cx="1309727" cy="8314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3632480" y="4538785"/>
            <a:ext cx="1879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Headphones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589C1817-38A7-4560-AA62-FE3FA6764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020" y="3037633"/>
            <a:ext cx="1090713" cy="1285532"/>
          </a:xfrm>
          <a:prstGeom prst="rect">
            <a:avLst/>
          </a:prstGeom>
        </p:spPr>
      </p:pic>
      <p:pic>
        <p:nvPicPr>
          <p:cNvPr id="37" name="Graphic 36" descr="Ear">
            <a:extLst>
              <a:ext uri="{FF2B5EF4-FFF2-40B4-BE49-F238E27FC236}">
                <a16:creationId xmlns:a16="http://schemas.microsoft.com/office/drawing/2014/main" id="{F096133B-6253-415E-82B9-5022C1B85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900060" y="3024865"/>
            <a:ext cx="1090713" cy="12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0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whatever you need with clever design!</a:t>
            </a:r>
          </a:p>
        </p:txBody>
      </p:sp>
    </p:spTree>
    <p:extLst>
      <p:ext uri="{BB962C8B-B14F-4D97-AF65-F5344CB8AC3E}">
        <p14:creationId xmlns:p14="http://schemas.microsoft.com/office/powerpoint/2010/main" val="3197063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7F6-8040-402C-9E96-CAA5E0D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should be in 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0EC5-D8B9-478F-8AD0-FFF1699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if stimuli is in full view in each trial</a:t>
            </a:r>
          </a:p>
          <a:p>
            <a:r>
              <a:rPr lang="en-US" dirty="0"/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I’ll share a link to my example code using this (look for </a:t>
            </a:r>
            <a:r>
              <a:rPr lang="en-US" dirty="0">
                <a:latin typeface="Consolas" panose="020B0609020204030204" pitchFamily="49" charset="0"/>
              </a:rPr>
              <a:t>CHECK_FULLY_IN_VIEW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632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1C1-78A7-4F2E-A830-EB7CAA2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8386-0A6C-4C55-B9A7-F623B50E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size that works (visible in full)</a:t>
            </a:r>
          </a:p>
          <a:p>
            <a:pPr lvl="1"/>
            <a:r>
              <a:rPr lang="en-US" dirty="0"/>
              <a:t>Measure if stimuli is fully in view with JavaScript</a:t>
            </a:r>
          </a:p>
          <a:p>
            <a:r>
              <a:rPr lang="en-US" dirty="0"/>
              <a:t>Normal size (just not crazy)</a:t>
            </a:r>
          </a:p>
          <a:p>
            <a:pPr lvl="1"/>
            <a:r>
              <a:rPr lang="en-US" dirty="0"/>
              <a:t>Ask the subject to adjust</a:t>
            </a:r>
          </a:p>
          <a:p>
            <a:pPr lvl="2"/>
            <a:r>
              <a:rPr lang="en-US" dirty="0"/>
              <a:t>Arm length distance and thumb nail size</a:t>
            </a:r>
          </a:p>
          <a:p>
            <a:pPr lvl="2"/>
            <a:r>
              <a:rPr lang="en-US" dirty="0"/>
              <a:t>As big as possible</a:t>
            </a:r>
          </a:p>
          <a:p>
            <a:pPr lvl="2"/>
            <a:r>
              <a:rPr lang="en-US" dirty="0"/>
              <a:t>As small as still discernible</a:t>
            </a:r>
          </a:p>
          <a:p>
            <a:r>
              <a:rPr lang="en-US" dirty="0"/>
              <a:t>Accurate size</a:t>
            </a:r>
          </a:p>
          <a:p>
            <a:pPr lvl="1"/>
            <a:r>
              <a:rPr lang="en-US" sz="1700" dirty="0"/>
              <a:t>Li, Q., </a:t>
            </a:r>
            <a:r>
              <a:rPr lang="en-US" sz="1700" dirty="0" err="1"/>
              <a:t>Joo</a:t>
            </a:r>
            <a:r>
              <a:rPr lang="en-US" sz="1700" dirty="0"/>
              <a:t>, S. J., </a:t>
            </a:r>
            <a:r>
              <a:rPr lang="en-US" sz="1700" dirty="0" err="1"/>
              <a:t>Yeatman</a:t>
            </a:r>
            <a:r>
              <a:rPr lang="en-US" sz="1700" dirty="0"/>
              <a:t>, J. D., Reinecke, K. (2020). Controlling for participants</a:t>
            </a:r>
            <a:r>
              <a:rPr lang="en-US" altLang="zh-TW" sz="1700" dirty="0"/>
              <a:t>’</a:t>
            </a:r>
            <a:r>
              <a:rPr lang="en-US" sz="1700" dirty="0"/>
              <a:t> viewing distance in large-scale, psychophysical online experiments using a virtual chinrest. </a:t>
            </a:r>
            <a:r>
              <a:rPr lang="en-US" sz="1700" i="1" dirty="0"/>
              <a:t>Scientific Report,10</a:t>
            </a:r>
            <a:r>
              <a:rPr lang="en-US" sz="1700" dirty="0"/>
              <a:t>:904.</a:t>
            </a:r>
          </a:p>
          <a:p>
            <a:pPr lvl="1"/>
            <a:r>
              <a:rPr lang="en-US" dirty="0"/>
              <a:t>Credit card standard size &amp; blind spot detection</a:t>
            </a:r>
          </a:p>
          <a:p>
            <a:pPr lvl="1"/>
            <a:r>
              <a:rPr lang="en-US" dirty="0">
                <a:hlinkClick r:id="rId2"/>
              </a:rPr>
              <a:t>https://github.com/QishengLi/virtual_chinrest/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B8A6-B427-4956-9880-257B80C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08AF-819A-431B-8BC4-F458E3A0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perception</a:t>
            </a:r>
          </a:p>
          <a:p>
            <a:pPr lvl="1"/>
            <a:r>
              <a:rPr lang="en-US" dirty="0"/>
              <a:t>Color blind test</a:t>
            </a:r>
          </a:p>
          <a:p>
            <a:pPr lvl="1"/>
            <a:r>
              <a:rPr lang="en-US" dirty="0"/>
              <a:t>Color sensitivity test</a:t>
            </a:r>
          </a:p>
          <a:p>
            <a:r>
              <a:rPr lang="en-US" dirty="0"/>
              <a:t>Monitor calibration</a:t>
            </a:r>
          </a:p>
          <a:p>
            <a:pPr lvl="1"/>
            <a:r>
              <a:rPr lang="en-US" dirty="0"/>
              <a:t>Psychophysics methods</a:t>
            </a:r>
            <a:r>
              <a:rPr lang="zh-TW" altLang="en-US" dirty="0"/>
              <a:t> </a:t>
            </a:r>
            <a:r>
              <a:rPr lang="en-US" altLang="zh-TW" dirty="0"/>
              <a:t>(e.g., color-mixing matching, apparent motion forced choice)</a:t>
            </a:r>
            <a:br>
              <a:rPr lang="en-US" altLang="zh-TW" sz="1600" dirty="0"/>
            </a:br>
            <a:r>
              <a:rPr lang="en-US" sz="1600" dirty="0"/>
              <a:t>To, L., Woods, R. L., Goldstein, R. B., &amp; </a:t>
            </a:r>
            <a:r>
              <a:rPr lang="en-US" sz="1600" dirty="0" err="1"/>
              <a:t>Peli</a:t>
            </a:r>
            <a:r>
              <a:rPr lang="en-US" sz="1600" dirty="0"/>
              <a:t>, E. (2013). Psychophysical contrast calibration. </a:t>
            </a:r>
            <a:r>
              <a:rPr lang="en-US" sz="1600" i="1" dirty="0"/>
              <a:t>Vision research</a:t>
            </a:r>
            <a:r>
              <a:rPr lang="en-US" sz="1600" dirty="0"/>
              <a:t>, </a:t>
            </a:r>
            <a:r>
              <a:rPr lang="en-US" sz="1600" i="1" dirty="0"/>
              <a:t>90</a:t>
            </a:r>
            <a:r>
              <a:rPr lang="en-US" sz="1600" dirty="0"/>
              <a:t>, 15-24.</a:t>
            </a:r>
          </a:p>
          <a:p>
            <a:pPr lvl="1"/>
            <a:r>
              <a:rPr lang="en-US" dirty="0"/>
              <a:t>Time-consuming and complicated for subjects</a:t>
            </a:r>
          </a:p>
        </p:txBody>
      </p:sp>
    </p:spTree>
    <p:extLst>
      <p:ext uri="{BB962C8B-B14F-4D97-AF65-F5344CB8AC3E}">
        <p14:creationId xmlns:p14="http://schemas.microsoft.com/office/powerpoint/2010/main" val="36403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1B7-E65A-4619-837F-4F2BEBE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or interrupted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70FC-1B88-4216-85C3-7869F8A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Preload images, videos, and sounds before presentation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Preloading works reliably across platforms only if the elements are set to be displayed</a:t>
            </a:r>
          </a:p>
          <a:p>
            <a:pPr lvl="1"/>
            <a:r>
              <a:rPr lang="en-US" dirty="0"/>
              <a:t>Workaround: invisible buffer div </a:t>
            </a:r>
            <a:br>
              <a:rPr lang="en-US" dirty="0"/>
            </a:br>
            <a:r>
              <a:rPr lang="en-US" dirty="0"/>
              <a:t>(see example code)</a:t>
            </a:r>
          </a:p>
          <a:p>
            <a:r>
              <a:rPr lang="en-US" altLang="zh-TW" dirty="0"/>
              <a:t>Audios &amp; </a:t>
            </a:r>
            <a:r>
              <a:rPr lang="en-US" dirty="0"/>
              <a:t>Videos</a:t>
            </a:r>
          </a:p>
          <a:p>
            <a:pPr lvl="1"/>
            <a:r>
              <a:rPr lang="en-US" dirty="0"/>
              <a:t>Preloading too tricky to deal with</a:t>
            </a:r>
          </a:p>
          <a:p>
            <a:pPr lvl="1"/>
            <a:r>
              <a:rPr lang="en-US" dirty="0">
                <a:latin typeface="+mj-lt"/>
              </a:rPr>
              <a:t>Workaround: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https://www.w3schools.com/tags/av_event_canplaythrough.asp</a:t>
            </a:r>
            <a:br>
              <a:rPr lang="en-US" dirty="0"/>
            </a:br>
            <a:r>
              <a:rPr lang="en-US" dirty="0"/>
              <a:t>(More details on caveats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http://dinbror.dk/blog/how-to-preload-entire-html5-video-before-play-solved/</a:t>
            </a:r>
            <a:r>
              <a:rPr lang="en-US" dirty="0"/>
              <a:t>)</a:t>
            </a:r>
          </a:p>
          <a:p>
            <a:r>
              <a:rPr lang="en-US" dirty="0"/>
              <a:t>You may test the effect of internet speed on your experiment by throttling the network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https://css-tricks.com/throttling-the-network/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2B0-1AC3-4276-A259-BCDBE3D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Interruption from tab-switching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061-ACF3-4A8E-A6EE-CFD47306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perfect way so far to detect window- or tab-switching</a:t>
            </a:r>
          </a:p>
          <a:p>
            <a:pPr lvl="1"/>
            <a:r>
              <a:rPr lang="en-US" dirty="0" err="1"/>
              <a:t>Onfocus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r>
              <a:rPr lang="en-US" dirty="0"/>
              <a:t> have poor cross-platform compatibility and they are fading out and not recommended</a:t>
            </a:r>
          </a:p>
          <a:p>
            <a:pPr lvl="1"/>
            <a:r>
              <a:rPr lang="en-US" dirty="0"/>
              <a:t>Page visibility API detect minimization or tab-switching, but not window-switching without minimization</a:t>
            </a:r>
          </a:p>
          <a:p>
            <a:r>
              <a:rPr lang="en-US" dirty="0"/>
              <a:t>Use page visibility API is still better nothing</a:t>
            </a:r>
          </a:p>
          <a:p>
            <a:pPr lvl="1"/>
            <a:r>
              <a:rPr lang="en-US" dirty="0"/>
              <a:t>See my example code (linked at the end)</a:t>
            </a:r>
          </a:p>
        </p:txBody>
      </p:sp>
    </p:spTree>
    <p:extLst>
      <p:ext uri="{BB962C8B-B14F-4D97-AF65-F5344CB8AC3E}">
        <p14:creationId xmlns:p14="http://schemas.microsoft.com/office/powerpoint/2010/main" val="248096305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5AC-C7CE-4658-B46B-68FF1FE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E180-DF0F-47C2-9D14-F0BE372A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smooth</a:t>
            </a:r>
            <a:br>
              <a:rPr lang="en-US" dirty="0"/>
            </a:br>
            <a:r>
              <a:rPr lang="en-US" dirty="0"/>
              <a:t>(equivalent to frame counting for Psychtoolbox and PsychoPy)</a:t>
            </a:r>
          </a:p>
          <a:p>
            <a:pPr lvl="1"/>
            <a:r>
              <a:rPr lang="en-US" sz="1200" dirty="0">
                <a:hlinkClick r:id="rId2"/>
              </a:rPr>
              <a:t>https://developer.mozilla.org/en-US/docs/Web/API/window/requestAnimationFrame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https://stackoverflow.com/questions/38709923/why-is-requestanimationframe-better-than-setinterval-or-settimeout </a:t>
            </a:r>
          </a:p>
          <a:p>
            <a:pPr lvl="1"/>
            <a:r>
              <a:rPr lang="en-US" sz="1200" dirty="0">
                <a:hlinkClick r:id="rId3"/>
              </a:rPr>
              <a:t>https://hacks.mozilla.org/2011/08/animating-with-javascript-from-setinterval-to-requestanimationframe/</a:t>
            </a:r>
            <a:endParaRPr lang="en-US" sz="1600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Tradeoff between smooth animation and accurate timing</a:t>
            </a:r>
          </a:p>
          <a:p>
            <a:pPr lvl="1"/>
            <a:r>
              <a:rPr lang="en-US" dirty="0"/>
              <a:t>Combined with </a:t>
            </a:r>
            <a:r>
              <a:rPr lang="en-US" dirty="0">
                <a:latin typeface="+mj-lt"/>
              </a:rPr>
              <a:t>duration recording </a:t>
            </a:r>
            <a:r>
              <a:rPr lang="en-US" dirty="0"/>
              <a:t>to fix the inaccuracy (case-by-case considerations)</a:t>
            </a:r>
          </a:p>
        </p:txBody>
      </p:sp>
    </p:spTree>
    <p:extLst>
      <p:ext uri="{BB962C8B-B14F-4D97-AF65-F5344CB8AC3E}">
        <p14:creationId xmlns:p14="http://schemas.microsoft.com/office/powerpoint/2010/main" val="7485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D32A7775-227E-4144-BFE5-38F5C7F5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60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41AB-66EA-40B7-B93C-03F1D7D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6225-C21D-4D38-B7E7-BACFE55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RT recording &amp; Display timing</a:t>
            </a:r>
          </a:p>
          <a:p>
            <a:pPr lvl="1"/>
            <a:r>
              <a:rPr lang="en-US" sz="2000" dirty="0"/>
              <a:t>Bridges, </a:t>
            </a:r>
            <a:r>
              <a:rPr lang="en-US" sz="2000" dirty="0" err="1"/>
              <a:t>Pitiot</a:t>
            </a:r>
            <a:r>
              <a:rPr lang="en-US" sz="2000" dirty="0"/>
              <a:t>, MacAskill, Peirce</a:t>
            </a:r>
            <a:r>
              <a:rPr lang="zh-TW" altLang="en-US" sz="2000" dirty="0"/>
              <a:t> </a:t>
            </a:r>
            <a:r>
              <a:rPr lang="en-US" altLang="zh-TW" sz="2000" dirty="0"/>
              <a:t>(2020).</a:t>
            </a:r>
            <a:r>
              <a:rPr lang="en-US" sz="2000" dirty="0"/>
              <a:t>The timing mega-study: </a:t>
            </a:r>
            <a:r>
              <a:rPr lang="en-US" altLang="zh-TW" sz="2000" dirty="0"/>
              <a:t>C</a:t>
            </a:r>
            <a:r>
              <a:rPr lang="en-US" sz="2000" dirty="0"/>
              <a:t>omparing a range of experiment generators, both lab-based and online.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</a:t>
            </a:r>
            <a:r>
              <a:rPr lang="en-US" sz="2000" dirty="0" err="1"/>
              <a:t>Dalmaijer</a:t>
            </a:r>
            <a:r>
              <a:rPr lang="en-US" sz="2000" dirty="0"/>
              <a:t>, Hodges, </a:t>
            </a:r>
            <a:r>
              <a:rPr lang="en-US" sz="2000" dirty="0" err="1"/>
              <a:t>Evershed</a:t>
            </a:r>
            <a:r>
              <a:rPr lang="en-US" sz="2000" dirty="0"/>
              <a:t> (2020). Online Timing Accuracy and Precision: A comparison of platforms, browsers, and participant‘s devices.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A. L., </a:t>
            </a:r>
            <a:r>
              <a:rPr lang="en-US" sz="2000" dirty="0" err="1"/>
              <a:t>Massonnié</a:t>
            </a:r>
            <a:r>
              <a:rPr lang="en-US" sz="2000" dirty="0"/>
              <a:t>, J., </a:t>
            </a:r>
            <a:r>
              <a:rPr lang="en-US" sz="2000" dirty="0" err="1"/>
              <a:t>Flitton</a:t>
            </a:r>
            <a:r>
              <a:rPr lang="en-US" sz="2000" dirty="0"/>
              <a:t>, A., Kirkham, N., &amp; </a:t>
            </a:r>
            <a:r>
              <a:rPr lang="en-US" sz="2000" dirty="0" err="1"/>
              <a:t>Evershed</a:t>
            </a:r>
            <a:r>
              <a:rPr lang="en-US" sz="2000" dirty="0"/>
              <a:t>, J. K. (2020). Gorilla in our midst: An online behavioral experiment builder. </a:t>
            </a:r>
            <a:r>
              <a:rPr lang="en-US" sz="2000" i="1" dirty="0"/>
              <a:t>Behavior research methods</a:t>
            </a:r>
            <a:r>
              <a:rPr lang="en-US" sz="2000" dirty="0"/>
              <a:t>, </a:t>
            </a:r>
            <a:r>
              <a:rPr lang="en-US" sz="2000" i="1" dirty="0"/>
              <a:t>52</a:t>
            </a:r>
            <a:r>
              <a:rPr lang="en-US" sz="2000" dirty="0"/>
              <a:t>, 388-407.</a:t>
            </a:r>
          </a:p>
        </p:txBody>
      </p:sp>
    </p:spTree>
    <p:extLst>
      <p:ext uri="{BB962C8B-B14F-4D97-AF65-F5344CB8AC3E}">
        <p14:creationId xmlns:p14="http://schemas.microsoft.com/office/powerpoint/2010/main" val="14452588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239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71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endParaRPr lang="en-US" dirty="0"/>
          </a:p>
          <a:p>
            <a:r>
              <a:rPr lang="en-US" dirty="0"/>
              <a:t>~80 </a:t>
            </a:r>
            <a:r>
              <a:rPr lang="en-US" dirty="0" err="1"/>
              <a:t>ms</a:t>
            </a:r>
            <a:r>
              <a:rPr lang="en-US" dirty="0"/>
              <a:t> delay (SD=~20ms)</a:t>
            </a:r>
          </a:p>
          <a:p>
            <a:r>
              <a:rPr lang="en-US" dirty="0"/>
              <a:t>~10-40 </a:t>
            </a:r>
            <a:r>
              <a:rPr lang="en-US" dirty="0" err="1"/>
              <a:t>ms</a:t>
            </a:r>
            <a:r>
              <a:rPr lang="en-US" dirty="0"/>
              <a:t> from software (JavaScript &amp; Browsers)</a:t>
            </a:r>
          </a:p>
        </p:txBody>
      </p:sp>
    </p:spTree>
    <p:extLst>
      <p:ext uri="{BB962C8B-B14F-4D97-AF65-F5344CB8AC3E}">
        <p14:creationId xmlns:p14="http://schemas.microsoft.com/office/powerpoint/2010/main" val="406198307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1491-68A7-45BB-B429-D525C612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FB6-F980-4D5E-AA82-2482300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-10~60ms</a:t>
            </a:r>
          </a:p>
          <a:p>
            <a:r>
              <a:rPr lang="en-US" dirty="0"/>
              <a:t>less than 10 </a:t>
            </a:r>
            <a:r>
              <a:rPr lang="en-US" dirty="0" err="1"/>
              <a:t>ms</a:t>
            </a:r>
            <a:r>
              <a:rPr lang="en-US" dirty="0"/>
              <a:t> from software when optimally programmed with up-to-date packages</a:t>
            </a:r>
          </a:p>
          <a:p>
            <a:pPr lvl="1"/>
            <a:r>
              <a:rPr lang="en-US" dirty="0"/>
              <a:t>More research is needed on this with various functions</a:t>
            </a:r>
          </a:p>
          <a:p>
            <a:pPr lvl="1"/>
            <a:r>
              <a:rPr lang="en-US" dirty="0"/>
              <a:t>BTW if you use PsychoPy, update to 3.2!</a:t>
            </a:r>
          </a:p>
          <a:p>
            <a:r>
              <a:rPr lang="en-US" dirty="0"/>
              <a:t>Controlling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Recording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B1E-000B-4B6F-A444-18C87E55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Eye-tracking?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C31-0B39-4169-9D34-58D2572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Conservative estimate of accuracy (2018)</a:t>
            </a:r>
          </a:p>
          <a:p>
            <a:pPr lvl="1"/>
            <a:r>
              <a:rPr lang="en-US" dirty="0"/>
              <a:t>~4º in visual angle</a:t>
            </a:r>
          </a:p>
          <a:p>
            <a:pPr lvl="1"/>
            <a:r>
              <a:rPr lang="en-US" dirty="0"/>
              <a:t>17% screen size</a:t>
            </a:r>
          </a:p>
          <a:p>
            <a:pPr lvl="1"/>
            <a:r>
              <a:rPr lang="en-US" dirty="0"/>
              <a:t>200 px</a:t>
            </a:r>
          </a:p>
          <a:p>
            <a:r>
              <a:rPr lang="en-US" dirty="0"/>
              <a:t>Gorilla has integrated WebGazer.js toolbox</a:t>
            </a:r>
          </a:p>
          <a:p>
            <a:r>
              <a:rPr lang="en-US" dirty="0"/>
              <a:t>Caveat</a:t>
            </a:r>
          </a:p>
          <a:p>
            <a:pPr lvl="1"/>
            <a:r>
              <a:rPr lang="en-US" dirty="0"/>
              <a:t>30-min calibration (can be shorten though)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sz="1600" dirty="0" err="1"/>
              <a:t>Semmelmann</a:t>
            </a:r>
            <a:r>
              <a:rPr lang="en-US" sz="1600" dirty="0"/>
              <a:t>, K., &amp; </a:t>
            </a:r>
            <a:r>
              <a:rPr lang="en-US" sz="1600" dirty="0" err="1"/>
              <a:t>Weigelt</a:t>
            </a:r>
            <a:r>
              <a:rPr lang="en-US" sz="1600" dirty="0"/>
              <a:t>, S. (2018). Online webcam-based eye tracking in cognitive science: A first look. Behavior Research Methods, 50, 451-465.</a:t>
            </a:r>
          </a:p>
          <a:p>
            <a:r>
              <a:rPr lang="en-US" dirty="0"/>
              <a:t>Another option: GazeCouldAPI.js</a:t>
            </a:r>
            <a:br>
              <a:rPr lang="en-US" dirty="0"/>
            </a:br>
            <a:r>
              <a:rPr lang="en-US" dirty="0">
                <a:hlinkClick r:id="rId2"/>
              </a:rPr>
              <a:t>https://gazerecorder.com/gazecloudapi/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01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66C-0116-4FBC-8D98-C0660050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Subjects’ language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926E-909A-49CB-AFE7-26B6FF4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limited to US</a:t>
            </a:r>
          </a:p>
          <a:p>
            <a:r>
              <a:rPr lang="en-US" dirty="0"/>
              <a:t>English test</a:t>
            </a:r>
          </a:p>
          <a:p>
            <a:r>
              <a:rPr lang="en-US" dirty="0"/>
              <a:t>At least one open-ended questions</a:t>
            </a:r>
          </a:p>
          <a:p>
            <a:pPr lvl="1"/>
            <a:r>
              <a:rPr lang="en-US" dirty="0"/>
              <a:t>Pre-registered exclusion for non-sense (e.g., the weirdly common “GOOD”)</a:t>
            </a:r>
          </a:p>
          <a:p>
            <a:r>
              <a:rPr lang="en-US" dirty="0"/>
              <a:t>Instruction forced-choice quizzes</a:t>
            </a:r>
          </a:p>
          <a:p>
            <a:pPr lvl="1"/>
            <a:r>
              <a:rPr lang="en-US" dirty="0"/>
              <a:t>Pre-registered exclusions for many attempts</a:t>
            </a:r>
          </a:p>
          <a:p>
            <a:pPr lvl="1"/>
            <a:r>
              <a:rPr lang="en-US" dirty="0"/>
              <a:t>Terminate the experiment if failed many times</a:t>
            </a:r>
          </a:p>
        </p:txBody>
      </p:sp>
    </p:spTree>
    <p:extLst>
      <p:ext uri="{BB962C8B-B14F-4D97-AF65-F5344CB8AC3E}">
        <p14:creationId xmlns:p14="http://schemas.microsoft.com/office/powerpoint/2010/main" val="27338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F8A-38ED-4036-B36B-6D71C51A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8" y="365126"/>
            <a:ext cx="8247184" cy="1325563"/>
          </a:xfrm>
        </p:spPr>
        <p:txBody>
          <a:bodyPr>
            <a:normAutofit/>
          </a:bodyPr>
          <a:lstStyle/>
          <a:p>
            <a:r>
              <a:rPr lang="en-US" dirty="0"/>
              <a:t>Subjects’ sensory impairments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C025-2DEA-40DF-AAB8-069AEC48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blindness as mentioned before</a:t>
            </a:r>
          </a:p>
          <a:p>
            <a:r>
              <a:rPr lang="en-US" dirty="0"/>
              <a:t>Acuity (normal or corrected-to-normal vision)</a:t>
            </a:r>
          </a:p>
          <a:p>
            <a:pPr lvl="1"/>
            <a:r>
              <a:rPr lang="en-US" dirty="0"/>
              <a:t>Achievable with viewing distance measure</a:t>
            </a:r>
          </a:p>
          <a:p>
            <a:pPr lvl="1"/>
            <a:r>
              <a:rPr lang="en-US" dirty="0"/>
              <a:t>Can be done just for your own experiment</a:t>
            </a:r>
            <a:br>
              <a:rPr lang="en-US" dirty="0"/>
            </a:br>
            <a:r>
              <a:rPr lang="en-US" dirty="0"/>
              <a:t>(e.g., ensure they can see your stimuli clearly)</a:t>
            </a:r>
          </a:p>
        </p:txBody>
      </p:sp>
    </p:spTree>
    <p:extLst>
      <p:ext uri="{BB962C8B-B14F-4D97-AF65-F5344CB8AC3E}">
        <p14:creationId xmlns:p14="http://schemas.microsoft.com/office/powerpoint/2010/main" val="164325160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0DA-0C08-4ABC-AD78-9B9059B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96D5-F3D1-40C4-BED7-91B89228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subject recruiting platforms take care of this</a:t>
            </a:r>
          </a:p>
          <a:p>
            <a:pPr lvl="1"/>
            <a:r>
              <a:rPr lang="en-US" dirty="0" err="1"/>
              <a:t>Mturk</a:t>
            </a:r>
            <a:endParaRPr lang="en-US" dirty="0"/>
          </a:p>
          <a:p>
            <a:pPr lvl="2"/>
            <a:r>
              <a:rPr lang="en-US" dirty="0"/>
              <a:t>Batch assign qualification to participated workers</a:t>
            </a:r>
          </a:p>
          <a:p>
            <a:pPr lvl="2"/>
            <a:r>
              <a:rPr lang="en-US" dirty="0"/>
              <a:t>Set criteria to qualification not assigned</a:t>
            </a:r>
          </a:p>
          <a:p>
            <a:r>
              <a:rPr lang="en-US" dirty="0"/>
              <a:t>Ask directly in debriefing: “Have you participated in this study before?”</a:t>
            </a:r>
          </a:p>
          <a:p>
            <a:pPr lvl="1"/>
            <a:r>
              <a:rPr lang="en-US" dirty="0"/>
              <a:t>“You will be paid regardless your answer. Please be honest. Thanks!”</a:t>
            </a:r>
          </a:p>
          <a:p>
            <a:r>
              <a:rPr lang="en-US" dirty="0"/>
              <a:t>Maintain your own list of worker IDs</a:t>
            </a:r>
          </a:p>
          <a:p>
            <a:pPr lvl="1"/>
            <a:r>
              <a:rPr lang="en-US" dirty="0"/>
              <a:t>You need to know about security</a:t>
            </a:r>
          </a:p>
        </p:txBody>
      </p:sp>
    </p:spTree>
    <p:extLst>
      <p:ext uri="{BB962C8B-B14F-4D97-AF65-F5344CB8AC3E}">
        <p14:creationId xmlns:p14="http://schemas.microsoft.com/office/powerpoint/2010/main" val="294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6F-1D85-46D7-BB07-F94C311D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A163-04D3-4E46-A899-4A3770F3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 = </a:t>
            </a:r>
            <a:br>
              <a:rPr lang="en-US" dirty="0"/>
            </a:br>
            <a:r>
              <a:rPr lang="en-US" dirty="0"/>
              <a:t>Completely automated public </a:t>
            </a:r>
            <a:r>
              <a:rPr lang="en-US" b="1" dirty="0"/>
              <a:t>Turing test </a:t>
            </a:r>
            <a:r>
              <a:rPr lang="en-US" dirty="0"/>
              <a:t>to tell computers and humans apart</a:t>
            </a:r>
          </a:p>
          <a:p>
            <a:endParaRPr lang="en-US" dirty="0"/>
          </a:p>
          <a:p>
            <a:r>
              <a:rPr lang="en-US" dirty="0"/>
              <a:t>Also used to annotate images</a:t>
            </a:r>
          </a:p>
          <a:p>
            <a:pPr lvl="1"/>
            <a:r>
              <a:rPr lang="en-US" dirty="0"/>
              <a:t>Free labor for Google!</a:t>
            </a:r>
          </a:p>
          <a:p>
            <a:pPr lvl="1"/>
            <a:r>
              <a:rPr lang="en-US" dirty="0" err="1"/>
              <a:t>hCaptcha</a:t>
            </a:r>
            <a:r>
              <a:rPr lang="en-US" dirty="0"/>
              <a:t> allowed the site owner to earn rewards: </a:t>
            </a:r>
            <a:r>
              <a:rPr lang="en-US" dirty="0">
                <a:hlinkClick r:id="rId2"/>
              </a:rPr>
              <a:t>https://www.hcaptcha.com/</a:t>
            </a:r>
            <a:endParaRPr lang="en-US" dirty="0"/>
          </a:p>
          <a:p>
            <a:pPr lvl="1"/>
            <a:r>
              <a:rPr lang="en-US" dirty="0"/>
              <a:t>Implementation involved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73355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170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354-292C-034C-8075-B9CF166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9C8-3862-F445-9BA5-9D44CC19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said &lt; 15 mins</a:t>
            </a:r>
          </a:p>
          <a:p>
            <a:r>
              <a:rPr lang="en-US" dirty="0"/>
              <a:t>30 mins are fine in my experience</a:t>
            </a:r>
          </a:p>
          <a:p>
            <a:r>
              <a:rPr lang="en-US" dirty="0"/>
              <a:t>Design with your subjects’ comfort in mind</a:t>
            </a:r>
          </a:p>
          <a:p>
            <a:pPr lvl="1"/>
            <a:r>
              <a:rPr lang="en-US" dirty="0"/>
              <a:t>You could play a fun game for hours</a:t>
            </a:r>
          </a:p>
          <a:p>
            <a:pPr lvl="1"/>
            <a:r>
              <a:rPr lang="en-US" dirty="0"/>
              <a:t>Give breaks</a:t>
            </a:r>
          </a:p>
          <a:p>
            <a:pPr lvl="1"/>
            <a:r>
              <a:rPr lang="en-US" dirty="0"/>
              <a:t>Show progress</a:t>
            </a:r>
          </a:p>
          <a:p>
            <a:pPr lvl="1"/>
            <a:r>
              <a:rPr lang="en-US" dirty="0"/>
              <a:t>Make it meaningful</a:t>
            </a:r>
          </a:p>
          <a:p>
            <a:pPr lvl="1"/>
            <a:r>
              <a:rPr lang="en-US" dirty="0"/>
              <a:t>Give interesting feedback at the end</a:t>
            </a:r>
            <a:br>
              <a:rPr lang="en-US" dirty="0"/>
            </a:br>
            <a:r>
              <a:rPr lang="en-US" dirty="0">
                <a:hlinkClick r:id="rId2"/>
              </a:rPr>
              <a:t>http://tutorial.labinthewild.org/</a:t>
            </a:r>
            <a:endParaRPr lang="en-US" dirty="0"/>
          </a:p>
          <a:p>
            <a:pPr lvl="1"/>
            <a:r>
              <a:rPr lang="en-US" dirty="0" err="1"/>
              <a:t>Mturkers</a:t>
            </a:r>
            <a:r>
              <a:rPr lang="en-US" dirty="0"/>
              <a:t> (and maybe most online subjects) are mostly highly educated</a:t>
            </a:r>
          </a:p>
        </p:txBody>
      </p:sp>
    </p:spTree>
    <p:extLst>
      <p:ext uri="{BB962C8B-B14F-4D97-AF65-F5344CB8AC3E}">
        <p14:creationId xmlns:p14="http://schemas.microsoft.com/office/powerpoint/2010/main" val="33410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different if not better than in-lab </a:t>
            </a:r>
            <a:r>
              <a:rPr lang="en-US" dirty="0" err="1"/>
              <a:t>expts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design decision</a:t>
            </a:r>
          </a:p>
          <a:p>
            <a:pPr lvl="1"/>
            <a:r>
              <a:rPr lang="en-US" dirty="0"/>
              <a:t>Add noises: Run bigger sample</a:t>
            </a:r>
          </a:p>
          <a:p>
            <a:pPr lvl="1"/>
            <a:r>
              <a:rPr lang="en-US"/>
              <a:t>Add </a:t>
            </a:r>
            <a:r>
              <a:rPr lang="en-US" dirty="0"/>
              <a:t>biases: Fix it</a:t>
            </a:r>
          </a:p>
          <a:p>
            <a:r>
              <a:rPr lang="en-US" dirty="0"/>
              <a:t>Write instructions for people who has never heard of any studies</a:t>
            </a:r>
          </a:p>
          <a:p>
            <a:r>
              <a:rPr lang="en-US" dirty="0"/>
              <a:t>Design it as neat and short as possible (visually as well!)</a:t>
            </a:r>
          </a:p>
          <a:p>
            <a:pPr lvl="1"/>
            <a:r>
              <a:rPr lang="en-US" dirty="0">
                <a:hlinkClick r:id="rId2"/>
              </a:rPr>
              <a:t>https://cantunsee.space/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https://www.nngroup.com/articles/characteristics-minimalism/</a:t>
            </a:r>
            <a:endParaRPr lang="en-US" dirty="0"/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When there’s opportunity to interaction, show a signal</a:t>
            </a:r>
            <a:br>
              <a:rPr lang="en-US" dirty="0"/>
            </a:br>
            <a:r>
              <a:rPr lang="en-US" dirty="0"/>
              <a:t>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 task meaningful</a:t>
            </a:r>
          </a:p>
          <a:p>
            <a:pPr lvl="1"/>
            <a:r>
              <a:rPr lang="en-US" sz="1700" dirty="0"/>
              <a:t>Chandler, D.; </a:t>
            </a:r>
            <a:r>
              <a:rPr lang="en-US" sz="1700" dirty="0" err="1"/>
              <a:t>Kapelner</a:t>
            </a:r>
            <a:r>
              <a:rPr lang="en-US" sz="1700" dirty="0"/>
              <a:t>, A. Breaking monotony with meaning: Motivation in crowdsourcing markets Journal of Economic Behavior &amp; Organization 2013, 90, 123–133, doi:10.1016/j.jebo.2013.03.003.</a:t>
            </a:r>
          </a:p>
          <a:p>
            <a:r>
              <a:rPr lang="en-US" dirty="0"/>
              <a:t>Impose sufficient time-limit</a:t>
            </a:r>
          </a:p>
          <a:p>
            <a:pPr lvl="1"/>
            <a:r>
              <a:rPr lang="en-US" dirty="0"/>
              <a:t>“You will be given 30 minutes for this experiment, which is going to be much shorter than that if you pay full attention.”</a:t>
            </a:r>
          </a:p>
          <a:p>
            <a:pPr lvl="1"/>
            <a:r>
              <a:rPr lang="en-US" dirty="0"/>
              <a:t>“If you don’t focus on it though, the experiment might terminate before you are able to complete it.”</a:t>
            </a:r>
          </a:p>
          <a:p>
            <a:pPr lvl="1"/>
            <a:r>
              <a:rPr lang="en-US" dirty="0"/>
              <a:t>“There will be opportunity for you to rest and these are excluded from the time limit.”</a:t>
            </a:r>
          </a:p>
          <a:p>
            <a:r>
              <a:rPr lang="en-US" sz="1700" dirty="0"/>
              <a:t>Rodd, J. (2019). How to Maintain Data Quality When You Can't See Your Participants. APS Observer, 32(3). https://www.psychologicalscience.org/observer/how-to-maintain-data-quality-when-you-cant-see-your-participants</a:t>
            </a:r>
          </a:p>
        </p:txBody>
      </p:sp>
    </p:spTree>
    <p:extLst>
      <p:ext uri="{BB962C8B-B14F-4D97-AF65-F5344CB8AC3E}">
        <p14:creationId xmlns:p14="http://schemas.microsoft.com/office/powerpoint/2010/main" val="30577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68F-FCA6-4E62-9F24-7314FA5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Screening and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4730-5DAE-4E28-990D-6F63A64F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Instruction quizzes as screening or exclusions</a:t>
            </a:r>
          </a:p>
          <a:p>
            <a:r>
              <a:rPr lang="en-US" dirty="0"/>
              <a:t>Opportunity for feedback with open-ended question</a:t>
            </a:r>
          </a:p>
          <a:p>
            <a:pPr lvl="1"/>
            <a:r>
              <a:rPr lang="en-US" dirty="0"/>
              <a:t>Fixing potential problems</a:t>
            </a:r>
          </a:p>
          <a:p>
            <a:pPr lvl="1"/>
            <a:r>
              <a:rPr lang="en-US" dirty="0"/>
              <a:t>Excluding non-sensical responses</a:t>
            </a:r>
          </a:p>
          <a:p>
            <a:pPr lvl="1"/>
            <a:r>
              <a:rPr lang="en-US" dirty="0"/>
              <a:t>Farmers or bots responded identically</a:t>
            </a:r>
          </a:p>
          <a:p>
            <a:r>
              <a:rPr lang="en-US" dirty="0"/>
              <a:t>Captcha (e.g., </a:t>
            </a:r>
            <a:r>
              <a:rPr lang="en-US" dirty="0" err="1"/>
              <a:t>hCaptcha</a:t>
            </a:r>
            <a:r>
              <a:rPr lang="en-US" dirty="0"/>
              <a:t>)</a:t>
            </a:r>
          </a:p>
          <a:p>
            <a:r>
              <a:rPr lang="en-US" dirty="0"/>
              <a:t>Measuring reading time for instructions</a:t>
            </a:r>
          </a:p>
          <a:p>
            <a:r>
              <a:rPr lang="en-US" dirty="0"/>
              <a:t>Tab defocusing detection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https://developer.mozilla.org/en-US/docs/Web/API/Page_Visibility_API</a:t>
            </a:r>
            <a:endParaRPr lang="en-US" dirty="0"/>
          </a:p>
          <a:p>
            <a:pPr lvl="1"/>
            <a:r>
              <a:rPr lang="en-US" dirty="0"/>
              <a:t>This is the best exist: No perfect method to detect all defocusing events so far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A0-0FD3-421F-95D5-F03175F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F47-D762-4833-8C07-D6020E61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Armitage, J., </a:t>
            </a:r>
            <a:r>
              <a:rPr lang="en-US" dirty="0" err="1"/>
              <a:t>Eerola</a:t>
            </a:r>
            <a:r>
              <a:rPr lang="en-US" dirty="0"/>
              <a:t>, T. (2020). Reaction time data in music cognition: comparison of pilot data from lab, crowdsourced, and convenience web samples.</a:t>
            </a:r>
          </a:p>
          <a:p>
            <a:r>
              <a:rPr lang="en-US" dirty="0" err="1"/>
              <a:t>Bartneck</a:t>
            </a:r>
            <a:r>
              <a:rPr lang="en-US" dirty="0"/>
              <a:t>, C., </a:t>
            </a:r>
            <a:r>
              <a:rPr lang="en-US" dirty="0" err="1"/>
              <a:t>Duenser</a:t>
            </a:r>
            <a:r>
              <a:rPr lang="en-US" dirty="0"/>
              <a:t>, A., </a:t>
            </a:r>
            <a:r>
              <a:rPr lang="en-US" dirty="0" err="1"/>
              <a:t>Moltchanova</a:t>
            </a:r>
            <a:r>
              <a:rPr lang="en-US" dirty="0"/>
              <a:t>, E., </a:t>
            </a:r>
            <a:r>
              <a:rPr lang="en-US" dirty="0" err="1"/>
              <a:t>Zawieska</a:t>
            </a:r>
            <a:r>
              <a:rPr lang="en-US" dirty="0"/>
              <a:t>, K. (2015). Comparing the Similarity of Responses Received from Studies in Amazon’s Mechanical Turk to Studies Conducted Online and with Direct Recruitment.</a:t>
            </a:r>
          </a:p>
          <a:p>
            <a:r>
              <a:rPr lang="en-US" dirty="0"/>
              <a:t>Gould, S.J.J., Cox, A.L., Brumby, D.P., Wiseman, S. (2015). Home is where the lab is: A comparison of online and lab data from a time-sensitive study of interruption. </a:t>
            </a:r>
          </a:p>
          <a:p>
            <a:r>
              <a:rPr lang="en-US" dirty="0"/>
              <a:t>Hauser, D.J., Schwarz, N. (2015). Attentive </a:t>
            </a:r>
            <a:r>
              <a:rPr lang="en-US" dirty="0" err="1"/>
              <a:t>Turkers</a:t>
            </a:r>
            <a:r>
              <a:rPr lang="en-US" dirty="0"/>
              <a:t>: </a:t>
            </a:r>
            <a:r>
              <a:rPr lang="en-US" dirty="0" err="1"/>
              <a:t>MTurk</a:t>
            </a:r>
            <a:r>
              <a:rPr lang="en-US" dirty="0"/>
              <a:t> participants perform better on online attention checks than do subject pool participants.</a:t>
            </a:r>
          </a:p>
          <a:p>
            <a:r>
              <a:rPr lang="en-US" dirty="0" err="1"/>
              <a:t>Hilbig</a:t>
            </a:r>
            <a:r>
              <a:rPr lang="en-US" dirty="0"/>
              <a:t>, B.E. (2015). Reaction time effects in lab- versus Web-based research: Experimental evidence.</a:t>
            </a:r>
          </a:p>
          <a:p>
            <a:r>
              <a:rPr lang="en-US" dirty="0"/>
              <a:t>Leeuw, </a:t>
            </a:r>
            <a:r>
              <a:rPr lang="en-US" dirty="0" err="1"/>
              <a:t>J.R.d</a:t>
            </a:r>
            <a:r>
              <a:rPr lang="en-US" dirty="0"/>
              <a:t>., </a:t>
            </a:r>
            <a:r>
              <a:rPr lang="en-US" dirty="0" err="1"/>
              <a:t>Motz</a:t>
            </a:r>
            <a:r>
              <a:rPr lang="en-US" dirty="0"/>
              <a:t>, B.A. (2015). Psychophysics in a Web browser? Comparing response times collected with JavaScript and Psychophysics Toolbox in a visual search task.</a:t>
            </a:r>
          </a:p>
          <a:p>
            <a:r>
              <a:rPr lang="en-US" dirty="0"/>
              <a:t>Clifford, S., </a:t>
            </a:r>
            <a:r>
              <a:rPr lang="en-US" dirty="0" err="1"/>
              <a:t>Jerit</a:t>
            </a:r>
            <a:r>
              <a:rPr lang="en-US" dirty="0"/>
              <a:t>, J. (2014). Is there a cost to convenience? An experimental comparison of data quality in laboratory and online studies.</a:t>
            </a:r>
          </a:p>
          <a:p>
            <a:r>
              <a:rPr lang="en-US" dirty="0" err="1"/>
              <a:t>Casler</a:t>
            </a:r>
            <a:r>
              <a:rPr lang="en-US" dirty="0"/>
              <a:t>, K., Bickel, L., Hackett, E. (2013). Separate but equal? A comparison of participants and data gathered via Amazon’s </a:t>
            </a:r>
            <a:r>
              <a:rPr lang="en-US" dirty="0" err="1"/>
              <a:t>MTurk</a:t>
            </a:r>
            <a:r>
              <a:rPr lang="en-US" dirty="0"/>
              <a:t>, social media, and face-to-face behavioral testing. </a:t>
            </a:r>
          </a:p>
          <a:p>
            <a:r>
              <a:rPr lang="en-US" dirty="0" err="1"/>
              <a:t>Dandurand</a:t>
            </a:r>
            <a:r>
              <a:rPr lang="en-US" dirty="0"/>
              <a:t>, F., Shultz, T.R., </a:t>
            </a:r>
            <a:r>
              <a:rPr lang="en-US" dirty="0" err="1"/>
              <a:t>Onishi</a:t>
            </a:r>
            <a:r>
              <a:rPr lang="en-US" dirty="0"/>
              <a:t>, K.H. (2008). Comparing online and lab methods in a problem-solving experiment. </a:t>
            </a:r>
          </a:p>
        </p:txBody>
      </p:sp>
    </p:spTree>
    <p:extLst>
      <p:ext uri="{BB962C8B-B14F-4D97-AF65-F5344CB8AC3E}">
        <p14:creationId xmlns:p14="http://schemas.microsoft.com/office/powerpoint/2010/main" val="32502039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E8B5-4863-4982-9756-48E956E9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Integration with SONA credit granting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005A-DA4B-437E-A1BD-81B24F2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Automatic sona credit granting</a:t>
            </a:r>
            <a:br>
              <a:rPr lang="it-IT" dirty="0"/>
            </a:br>
            <a:r>
              <a:rPr lang="it-IT" dirty="0">
                <a:hlinkClick r:id="rId2"/>
              </a:rPr>
              <a:t>http://www.sona-systems.com/help/</a:t>
            </a:r>
            <a:endParaRPr lang="it-IT" dirty="0"/>
          </a:p>
          <a:p>
            <a:pPr lvl="1"/>
            <a:r>
              <a:rPr lang="it-IT" dirty="0"/>
              <a:t>This can be done with most survey tools and customized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850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/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8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>
                <a:noFill/>
              </a:rPr>
              <a:t>Pick your source of information</a:t>
            </a:r>
          </a:p>
          <a:p>
            <a:pPr lvl="2"/>
            <a:r>
              <a:rPr lang="en-US" dirty="0">
                <a:noFill/>
              </a:rPr>
              <a:t>On Stack Overflow, answers to Python-related questions can be useful for many years</a:t>
            </a:r>
          </a:p>
          <a:p>
            <a:pPr lvl="2"/>
            <a:r>
              <a:rPr lang="en-US" dirty="0">
                <a:noFill/>
              </a:rPr>
              <a:t>You should assume within a year or two the answers are outdated for web programming</a:t>
            </a:r>
          </a:p>
          <a:p>
            <a:pPr lvl="2"/>
            <a:r>
              <a:rPr lang="en-US" dirty="0">
                <a:noFill/>
              </a:rPr>
              <a:t>Most of the tutorials are not up-to-date</a:t>
            </a:r>
          </a:p>
          <a:p>
            <a:pPr lvl="2"/>
            <a:r>
              <a:rPr lang="en-US" dirty="0">
                <a:noFill/>
              </a:rPr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167182590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4001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/>
              <a:t>Can I use… </a:t>
            </a:r>
            <a:r>
              <a:rPr lang="en-US" dirty="0">
                <a:hlinkClick r:id="rId2"/>
              </a:rPr>
              <a:t>https://caniuse.com/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9437790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0E1-BEDC-4639-8C1D-4BA75F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FE86-5A10-4368-8BA8-8F0BE02E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Maintenance</a:t>
            </a:r>
          </a:p>
          <a:p>
            <a:pPr lvl="1"/>
            <a:r>
              <a:rPr lang="en-US" dirty="0"/>
              <a:t>You need to read tech news!</a:t>
            </a:r>
          </a:p>
          <a:p>
            <a:pPr lvl="1"/>
            <a:r>
              <a:rPr lang="en-US" dirty="0"/>
              <a:t>Keep up with online testing related publications</a:t>
            </a:r>
          </a:p>
        </p:txBody>
      </p:sp>
    </p:spTree>
    <p:extLst>
      <p:ext uri="{BB962C8B-B14F-4D97-AF65-F5344CB8AC3E}">
        <p14:creationId xmlns:p14="http://schemas.microsoft.com/office/powerpoint/2010/main" val="6708459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C526-916B-4517-84D2-3B455FD6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47B-B90D-4BEB-8F03-3AEF34EA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personal website</a:t>
            </a:r>
            <a:endParaRPr lang="en-US" dirty="0"/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Google analytics diagnosis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 speed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Loading order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size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format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Server configuration (where the server is, code to execute on the server)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Regularly visit to check for broken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59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/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184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085-DF48-41F7-9E31-E3F9C34B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EAC-6685-4A63-9191-4817DF2F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 example rating experiment:</a:t>
            </a:r>
            <a:br>
              <a:rPr lang="en-US" dirty="0"/>
            </a:br>
            <a:r>
              <a:rPr lang="en-US" dirty="0">
                <a:hlinkClick r:id="rId2"/>
              </a:rPr>
              <a:t>https://ycc.cvls.online/tools/example/?PROLIFIC_PID=1234</a:t>
            </a:r>
            <a:endParaRPr lang="en-US" dirty="0"/>
          </a:p>
          <a:p>
            <a:r>
              <a:rPr lang="en-US" dirty="0"/>
              <a:t>The code used can be found in the latest release: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https://github.com/Yi-Chia-Chen/js-expt-toolbox/releases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76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825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Personal Website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</a:t>
            </a:r>
            <a:r>
              <a:rPr lang="en-US" altLang="zh-TW" dirty="0"/>
              <a:t>Website building &amp;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your-domain.com</a:t>
            </a:r>
          </a:p>
          <a:p>
            <a:pPr lvl="1"/>
            <a:r>
              <a:rPr lang="en-US" dirty="0"/>
              <a:t>Common design</a:t>
            </a:r>
          </a:p>
          <a:p>
            <a:pPr lvl="1"/>
            <a:r>
              <a:rPr lang="en-US" dirty="0"/>
              <a:t>Sitemap for bots</a:t>
            </a:r>
          </a:p>
        </p:txBody>
      </p:sp>
    </p:spTree>
    <p:extLst>
      <p:ext uri="{BB962C8B-B14F-4D97-AF65-F5344CB8AC3E}">
        <p14:creationId xmlns:p14="http://schemas.microsoft.com/office/powerpoint/2010/main" val="4264223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>
                <a:noFill/>
              </a:rPr>
              <a:t>HARDCORE HAND-CODED WEBSITES!</a:t>
            </a:r>
          </a:p>
        </p:txBody>
      </p:sp>
    </p:spTree>
    <p:extLst>
      <p:ext uri="{BB962C8B-B14F-4D97-AF65-F5344CB8AC3E}">
        <p14:creationId xmlns:p14="http://schemas.microsoft.com/office/powerpoint/2010/main" val="2652327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15605177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70564666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HARDCORE HAND-CODED WEBSITES!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Hosted by free service </a:t>
            </a:r>
            <a:r>
              <a:rPr lang="en-US" dirty="0"/>
              <a:t>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694895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767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Plan your layout on phone screen</a:t>
            </a:r>
          </a:p>
          <a:p>
            <a:r>
              <a:rPr lang="en-US" dirty="0"/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/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223354259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1: Plan your layout on phone screen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32942318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F7F2-E7A3-8564-A587-7BA8A847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JS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6805-BBF2-D19D-C1CE-4737AE3C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JavaScript (so-called vanilla JavaScript) is too primitive for modern sophisticated websites</a:t>
            </a:r>
          </a:p>
          <a:p>
            <a:r>
              <a:rPr lang="en-US" dirty="0"/>
              <a:t>JS frameworks</a:t>
            </a:r>
          </a:p>
          <a:p>
            <a:pPr lvl="1"/>
            <a:r>
              <a:rPr lang="en-US" dirty="0"/>
              <a:t>Simplified syntax and coding process</a:t>
            </a:r>
          </a:p>
          <a:p>
            <a:pPr lvl="1"/>
            <a:r>
              <a:rPr lang="en-US" dirty="0"/>
              <a:t>Make code more readable and shorter</a:t>
            </a:r>
          </a:p>
          <a:p>
            <a:pPr lvl="1"/>
            <a:r>
              <a:rPr lang="en-US" dirty="0"/>
              <a:t>Popular client-side examples</a:t>
            </a:r>
          </a:p>
          <a:p>
            <a:pPr lvl="2"/>
            <a:r>
              <a:rPr lang="en-US" dirty="0"/>
              <a:t>JQuery (typically referred to as a library)</a:t>
            </a:r>
          </a:p>
          <a:p>
            <a:pPr lvl="2"/>
            <a:r>
              <a:rPr lang="en-US" dirty="0"/>
              <a:t>Angular</a:t>
            </a:r>
          </a:p>
          <a:p>
            <a:pPr lvl="2"/>
            <a:r>
              <a:rPr lang="en-US" dirty="0"/>
              <a:t>ReactJS</a:t>
            </a:r>
          </a:p>
          <a:p>
            <a:pPr lvl="2"/>
            <a:r>
              <a:rPr lang="en-US" dirty="0"/>
              <a:t>Vue.js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196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8E-32B2-48C9-BA21-5013227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898D-BD44-4752-BDEA-D408F08D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Upload your code</a:t>
            </a:r>
          </a:p>
          <a:p>
            <a:pPr lvl="1"/>
            <a:r>
              <a:rPr lang="en-US" dirty="0"/>
              <a:t>Your own servers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Herokuapp</a:t>
            </a:r>
            <a:r>
              <a:rPr lang="en-US" dirty="0"/>
              <a:t>, etc.</a:t>
            </a:r>
          </a:p>
          <a:p>
            <a:r>
              <a:rPr lang="en-US" dirty="0"/>
              <a:t>Step 2: Configure the server side</a:t>
            </a:r>
          </a:p>
          <a:p>
            <a:r>
              <a:rPr lang="en-US" dirty="0"/>
              <a:t>Step 3: Bind </a:t>
            </a:r>
            <a:r>
              <a:rPr lang="en-US" altLang="zh-TW" dirty="0"/>
              <a:t>a</a:t>
            </a:r>
            <a:r>
              <a:rPr lang="en-US" dirty="0"/>
              <a:t> domain name</a:t>
            </a:r>
          </a:p>
          <a:p>
            <a:pPr lvl="1"/>
            <a:r>
              <a:rPr lang="en-US" dirty="0"/>
              <a:t>You can buy them online many ways</a:t>
            </a:r>
          </a:p>
          <a:p>
            <a:pPr lvl="1"/>
            <a:r>
              <a:rPr lang="en-US" dirty="0"/>
              <a:t>Google domain is easy with lots of options</a:t>
            </a:r>
          </a:p>
          <a:p>
            <a:pPr lvl="1"/>
            <a:r>
              <a:rPr lang="en-US" dirty="0"/>
              <a:t>How to: </a:t>
            </a:r>
          </a:p>
          <a:p>
            <a:pPr lvl="2"/>
            <a:r>
              <a:rPr lang="en-US" dirty="0">
                <a:hlinkClick r:id="rId2"/>
              </a:rPr>
              <a:t>https://help.github.com/en/github/working-with-github-pages/managing-a-custom-domain-for-your-github-pages-site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https://dev.to/trentyang/how-to-setup-google-domain-for-github-pages-1p58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41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2E95-9582-4244-AF97-275C8B7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915-B33D-405B-9CE5-3EE38D43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https://yi-chia-chen.github.io/swtsui/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https://github.com/Yi-Chia-Chen/swtsui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959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Site loading speed</a:t>
            </a:r>
          </a:p>
          <a:p>
            <a:pPr lvl="1"/>
            <a:r>
              <a:rPr lang="en-US" dirty="0"/>
              <a:t>Meaningful inbound links</a:t>
            </a:r>
          </a:p>
          <a:p>
            <a:pPr lvl="1"/>
            <a:r>
              <a:rPr lang="en-US" dirty="0"/>
              <a:t>Link it everywhere you have a profile</a:t>
            </a:r>
          </a:p>
          <a:p>
            <a:pPr lvl="1"/>
            <a:r>
              <a:rPr lang="en-US" dirty="0"/>
              <a:t>Sitemap</a:t>
            </a:r>
          </a:p>
          <a:p>
            <a:pPr lvl="1"/>
            <a:r>
              <a:rPr lang="en-US" dirty="0"/>
              <a:t>Register with Google Search Console</a:t>
            </a:r>
          </a:p>
          <a:p>
            <a:pPr lvl="1"/>
            <a:r>
              <a:rPr lang="en-US" dirty="0"/>
              <a:t>No single-page “scrolling” website</a:t>
            </a:r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endParaRPr lang="en-US" dirty="0"/>
          </a:p>
          <a:p>
            <a:pPr lvl="1"/>
            <a:r>
              <a:rPr lang="en-US" dirty="0"/>
              <a:t>Phone visitors are the majority (responsive website design)</a:t>
            </a:r>
          </a:p>
          <a:p>
            <a:pPr lvl="1"/>
            <a:r>
              <a:rPr lang="en-US" dirty="0"/>
              <a:t>Secure static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1762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Style</a:t>
            </a:r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Follow current trend to appear safe and relevant</a:t>
            </a:r>
          </a:p>
          <a:p>
            <a:r>
              <a:rPr lang="en-US" dirty="0"/>
              <a:t>Little things</a:t>
            </a:r>
          </a:p>
          <a:p>
            <a:pPr lvl="1"/>
            <a:r>
              <a:rPr lang="en-US" dirty="0"/>
              <a:t>When there’s opportunity to interaction, show a signal 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r>
              <a:rPr lang="en-US" dirty="0"/>
              <a:t>Keep visitor on your site (e.g., open new window)</a:t>
            </a:r>
          </a:p>
          <a:p>
            <a:r>
              <a:rPr lang="en-US" dirty="0"/>
              <a:t>Keep in mind your future needs</a:t>
            </a:r>
          </a:p>
        </p:txBody>
      </p:sp>
    </p:spTree>
    <p:extLst>
      <p:ext uri="{BB962C8B-B14F-4D97-AF65-F5344CB8AC3E}">
        <p14:creationId xmlns:p14="http://schemas.microsoft.com/office/powerpoint/2010/main" val="337871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69058-B89D-6257-4BA2-F7ECFA75DF58}"/>
              </a:ext>
            </a:extLst>
          </p:cNvPr>
          <p:cNvSpPr txBox="1"/>
          <p:nvPr/>
        </p:nvSpPr>
        <p:spPr>
          <a:xfrm>
            <a:off x="5738678" y="2496979"/>
            <a:ext cx="23615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 </a:t>
            </a:r>
            <a:r>
              <a:rPr lang="en-US" sz="1200" dirty="0"/>
              <a:t>computers</a:t>
            </a:r>
          </a:p>
          <a:p>
            <a:pPr algn="ctr"/>
            <a:r>
              <a:rPr lang="en-US" sz="1200" dirty="0"/>
              <a:t>across the world)</a:t>
            </a:r>
          </a:p>
        </p:txBody>
      </p:sp>
    </p:spTree>
    <p:extLst>
      <p:ext uri="{BB962C8B-B14F-4D97-AF65-F5344CB8AC3E}">
        <p14:creationId xmlns:p14="http://schemas.microsoft.com/office/powerpoint/2010/main" val="265307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738678" y="2496979"/>
            <a:ext cx="23615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 </a:t>
            </a:r>
            <a:r>
              <a:rPr lang="en-US" sz="1200" dirty="0"/>
              <a:t>computers</a:t>
            </a:r>
          </a:p>
          <a:p>
            <a:pPr algn="ctr"/>
            <a:r>
              <a:rPr lang="en-US" sz="1200" dirty="0"/>
              <a:t>across the world)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A8E26-50BD-42CB-82F4-ED44B9AEFFEB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2E671-6EE8-41B4-A316-21D4A5ADBBC1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94B-2061-48EB-AF79-2D18ED1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A22-EA1C-484C-8533-5858BDC4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2021.12.14</a:t>
            </a:r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Add browser fingerprinting information</a:t>
            </a:r>
          </a:p>
          <a:p>
            <a:r>
              <a:rPr lang="en-US" dirty="0"/>
              <a:t>2023.06.28</a:t>
            </a:r>
          </a:p>
          <a:p>
            <a:pPr lvl="1"/>
            <a:r>
              <a:rPr lang="en-US" dirty="0"/>
              <a:t>Updated information</a:t>
            </a:r>
          </a:p>
          <a:p>
            <a:pPr lvl="2" algn="just"/>
            <a:r>
              <a:rPr lang="en-US" dirty="0"/>
              <a:t>Add JS framework information</a:t>
            </a:r>
          </a:p>
          <a:p>
            <a:pPr algn="just"/>
            <a:r>
              <a:rPr lang="en-US" altLang="zh-TW" dirty="0"/>
              <a:t>2023.06.29</a:t>
            </a:r>
          </a:p>
          <a:p>
            <a:pPr lvl="1" algn="just"/>
            <a:r>
              <a:rPr lang="en-US" altLang="zh-TW" dirty="0"/>
              <a:t>Extend protocol introduction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2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E710A3A2-B341-4A78-9C28-8A40B56DA559}"/>
              </a:ext>
            </a:extLst>
          </p:cNvPr>
          <p:cNvSpPr/>
          <p:nvPr/>
        </p:nvSpPr>
        <p:spPr>
          <a:xfrm rot="16200000">
            <a:off x="3498416" y="2083223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4FE6FD-8054-4FF6-B130-E1855ECE567A}"/>
              </a:ext>
            </a:extLst>
          </p:cNvPr>
          <p:cNvCxnSpPr>
            <a:cxnSpLocks/>
          </p:cNvCxnSpPr>
          <p:nvPr/>
        </p:nvCxnSpPr>
        <p:spPr>
          <a:xfrm>
            <a:off x="4447640" y="312372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F6A5717F-2044-48B7-9BF2-0F60AA5DCDB0}"/>
              </a:ext>
            </a:extLst>
          </p:cNvPr>
          <p:cNvSpPr/>
          <p:nvPr/>
        </p:nvSpPr>
        <p:spPr>
          <a:xfrm rot="5400000" flipH="1">
            <a:off x="4228132" y="2083221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051A9-F14D-4E17-A28E-741AFC22F8D5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EEE9B-A8E3-4276-930A-6E37454DE43E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01A2-7B38-ACE0-B45F-1A3B273B25BA}"/>
              </a:ext>
            </a:extLst>
          </p:cNvPr>
          <p:cNvSpPr txBox="1"/>
          <p:nvPr/>
        </p:nvSpPr>
        <p:spPr>
          <a:xfrm>
            <a:off x="5738678" y="2496979"/>
            <a:ext cx="23615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 </a:t>
            </a:r>
            <a:r>
              <a:rPr lang="en-US" sz="1200" dirty="0"/>
              <a:t>computers</a:t>
            </a:r>
          </a:p>
          <a:p>
            <a:pPr algn="ctr"/>
            <a:r>
              <a:rPr lang="en-US" sz="1200" dirty="0"/>
              <a:t>across the world)</a:t>
            </a:r>
          </a:p>
        </p:txBody>
      </p:sp>
    </p:spTree>
    <p:extLst>
      <p:ext uri="{BB962C8B-B14F-4D97-AF65-F5344CB8AC3E}">
        <p14:creationId xmlns:p14="http://schemas.microsoft.com/office/powerpoint/2010/main" val="322226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279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1830E-E785-4BF8-B7FB-FC029D6CD158}"/>
              </a:ext>
            </a:extLst>
          </p:cNvPr>
          <p:cNvSpPr txBox="1"/>
          <p:nvPr/>
        </p:nvSpPr>
        <p:spPr>
          <a:xfrm>
            <a:off x="4340909" y="5410845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dark web is different here!</a:t>
            </a:r>
          </a:p>
          <a:p>
            <a:r>
              <a:rPr lang="en-US" dirty="0"/>
              <a:t>(Note that deep web != dark web)</a:t>
            </a:r>
          </a:p>
        </p:txBody>
      </p:sp>
    </p:spTree>
    <p:extLst>
      <p:ext uri="{BB962C8B-B14F-4D97-AF65-F5344CB8AC3E}">
        <p14:creationId xmlns:p14="http://schemas.microsoft.com/office/powerpoint/2010/main" val="60669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Service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28922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0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2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94B-2061-48EB-AF79-2D18ED1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A22-EA1C-484C-8533-5858BDC4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2020.10.06</a:t>
            </a:r>
          </a:p>
          <a:p>
            <a:pPr lvl="1"/>
            <a:r>
              <a:rPr lang="en-US" dirty="0"/>
              <a:t>Added resources </a:t>
            </a:r>
          </a:p>
          <a:p>
            <a:pPr lvl="2"/>
            <a:r>
              <a:rPr lang="en-US" dirty="0">
                <a:hlinkClick r:id="rId2"/>
              </a:rPr>
              <a:t>Network throttling </a:t>
            </a:r>
            <a:r>
              <a:rPr lang="en-US" dirty="0"/>
              <a:t>for testing effects of slow internet speed on experiments</a:t>
            </a:r>
          </a:p>
          <a:p>
            <a:pPr lvl="2"/>
            <a:r>
              <a:rPr lang="en-US" dirty="0">
                <a:hlinkClick r:id="rId3"/>
              </a:rPr>
              <a:t>Crib sheet</a:t>
            </a:r>
            <a:r>
              <a:rPr lang="en-US" dirty="0"/>
              <a:t> for converting Python to JavaScript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hlinkClick r:id="rId4"/>
              </a:rPr>
              <a:t>website</a:t>
            </a:r>
            <a:r>
              <a:rPr lang="en-US" dirty="0"/>
              <a:t> to detect and inform users to update browsers</a:t>
            </a:r>
          </a:p>
          <a:p>
            <a:pPr lvl="2"/>
            <a:r>
              <a:rPr lang="en-US" dirty="0">
                <a:hlinkClick r:id="rId5"/>
              </a:rPr>
              <a:t>paid service </a:t>
            </a:r>
            <a:r>
              <a:rPr lang="en-US" dirty="0"/>
              <a:t>for browser compatibility tests</a:t>
            </a:r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A few typo corrections and formatting</a:t>
            </a:r>
          </a:p>
          <a:p>
            <a:pPr lvl="2"/>
            <a:r>
              <a:rPr lang="en-US" dirty="0"/>
              <a:t>A hosted </a:t>
            </a:r>
            <a:r>
              <a:rPr lang="en-US" dirty="0">
                <a:hlinkClick r:id="rId6" action="ppaction://hlinksldjump"/>
              </a:rPr>
              <a:t>example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2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noFill/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277305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181646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/>
              <a:t>Protocols? </a:t>
            </a:r>
          </a:p>
          <a:p>
            <a:r>
              <a:rPr lang="en-US" dirty="0"/>
              <a:t>Websites?</a:t>
            </a:r>
          </a:p>
          <a:p>
            <a:r>
              <a:rPr lang="en-US" dirty="0"/>
              <a:t>Signals?</a:t>
            </a:r>
          </a:p>
          <a:p>
            <a:r>
              <a:rPr lang="en-US" dirty="0"/>
              <a:t>Hardware to software magic?</a:t>
            </a:r>
          </a:p>
          <a:p>
            <a:r>
              <a:rPr lang="en-US" dirty="0"/>
              <a:t>WWW?</a:t>
            </a:r>
          </a:p>
          <a:p>
            <a:r>
              <a:rPr lang="en-US" dirty="0"/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5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/>
              <a:t>Protocols? </a:t>
            </a:r>
          </a:p>
          <a:p>
            <a:r>
              <a:rPr lang="en-US" dirty="0"/>
              <a:t>Websites?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Signals?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to software magic?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WWW?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1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b="1" dirty="0">
                <a:noFill/>
              </a:rPr>
              <a:t>NOT</a:t>
            </a:r>
            <a:r>
              <a:rPr lang="en-US" dirty="0">
                <a:noFill/>
              </a:rPr>
              <a:t> the main way you are identified online (e.g., FB, Amazon, Google)</a:t>
            </a:r>
          </a:p>
          <a:p>
            <a:pPr lvl="1"/>
            <a:r>
              <a:rPr lang="en-US" dirty="0">
                <a:noFill/>
              </a:rPr>
              <a:t>Cookies</a:t>
            </a:r>
          </a:p>
          <a:p>
            <a:pPr lvl="1"/>
            <a:r>
              <a:rPr lang="en-US" dirty="0">
                <a:noFill/>
              </a:rPr>
              <a:t>Devices</a:t>
            </a:r>
          </a:p>
          <a:p>
            <a:pPr lvl="1"/>
            <a:r>
              <a:rPr lang="en-US" dirty="0">
                <a:noFill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 fingerprinting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3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b="1" dirty="0"/>
              <a:t>NOT</a:t>
            </a:r>
            <a:r>
              <a:rPr lang="en-US" dirty="0"/>
              <a:t> the main way you are identified online (e.g., FB, Amazon, Google)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>
                <a:hlinkClick r:id="rId2"/>
              </a:rPr>
              <a:t>Browser fingerprinting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9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4A9D4-07F5-4714-AE85-6E5FA7F5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</p:spTree>
    <p:extLst>
      <p:ext uri="{BB962C8B-B14F-4D97-AF65-F5344CB8AC3E}">
        <p14:creationId xmlns:p14="http://schemas.microsoft.com/office/powerpoint/2010/main" val="3672977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C5B-CC49-4938-9F94-4DDF49A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F32EC-A45A-421D-97CF-C1A618E6084C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714500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3AA55-9D17-40F2-96EB-D2FA8A8443C0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96361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007B60-A3CD-4D81-B649-68306047AB56}"/>
              </a:ext>
            </a:extLst>
          </p:cNvPr>
          <p:cNvSpPr/>
          <p:nvPr/>
        </p:nvSpPr>
        <p:spPr>
          <a:xfrm>
            <a:off x="4572000" y="4961914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9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 address</a:t>
            </a:r>
          </a:p>
          <a:p>
            <a:r>
              <a:rPr lang="en-US" dirty="0"/>
              <a:t>Internet protocol version 6 address</a:t>
            </a:r>
          </a:p>
        </p:txBody>
      </p:sp>
    </p:spTree>
    <p:extLst>
      <p:ext uri="{BB962C8B-B14F-4D97-AF65-F5344CB8AC3E}">
        <p14:creationId xmlns:p14="http://schemas.microsoft.com/office/powerpoint/2010/main" val="2829072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D63C-E03F-4423-A02C-736F8B63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28D-C1B9-480E-A3A4-2A0B143F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2020.05.26: </a:t>
            </a:r>
          </a:p>
          <a:p>
            <a:pPr lvl="1"/>
            <a:r>
              <a:rPr lang="en-US" dirty="0"/>
              <a:t>Added resources</a:t>
            </a:r>
          </a:p>
          <a:p>
            <a:pPr lvl="2"/>
            <a:r>
              <a:rPr lang="en-US" dirty="0"/>
              <a:t>W3C Markup Validation Service: </a:t>
            </a:r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pPr lvl="2"/>
            <a:r>
              <a:rPr lang="en-US" dirty="0"/>
              <a:t>CSS-Tricks: </a:t>
            </a:r>
            <a:r>
              <a:rPr lang="en-US" dirty="0">
                <a:hlinkClick r:id="rId3"/>
              </a:rPr>
              <a:t>https://css-tricks.com/</a:t>
            </a:r>
            <a:endParaRPr lang="en-US" dirty="0"/>
          </a:p>
          <a:p>
            <a:pPr lvl="2"/>
            <a:r>
              <a:rPr lang="en-US" dirty="0" err="1"/>
              <a:t>CodePen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https://codepen.io/</a:t>
            </a:r>
            <a:endParaRPr lang="en-US" dirty="0"/>
          </a:p>
          <a:p>
            <a:pPr lvl="2"/>
            <a:r>
              <a:rPr lang="en-US" dirty="0" err="1"/>
              <a:t>Browsersync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https://www.browsersync.io/</a:t>
            </a:r>
            <a:endParaRPr lang="en-US" dirty="0"/>
          </a:p>
          <a:p>
            <a:pPr lvl="2"/>
            <a:r>
              <a:rPr lang="en-US" dirty="0" err="1"/>
              <a:t>Academicons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https://jpswalsh.github.io/academicons/</a:t>
            </a:r>
            <a:endParaRPr lang="en-US" dirty="0"/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Caveats on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event:  </a:t>
            </a:r>
            <a:r>
              <a:rPr lang="en-US" dirty="0">
                <a:hlinkClick r:id="rId7"/>
              </a:rPr>
              <a:t>http://dinbror.dk/blog/how</a:t>
            </a:r>
            <a:endParaRPr lang="en-US" dirty="0"/>
          </a:p>
          <a:p>
            <a:pPr lvl="2"/>
            <a:r>
              <a:rPr lang="en-US" dirty="0"/>
              <a:t>Page visibility API is not perfect for tab switching detection, but is the best exists</a:t>
            </a:r>
          </a:p>
          <a:p>
            <a:pPr lvl="2"/>
            <a:r>
              <a:rPr lang="en-US" dirty="0"/>
              <a:t>SONA automatic credit granting can be done on customized websites too</a:t>
            </a:r>
          </a:p>
        </p:txBody>
      </p:sp>
    </p:spTree>
    <p:extLst>
      <p:ext uri="{BB962C8B-B14F-4D97-AF65-F5344CB8AC3E}">
        <p14:creationId xmlns:p14="http://schemas.microsoft.com/office/powerpoint/2010/main" val="209068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is growing too big and needs more addresses than 4 set of numbers</a:t>
            </a:r>
          </a:p>
          <a:p>
            <a:r>
              <a:rPr lang="en-US" dirty="0"/>
              <a:t>Now IPv4 and IPv6 coexist</a:t>
            </a:r>
          </a:p>
          <a:p>
            <a:pPr lvl="1"/>
            <a:r>
              <a:rPr lang="en-US" dirty="0"/>
              <a:t>Gradually shifting to IPv6 </a:t>
            </a:r>
          </a:p>
          <a:p>
            <a:pPr lvl="1"/>
            <a:r>
              <a:rPr lang="en-US" dirty="0"/>
              <a:t>IPv6 occupy 39–43% of global traffic</a:t>
            </a:r>
            <a:br>
              <a:rPr lang="en-US" dirty="0"/>
            </a:br>
            <a:r>
              <a:rPr lang="en-US" dirty="0"/>
              <a:t>(as of March 2023 estimated by Google)</a:t>
            </a:r>
          </a:p>
        </p:txBody>
      </p:sp>
    </p:spTree>
    <p:extLst>
      <p:ext uri="{BB962C8B-B14F-4D97-AF65-F5344CB8AC3E}">
        <p14:creationId xmlns:p14="http://schemas.microsoft.com/office/powerpoint/2010/main" val="40501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ECD-1ADA-4B4A-B16C-17D29F68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of how to write a letter</a:t>
            </a:r>
          </a:p>
          <a:p>
            <a:pPr lvl="1"/>
            <a:r>
              <a:rPr lang="en-US" dirty="0"/>
              <a:t>E.g., Envelops, names, addresses, stamps, etc.</a:t>
            </a:r>
          </a:p>
          <a:p>
            <a:r>
              <a:rPr lang="en-US" dirty="0"/>
              <a:t>With additional information for the translators on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21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2C2F00-4E41-4B70-BE7A-11F792788A34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189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27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65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9DD86-9B45-4D2F-BCE2-0175F7F3F8F3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 flipV="1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 flipV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81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135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 rot="10800000"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486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9C1C-B2A5-D330-9C98-4EA3B35B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Wars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9465-571E-3917-D48E-5AF0D6D7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Model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 /</a:t>
            </a:r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  <a:p>
            <a:pPr lvl="1"/>
            <a:r>
              <a:rPr lang="en-US" dirty="0"/>
              <a:t>Internet protocol suite</a:t>
            </a:r>
          </a:p>
          <a:p>
            <a:pPr lvl="1"/>
            <a:r>
              <a:rPr lang="en-US" dirty="0"/>
              <a:t>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OSI Model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pen </a:t>
            </a:r>
            <a:r>
              <a:rPr lang="en-US" b="1" dirty="0"/>
              <a:t>S</a:t>
            </a:r>
            <a:r>
              <a:rPr lang="en-US" dirty="0"/>
              <a:t>ystems </a:t>
            </a:r>
            <a:r>
              <a:rPr lang="en-US" b="1" dirty="0"/>
              <a:t>I</a:t>
            </a:r>
            <a:r>
              <a:rPr lang="en-US" dirty="0"/>
              <a:t>nterconnection</a:t>
            </a:r>
          </a:p>
          <a:p>
            <a:pPr lvl="1"/>
            <a:r>
              <a:rPr lang="en-US" dirty="0"/>
              <a:t>Newer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27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11239B6-02F9-EC20-7762-AE3742B33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8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E9C6C-8A58-7E01-1A4A-C2403D589DD8}"/>
              </a:ext>
            </a:extLst>
          </p:cNvPr>
          <p:cNvSpPr txBox="1"/>
          <p:nvPr/>
        </p:nvSpPr>
        <p:spPr>
          <a:xfrm>
            <a:off x="4345000" y="2081672"/>
            <a:ext cx="43476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Protocols specific to applications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B4666-C831-5601-384B-761F2320CEE0}"/>
              </a:ext>
            </a:extLst>
          </p:cNvPr>
          <p:cNvSpPr txBox="1"/>
          <p:nvPr/>
        </p:nvSpPr>
        <p:spPr>
          <a:xfrm>
            <a:off x="4349809" y="3075056"/>
            <a:ext cx="399179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Directs data to an application </a:t>
            </a:r>
          </a:p>
          <a:p>
            <a:r>
              <a:rPr lang="en-US" sz="2000" dirty="0"/>
              <a:t>through a computer 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AA306-DFE4-6384-48B3-1B1D702AB01F}"/>
              </a:ext>
            </a:extLst>
          </p:cNvPr>
          <p:cNvSpPr txBox="1"/>
          <p:nvPr/>
        </p:nvSpPr>
        <p:spPr>
          <a:xfrm>
            <a:off x="4349809" y="4183873"/>
            <a:ext cx="35686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Directs data to a computer</a:t>
            </a:r>
          </a:p>
          <a:p>
            <a:r>
              <a:rPr lang="en-US" sz="2000" dirty="0"/>
              <a:t>using an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E8217D-5F21-BB63-CA87-E7F852300493}"/>
              </a:ext>
            </a:extLst>
          </p:cNvPr>
          <p:cNvSpPr txBox="1"/>
          <p:nvPr/>
        </p:nvSpPr>
        <p:spPr>
          <a:xfrm>
            <a:off x="4345000" y="5292690"/>
            <a:ext cx="410881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Translates between binary data</a:t>
            </a:r>
          </a:p>
          <a:p>
            <a:r>
              <a:rPr lang="en-US" sz="2000" dirty="0"/>
              <a:t>and network signals</a:t>
            </a:r>
          </a:p>
        </p:txBody>
      </p:sp>
    </p:spTree>
    <p:extLst>
      <p:ext uri="{BB962C8B-B14F-4D97-AF65-F5344CB8AC3E}">
        <p14:creationId xmlns:p14="http://schemas.microsoft.com/office/powerpoint/2010/main" val="1918034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E9C6C-8A58-7E01-1A4A-C2403D589DD8}"/>
              </a:ext>
            </a:extLst>
          </p:cNvPr>
          <p:cNvSpPr txBox="1"/>
          <p:nvPr/>
        </p:nvSpPr>
        <p:spPr>
          <a:xfrm>
            <a:off x="4312299" y="2050894"/>
            <a:ext cx="37561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HTTP, SMTP, Telnet, FTP…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B4666-C831-5601-384B-761F2320CEE0}"/>
              </a:ext>
            </a:extLst>
          </p:cNvPr>
          <p:cNvSpPr txBox="1"/>
          <p:nvPr/>
        </p:nvSpPr>
        <p:spPr>
          <a:xfrm>
            <a:off x="4349809" y="3198167"/>
            <a:ext cx="184056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TCP, UDP…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AA306-DFE4-6384-48B3-1B1D702AB01F}"/>
              </a:ext>
            </a:extLst>
          </p:cNvPr>
          <p:cNvSpPr txBox="1"/>
          <p:nvPr/>
        </p:nvSpPr>
        <p:spPr>
          <a:xfrm>
            <a:off x="4349809" y="4306984"/>
            <a:ext cx="18453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IPv4, IPv6…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E8217D-5F21-BB63-CA87-E7F852300493}"/>
              </a:ext>
            </a:extLst>
          </p:cNvPr>
          <p:cNvSpPr txBox="1"/>
          <p:nvPr/>
        </p:nvSpPr>
        <p:spPr>
          <a:xfrm>
            <a:off x="4345000" y="5415801"/>
            <a:ext cx="37497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I don’t know much here</a:t>
            </a:r>
          </a:p>
        </p:txBody>
      </p:sp>
    </p:spTree>
    <p:extLst>
      <p:ext uri="{BB962C8B-B14F-4D97-AF65-F5344CB8AC3E}">
        <p14:creationId xmlns:p14="http://schemas.microsoft.com/office/powerpoint/2010/main" val="1972259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(Sender)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B60F5-EFF5-C2DC-FEAF-8F91E9CDEB75}"/>
              </a:ext>
            </a:extLst>
          </p:cNvPr>
          <p:cNvSpPr/>
          <p:nvPr/>
        </p:nvSpPr>
        <p:spPr>
          <a:xfrm>
            <a:off x="3983407" y="2828659"/>
            <a:ext cx="4832156" cy="3672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6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(Sender)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B60F5-EFF5-C2DC-FEAF-8F91E9CDEB75}"/>
              </a:ext>
            </a:extLst>
          </p:cNvPr>
          <p:cNvSpPr/>
          <p:nvPr/>
        </p:nvSpPr>
        <p:spPr>
          <a:xfrm>
            <a:off x="3983407" y="3939611"/>
            <a:ext cx="4832156" cy="25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3DFC5-7587-1C05-DAF0-13F26814F59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88549" y="262355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5BA734-BD79-A058-6F94-006037300D3D}"/>
              </a:ext>
            </a:extLst>
          </p:cNvPr>
          <p:cNvSpPr/>
          <p:nvPr/>
        </p:nvSpPr>
        <p:spPr>
          <a:xfrm>
            <a:off x="4121207" y="1632384"/>
            <a:ext cx="4832156" cy="135823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5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(Sender)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B60F5-EFF5-C2DC-FEAF-8F91E9CDEB75}"/>
              </a:ext>
            </a:extLst>
          </p:cNvPr>
          <p:cNvSpPr/>
          <p:nvPr/>
        </p:nvSpPr>
        <p:spPr>
          <a:xfrm>
            <a:off x="3983407" y="5076201"/>
            <a:ext cx="4832156" cy="142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3DFC5-7587-1C05-DAF0-13F26814F59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88549" y="262355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1CC0F-68F4-04DB-408E-3E78486F3D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88549" y="3751604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E72B-AA74-6EAD-AC7C-3CA4CFCA5BB4}"/>
              </a:ext>
            </a:extLst>
          </p:cNvPr>
          <p:cNvSpPr/>
          <p:nvPr/>
        </p:nvSpPr>
        <p:spPr>
          <a:xfrm>
            <a:off x="4121207" y="1632383"/>
            <a:ext cx="4832156" cy="247814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(Sender)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3DFC5-7587-1C05-DAF0-13F26814F59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88549" y="262355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1CC0F-68F4-04DB-408E-3E78486F3D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88549" y="3751604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C0362-9958-B365-CE02-4869B6A5EF8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88549" y="487964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67D3-4BE3-A964-005A-17350A887E03}"/>
              </a:ext>
            </a:extLst>
          </p:cNvPr>
          <p:cNvSpPr/>
          <p:nvPr/>
        </p:nvSpPr>
        <p:spPr>
          <a:xfrm>
            <a:off x="4121207" y="1632383"/>
            <a:ext cx="4832156" cy="359764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1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Deencapsulation</a:t>
            </a:r>
            <a:r>
              <a:rPr lang="en-US" dirty="0"/>
              <a:t> (</a:t>
            </a:r>
            <a:r>
              <a:rPr lang="en-US" altLang="zh-TW" dirty="0"/>
              <a:t>Receiver</a:t>
            </a:r>
            <a:r>
              <a:rPr lang="en-US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C0362-9958-B365-CE02-4869B6A5EF8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88549" y="487964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5C6C73-F349-00B5-408C-F43BF2AF19A5}"/>
              </a:ext>
            </a:extLst>
          </p:cNvPr>
          <p:cNvSpPr/>
          <p:nvPr/>
        </p:nvSpPr>
        <p:spPr>
          <a:xfrm>
            <a:off x="3983407" y="1741966"/>
            <a:ext cx="4832156" cy="347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4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Deencapsulation</a:t>
            </a:r>
            <a:r>
              <a:rPr lang="en-US" dirty="0"/>
              <a:t> (</a:t>
            </a:r>
            <a:r>
              <a:rPr lang="en-US" altLang="zh-TW" dirty="0"/>
              <a:t>Receiver</a:t>
            </a:r>
            <a:r>
              <a:rPr lang="en-US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C0362-9958-B365-CE02-4869B6A5EF8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88549" y="487964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5CF0C0-DEEC-AD48-9316-B711CEB6529B}"/>
              </a:ext>
            </a:extLst>
          </p:cNvPr>
          <p:cNvSpPr/>
          <p:nvPr/>
        </p:nvSpPr>
        <p:spPr>
          <a:xfrm>
            <a:off x="3983407" y="1750512"/>
            <a:ext cx="4832156" cy="236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581860-A52E-40AC-4885-0301E71FA51A}"/>
              </a:ext>
            </a:extLst>
          </p:cNvPr>
          <p:cNvSpPr/>
          <p:nvPr/>
        </p:nvSpPr>
        <p:spPr>
          <a:xfrm>
            <a:off x="4121207" y="5076202"/>
            <a:ext cx="4832156" cy="135823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Deencapsulation</a:t>
            </a:r>
            <a:r>
              <a:rPr lang="en-US" dirty="0"/>
              <a:t> (</a:t>
            </a:r>
            <a:r>
              <a:rPr lang="en-US" altLang="zh-TW" dirty="0"/>
              <a:t>Receiver</a:t>
            </a:r>
            <a:r>
              <a:rPr lang="en-US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1CC0F-68F4-04DB-408E-3E78486F3D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88549" y="3751604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C0362-9958-B365-CE02-4869B6A5EF8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88549" y="487964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14B99D-0CE1-1C36-5CA4-A8C48EEE6A70}"/>
              </a:ext>
            </a:extLst>
          </p:cNvPr>
          <p:cNvSpPr/>
          <p:nvPr/>
        </p:nvSpPr>
        <p:spPr>
          <a:xfrm>
            <a:off x="4121207" y="3939611"/>
            <a:ext cx="4832156" cy="24691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9E145-4464-8785-BA42-938297E3510F}"/>
              </a:ext>
            </a:extLst>
          </p:cNvPr>
          <p:cNvSpPr/>
          <p:nvPr/>
        </p:nvSpPr>
        <p:spPr>
          <a:xfrm>
            <a:off x="3983407" y="1724875"/>
            <a:ext cx="4832156" cy="126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Deencapsulation</a:t>
            </a:r>
            <a:r>
              <a:rPr lang="en-US" dirty="0"/>
              <a:t> (</a:t>
            </a:r>
            <a:r>
              <a:rPr lang="en-US" altLang="zh-TW" dirty="0"/>
              <a:t>Receiver</a:t>
            </a:r>
            <a:r>
              <a:rPr lang="en-US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939895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067940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19598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5324030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Access</a:t>
            </a:r>
          </a:p>
        </p:txBody>
      </p:sp>
      <p:pic>
        <p:nvPicPr>
          <p:cNvPr id="3" name="Picture 2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C828598F-066F-775B-299A-7ACBE7EF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7"/>
          <a:stretch/>
        </p:blipFill>
        <p:spPr>
          <a:xfrm>
            <a:off x="3983407" y="1690689"/>
            <a:ext cx="4832156" cy="4665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BBF6C5-3858-FF30-ECD1-836964031960}"/>
              </a:ext>
            </a:extLst>
          </p:cNvPr>
          <p:cNvSpPr/>
          <p:nvPr/>
        </p:nvSpPr>
        <p:spPr>
          <a:xfrm>
            <a:off x="8169779" y="1768979"/>
            <a:ext cx="783584" cy="105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3DFC5-7587-1C05-DAF0-13F26814F59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88549" y="262355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1CC0F-68F4-04DB-408E-3E78486F3D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88549" y="3751604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C0362-9958-B365-CE02-4869B6A5EF8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88549" y="4879649"/>
            <a:ext cx="0" cy="444381"/>
          </a:xfrm>
          <a:prstGeom prst="straightConnector1">
            <a:avLst/>
          </a:prstGeom>
          <a:ln w="50800">
            <a:solidFill>
              <a:srgbClr val="6343B3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270997-5D5F-2146-201B-51A9067598D2}"/>
              </a:ext>
            </a:extLst>
          </p:cNvPr>
          <p:cNvSpPr/>
          <p:nvPr/>
        </p:nvSpPr>
        <p:spPr>
          <a:xfrm>
            <a:off x="4121207" y="2828659"/>
            <a:ext cx="4832156" cy="358868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4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9E8-4D8F-0496-586C-C6A6BB01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524748" cy="1325563"/>
          </a:xfrm>
        </p:spPr>
        <p:txBody>
          <a:bodyPr/>
          <a:lstStyle/>
          <a:p>
            <a:pPr algn="ctr"/>
            <a:r>
              <a:rPr lang="en-US" dirty="0"/>
              <a:t>OSI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6FDD15F-8D8F-5092-D493-F8703135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07" y="0"/>
            <a:ext cx="5830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9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4EE6C-BA92-02F6-CE9E-A1909A34B1D1}"/>
              </a:ext>
            </a:extLst>
          </p:cNvPr>
          <p:cNvSpPr/>
          <p:nvPr/>
        </p:nvSpPr>
        <p:spPr>
          <a:xfrm>
            <a:off x="931491" y="1512839"/>
            <a:ext cx="2914116" cy="683664"/>
          </a:xfrm>
          <a:prstGeom prst="roundRect">
            <a:avLst/>
          </a:prstGeom>
          <a:solidFill>
            <a:srgbClr val="21A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7A027-AF5B-BC27-5F07-EFF1C076554C}"/>
              </a:ext>
            </a:extLst>
          </p:cNvPr>
          <p:cNvSpPr/>
          <p:nvPr/>
        </p:nvSpPr>
        <p:spPr>
          <a:xfrm>
            <a:off x="931491" y="3563831"/>
            <a:ext cx="2914116" cy="6836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72BD1E-DC18-6D46-42B1-02337A8634DC}"/>
              </a:ext>
            </a:extLst>
          </p:cNvPr>
          <p:cNvSpPr/>
          <p:nvPr/>
        </p:nvSpPr>
        <p:spPr>
          <a:xfrm>
            <a:off x="931491" y="4247495"/>
            <a:ext cx="2914116" cy="683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7CDAC-2AA0-212B-BCE0-5C14A0E7D9EF}"/>
              </a:ext>
            </a:extLst>
          </p:cNvPr>
          <p:cNvSpPr/>
          <p:nvPr/>
        </p:nvSpPr>
        <p:spPr>
          <a:xfrm>
            <a:off x="931491" y="4931159"/>
            <a:ext cx="2914116" cy="68366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E9C6C-8A58-7E01-1A4A-C2403D589DD8}"/>
              </a:ext>
            </a:extLst>
          </p:cNvPr>
          <p:cNvSpPr txBox="1"/>
          <p:nvPr/>
        </p:nvSpPr>
        <p:spPr>
          <a:xfrm>
            <a:off x="4046025" y="1685393"/>
            <a:ext cx="351570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Protocols specific to applications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B83E6B-CF3A-7EC3-FD7B-016104326428}"/>
              </a:ext>
            </a:extLst>
          </p:cNvPr>
          <p:cNvSpPr/>
          <p:nvPr/>
        </p:nvSpPr>
        <p:spPr>
          <a:xfrm>
            <a:off x="931491" y="2196503"/>
            <a:ext cx="2914116" cy="683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012A2-5797-68CB-B907-8AFDD853ED72}"/>
              </a:ext>
            </a:extLst>
          </p:cNvPr>
          <p:cNvSpPr/>
          <p:nvPr/>
        </p:nvSpPr>
        <p:spPr>
          <a:xfrm>
            <a:off x="931491" y="2880167"/>
            <a:ext cx="2914116" cy="68366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Session</a:t>
            </a:r>
            <a:endParaRPr lang="en-US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1E7385-9914-D8BE-AC54-D4AFFAAF4425}"/>
              </a:ext>
            </a:extLst>
          </p:cNvPr>
          <p:cNvSpPr/>
          <p:nvPr/>
        </p:nvSpPr>
        <p:spPr>
          <a:xfrm>
            <a:off x="931491" y="5614823"/>
            <a:ext cx="2914116" cy="683664"/>
          </a:xfrm>
          <a:prstGeom prst="roundRect">
            <a:avLst/>
          </a:prstGeom>
          <a:solidFill>
            <a:srgbClr val="FF7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Physical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A59F0-182D-0311-140E-A6C7843A5BC2}"/>
              </a:ext>
            </a:extLst>
          </p:cNvPr>
          <p:cNvSpPr txBox="1"/>
          <p:nvPr/>
        </p:nvSpPr>
        <p:spPr>
          <a:xfrm>
            <a:off x="4046025" y="2245947"/>
            <a:ext cx="473078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Translates between networking services</a:t>
            </a:r>
          </a:p>
          <a:p>
            <a:r>
              <a:rPr lang="en-US" sz="1600" dirty="0"/>
              <a:t>and applications (e.g., encoding, encryption)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7F372-F625-2616-6ADD-CECFDEF19B35}"/>
              </a:ext>
            </a:extLst>
          </p:cNvPr>
          <p:cNvSpPr txBox="1"/>
          <p:nvPr/>
        </p:nvSpPr>
        <p:spPr>
          <a:xfrm>
            <a:off x="4046025" y="3052721"/>
            <a:ext cx="35830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Manages communication sessions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AD47F-1AEB-88F2-2B39-2A36AC0E69AA}"/>
              </a:ext>
            </a:extLst>
          </p:cNvPr>
          <p:cNvSpPr txBox="1"/>
          <p:nvPr/>
        </p:nvSpPr>
        <p:spPr>
          <a:xfrm>
            <a:off x="4046025" y="3613276"/>
            <a:ext cx="32383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Directs data to an application </a:t>
            </a:r>
          </a:p>
          <a:p>
            <a:r>
              <a:rPr lang="en-US" sz="1600" dirty="0"/>
              <a:t>through a computer 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B77D7-6AB1-889D-44A4-3E24A102B859}"/>
              </a:ext>
            </a:extLst>
          </p:cNvPr>
          <p:cNvSpPr txBox="1"/>
          <p:nvPr/>
        </p:nvSpPr>
        <p:spPr>
          <a:xfrm>
            <a:off x="4046025" y="4296940"/>
            <a:ext cx="43075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Routes data from a computer to another </a:t>
            </a:r>
          </a:p>
          <a:p>
            <a:r>
              <a:rPr lang="en-US" sz="1600" dirty="0"/>
              <a:t>in a different network using an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7A4CC-E89C-8739-F345-112952E7944D}"/>
              </a:ext>
            </a:extLst>
          </p:cNvPr>
          <p:cNvSpPr txBox="1"/>
          <p:nvPr/>
        </p:nvSpPr>
        <p:spPr>
          <a:xfrm>
            <a:off x="4046025" y="4980604"/>
            <a:ext cx="34307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Transmits data frames between</a:t>
            </a:r>
          </a:p>
          <a:p>
            <a:r>
              <a:rPr lang="en-US" sz="1600" dirty="0"/>
              <a:t>two physically connected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CBA50-D6E2-1F7F-13B9-F3A2B923CAC5}"/>
              </a:ext>
            </a:extLst>
          </p:cNvPr>
          <p:cNvSpPr txBox="1"/>
          <p:nvPr/>
        </p:nvSpPr>
        <p:spPr>
          <a:xfrm>
            <a:off x="4046025" y="5664268"/>
            <a:ext cx="3321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Translates between binary data</a:t>
            </a:r>
          </a:p>
          <a:p>
            <a:r>
              <a:rPr lang="en-US" sz="1600" dirty="0"/>
              <a:t>and network signals</a:t>
            </a:r>
          </a:p>
        </p:txBody>
      </p:sp>
    </p:spTree>
    <p:extLst>
      <p:ext uri="{BB962C8B-B14F-4D97-AF65-F5344CB8AC3E}">
        <p14:creationId xmlns:p14="http://schemas.microsoft.com/office/powerpoint/2010/main" val="1116598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/>
              <a:t>HTTPS (Hypertext Transfer Protocol Secure)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58934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b="1" dirty="0">
                <a:solidFill>
                  <a:schemeClr val="accent5"/>
                </a:solidFill>
              </a:rPr>
              <a:t>HTTPS (Hypertext Transfer Protocol Secure)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Telnet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73F4A-4876-ECDC-AE2B-4E5740813365}"/>
              </a:ext>
            </a:extLst>
          </p:cNvPr>
          <p:cNvGrpSpPr/>
          <p:nvPr/>
        </p:nvGrpSpPr>
        <p:grpSpPr>
          <a:xfrm>
            <a:off x="1959498" y="2915080"/>
            <a:ext cx="3839400" cy="3706945"/>
            <a:chOff x="1933860" y="3000538"/>
            <a:chExt cx="3839400" cy="3706945"/>
          </a:xfrm>
        </p:grpSpPr>
        <p:pic>
          <p:nvPicPr>
            <p:cNvPr id="6" name="Picture 5" descr="A picture containing text, screenshot, font, colorfulness&#10;&#10;Description automatically generated">
              <a:extLst>
                <a:ext uri="{FF2B5EF4-FFF2-40B4-BE49-F238E27FC236}">
                  <a16:creationId xmlns:a16="http://schemas.microsoft.com/office/drawing/2014/main" id="{E41C1A73-AA89-3D20-AE21-83E5EB33E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67"/>
            <a:stretch/>
          </p:blipFill>
          <p:spPr>
            <a:xfrm>
              <a:off x="1933860" y="3000538"/>
              <a:ext cx="3839400" cy="3706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8D552-6645-66B8-74F2-5763494F01AB}"/>
                </a:ext>
              </a:extLst>
            </p:cNvPr>
            <p:cNvSpPr/>
            <p:nvPr/>
          </p:nvSpPr>
          <p:spPr>
            <a:xfrm>
              <a:off x="5218747" y="3213219"/>
              <a:ext cx="554513" cy="67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032DF83-88A2-D078-A035-16A973BE54ED}"/>
              </a:ext>
            </a:extLst>
          </p:cNvPr>
          <p:cNvSpPr/>
          <p:nvPr/>
        </p:nvSpPr>
        <p:spPr>
          <a:xfrm>
            <a:off x="4315626" y="3042303"/>
            <a:ext cx="709301" cy="3459117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9E1EB-EA89-EB88-0641-D31FD316CA64}"/>
              </a:ext>
            </a:extLst>
          </p:cNvPr>
          <p:cNvSpPr txBox="1"/>
          <p:nvPr/>
        </p:nvSpPr>
        <p:spPr>
          <a:xfrm>
            <a:off x="5244385" y="3126796"/>
            <a:ext cx="2013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2872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A96-85C9-4645-AE58-4367302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thoughts……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F28-C8F6-4FC3-A8E1-E6B11250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Rethink your timeline and devote more time for programming</a:t>
            </a:r>
            <a:endParaRPr lang="en-US" dirty="0"/>
          </a:p>
          <a:p>
            <a:r>
              <a:rPr lang="en-US" strike="sngStrike" dirty="0"/>
              <a:t>Converting code directly to online experiments</a:t>
            </a:r>
          </a:p>
          <a:p>
            <a:r>
              <a:rPr lang="en-US" dirty="0"/>
              <a:t>Learning JavaScript now is a must</a:t>
            </a:r>
          </a:p>
          <a:p>
            <a:pPr lvl="1"/>
            <a:r>
              <a:rPr lang="en-US" dirty="0"/>
              <a:t>Not dependent on any services (especially new ones)</a:t>
            </a:r>
          </a:p>
          <a:p>
            <a:pPr lvl="1"/>
            <a:r>
              <a:rPr lang="en-US" dirty="0"/>
              <a:t>Eternally useful for experiments &amp; websites</a:t>
            </a:r>
          </a:p>
          <a:p>
            <a:pPr lvl="1"/>
            <a:r>
              <a:rPr lang="en-US" dirty="0"/>
              <a:t>Slower is faster</a:t>
            </a:r>
          </a:p>
        </p:txBody>
      </p:sp>
    </p:spTree>
    <p:extLst>
      <p:ext uri="{BB962C8B-B14F-4D97-AF65-F5344CB8AC3E}">
        <p14:creationId xmlns:p14="http://schemas.microsoft.com/office/powerpoint/2010/main" val="33493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b="1" dirty="0">
                <a:solidFill>
                  <a:schemeClr val="accent5"/>
                </a:solidFill>
              </a:rPr>
              <a:t>HTTPS (Hypertext Transfer Protocol Secure)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Telnet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73F4A-4876-ECDC-AE2B-4E5740813365}"/>
              </a:ext>
            </a:extLst>
          </p:cNvPr>
          <p:cNvGrpSpPr/>
          <p:nvPr/>
        </p:nvGrpSpPr>
        <p:grpSpPr>
          <a:xfrm>
            <a:off x="1959498" y="2915080"/>
            <a:ext cx="3839400" cy="3706945"/>
            <a:chOff x="1933860" y="3000538"/>
            <a:chExt cx="3839400" cy="3706945"/>
          </a:xfrm>
        </p:grpSpPr>
        <p:pic>
          <p:nvPicPr>
            <p:cNvPr id="6" name="Picture 5" descr="A picture containing text, screenshot, font, colorfulness&#10;&#10;Description automatically generated">
              <a:extLst>
                <a:ext uri="{FF2B5EF4-FFF2-40B4-BE49-F238E27FC236}">
                  <a16:creationId xmlns:a16="http://schemas.microsoft.com/office/drawing/2014/main" id="{E41C1A73-AA89-3D20-AE21-83E5EB33E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67"/>
            <a:stretch/>
          </p:blipFill>
          <p:spPr>
            <a:xfrm>
              <a:off x="1933860" y="3000538"/>
              <a:ext cx="3839400" cy="3706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8D552-6645-66B8-74F2-5763494F01AB}"/>
                </a:ext>
              </a:extLst>
            </p:cNvPr>
            <p:cNvSpPr/>
            <p:nvPr/>
          </p:nvSpPr>
          <p:spPr>
            <a:xfrm>
              <a:off x="5218747" y="3213219"/>
              <a:ext cx="554513" cy="67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032DF83-88A2-D078-A035-16A973BE54ED}"/>
              </a:ext>
            </a:extLst>
          </p:cNvPr>
          <p:cNvSpPr/>
          <p:nvPr/>
        </p:nvSpPr>
        <p:spPr>
          <a:xfrm>
            <a:off x="4315626" y="3042303"/>
            <a:ext cx="709301" cy="3459117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9E1EB-EA89-EB88-0641-D31FD316CA64}"/>
              </a:ext>
            </a:extLst>
          </p:cNvPr>
          <p:cNvSpPr txBox="1"/>
          <p:nvPr/>
        </p:nvSpPr>
        <p:spPr>
          <a:xfrm>
            <a:off x="5244385" y="3126796"/>
            <a:ext cx="2013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Encryption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2CC8-713C-2EBB-7629-21CFF375C42E}"/>
              </a:ext>
            </a:extLst>
          </p:cNvPr>
          <p:cNvSpPr txBox="1"/>
          <p:nvPr/>
        </p:nvSpPr>
        <p:spPr>
          <a:xfrm>
            <a:off x="5183470" y="3781509"/>
            <a:ext cx="213552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Subdomains</a:t>
            </a:r>
          </a:p>
          <a:p>
            <a:pPr algn="ctr"/>
            <a:r>
              <a:rPr lang="en-US" sz="2000" dirty="0"/>
              <a:t>URL parameters</a:t>
            </a:r>
          </a:p>
          <a:p>
            <a:pPr algn="ctr"/>
            <a:r>
              <a:rPr lang="en-US" sz="2000" dirty="0"/>
              <a:t>Cookies</a:t>
            </a:r>
          </a:p>
          <a:p>
            <a:pPr algn="ctr"/>
            <a:r>
              <a:rPr lang="en-US" sz="2000" dirty="0"/>
              <a:t>Requests</a:t>
            </a:r>
          </a:p>
          <a:p>
            <a:pPr algn="ctr"/>
            <a:r>
              <a:rPr lang="en-US" sz="2000" dirty="0"/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3928802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935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  <p:pic>
        <p:nvPicPr>
          <p:cNvPr id="4" name="Graphic 3" descr="Gingerbread cookie">
            <a:extLst>
              <a:ext uri="{FF2B5EF4-FFF2-40B4-BE49-F238E27FC236}">
                <a16:creationId xmlns:a16="http://schemas.microsoft.com/office/drawing/2014/main" id="{109BDD24-FCC0-4F78-94F4-B79F55123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5270" y="4838773"/>
            <a:ext cx="914400" cy="914400"/>
          </a:xfrm>
          <a:prstGeom prst="rect">
            <a:avLst/>
          </a:prstGeom>
        </p:spPr>
      </p:pic>
      <p:pic>
        <p:nvPicPr>
          <p:cNvPr id="7" name="Graphic 6" descr="Fortune cookie">
            <a:extLst>
              <a:ext uri="{FF2B5EF4-FFF2-40B4-BE49-F238E27FC236}">
                <a16:creationId xmlns:a16="http://schemas.microsoft.com/office/drawing/2014/main" id="{28FFE575-955D-4C26-9369-5AF0D17D6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9019" y="483877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28F56-90EC-46D2-8DF9-F51D9C9F2CFB}"/>
              </a:ext>
            </a:extLst>
          </p:cNvPr>
          <p:cNvSpPr txBox="1"/>
          <p:nvPr/>
        </p:nvSpPr>
        <p:spPr>
          <a:xfrm>
            <a:off x="4865507" y="5882841"/>
            <a:ext cx="1317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Cookies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66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75D5AD-CAC1-4DEA-94F3-73B52B407604}"/>
              </a:ext>
            </a:extLst>
          </p:cNvPr>
          <p:cNvSpPr/>
          <p:nvPr/>
        </p:nvSpPr>
        <p:spPr>
          <a:xfrm>
            <a:off x="1095375" y="5204399"/>
            <a:ext cx="695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Servers serve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Browsers receive and interpret them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27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06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EC6DF-0A20-4CD8-AA98-BC8D70D09B93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277295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2FE02-2F7A-48E9-B311-9F360221191A}"/>
              </a:ext>
            </a:extLst>
          </p:cNvPr>
          <p:cNvSpPr/>
          <p:nvPr/>
        </p:nvSpPr>
        <p:spPr>
          <a:xfrm>
            <a:off x="904875" y="5029173"/>
            <a:ext cx="598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For World Wide Web (WWW)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HTTP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1"/>
                </a:solidFill>
              </a:rPr>
              <a:t>HTTPS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5FF0D-F697-484B-B827-F894CC41F094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625475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487789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E381-FB2E-4FA3-9B64-93908162FBD0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</p:spTree>
    <p:extLst>
      <p:ext uri="{BB962C8B-B14F-4D97-AF65-F5344CB8AC3E}">
        <p14:creationId xmlns:p14="http://schemas.microsoft.com/office/powerpoint/2010/main" val="3580543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google.com </a:t>
            </a:r>
            <a:r>
              <a:rPr lang="en-US" sz="2400" dirty="0">
                <a:latin typeface="Century Gothic" panose="020B0502020202020204" pitchFamily="34" charset="0"/>
              </a:rPr>
              <a:t>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909E60-663D-43A1-89C0-68C73B8319F4}"/>
              </a:ext>
            </a:extLst>
          </p:cNvPr>
          <p:cNvSpPr/>
          <p:nvPr/>
        </p:nvSpPr>
        <p:spPr>
          <a:xfrm>
            <a:off x="5532234" y="5915152"/>
            <a:ext cx="2384946" cy="427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7858D-856D-415B-8C48-57086BD3C9D3}"/>
              </a:ext>
            </a:extLst>
          </p:cNvPr>
          <p:cNvSpPr txBox="1"/>
          <p:nvPr/>
        </p:nvSpPr>
        <p:spPr>
          <a:xfrm>
            <a:off x="3047562" y="430295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But where are those?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9D75-2C5C-4285-AB69-A6FD2EA89E15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00D7A4B-61E1-434E-A445-A07E1517A786}"/>
              </a:ext>
            </a:extLst>
          </p:cNvPr>
          <p:cNvSpPr/>
          <p:nvPr/>
        </p:nvSpPr>
        <p:spPr>
          <a:xfrm rot="18900000">
            <a:off x="2819182" y="2506593"/>
            <a:ext cx="715840" cy="1937381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FBBBB08-BAC3-47BA-9BF5-6093F6209A12}"/>
              </a:ext>
            </a:extLst>
          </p:cNvPr>
          <p:cNvSpPr/>
          <p:nvPr/>
        </p:nvSpPr>
        <p:spPr>
          <a:xfrm rot="8100000">
            <a:off x="4793155" y="4593982"/>
            <a:ext cx="715840" cy="1541594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EE0A-8CC3-4142-A3C7-C4F4D5D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  <a:br>
              <a:rPr lang="en-US" dirty="0"/>
            </a:br>
            <a:r>
              <a:rPr lang="en-US" dirty="0"/>
              <a:t>(If you insist)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5F81-D56E-4C12-B85E-7EE5CFA7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PsychoPy </a:t>
            </a:r>
            <a:r>
              <a:rPr lang="en-US" b="1" dirty="0"/>
              <a:t>Builder</a:t>
            </a:r>
            <a:r>
              <a:rPr lang="en-US" dirty="0"/>
              <a:t> to PsychoJS</a:t>
            </a:r>
          </a:p>
          <a:p>
            <a:pPr lvl="1"/>
            <a:r>
              <a:rPr lang="en-US" dirty="0">
                <a:hlinkClick r:id="rId2"/>
              </a:rPr>
              <a:t>https://www.psychopy.org/online/index.html</a:t>
            </a:r>
            <a:endParaRPr lang="en-US" dirty="0"/>
          </a:p>
          <a:p>
            <a:pPr lvl="1"/>
            <a:r>
              <a:rPr lang="en-US" dirty="0"/>
              <a:t>Crib sheet: </a:t>
            </a:r>
            <a:r>
              <a:rPr lang="en-US" dirty="0">
                <a:hlinkClick r:id="rId3"/>
              </a:rPr>
              <a:t>https://docs.google.com/document/u/0/d/13jp0QAqQeFlYSjeZS0fDInvgaDzBXjGQNe4VNKbbNHQ/mobilebasic#heading=h.fbo8f8y1ynwk</a:t>
            </a:r>
            <a:endParaRPr lang="en-US" dirty="0"/>
          </a:p>
          <a:p>
            <a:r>
              <a:rPr lang="en-US" dirty="0"/>
              <a:t>PsychoPy to executables</a:t>
            </a:r>
          </a:p>
          <a:p>
            <a:pPr lvl="1"/>
            <a:r>
              <a:rPr lang="en-US" dirty="0">
                <a:hlinkClick r:id="rId4"/>
              </a:rPr>
              <a:t>https://www.psychopy.org/recipes/appFromScript.html</a:t>
            </a:r>
            <a:endParaRPr lang="en-US" dirty="0"/>
          </a:p>
          <a:p>
            <a:r>
              <a:rPr lang="en-US" dirty="0"/>
              <a:t>MATLAB base code to JavaScript</a:t>
            </a:r>
          </a:p>
          <a:p>
            <a:pPr lvl="1"/>
            <a:r>
              <a:rPr lang="en-US" dirty="0">
                <a:hlinkClick r:id="rId5"/>
              </a:rPr>
              <a:t>https://www.mathworks.com/matlabcentral/fileexchange/69973-generate-javascript-using-matlab-coder</a:t>
            </a:r>
            <a:endParaRPr lang="en-US" dirty="0"/>
          </a:p>
          <a:p>
            <a:pPr lvl="1"/>
            <a:r>
              <a:rPr lang="en-US" dirty="0"/>
              <a:t>NOT for Psychtoolbox</a:t>
            </a:r>
          </a:p>
          <a:p>
            <a:r>
              <a:rPr lang="en-US" dirty="0"/>
              <a:t>Psychtoolbox to executables (Maybe)</a:t>
            </a:r>
          </a:p>
          <a:p>
            <a:pPr lvl="1"/>
            <a:r>
              <a:rPr lang="en-US" dirty="0">
                <a:hlinkClick r:id="rId6"/>
              </a:rPr>
              <a:t>https://www.mathworks.com/products/matlab-coder.html</a:t>
            </a:r>
            <a:endParaRPr lang="en-US" dirty="0"/>
          </a:p>
          <a:p>
            <a:pPr lvl="1"/>
            <a:r>
              <a:rPr lang="en-US" altLang="zh-TW" dirty="0"/>
              <a:t>YouTube tutorial: </a:t>
            </a:r>
            <a:r>
              <a:rPr lang="en-US" dirty="0">
                <a:hlinkClick r:id="rId7"/>
              </a:rPr>
              <a:t>https://www.youtube.com/watch?v=FZWwqFgzO9w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88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r>
              <a:rPr lang="en-US" dirty="0">
                <a:noFill/>
              </a:rPr>
              <a:t>Translated to IP address by Domain Name System (DNS) servers</a:t>
            </a:r>
          </a:p>
          <a:p>
            <a:pPr lvl="1"/>
            <a:r>
              <a:rPr lang="en-US" dirty="0">
                <a:noFill/>
              </a:rPr>
              <a:t>Your ISP configured your modem already to closer DNS servers</a:t>
            </a:r>
          </a:p>
          <a:p>
            <a:pPr lvl="1"/>
            <a:r>
              <a:rPr lang="en-US" dirty="0">
                <a:noFill/>
              </a:rPr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2097338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r>
              <a:rPr lang="en-US" dirty="0"/>
              <a:t>Translated to IP address by Domain Name System (DNS) servers</a:t>
            </a:r>
          </a:p>
          <a:p>
            <a:pPr lvl="1"/>
            <a:r>
              <a:rPr lang="en-US" dirty="0"/>
              <a:t>Your ISP configured your modem already to closer DNS servers</a:t>
            </a:r>
          </a:p>
          <a:p>
            <a:pPr lvl="1"/>
            <a:r>
              <a:rPr lang="en-US" dirty="0"/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180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77044-3F0C-477B-9A83-450F41C793E8}"/>
              </a:ext>
            </a:extLst>
          </p:cNvPr>
          <p:cNvSpPr txBox="1"/>
          <p:nvPr/>
        </p:nvSpPr>
        <p:spPr>
          <a:xfrm>
            <a:off x="260680" y="2280904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does server respond?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(Who’s reading the request?)</a:t>
            </a:r>
          </a:p>
        </p:txBody>
      </p:sp>
    </p:spTree>
    <p:extLst>
      <p:ext uri="{BB962C8B-B14F-4D97-AF65-F5344CB8AC3E}">
        <p14:creationId xmlns:p14="http://schemas.microsoft.com/office/powerpoint/2010/main" val="19449656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EE5-AF3D-4A48-99DD-B67D850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73C23E-AA17-468D-A528-C83A592A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6109" r="9600" b="6167"/>
          <a:stretch/>
        </p:blipFill>
        <p:spPr>
          <a:xfrm>
            <a:off x="628650" y="1502429"/>
            <a:ext cx="3116874" cy="444116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F176B4-BB07-4C39-A3D1-6340CBF0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"/>
          <a:stretch/>
        </p:blipFill>
        <p:spPr>
          <a:xfrm>
            <a:off x="3965330" y="2028246"/>
            <a:ext cx="4879732" cy="33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29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58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2DD12-8E8B-40AA-8641-AE5DE3EAE2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3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3509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0C663-3A9F-4C1E-A288-F257AE9705A8}"/>
              </a:ext>
            </a:extLst>
          </p:cNvPr>
          <p:cNvSpPr txBox="1"/>
          <p:nvPr/>
        </p:nvSpPr>
        <p:spPr>
          <a:xfrm>
            <a:off x="3886145" y="5002644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 I always need these?</a:t>
            </a:r>
          </a:p>
        </p:txBody>
      </p:sp>
    </p:spTree>
    <p:extLst>
      <p:ext uri="{BB962C8B-B14F-4D97-AF65-F5344CB8AC3E}">
        <p14:creationId xmlns:p14="http://schemas.microsoft.com/office/powerpoint/2010/main" val="2658952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604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: Display the same content</a:t>
            </a:r>
            <a:r>
              <a:rPr lang="zh-TW" altLang="en-US" dirty="0"/>
              <a:t> </a:t>
            </a:r>
            <a:r>
              <a:rPr lang="en-US" altLang="zh-TW" dirty="0"/>
              <a:t>(e.g., personal website)</a:t>
            </a:r>
            <a:endParaRPr lang="en-US" dirty="0"/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</a:t>
            </a:r>
            <a:r>
              <a:rPr lang="zh-TW" altLang="en-US" dirty="0"/>
              <a:t> </a:t>
            </a:r>
            <a:r>
              <a:rPr lang="en-US" dirty="0"/>
              <a:t>(e.g., saving data from experiments)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Qualtrics (account purchased by labs)</a:t>
            </a:r>
          </a:p>
          <a:p>
            <a:r>
              <a:rPr lang="en-US" dirty="0"/>
              <a:t>Gorilla: </a:t>
            </a:r>
            <a:r>
              <a:rPr lang="en-US" dirty="0">
                <a:hlinkClick r:id="rId2"/>
              </a:rPr>
              <a:t>https://gorilla.sc/</a:t>
            </a:r>
            <a:endParaRPr lang="en-US" dirty="0"/>
          </a:p>
          <a:p>
            <a:r>
              <a:rPr lang="en-US" dirty="0"/>
              <a:t>p5.js: </a:t>
            </a:r>
            <a:r>
              <a:rPr lang="en-US" dirty="0">
                <a:hlinkClick r:id="rId3"/>
              </a:rPr>
              <a:t>https://p5js.org/</a:t>
            </a:r>
            <a:endParaRPr lang="en-US" dirty="0"/>
          </a:p>
          <a:p>
            <a:r>
              <a:rPr lang="en-US" dirty="0"/>
              <a:t>Labvanced: </a:t>
            </a:r>
            <a:r>
              <a:rPr lang="en-US" dirty="0">
                <a:hlinkClick r:id="rId4"/>
              </a:rPr>
              <a:t>https://www.labvanced.com/</a:t>
            </a:r>
            <a:endParaRPr lang="en-US" dirty="0"/>
          </a:p>
          <a:p>
            <a:r>
              <a:rPr lang="en-US" dirty="0"/>
              <a:t>jsPsych: </a:t>
            </a:r>
            <a:r>
              <a:rPr lang="en-US" dirty="0">
                <a:hlinkClick r:id="rId5"/>
              </a:rPr>
              <a:t>https://www.jspsych.org/</a:t>
            </a:r>
            <a:endParaRPr lang="en-US" dirty="0"/>
          </a:p>
          <a:p>
            <a:r>
              <a:rPr lang="en-US" dirty="0"/>
              <a:t>lab.js: </a:t>
            </a:r>
            <a:r>
              <a:rPr lang="en-US" dirty="0">
                <a:hlinkClick r:id="rId6"/>
              </a:rPr>
              <a:t>https://lab.js.org/</a:t>
            </a:r>
            <a:endParaRPr lang="en-US" dirty="0"/>
          </a:p>
          <a:p>
            <a:r>
              <a:rPr lang="en-US" dirty="0"/>
              <a:t>Testable: </a:t>
            </a:r>
            <a:r>
              <a:rPr lang="en-US" dirty="0">
                <a:hlinkClick r:id="rId7"/>
              </a:rPr>
              <a:t>https://www.testable.org/</a:t>
            </a:r>
            <a:endParaRPr lang="en-US" dirty="0"/>
          </a:p>
          <a:p>
            <a:r>
              <a:rPr lang="en-US" dirty="0"/>
              <a:t>PsyToolkit: </a:t>
            </a:r>
            <a:r>
              <a:rPr lang="en-US" dirty="0">
                <a:hlinkClick r:id="rId8"/>
              </a:rPr>
              <a:t>https://www.psytoolkit.org/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80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Static</a:t>
            </a:r>
            <a:r>
              <a:rPr lang="en-US" dirty="0">
                <a:solidFill>
                  <a:schemeClr val="accent2"/>
                </a:solidFill>
              </a:rPr>
              <a:t>: Display the same content (e.g., personal website)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 (e.g., saving data from experiments)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AABF-0529-49F0-BF70-8340AA8C3A8A}"/>
              </a:ext>
            </a:extLst>
          </p:cNvPr>
          <p:cNvSpPr txBox="1"/>
          <p:nvPr/>
        </p:nvSpPr>
        <p:spPr>
          <a:xfrm>
            <a:off x="978708" y="5480902"/>
            <a:ext cx="718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Many free services available to host static sites!</a:t>
            </a:r>
          </a:p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(e.g., </a:t>
            </a:r>
            <a:r>
              <a:rPr lang="en-US" altLang="zh-TW" sz="2400" dirty="0" err="1">
                <a:solidFill>
                  <a:schemeClr val="accent2"/>
                </a:solidFill>
              </a:rPr>
              <a:t>Github</a:t>
            </a:r>
            <a:r>
              <a:rPr lang="en-US" altLang="zh-TW" sz="2400" dirty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72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/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66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5F46-223B-4685-97BD-749A2B3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FC2F-CC7A-4B4B-8DD0-B974AEC3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experiments</a:t>
            </a:r>
          </a:p>
          <a:p>
            <a:r>
              <a:rPr lang="en-US" dirty="0"/>
              <a:t>Hosting websites</a:t>
            </a:r>
          </a:p>
          <a:p>
            <a:r>
              <a:rPr lang="en-US" dirty="0"/>
              <a:t>Rendering experiments</a:t>
            </a:r>
          </a:p>
          <a:p>
            <a:r>
              <a:rPr lang="en-US" dirty="0"/>
              <a:t>Receiving and storing data</a:t>
            </a:r>
          </a:p>
          <a:p>
            <a:r>
              <a:rPr lang="en-US" dirty="0"/>
              <a:t>Recruiting subjects</a:t>
            </a:r>
          </a:p>
          <a:p>
            <a:endParaRPr lang="en-US" dirty="0"/>
          </a:p>
          <a:p>
            <a:r>
              <a:rPr lang="en-US" sz="1900" dirty="0"/>
              <a:t>Sauter, M., </a:t>
            </a:r>
            <a:r>
              <a:rPr lang="en-US" sz="1900" dirty="0" err="1"/>
              <a:t>Draschkow</a:t>
            </a:r>
            <a:r>
              <a:rPr lang="en-US" sz="1900" dirty="0"/>
              <a:t>, D., Mack, W. (2020). Building, hosting and recruiting: A brief introduction to running behavioral experiments online. Brain Sciences, 10:251, 1-11.</a:t>
            </a:r>
          </a:p>
          <a:p>
            <a:pPr lvl="1"/>
            <a:r>
              <a:rPr lang="en-US" sz="1700" dirty="0"/>
              <a:t>Table 1 (p.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1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4778126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</a:t>
            </a:r>
            <a:r>
              <a:rPr lang="en-US" sz="2400" dirty="0">
                <a:noFill/>
              </a:rPr>
              <a:t>: Extra code</a:t>
            </a:r>
          </a:p>
        </p:txBody>
      </p:sp>
    </p:spTree>
    <p:extLst>
      <p:ext uri="{BB962C8B-B14F-4D97-AF65-F5344CB8AC3E}">
        <p14:creationId xmlns:p14="http://schemas.microsoft.com/office/powerpoint/2010/main" val="10569881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4515F-3F7D-43A5-9DB7-7FBA1F9DA645}"/>
              </a:ext>
            </a:extLst>
          </p:cNvPr>
          <p:cNvGrpSpPr/>
          <p:nvPr/>
        </p:nvGrpSpPr>
        <p:grpSpPr>
          <a:xfrm>
            <a:off x="3101284" y="2637101"/>
            <a:ext cx="1189749" cy="1804739"/>
            <a:chOff x="3101284" y="2637101"/>
            <a:chExt cx="1189749" cy="1804739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47" y="3128334"/>
              <a:ext cx="889424" cy="1251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EDCEE-EC98-4FE1-9889-94AF16F4F486}"/>
                </a:ext>
              </a:extLst>
            </p:cNvPr>
            <p:cNvSpPr/>
            <p:nvPr/>
          </p:nvSpPr>
          <p:spPr>
            <a:xfrm>
              <a:off x="3191607" y="3015759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C7FDE9-AB7C-4643-AF59-65A799965343}"/>
                </a:ext>
              </a:extLst>
            </p:cNvPr>
            <p:cNvSpPr txBox="1"/>
            <p:nvPr/>
          </p:nvSpPr>
          <p:spPr>
            <a:xfrm>
              <a:off x="3101284" y="263710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84D3B-E35B-46D8-8130-0B5F5BA21865}"/>
              </a:ext>
            </a:extLst>
          </p:cNvPr>
          <p:cNvGrpSpPr/>
          <p:nvPr/>
        </p:nvGrpSpPr>
        <p:grpSpPr>
          <a:xfrm>
            <a:off x="4150574" y="2632470"/>
            <a:ext cx="1757857" cy="1809370"/>
            <a:chOff x="4150574" y="2632470"/>
            <a:chExt cx="1757857" cy="180937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3150082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3150082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3148566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3765" y="3954142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2867" y="3954142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9093" y="3954142"/>
              <a:ext cx="443738" cy="4437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F9B99B-1AC1-41C6-AF99-4077F617E10E}"/>
                </a:ext>
              </a:extLst>
            </p:cNvPr>
            <p:cNvSpPr/>
            <p:nvPr/>
          </p:nvSpPr>
          <p:spPr>
            <a:xfrm>
              <a:off x="4212767" y="3015759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80547-FA9C-422C-996E-DE76ADC8308E}"/>
                </a:ext>
              </a:extLst>
            </p:cNvPr>
            <p:cNvSpPr txBox="1"/>
            <p:nvPr/>
          </p:nvSpPr>
          <p:spPr>
            <a:xfrm>
              <a:off x="4466811" y="263247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Wrapper: Extra code</a:t>
            </a:r>
          </a:p>
        </p:txBody>
      </p:sp>
    </p:spTree>
    <p:extLst>
      <p:ext uri="{BB962C8B-B14F-4D97-AF65-F5344CB8AC3E}">
        <p14:creationId xmlns:p14="http://schemas.microsoft.com/office/powerpoint/2010/main" val="314137100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4515F-3F7D-43A5-9DB7-7FBA1F9DA645}"/>
              </a:ext>
            </a:extLst>
          </p:cNvPr>
          <p:cNvGrpSpPr/>
          <p:nvPr/>
        </p:nvGrpSpPr>
        <p:grpSpPr>
          <a:xfrm>
            <a:off x="3101284" y="2637101"/>
            <a:ext cx="1189749" cy="1804739"/>
            <a:chOff x="3101284" y="2637101"/>
            <a:chExt cx="1189749" cy="1804739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47" y="3128334"/>
              <a:ext cx="889424" cy="1251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EDCEE-EC98-4FE1-9889-94AF16F4F486}"/>
                </a:ext>
              </a:extLst>
            </p:cNvPr>
            <p:cNvSpPr/>
            <p:nvPr/>
          </p:nvSpPr>
          <p:spPr>
            <a:xfrm>
              <a:off x="3191607" y="3015759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C7FDE9-AB7C-4643-AF59-65A799965343}"/>
                </a:ext>
              </a:extLst>
            </p:cNvPr>
            <p:cNvSpPr txBox="1"/>
            <p:nvPr/>
          </p:nvSpPr>
          <p:spPr>
            <a:xfrm>
              <a:off x="3101284" y="263710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84D3B-E35B-46D8-8130-0B5F5BA21865}"/>
              </a:ext>
            </a:extLst>
          </p:cNvPr>
          <p:cNvGrpSpPr/>
          <p:nvPr/>
        </p:nvGrpSpPr>
        <p:grpSpPr>
          <a:xfrm>
            <a:off x="4150574" y="2632470"/>
            <a:ext cx="1757857" cy="1809370"/>
            <a:chOff x="4150574" y="2632470"/>
            <a:chExt cx="1757857" cy="180937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3150082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3150082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3148566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3765" y="3954142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2867" y="3954142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9093" y="3954142"/>
              <a:ext cx="443738" cy="4437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F9B99B-1AC1-41C6-AF99-4077F617E10E}"/>
                </a:ext>
              </a:extLst>
            </p:cNvPr>
            <p:cNvSpPr/>
            <p:nvPr/>
          </p:nvSpPr>
          <p:spPr>
            <a:xfrm>
              <a:off x="4212767" y="3015759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80547-FA9C-422C-996E-DE76ADC8308E}"/>
                </a:ext>
              </a:extLst>
            </p:cNvPr>
            <p:cNvSpPr txBox="1"/>
            <p:nvPr/>
          </p:nvSpPr>
          <p:spPr>
            <a:xfrm>
              <a:off x="4466811" y="263247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Wrapper: Extra code</a:t>
            </a:r>
          </a:p>
        </p:txBody>
      </p:sp>
    </p:spTree>
    <p:extLst>
      <p:ext uri="{BB962C8B-B14F-4D97-AF65-F5344CB8AC3E}">
        <p14:creationId xmlns:p14="http://schemas.microsoft.com/office/powerpoint/2010/main" val="2047716336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4C62155A-E0EE-46F8-8C43-CE52327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1600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955DF9F8-8AE6-47FB-AA79-777BF8CAE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CEECBF-A8EB-4867-9FB3-172417B026DC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50EE25CF-DD38-4070-9B15-B17B647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B309B7-B60B-40EB-8C55-D4AEED02B2D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1C3ECF-3F30-4ED2-A1DF-ED93EC86DE30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A975A8-25C9-4C1A-99E9-A2F3643583D1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89ABE84F-BD00-41C8-B486-A0DF79FF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90854B38-CEA8-4F61-90DF-88E2C2446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62D58D34-C7D2-46AE-AB0E-7F21A85A2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79D783E-555F-45D1-B3F2-BD274A0A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7163937B-E32D-41DC-A487-32B8AB828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A312DE71-9E0E-474F-ACB8-D915C74C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F9F909-969B-48C4-8925-B29DB8CF0C43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A203D-5C16-477B-A4AA-A53CEB68185B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274905C0-6690-4024-ADB7-5895ACE431C8}"/>
              </a:ext>
            </a:extLst>
          </p:cNvPr>
          <p:cNvSpPr/>
          <p:nvPr/>
        </p:nvSpPr>
        <p:spPr>
          <a:xfrm flipH="1">
            <a:off x="3644411" y="245385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241A-C0EB-4714-A19E-07F5A5F6CBAA}"/>
              </a:ext>
            </a:extLst>
          </p:cNvPr>
          <p:cNvSpPr/>
          <p:nvPr/>
        </p:nvSpPr>
        <p:spPr>
          <a:xfrm>
            <a:off x="2909001" y="1530397"/>
            <a:ext cx="316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Upload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FTP software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(FileZilla, WinSCP,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Cyberduck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3" name="Graphic 42" descr="Computer">
            <a:extLst>
              <a:ext uri="{FF2B5EF4-FFF2-40B4-BE49-F238E27FC236}">
                <a16:creationId xmlns:a16="http://schemas.microsoft.com/office/drawing/2014/main" id="{C8136B1E-FF0C-4B60-9085-F4BCEBDCF7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A3D75-8222-4A4F-AA4F-C8F154FF48BF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6850F878-0E2F-4E55-AF6E-DBD68444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6" name="Picture 2" descr="Image result for CSS icons">
              <a:extLst>
                <a:ext uri="{FF2B5EF4-FFF2-40B4-BE49-F238E27FC236}">
                  <a16:creationId xmlns:a16="http://schemas.microsoft.com/office/drawing/2014/main" id="{313048D6-BB65-4F4C-8738-3C1CCEEFE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javascript icons">
              <a:extLst>
                <a:ext uri="{FF2B5EF4-FFF2-40B4-BE49-F238E27FC236}">
                  <a16:creationId xmlns:a16="http://schemas.microsoft.com/office/drawing/2014/main" id="{F9B59015-A92F-4A61-9454-B20DEC5C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Music">
              <a:extLst>
                <a:ext uri="{FF2B5EF4-FFF2-40B4-BE49-F238E27FC236}">
                  <a16:creationId xmlns:a16="http://schemas.microsoft.com/office/drawing/2014/main" id="{A7380B18-5F23-4C49-8835-F86D6D98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9" name="Graphic 48" descr="Film strip">
              <a:extLst>
                <a:ext uri="{FF2B5EF4-FFF2-40B4-BE49-F238E27FC236}">
                  <a16:creationId xmlns:a16="http://schemas.microsoft.com/office/drawing/2014/main" id="{0C6C0F72-4136-4E7C-97DF-F09257A8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0" name="Graphic 49" descr="Image">
              <a:extLst>
                <a:ext uri="{FF2B5EF4-FFF2-40B4-BE49-F238E27FC236}">
                  <a16:creationId xmlns:a16="http://schemas.microsoft.com/office/drawing/2014/main" id="{EDDEB0DF-56C3-4BE1-A0CE-6B4F5D9D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1D2652-8260-420A-A5F9-FEDD791ECBAF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FC14F3-6E0A-4DFC-87F7-F43B57A1024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3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Qualtrics (account purchased by labs)</a:t>
            </a:r>
          </a:p>
          <a:p>
            <a:r>
              <a:rPr lang="en-US" b="1" dirty="0"/>
              <a:t>Gorilla: </a:t>
            </a:r>
            <a:r>
              <a:rPr lang="en-US" b="1" dirty="0">
                <a:hlinkClick r:id="rId2"/>
              </a:rPr>
              <a:t>https://gorilla.sc/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p5.js: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https://p5js.org/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Labvanced: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https://www.labvanced.com/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jsPsych: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https://www.jspsych.org/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Testable: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https://www.testable.org/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PsyToolkit: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https://www.psytoolkit.org/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D3EDC-EC8C-48B4-91BF-54B8E2228CBA}"/>
              </a:ext>
            </a:extLst>
          </p:cNvPr>
          <p:cNvSpPr/>
          <p:nvPr/>
        </p:nvSpPr>
        <p:spPr>
          <a:xfrm>
            <a:off x="5301762" y="2211797"/>
            <a:ext cx="37806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Anwyl</a:t>
            </a:r>
            <a:r>
              <a:rPr lang="en-US" sz="1400" dirty="0"/>
              <a:t>-Irvine, A. L., </a:t>
            </a:r>
            <a:r>
              <a:rPr lang="en-US" sz="1400" dirty="0" err="1"/>
              <a:t>Massonnié</a:t>
            </a:r>
            <a:r>
              <a:rPr lang="en-US" sz="1400" dirty="0"/>
              <a:t>, J., </a:t>
            </a:r>
            <a:r>
              <a:rPr lang="en-US" sz="1400" dirty="0" err="1"/>
              <a:t>Flitton</a:t>
            </a:r>
            <a:r>
              <a:rPr lang="en-US" sz="1400" dirty="0"/>
              <a:t>, A., Kirkham, N., &amp; </a:t>
            </a:r>
            <a:r>
              <a:rPr lang="en-US" sz="1400" dirty="0" err="1"/>
              <a:t>Evershed</a:t>
            </a:r>
            <a:r>
              <a:rPr lang="en-US" sz="1400" dirty="0"/>
              <a:t>, J. K. (2020). Gorilla in our midst: An online behavioral experiment builder. Behavior research methods, 52, 388-407.</a:t>
            </a:r>
          </a:p>
        </p:txBody>
      </p:sp>
    </p:spTree>
    <p:extLst>
      <p:ext uri="{BB962C8B-B14F-4D97-AF65-F5344CB8AC3E}">
        <p14:creationId xmlns:p14="http://schemas.microsoft.com/office/powerpoint/2010/main" val="31615182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C88B03-7133-4300-855B-2F7DAC2A5D3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33145D0-F262-413B-A79E-9E20869A6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A98162-C30F-4581-BC97-D8FDB1C07E36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7F73C-F36D-41A9-8176-E21128AFCF3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82CF3D-C257-447C-981D-55782C25E04A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34E2D667-3CEB-4B75-BF26-63350186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27" name="Picture 2" descr="Image result for CSS icons">
              <a:extLst>
                <a:ext uri="{FF2B5EF4-FFF2-40B4-BE49-F238E27FC236}">
                  <a16:creationId xmlns:a16="http://schemas.microsoft.com/office/drawing/2014/main" id="{82519D20-8AE6-4153-B3DF-A1CC0C58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javascript icons">
              <a:extLst>
                <a:ext uri="{FF2B5EF4-FFF2-40B4-BE49-F238E27FC236}">
                  <a16:creationId xmlns:a16="http://schemas.microsoft.com/office/drawing/2014/main" id="{580D7A04-E9FE-4404-9C0F-CFBB6408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Music">
              <a:extLst>
                <a:ext uri="{FF2B5EF4-FFF2-40B4-BE49-F238E27FC236}">
                  <a16:creationId xmlns:a16="http://schemas.microsoft.com/office/drawing/2014/main" id="{818AB927-035F-4225-891B-3CACBA1E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0" name="Graphic 29" descr="Film strip">
              <a:extLst>
                <a:ext uri="{FF2B5EF4-FFF2-40B4-BE49-F238E27FC236}">
                  <a16:creationId xmlns:a16="http://schemas.microsoft.com/office/drawing/2014/main" id="{6A41626E-87EB-40D7-AB32-E95BCE8B4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1" name="Graphic 30" descr="Image">
              <a:extLst>
                <a:ext uri="{FF2B5EF4-FFF2-40B4-BE49-F238E27FC236}">
                  <a16:creationId xmlns:a16="http://schemas.microsoft.com/office/drawing/2014/main" id="{5DF839C8-82D5-4845-A5BA-DE62F26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4A266A-6AC1-4C5E-AF40-7312D7F9DAF8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559521-6A04-4FD7-9AC7-204DEF59CD7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DEAFE3-55CB-4CE7-A7CB-BFD7A3596D08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E7D8AB13-6FD6-4522-B2AC-2925A66A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AFD07FAE-C10C-4FC8-B813-25AA8F68E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E0672C52-3275-4E19-8F46-F22B55706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16848925-7D20-487E-BBA5-5096B427B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86701B9B-C36D-4EDA-BF79-93555D00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28389E5F-8490-44C7-A922-4FF05B63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DF0361-1491-4A10-A291-54BF12F1D49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030EB4-C054-46F3-A5B4-1BEFFF4F142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D38A-451B-432A-9C41-990C51B157B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CDBD5019-C42C-42D4-A847-5184B714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3C8162-637D-4896-B4CA-D0EFCBB21A2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95C3EC-93F0-4BBB-8BD7-B26B607E706B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8A2FF8-EB2F-4A8A-BEAA-1F07F763018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336B8527-663C-44B4-989B-AFF1B6492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0" name="Picture 2" descr="Image result for CSS icons">
              <a:extLst>
                <a:ext uri="{FF2B5EF4-FFF2-40B4-BE49-F238E27FC236}">
                  <a16:creationId xmlns:a16="http://schemas.microsoft.com/office/drawing/2014/main" id="{2666572E-54A2-4EBE-B11A-EA3DE725E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javascript icons">
              <a:extLst>
                <a:ext uri="{FF2B5EF4-FFF2-40B4-BE49-F238E27FC236}">
                  <a16:creationId xmlns:a16="http://schemas.microsoft.com/office/drawing/2014/main" id="{67695515-A84F-42FE-81F6-F666D603B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 descr="Music">
              <a:extLst>
                <a:ext uri="{FF2B5EF4-FFF2-40B4-BE49-F238E27FC236}">
                  <a16:creationId xmlns:a16="http://schemas.microsoft.com/office/drawing/2014/main" id="{939A7E02-948A-4C22-8D3F-CDBEAEDA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3" name="Graphic 32" descr="Film strip">
              <a:extLst>
                <a:ext uri="{FF2B5EF4-FFF2-40B4-BE49-F238E27FC236}">
                  <a16:creationId xmlns:a16="http://schemas.microsoft.com/office/drawing/2014/main" id="{B483E01B-BA0B-4DA5-8112-E5F912D9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4" name="Graphic 33" descr="Image">
              <a:extLst>
                <a:ext uri="{FF2B5EF4-FFF2-40B4-BE49-F238E27FC236}">
                  <a16:creationId xmlns:a16="http://schemas.microsoft.com/office/drawing/2014/main" id="{03164A82-DFD2-4C90-B292-7B371109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029FC-4C85-4F1F-8E18-95F027BB1C0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CE55E1-9D59-4518-952E-93B1DFAFD18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76E9AD-408D-459A-83BB-19F71630A39E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8" name="Picture 37" descr="A close up of a sign&#10;&#10;Description automatically generated">
              <a:extLst>
                <a:ext uri="{FF2B5EF4-FFF2-40B4-BE49-F238E27FC236}">
                  <a16:creationId xmlns:a16="http://schemas.microsoft.com/office/drawing/2014/main" id="{5131FDEA-11EA-4FC1-A804-05F663F2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9" name="Picture 2" descr="Image result for CSS icons">
              <a:extLst>
                <a:ext uri="{FF2B5EF4-FFF2-40B4-BE49-F238E27FC236}">
                  <a16:creationId xmlns:a16="http://schemas.microsoft.com/office/drawing/2014/main" id="{FF880106-6826-4B32-A030-BE75D32D5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javascript icons">
              <a:extLst>
                <a:ext uri="{FF2B5EF4-FFF2-40B4-BE49-F238E27FC236}">
                  <a16:creationId xmlns:a16="http://schemas.microsoft.com/office/drawing/2014/main" id="{B2DEE1DC-F934-420A-A471-C185007E3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Graphic 40" descr="Music">
              <a:extLst>
                <a:ext uri="{FF2B5EF4-FFF2-40B4-BE49-F238E27FC236}">
                  <a16:creationId xmlns:a16="http://schemas.microsoft.com/office/drawing/2014/main" id="{8BF68310-192D-4FFF-B4EA-B2237CE5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2" name="Graphic 41" descr="Film strip">
              <a:extLst>
                <a:ext uri="{FF2B5EF4-FFF2-40B4-BE49-F238E27FC236}">
                  <a16:creationId xmlns:a16="http://schemas.microsoft.com/office/drawing/2014/main" id="{4B7A1560-D62F-462E-92AB-75936681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Image">
              <a:extLst>
                <a:ext uri="{FF2B5EF4-FFF2-40B4-BE49-F238E27FC236}">
                  <a16:creationId xmlns:a16="http://schemas.microsoft.com/office/drawing/2014/main" id="{8F944DDC-DBCB-4291-BA43-A60023FD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71F976-9695-4160-9EA3-B0D33B7BCB31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A25E6E-8CB8-44AA-A5F2-074EF6BEE8C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471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BF080-D7F3-4A35-9402-C3FF3180A7C1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557EFBB1-A20A-469D-84B0-C51E2E47DDA6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23C20-A18D-4A21-98BA-B6350CD5DA74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AD3060E3-0BC6-45F0-9BB8-C0526A31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659A1A-4448-462C-B447-8F5968D4BBB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952840-A753-4747-86FE-F9F682F1EA6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2BA6CA-B9BF-470A-B90F-2B6F5008951F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9" name="Picture 38" descr="A close up of a sign&#10;&#10;Description automatically generated">
              <a:extLst>
                <a:ext uri="{FF2B5EF4-FFF2-40B4-BE49-F238E27FC236}">
                  <a16:creationId xmlns:a16="http://schemas.microsoft.com/office/drawing/2014/main" id="{644B32B4-3873-46F5-9A31-E7A9812E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0" name="Picture 2" descr="Image result for CSS icons">
              <a:extLst>
                <a:ext uri="{FF2B5EF4-FFF2-40B4-BE49-F238E27FC236}">
                  <a16:creationId xmlns:a16="http://schemas.microsoft.com/office/drawing/2014/main" id="{13EAC836-A87F-48A9-884D-37EA41439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javascript icons">
              <a:extLst>
                <a:ext uri="{FF2B5EF4-FFF2-40B4-BE49-F238E27FC236}">
                  <a16:creationId xmlns:a16="http://schemas.microsoft.com/office/drawing/2014/main" id="{03986587-8A84-4365-BDBC-0F447FDE0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Graphic 41" descr="Music">
              <a:extLst>
                <a:ext uri="{FF2B5EF4-FFF2-40B4-BE49-F238E27FC236}">
                  <a16:creationId xmlns:a16="http://schemas.microsoft.com/office/drawing/2014/main" id="{DD541779-47D0-47DB-BA43-640AAD94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Film strip">
              <a:extLst>
                <a:ext uri="{FF2B5EF4-FFF2-40B4-BE49-F238E27FC236}">
                  <a16:creationId xmlns:a16="http://schemas.microsoft.com/office/drawing/2014/main" id="{84C62504-25D7-44C9-AB6E-4EB87803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4" name="Graphic 43" descr="Image">
              <a:extLst>
                <a:ext uri="{FF2B5EF4-FFF2-40B4-BE49-F238E27FC236}">
                  <a16:creationId xmlns:a16="http://schemas.microsoft.com/office/drawing/2014/main" id="{916CE66F-9D15-42D7-A2F1-67E6BCD9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CA23B4-473B-4497-8781-E42FF41DB39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D0C849-3F4D-4B93-88C1-E1C5D7EE8F5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BCE33-D9DC-4189-BEF4-891036B15C6C}"/>
              </a:ext>
            </a:extLst>
          </p:cNvPr>
          <p:cNvGrpSpPr/>
          <p:nvPr/>
        </p:nvGrpSpPr>
        <p:grpSpPr>
          <a:xfrm>
            <a:off x="5896848" y="3721915"/>
            <a:ext cx="1757857" cy="1809370"/>
            <a:chOff x="4150574" y="3916149"/>
            <a:chExt cx="1757857" cy="1809370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0FC46E-0970-4541-913E-904FDAAE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9" name="Picture 2" descr="Image result for CSS icons">
              <a:extLst>
                <a:ext uri="{FF2B5EF4-FFF2-40B4-BE49-F238E27FC236}">
                  <a16:creationId xmlns:a16="http://schemas.microsoft.com/office/drawing/2014/main" id="{4D2E300B-515E-4526-91EA-7381E73C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Image result for javascript icons">
              <a:extLst>
                <a:ext uri="{FF2B5EF4-FFF2-40B4-BE49-F238E27FC236}">
                  <a16:creationId xmlns:a16="http://schemas.microsoft.com/office/drawing/2014/main" id="{33F033D6-A93B-4B24-A511-04F707B35B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Graphic 50" descr="Music">
              <a:extLst>
                <a:ext uri="{FF2B5EF4-FFF2-40B4-BE49-F238E27FC236}">
                  <a16:creationId xmlns:a16="http://schemas.microsoft.com/office/drawing/2014/main" id="{9628FF89-257D-480C-85ED-6B663A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2" name="Graphic 51" descr="Film strip">
              <a:extLst>
                <a:ext uri="{FF2B5EF4-FFF2-40B4-BE49-F238E27FC236}">
                  <a16:creationId xmlns:a16="http://schemas.microsoft.com/office/drawing/2014/main" id="{E3DA6E04-F8E9-4D5D-90B9-CA4F34D8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3" name="Graphic 52" descr="Image">
              <a:extLst>
                <a:ext uri="{FF2B5EF4-FFF2-40B4-BE49-F238E27FC236}">
                  <a16:creationId xmlns:a16="http://schemas.microsoft.com/office/drawing/2014/main" id="{1726010F-DF58-4603-AAFE-F20B0B5D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4D0361-B43B-43AC-8244-547C461A50C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121CE0-8B4B-40C9-A9A0-0AF6F753859A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9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DCC9-3AFB-462B-908A-D825B22E8103}"/>
              </a:ext>
            </a:extLst>
          </p:cNvPr>
          <p:cNvSpPr txBox="1"/>
          <p:nvPr/>
        </p:nvSpPr>
        <p:spPr>
          <a:xfrm>
            <a:off x="2261788" y="3801712"/>
            <a:ext cx="65920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hosting services allowed executing your own code on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 err="1"/>
              <a:t>Github</a:t>
            </a:r>
            <a:endParaRPr lang="en-US" sz="2000" strike="sngStrike" dirty="0"/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Services for researcher (e.g., JATOS, </a:t>
            </a:r>
            <a:r>
              <a:rPr lang="en-US" sz="2000" dirty="0" err="1"/>
              <a:t>Pavlovia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Shared web hosting service </a:t>
            </a:r>
            <a:br>
              <a:rPr lang="en-US" sz="2000" dirty="0"/>
            </a:br>
            <a:r>
              <a:rPr lang="en-US" sz="2000" dirty="0"/>
              <a:t>(e.g., </a:t>
            </a:r>
            <a:r>
              <a:rPr lang="en-US" sz="2000" dirty="0" err="1"/>
              <a:t>Dreamhost</a:t>
            </a:r>
            <a:r>
              <a:rPr lang="en-US" sz="2000" dirty="0"/>
              <a:t>, </a:t>
            </a:r>
            <a:r>
              <a:rPr lang="en-US" sz="2000" dirty="0" err="1"/>
              <a:t>Herokuapp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Self-managed lab servers</a:t>
            </a:r>
          </a:p>
        </p:txBody>
      </p:sp>
    </p:spTree>
    <p:extLst>
      <p:ext uri="{BB962C8B-B14F-4D97-AF65-F5344CB8AC3E}">
        <p14:creationId xmlns:p14="http://schemas.microsoft.com/office/powerpoint/2010/main" val="32325653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949DBB-8217-4BB4-8525-92F048BBC7A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C8E2A3EF-CFC8-424A-8B96-5B7CADA0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D52F7-DF80-43DA-82A9-C930C073EE7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441FF7-5899-45EF-BB21-B8BB1B879B9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A08034-B528-4E4D-9011-522AFA0A5BE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64F882D5-4E30-4B32-B89D-2F483570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00503047-EA6C-47FB-ADEC-69D50C2C2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AFA72DAE-1894-42ED-9636-F44115CB8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6DC8DE9E-DA6F-4DB4-9236-88D587A3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0C5AF370-063B-40A6-9BDE-C5465292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9FBC99A0-14DB-4809-98DF-8DA100CA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6AC531-5985-49A9-BC08-C6F16E6B407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AFADBD-51E8-4568-8D77-D35C60978E7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60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0D27C3-104B-4EA8-B290-22612B2AEFA3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3436-6BCC-47AF-BE8D-C75215AF6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63D236EF-E003-4FC8-A12A-4742F0DA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5D0AD32C-BE65-4ABB-A3F1-62691837A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42FE6BEF-5B41-492B-A7AD-B907F6BF7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8E17540D-C941-4E56-AB8A-7FFBB72C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47025E63-0EBC-489C-BB80-1ADE2846D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8FEE88-4D7D-421A-94D7-4491171056B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5D902D-E80B-4279-AB92-546BCAC859E2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7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77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新細明體"/>
        <a:cs typeface=""/>
      </a:majorFont>
      <a:minorFont>
        <a:latin typeface="Century Gothic"/>
        <a:ea typeface="新細明體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1C35393-C769-4E1D-96FD-D440B0FEA1B1}" vid="{6460663F-B70C-4A98-8F56-866910AC6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2768</TotalTime>
  <Words>6911</Words>
  <Application>Microsoft Office PowerPoint</Application>
  <PresentationFormat>On-screen Show (4:3)</PresentationFormat>
  <Paragraphs>1262</Paragraphs>
  <Slides>176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0" baseType="lpstr">
      <vt:lpstr>Arial</vt:lpstr>
      <vt:lpstr>Century Gothic</vt:lpstr>
      <vt:lpstr>Consolas</vt:lpstr>
      <vt:lpstr>Default Theme</vt:lpstr>
      <vt:lpstr>Web Development: Experiments (&amp; a little bit about personal website)</vt:lpstr>
      <vt:lpstr>Change Log</vt:lpstr>
      <vt:lpstr>Change Log</vt:lpstr>
      <vt:lpstr>Change Log</vt:lpstr>
      <vt:lpstr>Outline</vt:lpstr>
      <vt:lpstr>A few thoughts……</vt:lpstr>
      <vt:lpstr>Code conversion (If you insist)</vt:lpstr>
      <vt:lpstr>Easier builders</vt:lpstr>
      <vt:lpstr>Easier builders</vt:lpstr>
      <vt:lpstr>Outline</vt:lpstr>
      <vt:lpstr>Outline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Public IP Addresses</vt:lpstr>
      <vt:lpstr>Public IP Addresses</vt:lpstr>
      <vt:lpstr>Local IP Addresses</vt:lpstr>
      <vt:lpstr>Local IP Addresses</vt:lpstr>
      <vt:lpstr>IPv4 &amp; IPv6</vt:lpstr>
      <vt:lpstr>Modern Internet</vt:lpstr>
      <vt:lpstr>IPv4 &amp; IPv6</vt:lpstr>
      <vt:lpstr>Protocol Stack</vt:lpstr>
      <vt:lpstr>Protocol Stack</vt:lpstr>
      <vt:lpstr>Protocol Stack</vt:lpstr>
      <vt:lpstr>Protocol Wars</vt:lpstr>
      <vt:lpstr>PowerPoint Presentation</vt:lpstr>
      <vt:lpstr>TCP/IP Model</vt:lpstr>
      <vt:lpstr>TCP/IP Model</vt:lpstr>
      <vt:lpstr>Encapsulation (Sender)</vt:lpstr>
      <vt:lpstr>Encapsulation (Sender)</vt:lpstr>
      <vt:lpstr>Encapsulation (Sender)</vt:lpstr>
      <vt:lpstr>Encapsulation (Sender)</vt:lpstr>
      <vt:lpstr>Deencapsulation (Receiver)</vt:lpstr>
      <vt:lpstr>Deencapsulation (Receiver)</vt:lpstr>
      <vt:lpstr>Deencapsulation (Receiver)</vt:lpstr>
      <vt:lpstr>Deencapsulation (Receiver)</vt:lpstr>
      <vt:lpstr>OSI  Model</vt:lpstr>
      <vt:lpstr>OSI Model</vt:lpstr>
      <vt:lpstr>Application Protocols</vt:lpstr>
      <vt:lpstr>Application Protocols</vt:lpstr>
      <vt:lpstr>Application Protocols</vt:lpstr>
      <vt:lpstr>Websites</vt:lpstr>
      <vt:lpstr>Websites</vt:lpstr>
      <vt:lpstr>Websites</vt:lpstr>
      <vt:lpstr>Servers ↔ Browsers</vt:lpstr>
      <vt:lpstr>Servers ↔ Browsers</vt:lpstr>
      <vt:lpstr>Servers ↔ Browsers</vt:lpstr>
      <vt:lpstr>Servers ↔ Browsers</vt:lpstr>
      <vt:lpstr>Servers ↔ Browsers</vt:lpstr>
      <vt:lpstr>Servers ↔ Browsers</vt:lpstr>
      <vt:lpstr>Domain Names (Hostnames)</vt:lpstr>
      <vt:lpstr>Domain Names (Hostnames)</vt:lpstr>
      <vt:lpstr>Servers ↔ Browsers</vt:lpstr>
      <vt:lpstr>The Backend</vt:lpstr>
      <vt:lpstr>PowerPoint Presentation</vt:lpstr>
      <vt:lpstr>PowerPoint Presentation</vt:lpstr>
      <vt:lpstr>PowerPoint Presentation</vt:lpstr>
      <vt:lpstr>PowerPoint Presentation</vt:lpstr>
      <vt:lpstr>Static vs. Dynamic Websites</vt:lpstr>
      <vt:lpstr>Static vs. Dynamic Websites</vt:lpstr>
      <vt:lpstr>Static vs. Dynamic Websites</vt:lpstr>
      <vt:lpstr>Outline</vt:lpstr>
      <vt:lpstr>Components</vt:lpstr>
      <vt:lpstr>Building experiments </vt:lpstr>
      <vt:lpstr>Building experiments </vt:lpstr>
      <vt:lpstr>Building experiments </vt:lpstr>
      <vt:lpstr>Building experiments 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Rendering experiments</vt:lpstr>
      <vt:lpstr>Rendering experiments</vt:lpstr>
      <vt:lpstr>Receiving and storing</vt:lpstr>
      <vt:lpstr>Receiving and storing</vt:lpstr>
      <vt:lpstr>Receiving and storing</vt:lpstr>
      <vt:lpstr>Receiving and storing</vt:lpstr>
      <vt:lpstr>Receiving and storing</vt:lpstr>
      <vt:lpstr>Receiving and storing</vt:lpstr>
      <vt:lpstr>Recruiting subjects</vt:lpstr>
      <vt:lpstr>No permission for server-side scripting?</vt:lpstr>
      <vt:lpstr>Outline</vt:lpstr>
      <vt:lpstr>Building experiments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Tools</vt:lpstr>
      <vt:lpstr>JavaScript (JS) quirks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(JS) quirks</vt:lpstr>
      <vt:lpstr>Outline</vt:lpstr>
      <vt:lpstr>Common practices to be</vt:lpstr>
      <vt:lpstr>Debugging in style</vt:lpstr>
      <vt:lpstr>Browser compatibility</vt:lpstr>
      <vt:lpstr>Browser compatibility</vt:lpstr>
      <vt:lpstr>Browser compatibility</vt:lpstr>
      <vt:lpstr>Browser compatibility</vt:lpstr>
      <vt:lpstr>Avoiding touch devices</vt:lpstr>
      <vt:lpstr>Quality auditory stimuli</vt:lpstr>
      <vt:lpstr>Headphones test</vt:lpstr>
      <vt:lpstr>Headphones test</vt:lpstr>
      <vt:lpstr>Headphones test</vt:lpstr>
      <vt:lpstr>General lesson</vt:lpstr>
      <vt:lpstr>Things should be in view!</vt:lpstr>
      <vt:lpstr>The problem of size</vt:lpstr>
      <vt:lpstr>The problem of color</vt:lpstr>
      <vt:lpstr>Slow or interrupted internet</vt:lpstr>
      <vt:lpstr>Interruption from tab-switching</vt:lpstr>
      <vt:lpstr>Smooth videos</vt:lpstr>
      <vt:lpstr>Timing precision</vt:lpstr>
      <vt:lpstr>RT recording</vt:lpstr>
      <vt:lpstr>PowerPoint Presentation</vt:lpstr>
      <vt:lpstr>RT recording</vt:lpstr>
      <vt:lpstr>Display timing</vt:lpstr>
      <vt:lpstr>Eye-tracking? Yes!</vt:lpstr>
      <vt:lpstr>Subjects’ language fluency</vt:lpstr>
      <vt:lpstr>Subjects’ sensory impairments</vt:lpstr>
      <vt:lpstr>Repeated participation</vt:lpstr>
      <vt:lpstr>Robot screening</vt:lpstr>
      <vt:lpstr>Length of experiments</vt:lpstr>
      <vt:lpstr>Watching data quality</vt:lpstr>
      <vt:lpstr>Watching data quality</vt:lpstr>
      <vt:lpstr>Screening and exclusions</vt:lpstr>
      <vt:lpstr>Data quality references </vt:lpstr>
      <vt:lpstr>Integration with SONA credit granting</vt:lpstr>
      <vt:lpstr>Outline</vt:lpstr>
      <vt:lpstr>Staying current</vt:lpstr>
      <vt:lpstr>Staying current</vt:lpstr>
      <vt:lpstr>Staying current</vt:lpstr>
      <vt:lpstr>Staying current</vt:lpstr>
      <vt:lpstr>Staying current</vt:lpstr>
      <vt:lpstr>Outline</vt:lpstr>
      <vt:lpstr>Example rating experiment</vt:lpstr>
      <vt:lpstr>Outline</vt:lpstr>
      <vt:lpstr>Personal Website</vt:lpstr>
      <vt:lpstr>Main website building methods</vt:lpstr>
      <vt:lpstr>Main website building methods</vt:lpstr>
      <vt:lpstr>Main website building methods</vt:lpstr>
      <vt:lpstr>Main website building methods</vt:lpstr>
      <vt:lpstr>Code your website</vt:lpstr>
      <vt:lpstr>Code your website</vt:lpstr>
      <vt:lpstr>Use a JS framework</vt:lpstr>
      <vt:lpstr>Publish your website</vt:lpstr>
      <vt:lpstr>Basic example</vt:lpstr>
      <vt:lpstr>SEO</vt:lpstr>
      <vt:lpstr>Design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YCC</dc:creator>
  <cp:lastModifiedBy>YCC</cp:lastModifiedBy>
  <cp:revision>226</cp:revision>
  <dcterms:created xsi:type="dcterms:W3CDTF">2019-10-25T18:04:14Z</dcterms:created>
  <dcterms:modified xsi:type="dcterms:W3CDTF">2023-06-30T04:16:20Z</dcterms:modified>
</cp:coreProperties>
</file>