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3"/>
  </p:sldMasterIdLst>
  <p:notesMasterIdLst>
    <p:notesMasterId r:id="rId20"/>
  </p:notesMasterIdLst>
  <p:sldIdLst>
    <p:sldId id="339" r:id="rId4"/>
    <p:sldId id="291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7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3"/>
        <p:guide pos="28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4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单击此处编辑母版文本样式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第二级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第三级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第四级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第五级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7484DA-CB6D-42E2-A507-9D0A294CE22D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800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6075"/>
            <a:ext cx="2057400" cy="57800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6075"/>
            <a:ext cx="6052930" cy="57800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6500858" cy="57148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286808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8"/>
            <a:ext cx="8229600" cy="785794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0034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000108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522765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1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500">
                <a:latin typeface="微软雅黑" pitchFamily="34" charset="-122"/>
                <a:ea typeface="微软雅黑" pitchFamily="34" charset="-122"/>
              </a:defRPr>
            </a:lvl4pPr>
            <a:lvl5pPr>
              <a:defRPr sz="1500">
                <a:latin typeface="微软雅黑" pitchFamily="34" charset="-122"/>
                <a:ea typeface="微软雅黑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714620"/>
            <a:ext cx="2949178" cy="350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image" Target="../media/image2.jpeg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7.GIF"/><Relationship Id="rId12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9" Type="http://schemas.openxmlformats.org/officeDocument/2006/relationships/theme" Target="../theme/theme2.xml"/><Relationship Id="rId18" Type="http://schemas.openxmlformats.org/officeDocument/2006/relationships/image" Target="../media/image7.GIF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64318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PHP_GD</a:t>
            </a:r>
            <a:r>
              <a:rPr lang="zh-CN" altLang="en-US" smtClean="0"/>
              <a:t>库图像处理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buFont typeface="Arial" charset="0"/>
        <a:defRPr sz="36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0325"/>
            <a:ext cx="8229600" cy="796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复习上节课内容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3"/>
        </a:buBlip>
        <a:defRPr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4"/>
        </a:buBlip>
        <a:defRPr sz="2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5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6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7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15" y="-27940"/>
            <a:ext cx="8715375" cy="92329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4.3 __set()__get()__</a:t>
            </a:r>
            <a:r>
              <a:rPr lang="en-US" altLang="zh-CN" dirty="0" err="1" smtClean="0">
                <a:latin typeface="微软雅黑" charset="0"/>
                <a:ea typeface="微软雅黑" charset="0"/>
              </a:rPr>
              <a:t>isset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()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和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__unset()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28670"/>
            <a:ext cx="8247092" cy="518320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魔术方法：</a:t>
            </a:r>
            <a:endParaRPr lang="zh-CN" altLang="en-US" sz="22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__set()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用于替代通用的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赋值方法 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__get(): 	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用于替代通用的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取值方法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sz="22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isset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检测对象中成员属性是否存在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__unset()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销毁对象中成员属性方法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b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200" b="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上面四个魔术方法只对类中的私有、受保护成员属性有效。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魔术方法前的修饰符可以是公有、私有，不影响调用。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539115" y="764540"/>
            <a:ext cx="8541385" cy="5340985"/>
          </a:xfrm>
        </p:spPr>
        <p:txBody>
          <a:bodyPr/>
          <a:lstStyle/>
          <a:p>
            <a:pPr marL="0" indent="0">
              <a:lnSpc>
                <a:spcPts val="4000"/>
              </a:lnSpc>
              <a:buNone/>
            </a:pPr>
            <a:r>
              <a:rPr lang="en-US" altLang="zh-CN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__set( )</a:t>
            </a:r>
            <a:r>
              <a:rPr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方法：</a:t>
            </a:r>
            <a:endParaRPr lang="en-US" altLang="zh-CN" sz="22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457200" lvl="1" indent="0">
              <a:lnSpc>
                <a:spcPts val="4000"/>
              </a:lnSpc>
              <a:buClrTx/>
              <a:buFont typeface="Arial" charset="0"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格式 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修饰符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function __set(string $</a:t>
            </a:r>
            <a:r>
              <a:rPr lang="en-US" altLang="zh-CN" sz="22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name,mixed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$value){ </a:t>
            </a:r>
            <a:endParaRPr lang="en-US" altLang="zh-CN" sz="2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                       ...   }</a:t>
            </a:r>
            <a:endParaRPr lang="en-US" altLang="zh-CN" sz="2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457200" lvl="1" indent="0">
              <a:lnSpc>
                <a:spcPts val="4000"/>
              </a:lnSpc>
              <a:buClrTx/>
              <a:buFont typeface="Arial" charset="0"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当我们直接为一个对象中非公有属性赋值时会自动调用此方法，并将属性名以第一个参数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(string)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，值作为第二参数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(mixed)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传进此方法中。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__get( )</a:t>
            </a:r>
            <a:r>
              <a:rPr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方法：</a:t>
            </a:r>
            <a:endParaRPr lang="en-US" altLang="zh-CN" sz="22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457200" lvl="1" indent="0">
              <a:lnSpc>
                <a:spcPts val="4000"/>
              </a:lnSpc>
              <a:buClrTx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格式：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修饰符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function __get(string $name){   ...    }</a:t>
            </a:r>
            <a:endParaRPr lang="en-US" altLang="zh-CN" sz="2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457200" lvl="1" indent="0">
              <a:lnSpc>
                <a:spcPts val="4000"/>
              </a:lnSpc>
              <a:buClrTx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当我们直接输出一个对象中非公有属性时会自动调用此方法，并将属性名以第一个参数传进去。</a:t>
            </a:r>
            <a:endParaRPr lang="zh-CN" altLang="en-US" sz="2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ChangeArrowheads="1"/>
          </p:cNvSpPr>
          <p:nvPr/>
        </p:nvSpPr>
        <p:spPr bwMode="auto">
          <a:xfrm>
            <a:off x="755650" y="908368"/>
            <a:ext cx="7670165" cy="5425440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&lt;?</a:t>
            </a:r>
            <a:r>
              <a:rPr lang="en-US" altLang="zh-CN" sz="16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php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Person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	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下面是声明人的成员属性，全都使用了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private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关键字封装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此属性被封装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此属性被封装</a:t>
            </a:r>
            <a:endParaRPr lang="en-US" altLang="zh-CN" sz="1600" dirty="0">
              <a:solidFill>
                <a:srgbClr val="008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b="1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声明魔术赋值方法；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$propertyName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：成员属性名、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$propertyValue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：成员属性值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	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__set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$propertyName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$propertyValue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	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$propertyName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$propertyValue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	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声明魔术取值方法；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$propertyName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：成员属性名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	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__get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$propertyName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	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$propertyName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$person1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Person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$person1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“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李四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”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自动调用了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__set()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方法为私有属性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赋值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sex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“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女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”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自动调用了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__set()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方法为私有属性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sex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赋值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echo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自动调用魔术方法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__get( 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获取属性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值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echo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age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自动调用魔术方法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__get( 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获取属性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sex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值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682943" y="908368"/>
            <a:ext cx="8329612" cy="5308600"/>
          </a:xfrm>
        </p:spPr>
        <p:txBody>
          <a:bodyPr/>
          <a:lstStyle/>
          <a:p>
            <a:pPr marL="0" indent="0">
              <a:lnSpc>
                <a:spcPts val="4000"/>
              </a:lnSpc>
              <a:buNone/>
            </a:pPr>
            <a:r>
              <a:rPr lang="en-US" altLang="zh-CN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__</a:t>
            </a:r>
            <a:r>
              <a:rPr lang="en-US" altLang="zh-CN" sz="22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isset</a:t>
            </a:r>
            <a:r>
              <a:rPr lang="en-US" altLang="zh-CN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( )</a:t>
            </a:r>
            <a:r>
              <a:rPr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方法：</a:t>
            </a:r>
            <a:endParaRPr lang="en-US" altLang="zh-CN" sz="22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457200" lvl="1" indent="0">
              <a:lnSpc>
                <a:spcPts val="4000"/>
              </a:lnSpc>
              <a:buClrTx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格式：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[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修饰符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function __</a:t>
            </a:r>
            <a:r>
              <a:rPr lang="en-US" altLang="zh-CN" sz="22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isset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(string $name){  ...   }</a:t>
            </a:r>
            <a:endParaRPr lang="en-US" altLang="zh-CN" sz="2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457200" lvl="1" indent="0">
              <a:lnSpc>
                <a:spcPts val="4000"/>
              </a:lnSpc>
              <a:buClrTx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当使用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isset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empty()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判断一个对象的私有或受保护的属性是否存在时，会自动调用此方法。参数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表示被判断的属性名。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__unset( )</a:t>
            </a:r>
            <a:r>
              <a:rPr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方法：</a:t>
            </a:r>
            <a:endParaRPr lang="en-US" altLang="zh-CN" sz="22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457200" lvl="1" indent="0">
              <a:lnSpc>
                <a:spcPts val="4000"/>
              </a:lnSpc>
              <a:buClrTx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格式：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[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修饰符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function __unset(string $name){   ...    }</a:t>
            </a:r>
            <a:endParaRPr lang="en-US" altLang="zh-CN" sz="2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457200" lvl="1" indent="0">
              <a:lnSpc>
                <a:spcPts val="4000"/>
              </a:lnSpc>
              <a:buClrTx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当使用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unset( 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销毁一个对象的私有或受保护的属性时，自动调用此方法，并将属性名以第一个参数传进去。</a:t>
            </a:r>
            <a:endParaRPr lang="zh-CN" altLang="en-US" sz="2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35560" y="764540"/>
            <a:ext cx="9101455" cy="5699760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&lt;?php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Person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此属性被封装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此属性被封装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__construct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男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sex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__isset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$propertyName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需要一个参数，是测定的私有属性的名称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isset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$propertyName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其他的属性都可以被测定，并返回测定的结果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__unset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$propertyName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需要一个参数，是要删除的私有属性名称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if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$propertyName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"name"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如果参数中传入的属性名等于“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name”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时条件成立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return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          	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退出方法，不允许删除对象中的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属性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unset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$propertyName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在对象的内部删除在对象外指定的私有属性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$person1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Person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张三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男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创建一个对象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$person1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，将成员属性分别赋上初值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var_dump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isset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输出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bool(true)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，不允许测定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属性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var_dump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isset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sex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输出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bool(true)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，存在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sex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私有属性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var_dump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isset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id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输出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bool(false)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，测定对象中不存在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id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属性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unset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删除私有属性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，但在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__unset()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中不允许删除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unset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sex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删除对象中的私有属性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sex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，删除成功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603115" y="161290"/>
            <a:ext cx="4199255" cy="54102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总  结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755650" y="980424"/>
            <a:ext cx="8229600" cy="52371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本章必须掌握的知识点：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200000"/>
              </a:lnSpc>
              <a:buClrTx/>
              <a:buBlip>
                <a:blip r:embed="rId1"/>
              </a:buBlip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类的封装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200000"/>
              </a:lnSpc>
              <a:buClrTx/>
              <a:buBlip>
                <a:blip r:embed="rId2"/>
              </a:buBlip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封装后属性和方法的访问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200000"/>
              </a:lnSpc>
              <a:buClrTx/>
              <a:buBlip>
                <a:blip r:embed="rId3"/>
              </a:buBlip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魔术方法：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__set()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__get()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isset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__unset()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2289" descr="qrcode_for_gh_bd9ff3308872_1280(2)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86013" y="957263"/>
            <a:ext cx="43561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内容占位符 2"/>
          <p:cNvSpPr>
            <a:spLocks noChangeArrowheads="1"/>
          </p:cNvSpPr>
          <p:nvPr/>
        </p:nvSpPr>
        <p:spPr bwMode="auto">
          <a:xfrm>
            <a:off x="2411413" y="5230813"/>
            <a:ext cx="4521200" cy="557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905" indent="-1905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兄弟连官方网址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http://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www.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itxdl.cn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</a:pP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2"/>
              </a:buBlip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2"/>
              </a:buBlip>
            </a:pP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145" descr="未标题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725" y="557213"/>
            <a:ext cx="2917825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1"/>
          <p:cNvSpPr>
            <a:spLocks noGrp="1" noChangeArrowheads="1"/>
          </p:cNvSpPr>
          <p:nvPr>
            <p:ph type="ctrTitle"/>
          </p:nvPr>
        </p:nvSpPr>
        <p:spPr>
          <a:xfrm>
            <a:off x="682625" y="3500438"/>
            <a:ext cx="7772400" cy="814387"/>
          </a:xfrm>
        </p:spPr>
        <p:txBody>
          <a:bodyPr lIns="90256" tIns="45128" rIns="90256" bIns="45128" anchor="ctr"/>
          <a:lstStyle/>
          <a:p>
            <a:pPr defTabSz="0"/>
            <a:r>
              <a:rPr lang="zh-CN" altLang="en-US" sz="4000" dirty="0">
                <a:solidFill>
                  <a:srgbClr val="0C0C0C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</a:t>
            </a:r>
            <a:r>
              <a:rPr lang="en-US" altLang="x-none" sz="4000" dirty="0">
                <a:solidFill>
                  <a:srgbClr val="0C0C0C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PHP</a:t>
            </a:r>
            <a:r>
              <a:rPr lang="zh-CN" altLang="en-US" sz="4000" dirty="0">
                <a:solidFill>
                  <a:srgbClr val="0C0C0C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面向对象的设计</a:t>
            </a:r>
            <a:r>
              <a:rPr lang="en-US" altLang="x-none" sz="4000" dirty="0">
                <a:solidFill>
                  <a:srgbClr val="0C0C0C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02</a:t>
            </a:r>
            <a:endParaRPr lang="en-US" altLang="x-none" sz="4000" dirty="0">
              <a:solidFill>
                <a:srgbClr val="0C0C0C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</p:txBody>
      </p:sp>
      <p:sp>
        <p:nvSpPr>
          <p:cNvPr id="3076" name="副标题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1263" y="4572000"/>
            <a:ext cx="4535487" cy="1581150"/>
          </a:xfrm>
          <a:noFill/>
          <a:ln>
            <a:miter lim="800000"/>
          </a:ln>
        </p:spPr>
        <p:txBody>
          <a:bodyPr vert="horz" wrap="square" lIns="90256" tIns="45128" rIns="90256" bIns="45128" numCol="1" anchor="t" anchorCtr="0" compatLnSpc="1"/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主讲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 </a:t>
            </a:r>
            <a:endParaRPr lang="zh-CN" altLang="en-US" sz="20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邮箱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 </a:t>
            </a:r>
            <a:endParaRPr lang="zh-CN" altLang="en-US" sz="20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algn="l"/>
            <a:endParaRPr lang="zh-CN" alt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/>
              <a:t>课前复习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755681" y="980742"/>
            <a:ext cx="7300906" cy="43577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indent="0">
              <a:buClr>
                <a:srgbClr val="FFC000"/>
              </a:buClr>
              <a:buSzPct val="90000"/>
              <a:buFont typeface="Wingdings" pitchFamily="2" charset="2"/>
              <a:buBlip>
                <a:blip r:embed="rId1"/>
              </a:buBlip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什么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C000"/>
              </a:buClr>
              <a:buSzPct val="90000"/>
              <a:buFont typeface="Wingdings" pitchFamily="2" charset="2"/>
              <a:buChar char="n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indent="0">
              <a:buClr>
                <a:srgbClr val="FFC000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类和对象之间的关系？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C000"/>
              </a:buClr>
              <a:buSzPct val="90000"/>
              <a:buFont typeface="Wingdings" pitchFamily="2" charset="2"/>
              <a:buChar char="n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indent="0">
              <a:buClr>
                <a:srgbClr val="FFC000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如何定义一个类？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C000"/>
              </a:buClr>
              <a:buSzPct val="90000"/>
              <a:buFont typeface="Wingdings" pitchFamily="2" charset="2"/>
              <a:buChar char="n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indent="0">
              <a:buClr>
                <a:srgbClr val="FFC000"/>
              </a:buClr>
              <a:buSzPct val="90000"/>
              <a:buFont typeface="Wingdings" pitchFamily="2" charset="2"/>
              <a:buBlip>
                <a:blip r:embed="rId4"/>
              </a:buBlip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构造方法和析构方法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zh-CN" altLang="en-US" dirty="0"/>
              <a:t>预习检查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214422"/>
            <a:ext cx="7754964" cy="4897453"/>
          </a:xfrm>
        </p:spPr>
        <p:txBody>
          <a:bodyPr/>
          <a:lstStyle/>
          <a:p>
            <a:pPr marL="0" indent="0">
              <a:buClr>
                <a:srgbClr val="FFC000"/>
              </a:buClr>
              <a:buFont typeface="Wingdings" pitchFamily="2" charset="2"/>
            </a:pPr>
            <a:r>
              <a:rPr lang="zh-CN" altLang="en-US" sz="2400" dirty="0" smtClean="0"/>
              <a:t>类的封装？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微软雅黑" charset="0"/>
                <a:ea typeface="微软雅黑" charset="0"/>
              </a:rPr>
              <a:t>本章任务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857224" y="857232"/>
            <a:ext cx="7215238" cy="5286378"/>
          </a:xfrm>
        </p:spPr>
        <p:txBody>
          <a:bodyPr/>
          <a:lstStyle/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1. </a:t>
            </a:r>
            <a:r>
              <a:rPr lang="zh-CN" altLang="en-US" sz="2600" b="0" dirty="0" smtClean="0"/>
              <a:t>面向对象的介绍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2. </a:t>
            </a:r>
            <a:r>
              <a:rPr lang="zh-CN" altLang="en-US" sz="2600" b="0" dirty="0" smtClean="0"/>
              <a:t>如何抽象一个类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3. </a:t>
            </a:r>
            <a:r>
              <a:rPr lang="zh-CN" altLang="en-US" sz="2600" b="0" dirty="0" smtClean="0"/>
              <a:t>通过类实例化对象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>
                <a:solidFill>
                  <a:srgbClr val="FF0000"/>
                </a:solidFill>
              </a:rPr>
              <a:t>4. </a:t>
            </a:r>
            <a:r>
              <a:rPr lang="zh-CN" altLang="en-US" sz="2600" b="0" dirty="0" smtClean="0">
                <a:solidFill>
                  <a:srgbClr val="FF0000"/>
                </a:solidFill>
              </a:rPr>
              <a:t>封装性</a:t>
            </a:r>
            <a:endParaRPr lang="en-US" altLang="zh-CN" sz="2600" b="0" dirty="0" smtClean="0">
              <a:solidFill>
                <a:srgbClr val="FF0000"/>
              </a:solidFill>
            </a:endParaRPr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5. </a:t>
            </a:r>
            <a:r>
              <a:rPr lang="zh-CN" altLang="en-US" sz="2600" b="0" dirty="0" smtClean="0"/>
              <a:t>继承性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6. </a:t>
            </a:r>
            <a:r>
              <a:rPr lang="zh-CN" altLang="en-US" sz="2600" b="0" dirty="0" smtClean="0"/>
              <a:t>常见的关键字和魔术方法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7. </a:t>
            </a:r>
            <a:r>
              <a:rPr lang="zh-CN" altLang="en-US" sz="2600" b="0" dirty="0" smtClean="0"/>
              <a:t>抽象类与接口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8. </a:t>
            </a:r>
            <a:r>
              <a:rPr lang="zh-CN" altLang="en-US" sz="2600" b="0" dirty="0" smtClean="0"/>
              <a:t>多态性的应用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dirty="0" smtClean="0"/>
              <a:t>9. </a:t>
            </a:r>
            <a:r>
              <a:rPr lang="zh-CN" altLang="en-US" sz="2600" dirty="0" smtClean="0"/>
              <a:t>命名空间</a:t>
            </a:r>
            <a:endParaRPr lang="zh-CN" altLang="en-US" sz="28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0" y="116840"/>
            <a:ext cx="5173980" cy="555625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4.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 封装性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000109"/>
            <a:ext cx="7786688" cy="52371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4.1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设置私用成员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4.2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私有成员的访问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4.3  __set()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__get()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isset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__unset()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四个方法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357188" y="928671"/>
            <a:ext cx="8429625" cy="5000659"/>
          </a:xfrm>
        </p:spPr>
        <p:txBody>
          <a:bodyPr/>
          <a:lstStyle/>
          <a:p>
            <a:pPr marL="0" indent="0">
              <a:lnSpc>
                <a:spcPts val="3800"/>
              </a:lnSpc>
              <a:buNone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封装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性是面向对象编程中的三大特性之一，封装就是把对象中的成员属性和成员方法加上访问修饰符，使其尽可能</a:t>
            </a:r>
            <a:r>
              <a:rPr lang="zh-CN" altLang="en-US" sz="2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隐藏对象的内部细节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，以达到对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成员的</a:t>
            </a:r>
            <a:r>
              <a:rPr lang="zh-CN" altLang="en-GB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切记不是拒绝访问</a:t>
            </a:r>
            <a:r>
              <a:rPr lang="en-US" altLang="zh-CN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GB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800"/>
              </a:lnSpc>
              <a:buNone/>
            </a:pP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       这是</a:t>
            </a:r>
            <a:r>
              <a:rPr lang="en-GB" altLang="zh-CN" sz="2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PHP5</a:t>
            </a:r>
            <a:r>
              <a:rPr lang="zh-CN" altLang="en-GB" sz="2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的新特性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，但却是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语言的一个好的特性。而且大多数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语言都已支持此特性。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800"/>
              </a:lnSpc>
              <a:buNone/>
            </a:pP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       PHP5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支持如下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种访问修饰符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: </a:t>
            </a:r>
            <a:endParaRPr lang="en-GB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 eaLnBrk="1" hangingPunct="1">
              <a:lnSpc>
                <a:spcPts val="3800"/>
              </a:lnSpc>
              <a:buClrTx/>
              <a:buBlip>
                <a:blip r:embed="rId1"/>
              </a:buBlip>
            </a:pPr>
            <a:r>
              <a:rPr lang="en-GB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public    </a:t>
            </a:r>
            <a:r>
              <a:rPr lang="en-GB" altLang="zh-CN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GB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公有的  默认的</a:t>
            </a:r>
            <a:r>
              <a:rPr lang="en-GB" altLang="zh-CN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GB" altLang="zh-CN" sz="22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 eaLnBrk="1" hangingPunct="1">
              <a:lnSpc>
                <a:spcPts val="3800"/>
              </a:lnSpc>
              <a:buClrTx/>
              <a:buBlip>
                <a:blip r:embed="rId1"/>
              </a:buBlip>
            </a:pPr>
            <a:r>
              <a:rPr lang="en-GB" altLang="zh-CN" dirty="0" smtClean="0">
                <a:solidFill>
                  <a:srgbClr val="C00000"/>
                </a:solidFill>
                <a:sym typeface="+mn-ea"/>
              </a:rPr>
              <a:t>private   </a:t>
            </a:r>
            <a:r>
              <a:rPr lang="en-GB" altLang="zh-CN" dirty="0" smtClean="0">
                <a:sym typeface="+mn-ea"/>
              </a:rPr>
              <a:t>(</a:t>
            </a:r>
            <a:r>
              <a:rPr lang="zh-CN" altLang="en-GB" dirty="0" smtClean="0">
                <a:sym typeface="+mn-ea"/>
              </a:rPr>
              <a:t>私有的</a:t>
            </a:r>
            <a:r>
              <a:rPr lang="en-GB" altLang="zh-CN" dirty="0" smtClean="0">
                <a:sym typeface="+mn-ea"/>
              </a:rPr>
              <a:t>)</a:t>
            </a:r>
            <a:endParaRPr lang="en-GB" altLang="zh-CN" dirty="0" smtClean="0">
              <a:sym typeface="+mn-ea"/>
            </a:endParaRPr>
          </a:p>
          <a:p>
            <a:pPr marL="457200" lvl="1" indent="0" eaLnBrk="1" hangingPunct="1">
              <a:lnSpc>
                <a:spcPts val="3800"/>
              </a:lnSpc>
              <a:buClrTx/>
              <a:buBlip>
                <a:blip r:embed="rId1"/>
              </a:buBlip>
            </a:pPr>
            <a:r>
              <a:rPr lang="en-GB" altLang="zh-CN" dirty="0" smtClean="0">
                <a:solidFill>
                  <a:srgbClr val="C00000"/>
                </a:solidFill>
                <a:sym typeface="+mn-ea"/>
              </a:rPr>
              <a:t>protected </a:t>
            </a:r>
            <a:r>
              <a:rPr lang="en-GB" altLang="zh-CN" dirty="0" smtClean="0">
                <a:sym typeface="+mn-ea"/>
              </a:rPr>
              <a:t>(</a:t>
            </a:r>
            <a:r>
              <a:rPr lang="zh-CN" altLang="en-GB" dirty="0" smtClean="0">
                <a:sym typeface="+mn-ea"/>
              </a:rPr>
              <a:t>受保护的</a:t>
            </a:r>
            <a:r>
              <a:rPr lang="en-GB" altLang="zh-CN" dirty="0" smtClean="0">
                <a:sym typeface="+mn-ea"/>
              </a:rPr>
              <a:t>)</a:t>
            </a:r>
            <a:endParaRPr lang="en-GB" altLang="zh-CN" sz="22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4.1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设置私用成员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581660" y="994410"/>
            <a:ext cx="8205470" cy="21488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只要在声明成员属性或成员方法时，</a:t>
            </a:r>
            <a:r>
              <a:rPr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关键字修饰就是实现了对成员的私有封装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。封装后的成员在对象的外部不能直接访问，只能在对象的内部方法中使用 </a:t>
            </a:r>
            <a:r>
              <a:rPr lang="en-US" altLang="zh-CN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$this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访问。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281" name="Rectangle 1"/>
          <p:cNvSpPr>
            <a:spLocks noChangeArrowheads="1"/>
          </p:cNvSpPr>
          <p:nvPr/>
        </p:nvSpPr>
        <p:spPr bwMode="auto">
          <a:xfrm>
            <a:off x="611188" y="2708906"/>
            <a:ext cx="8286750" cy="3046988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&lt;?php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Person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第一个成员属性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$name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定义人的名字，此属性被封装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第二个成员属性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定义人的性别，此属性被封装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__construct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男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sex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}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leftLeg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声明一个迈左腿的方法，被封装所以只能在内部使用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迈左腿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4.2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私有成员的访问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500034" y="938229"/>
            <a:ext cx="8286808" cy="4919663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&lt;?php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Person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	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第一个成员属性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$name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定义人的名字，此属性被封装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第二个成员属性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定义人的性别，此属性被封装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	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setName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$name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通过此方法设置属性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的值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	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name=$name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为对象的私有属性赋值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getName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(){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通过此方法获取属性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的值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	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返回当前的私有名字属性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setSex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通过此方法设置属性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sex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的值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	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if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男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||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女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如果传入合法的值才为私有的属性赋值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  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条件成立则将参数传入的值赋给私有属性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getSex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(){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通过此方法获取属性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的值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	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返回当前的私有性别属性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P_2016_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PHP_2016_模板</Template>
  <TotalTime>0</TotalTime>
  <Words>4595</Words>
  <Application>Kingsoft Office WPP</Application>
  <PresentationFormat>全屏显示(4:3)</PresentationFormat>
  <Paragraphs>167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PHP_2016_模板</vt:lpstr>
      <vt:lpstr>自定义设计方案_2</vt:lpstr>
      <vt:lpstr>PowerPoint 演示文稿</vt:lpstr>
      <vt:lpstr> PHP面向对象的设计02</vt:lpstr>
      <vt:lpstr>课前复习</vt:lpstr>
      <vt:lpstr>预习检查</vt:lpstr>
      <vt:lpstr>本章任务</vt:lpstr>
      <vt:lpstr>4. 封装性</vt:lpstr>
      <vt:lpstr>PowerPoint 演示文稿</vt:lpstr>
      <vt:lpstr>4.1 设置私用成员</vt:lpstr>
      <vt:lpstr>4.2 私有成员的访问</vt:lpstr>
      <vt:lpstr>4.3 __set()__get()__isset()和__unset()</vt:lpstr>
      <vt:lpstr>PowerPoint 演示文稿</vt:lpstr>
      <vt:lpstr>PowerPoint 演示文稿</vt:lpstr>
      <vt:lpstr>PowerPoint 演示文稿</vt:lpstr>
      <vt:lpstr>PowerPoint 演示文稿</vt:lpstr>
      <vt:lpstr>总  结</vt:lpstr>
      <vt:lpstr>PowerPoint 演示文稿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Administrator</cp:lastModifiedBy>
  <cp:revision>18</cp:revision>
  <dcterms:created xsi:type="dcterms:W3CDTF">2015-12-14T15:02:00Z</dcterms:created>
  <dcterms:modified xsi:type="dcterms:W3CDTF">2016-03-13T06:43:44Z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