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3"/>
  </p:sldMasterIdLst>
  <p:notesMasterIdLst>
    <p:notesMasterId r:id="rId12"/>
  </p:notesMasterIdLst>
  <p:sldIdLst>
    <p:sldId id="339" r:id="rId4"/>
    <p:sldId id="291" r:id="rId5"/>
    <p:sldId id="353" r:id="rId6"/>
    <p:sldId id="354" r:id="rId7"/>
    <p:sldId id="355" r:id="rId8"/>
    <p:sldId id="356" r:id="rId9"/>
    <p:sldId id="357" r:id="rId10"/>
    <p:sldId id="358" r:id="rId11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79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4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37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116D6B5-FA63-482D-B6CE-70713890C56B}" type="slidenum">
              <a:rPr lang="en-US" altLang="zh-CN" sz="1200"/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8263" y="914400"/>
            <a:ext cx="4181475" cy="3135313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noFill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E49D5A3-11B1-4DFF-9A82-720CB7256998}" type="slidenum">
              <a:rPr lang="en-US" altLang="zh-CN" sz="1200"/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8263" y="914400"/>
            <a:ext cx="4181475" cy="3135313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noFill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F419E3D-1A84-49F6-B9A1-BFA42BCAE45A}" type="slidenum">
              <a:rPr lang="en-US" altLang="zh-CN" sz="1200"/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6675" y="914400"/>
            <a:ext cx="4181475" cy="3135313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noFill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7.GIF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9" Type="http://schemas.openxmlformats.org/officeDocument/2006/relationships/theme" Target="../theme/theme2.xml"/><Relationship Id="rId18" Type="http://schemas.openxmlformats.org/officeDocument/2006/relationships/image" Target="../media/image7.GIF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3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142852"/>
            <a:ext cx="7772400" cy="500066"/>
          </a:xfrm>
        </p:spPr>
        <p:txBody>
          <a:bodyPr lIns="0" tIns="0" rIns="0" bIns="0"/>
          <a:lstStyle/>
          <a:p>
            <a:pPr defTabSz="264795" eaLnBrk="1" hangingPunct="1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+mj-ea"/>
              </a:rPr>
              <a:t>                     </a:t>
            </a:r>
            <a:r>
              <a:rPr lang="zh-CN" altLang="en-GB" sz="2800" dirty="0" smtClean="0">
                <a:solidFill>
                  <a:srgbClr val="000000"/>
                </a:solidFill>
                <a:latin typeface="+mj-ea"/>
              </a:rPr>
              <a:t>子类与父类的属性与方法</a:t>
            </a:r>
            <a:endParaRPr sz="28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9"/>
          </p:nvPr>
        </p:nvSpPr>
        <p:spPr>
          <a:xfrm>
            <a:off x="467648" y="1053133"/>
            <a:ext cx="8501122" cy="4786328"/>
          </a:xfrm>
        </p:spPr>
        <p:txBody>
          <a:bodyPr lIns="0" tIns="0" rIns="0" bIns="0"/>
          <a:lstStyle/>
          <a:p>
            <a:pPr marL="106680" indent="0" defTabSz="264795" eaLnBrk="1" hangingPunct="1">
              <a:lnSpc>
                <a:spcPts val="4850"/>
              </a:lnSpc>
              <a:spcAft>
                <a:spcPts val="1400"/>
              </a:spcAft>
              <a:buClr>
                <a:srgbClr val="00B0F0"/>
              </a:buClr>
              <a:buFont typeface="Wingdings" pitchFamily="2" charset="2"/>
              <a:tabLst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子类继承父类的所有内容，但父类中的</a:t>
            </a:r>
            <a:r>
              <a:rPr lang="en-GB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部分不能直接访问</a:t>
            </a:r>
            <a:endParaRPr lang="zh-CN" altLang="en-GB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106680" indent="0" defTabSz="264795" eaLnBrk="1" hangingPunct="1">
              <a:lnSpc>
                <a:spcPct val="150000"/>
              </a:lnSpc>
              <a:spcAft>
                <a:spcPts val="1400"/>
              </a:spcAft>
              <a:buClr>
                <a:srgbClr val="00B0F0"/>
              </a:buClr>
              <a:buFont typeface="Wingdings" pitchFamily="2" charset="2"/>
              <a:buBlip>
                <a:blip r:embed="rId1"/>
              </a:buBlip>
              <a:tabLst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子类中新增加的属性和方法是对父类的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zh-CN" altLang="en-GB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6680" indent="0" defTabSz="264795" eaLnBrk="1" hangingPunct="1">
              <a:lnSpc>
                <a:spcPct val="150000"/>
              </a:lnSpc>
              <a:spcAft>
                <a:spcPts val="1400"/>
              </a:spcAft>
              <a:buClr>
                <a:srgbClr val="00B0F0"/>
              </a:buClr>
              <a:buFont typeface="Wingdings" pitchFamily="2" charset="2"/>
              <a:buBlip>
                <a:blip r:embed="rId2"/>
              </a:buBlip>
              <a:tabLst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子类中定义的与父类同名的属性是对父类属性的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，同名的方法也是对父类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方法的覆盖</a:t>
            </a:r>
            <a:endParaRPr lang="zh-CN" altLang="en-GB" sz="2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214313" y="928688"/>
            <a:ext cx="8728075" cy="5262979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16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定义一个父类（基类）</a:t>
            </a:r>
            <a:endParaRPr lang="en-US" altLang="zh-CN" sz="1600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声明一个人类，定义人所具有的一些其本的属性和功能成员，作为父类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声明一个存储人的名字的成员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声明一个存储人的性别的成员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$age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声明一个存储人的年龄的成员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$age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sex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$age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我的名字：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，性别：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sex.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，年龄：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正在走路。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753" y="836594"/>
            <a:ext cx="8715375" cy="5459412"/>
          </a:xfrm>
          <a:prstGeom prst="rect">
            <a:avLst/>
          </a:prstGeom>
          <a:solidFill>
            <a:srgbClr val="FCFAFA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声明一个学生类，使用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关键字扩展（继承）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类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Student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$school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在学生类中声明一个所在学校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school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的成员属性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study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在学生类中声明一个学生可以学习的方法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正在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school.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学习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再声明一个教师类，使用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关键字扩展（继承）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Student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类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Teacher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Student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$wage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在教师类中声明一个教师工资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wage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的成员属性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在教师类中声明一个教师可以教学的方法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teaching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正在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school.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教学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每月工资为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wage.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$teacher1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Teacher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张三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使用继承过来的构造方法创建一个教师对象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$teacher1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school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"edu"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将一个教师对象中的所在学校的成员属性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school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赋值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$teacher1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wage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3000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将一个教师对象中的成员属性工资赋值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$teacher1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调用教师对象中的说话方法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$teacher1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study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调用教师对象中的学习方法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$teacher1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teaching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调用教师对象中的教学方法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Arial" pitchFamily="34" charset="0"/>
              </a:rPr>
              <a:t>5.2 </a:t>
            </a:r>
            <a:r>
              <a:rPr lang="zh-CN" altLang="en-US" dirty="0" smtClean="0">
                <a:latin typeface="微软雅黑" charset="0"/>
                <a:ea typeface="微软雅黑" charset="0"/>
                <a:cs typeface="Arial" pitchFamily="34" charset="0"/>
              </a:rPr>
              <a:t>访问类型控制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7"/>
            <a:ext cx="8435975" cy="5165742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dirty="0" smtClean="0"/>
              <a:t>访问权限：</a:t>
            </a:r>
            <a:endParaRPr lang="zh-CN" alt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   		       	          </a:t>
            </a:r>
            <a:r>
              <a:rPr lang="en-US" altLang="zh-CN" sz="2000" dirty="0" smtClean="0">
                <a:solidFill>
                  <a:srgbClr val="C00000"/>
                </a:solidFill>
              </a:rPr>
              <a:t>private	   	protected	   public(</a:t>
            </a:r>
            <a:r>
              <a:rPr lang="zh-CN" altLang="en-US" sz="2000" dirty="0" smtClean="0">
                <a:solidFill>
                  <a:srgbClr val="C00000"/>
                </a:solidFill>
              </a:rPr>
              <a:t>默认的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/>
              <a:t> --------------------------------------------------------------------------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/>
              <a:t>  在同一类中：      可以		             可以	             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可以</a:t>
            </a:r>
            <a:endParaRPr lang="zh-CN" alt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/>
              <a:t>  类的子类中：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			 </a:t>
            </a:r>
            <a:r>
              <a:rPr lang="zh-CN" altLang="en-US" sz="2000" dirty="0" smtClean="0"/>
              <a:t>可以             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可以</a:t>
            </a:r>
            <a:endParaRPr lang="zh-CN" alt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/>
              <a:t>  其他外部类中：  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		     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			</a:t>
            </a:r>
            <a:r>
              <a:rPr lang="zh-CN" altLang="en-US" sz="2000" dirty="0" smtClean="0"/>
              <a:t>可以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ChangeArrowheads="1"/>
          </p:cNvSpPr>
          <p:nvPr/>
        </p:nvSpPr>
        <p:spPr bwMode="auto">
          <a:xfrm>
            <a:off x="179070" y="835998"/>
            <a:ext cx="8794750" cy="5478462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声明一个类作为父类使用，将它的成员都声明为私有的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$var1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声明一个私有的成员属性并给初值为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声明一个成员方法使用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关键字设置为私有的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printHello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"hello&lt;br&gt;"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在方法中只有一条输出语句作为测试使用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类的子类试图访问父类中的私有成员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MyClass2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在类中声明一个公有方法，访问父类中的私有成员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useProperty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输出从父类继承过来的成员属性值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var1.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访问父类中的私有属性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printHello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访问父类中的私有方法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$subObj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初始化出子类对象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1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$subObj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useProperty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调用子类对象中的方法实现对父类私有成员的访问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178753" y="836315"/>
            <a:ext cx="8856662" cy="5453062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声明一个类作为父类使用，将它的成员都声明为保护的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$var1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声明一个保护的成员属性并给初值为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printHello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声明一个成员方法使用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关键字设置为保护的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"hello&lt;br&gt;"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在方法中只有一条输出语句作为测试使用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类的子类试图访问父类中的保护成员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MyClass2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在类中声明一个公有方法，访问父类中的保护成员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useProperty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输出从父类继承过来的成员属性值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var1.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访问父类中受保护的属性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printHello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访问父类中受保护的方法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$subObj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初始化出子类对象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$subObj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useProperty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调用子类对象中的方法实现对父类保护的成员访问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$subObj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试图访问类中受保护的成员，结果出错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40" y="188890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  <a:sym typeface="+mn-ea"/>
              </a:rPr>
              <a:t>5.3 </a:t>
            </a:r>
            <a:r>
              <a:rPr lang="zh-CN" altLang="en-US" dirty="0" smtClean="0">
                <a:latin typeface="微软雅黑" charset="0"/>
                <a:ea typeface="微软雅黑" charset="0"/>
                <a:sym typeface="+mn-ea"/>
              </a:rPr>
              <a:t>子类中重载父类的方法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115" y="1052830"/>
            <a:ext cx="8150860" cy="5159375"/>
          </a:xfr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sz="2400" dirty="0" smtClean="0">
                <a:sym typeface="+mn-ea"/>
              </a:rPr>
              <a:t>在子类里面允许重写（覆盖）父类的方法</a:t>
            </a:r>
            <a:endParaRPr lang="zh-CN" altLang="en-US" sz="2400" dirty="0" smtClean="0">
              <a:sym typeface="+mn-ea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zh-CN" altLang="en-US" sz="2400" dirty="0" smtClean="0">
                <a:sym typeface="+mn-ea"/>
              </a:rPr>
              <a:t>在子类中，使用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parent</a:t>
            </a:r>
            <a:r>
              <a:rPr lang="zh-CN" altLang="en-US" sz="2400" dirty="0" smtClean="0">
                <a:sym typeface="+mn-ea"/>
              </a:rPr>
              <a:t>访问父类中的被覆盖的成员方法</a:t>
            </a:r>
            <a:endParaRPr lang="zh-CN" altLang="en-US" sz="2400" dirty="0" smtClean="0"/>
          </a:p>
          <a:p>
            <a:pPr marL="914400" lvl="4">
              <a:lnSpc>
                <a:spcPct val="150000"/>
              </a:lnSpc>
              <a:buClrTx/>
              <a:buFont typeface="Wingdings" pitchFamily="2" charset="2"/>
              <a:buBlip>
                <a:blip r:embed="rId1"/>
              </a:buBlip>
            </a:pP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parent::__</a:t>
            </a:r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construce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();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pPr marL="914400" lvl="4">
              <a:lnSpc>
                <a:spcPct val="150000"/>
              </a:lnSpc>
              <a:buClrTx/>
              <a:buFont typeface="Wingdings" pitchFamily="2" charset="2"/>
              <a:buBlip>
                <a:blip r:embed="rId2"/>
              </a:buBlip>
            </a:pP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parent::fun();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pPr marL="0" lvl="2">
              <a:lnSpc>
                <a:spcPct val="150000"/>
              </a:lnSpc>
              <a:buFont typeface="Wingdings" pitchFamily="2" charset="2"/>
              <a:buNone/>
            </a:pPr>
            <a:endParaRPr lang="en-US" altLang="zh-CN" sz="2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/>
              <a:t>				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ChangeArrowheads="1"/>
          </p:cNvSpPr>
          <p:nvPr/>
        </p:nvSpPr>
        <p:spPr bwMode="auto">
          <a:xfrm>
            <a:off x="178753" y="836594"/>
            <a:ext cx="8643937" cy="5459412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“”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...</a:t>
            </a:r>
            <a:r>
              <a:rPr lang="zh-CN" altLang="en-US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属性赋值</a:t>
            </a:r>
            <a:r>
              <a:rPr lang="en-US" altLang="zh-CN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...</a:t>
            </a:r>
            <a:r>
              <a:rPr lang="zh-CN" altLang="en-US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输出属性信息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Student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声明学生类，使用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继承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类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$school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构造方法重写（覆盖）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$school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parent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$sex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调用父类构造方法，初始化父类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school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$school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新添加一条为子类中新声明的成员属性赋初值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 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方法重写（覆盖）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parent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调用父类中被本方法覆盖掉的方法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school.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学校上学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在原有的功能基础上多加一点功能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$student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Student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张三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"edu"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创建学生对象，并多传一个学校名称参数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indent="247650"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$student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调用学生类中覆盖父类的说话方法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142852"/>
            <a:ext cx="7043737" cy="55723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Arial" pitchFamily="34" charset="0"/>
              </a:rPr>
              <a:t>6. </a:t>
            </a:r>
            <a:r>
              <a:rPr lang="zh-CN" altLang="en-US" dirty="0" smtClean="0">
                <a:latin typeface="微软雅黑" charset="0"/>
                <a:ea typeface="微软雅黑" charset="0"/>
                <a:cs typeface="Arial" pitchFamily="34" charset="0"/>
              </a:rPr>
              <a:t>常见的关键字和魔术方法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980424"/>
            <a:ext cx="8229600" cy="5000660"/>
          </a:xfrm>
        </p:spPr>
        <p:txBody>
          <a:bodyPr/>
          <a:lstStyle/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6.1 final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关键字的应用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6.2 static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关键字的使用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单态设计模式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6.4 const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6.6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克隆对象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6.7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类中通用的方法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 )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6.8 __call( 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方法的应用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6.9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自动加载类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6.10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对象串行化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" y="116840"/>
            <a:ext cx="8283575" cy="59182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6.1 final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关键字的应用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0" y="908986"/>
            <a:ext cx="8229600" cy="530861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在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PHP5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中新增加了</a:t>
            </a:r>
            <a:r>
              <a:rPr lang="en-US" altLang="zh-CN" sz="2200" b="1" dirty="0" smtClean="0">
                <a:latin typeface="微软雅黑" charset="0"/>
                <a:ea typeface="微软雅黑" charset="0"/>
              </a:rPr>
              <a:t>final</a:t>
            </a:r>
            <a:r>
              <a:rPr lang="zh-CN" altLang="en-US" sz="2200" b="1" dirty="0" smtClean="0">
                <a:latin typeface="微软雅黑" charset="0"/>
                <a:ea typeface="微软雅黑" charset="0"/>
              </a:rPr>
              <a:t>关键字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，它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只能用来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修饰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类和方法，不能使用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final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这个关键字来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修饰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成员属性，因为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final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是常量的意思，我们在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PHP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里定义常量使用的是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define()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函数和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const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关键字，所以不能使用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final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来定义成员属性。 </a:t>
            </a:r>
            <a:endParaRPr lang="zh-CN" altLang="en-GB" sz="2200" b="0" dirty="0" smtClean="0">
              <a:latin typeface="微软雅黑" charset="0"/>
              <a:ea typeface="微软雅黑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GB" altLang="zh-CN" sz="2200" b="1" dirty="0" smtClean="0">
                <a:latin typeface="微软雅黑" charset="0"/>
                <a:ea typeface="微软雅黑" charset="0"/>
              </a:rPr>
              <a:t>final</a:t>
            </a:r>
            <a:r>
              <a:rPr lang="zh-CN" altLang="en-GB" sz="2200" b="1" dirty="0" smtClean="0">
                <a:latin typeface="微软雅黑" charset="0"/>
                <a:ea typeface="微软雅黑" charset="0"/>
              </a:rPr>
              <a:t>的特性</a:t>
            </a:r>
            <a:r>
              <a:rPr lang="zh-CN" altLang="en-US" sz="2200" b="1" dirty="0" smtClean="0">
                <a:latin typeface="微软雅黑" charset="0"/>
                <a:ea typeface="微软雅黑" charset="0"/>
              </a:rPr>
              <a:t>：</a:t>
            </a:r>
            <a:endParaRPr lang="zh-CN" altLang="en-GB" sz="2200" b="1" dirty="0" smtClean="0">
              <a:latin typeface="微软雅黑" charset="0"/>
              <a:ea typeface="微软雅黑" charset="0"/>
            </a:endParaRPr>
          </a:p>
          <a:p>
            <a:pPr marL="457200" lvl="1" indent="0" eaLnBrk="1" hangingPunct="1">
              <a:lnSpc>
                <a:spcPct val="150000"/>
              </a:lnSpc>
              <a:buClrTx/>
              <a:buBlip>
                <a:blip r:embed="rId1"/>
              </a:buBlip>
            </a:pPr>
            <a:r>
              <a:rPr lang="zh-CN" altLang="en-GB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GB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final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关键字标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识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的类不能被继承； </a:t>
            </a:r>
            <a:endParaRPr lang="zh-CN" altLang="en-GB" sz="2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marL="457200" lvl="1" indent="0" eaLnBrk="1" hangingPunct="1">
              <a:lnSpc>
                <a:spcPct val="150000"/>
              </a:lnSpc>
              <a:buClrTx/>
              <a:buBlip>
                <a:blip r:embed="rId2"/>
              </a:buBlip>
            </a:pPr>
            <a:r>
              <a:rPr lang="zh-CN" altLang="en-GB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GB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final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关键字标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识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的方法不能被子类覆盖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（重写）</a:t>
            </a:r>
            <a:r>
              <a:rPr lang="zh-CN" altLang="en-GB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，是最终版本；</a:t>
            </a:r>
            <a:endParaRPr lang="en-US" altLang="zh-CN" sz="2200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200" b="1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目的：一是为了安全，二是没有必要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pPr defTabSz="0"/>
            <a:r>
              <a:rPr lang="zh-CN" altLang="en-US" sz="4000" dirty="0">
                <a:solidFill>
                  <a:srgbClr val="0C0C0C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x-none" sz="4000" dirty="0">
                <a:solidFill>
                  <a:srgbClr val="0C0C0C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PHP</a:t>
            </a:r>
            <a:r>
              <a:rPr lang="zh-CN" altLang="en-US" sz="4000" dirty="0">
                <a:solidFill>
                  <a:srgbClr val="0C0C0C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面向对象的设计</a:t>
            </a:r>
            <a:r>
              <a:rPr lang="en-US" altLang="x-none" sz="4000" dirty="0">
                <a:solidFill>
                  <a:srgbClr val="0C0C0C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03</a:t>
            </a:r>
            <a:endParaRPr lang="en-US" altLang="x-none" sz="4000" dirty="0">
              <a:solidFill>
                <a:srgbClr val="0C0C0C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/>
            <a:endParaRPr lang="zh-CN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188595"/>
            <a:ext cx="8229600" cy="52705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6.2 static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关键字的使用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28670"/>
            <a:ext cx="8643938" cy="5500705"/>
          </a:xfrm>
        </p:spPr>
        <p:txBody>
          <a:bodyPr/>
          <a:lstStyle/>
          <a:p>
            <a:pPr marL="0" indent="0"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static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关键字表示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的意思，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用于修饰类的成员属性和成员方法（即为静态属性和静态方法）。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类中的静态属性和静态方法不用实例化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(new)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就可以直接使用类名访问。格式：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ts val="3000"/>
              </a:lnSpc>
              <a:buClr>
                <a:srgbClr val="00B0F0"/>
              </a:buClr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::$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静态属性       类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en-US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在类的方法中，不能用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来引用静态变量或静态方法，而需要用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来引用。格式：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ts val="3000"/>
              </a:lnSpc>
              <a:buClr>
                <a:srgbClr val="00B0F0"/>
              </a:buClr>
              <a:buSzPct val="90000"/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     	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self::$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静态属性    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self::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endParaRPr lang="zh-CN" altLang="en-US" sz="22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静态方法中不可以使用非静态的内容。就是不让使用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$this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  <a:buBlip>
                <a:blip r:embed="rId4"/>
              </a:buBlip>
            </a:pP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在一个类的方法中若没有出现</a:t>
            </a:r>
            <a:r>
              <a:rPr lang="en-US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$this</a:t>
            </a: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的调用，默认此方法为静态方法。</a:t>
            </a:r>
            <a:endParaRPr lang="en-US" altLang="zh-CN" sz="22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ts val="3000"/>
              </a:lnSpc>
              <a:buClr>
                <a:srgbClr val="00B0F0"/>
              </a:buClr>
              <a:buFont typeface="Wingdings" pitchFamily="2" charset="2"/>
              <a:buBlip>
                <a:blip r:embed="rId5"/>
              </a:buBlip>
            </a:pP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静态属性是共享的。也就是</a:t>
            </a:r>
            <a:r>
              <a:rPr lang="en-US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很多对象也是共用一个属性。</a:t>
            </a:r>
            <a:endParaRPr lang="zh-CN" altLang="en-US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51460" y="835997"/>
            <a:ext cx="8545513" cy="542607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类，用来演示如何使用静态成员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$count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声明一个静态成员属性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，用来统计对象被创建次数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每次创建一个对象就会自动调用一次这个构造方法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$count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访问静态成员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，使其自增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getCount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声明静态方法，在类外面可以直接使用类名调用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self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$count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在方法中使用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访问静态成员并返回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MyClass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$count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在类外面使用类名访问类中的静态成员，为其初始化赋值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$myc1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创建第一个对象，在构造方法中将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累加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$myc2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创建第二个对象，在构造方法中又为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累加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$myc3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创建第三个对象，在构造方法中再次为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累加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MyClass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getCount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在类外使用类名访问类中静态方法，获取静态属性的值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$myc3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getCount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通过对象也可以访问类中的静态方法，获取静态属性的值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196131" y="260314"/>
            <a:ext cx="6472254" cy="428642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6.3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单态设计模式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42844" y="857232"/>
            <a:ext cx="8443914" cy="857250"/>
          </a:xfrm>
        </p:spPr>
        <p:txBody>
          <a:bodyPr/>
          <a:lstStyle/>
          <a:p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单态模式的主要作用是保证在面向对象编程设计中，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一个类只能有一个实例对象存在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285750" y="1714488"/>
            <a:ext cx="8643938" cy="4278312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DB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声明一个私有的，静态的成员属性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$obj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private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私有构造方法，只能在类的内部实例化对象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连接数据库成功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public static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getInstance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通过此静态方法才能获取本类的对象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is_null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如果本类中的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$obj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为空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说明还没有被实例化过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self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实例化本类对象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self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$obj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返回本类的对象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query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$sql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执行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语句完成对数据库的操作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$sql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$db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DB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getInstance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只能使用静态方法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getInstance()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去获取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类的对象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    $db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query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"select * from user"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访问对象中的成员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8" y="142852"/>
            <a:ext cx="7115196" cy="571519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微软雅黑" charset="0"/>
                <a:ea typeface="微软雅黑" charset="0"/>
              </a:rPr>
              <a:t>                                         6.4 const</a:t>
            </a:r>
            <a:r>
              <a:rPr lang="zh-CN" altLang="en-US" sz="2800" dirty="0" smtClean="0">
                <a:latin typeface="微软雅黑" charset="0"/>
                <a:ea typeface="微软雅黑" charset="0"/>
              </a:rPr>
              <a:t>关键字</a:t>
            </a:r>
            <a:endParaRPr sz="2800">
              <a:latin typeface="微软雅黑" charset="0"/>
              <a:ea typeface="微软雅黑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9"/>
          </p:nvPr>
        </p:nvSpPr>
        <p:spPr>
          <a:xfrm>
            <a:off x="285750" y="857232"/>
            <a:ext cx="8572500" cy="5072062"/>
          </a:xfrm>
        </p:spPr>
        <p:txBody>
          <a:bodyPr/>
          <a:lstStyle/>
          <a:p>
            <a:pPr eaLnBrk="1" hangingPunct="1">
              <a:lnSpc>
                <a:spcPts val="3700"/>
              </a:lnSpc>
              <a:defRPr/>
            </a:pPr>
            <a:r>
              <a:rPr lang="en-GB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const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是一个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在类中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定义常量的关键字，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我们都知道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在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PHP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中定义常量使用的是”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define()”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这个函数，但是在类里面定义常量使用的是”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const”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这个关键字</a:t>
            </a:r>
            <a:endParaRPr lang="zh-CN" altLang="en-GB" sz="22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c</a:t>
            </a:r>
            <a:r>
              <a:rPr lang="en-GB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onst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只能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修饰的成员属性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（常量属性），其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访问方式和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static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修饰的成员访问的方式差不多，也是使用”类名”，在方法里面使用”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self”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关键字。但是不用使用”</a:t>
            </a:r>
            <a:r>
              <a:rPr lang="en-GB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$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”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符号，也不能使用对象来访问。 </a:t>
            </a:r>
            <a:endParaRPr lang="zh-CN" altLang="en-GB" sz="22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3400"/>
              </a:lnSpc>
              <a:buFont typeface="Wingdings" pitchFamily="2" charset="2"/>
              <a:buNone/>
              <a:defRPr/>
            </a:pPr>
            <a:r>
              <a:rPr lang="zh-CN" altLang="en-US" sz="2200" dirty="0" smtClean="0">
                <a:latin typeface="微软雅黑" charset="0"/>
                <a:ea typeface="微软雅黑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const CONSTANT =‘constant value’; 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//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定义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3400"/>
              </a:lnSpc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		echo self::CONSTANT;       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//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类内部访问</a:t>
            </a:r>
            <a:endParaRPr lang="zh-CN" altLang="en-US" sz="22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3400"/>
              </a:lnSpc>
              <a:buFont typeface="Wingdings" pitchFamily="2" charset="2"/>
              <a:buNone/>
              <a:defRPr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echo ClassName::CONSTANT;  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//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类外部访问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052320" y="188595"/>
            <a:ext cx="6562090" cy="53467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4287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用于检测当前对象实例是否属于某一个类的类型。</a:t>
            </a:r>
            <a:endParaRPr lang="zh-CN" altLang="en-US" sz="24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/>
          </a:p>
        </p:txBody>
      </p:sp>
      <p:sp>
        <p:nvSpPr>
          <p:cNvPr id="116737" name="Rectangle 1"/>
          <p:cNvSpPr>
            <a:spLocks noChangeArrowheads="1"/>
          </p:cNvSpPr>
          <p:nvPr/>
        </p:nvSpPr>
        <p:spPr bwMode="auto">
          <a:xfrm>
            <a:off x="500063" y="1785926"/>
            <a:ext cx="8143875" cy="4016484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... ...  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Student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 ...  ...  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$p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Student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$p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instanceof Student;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结果为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instanceof Student ;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结果为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true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instanceof Person;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结果为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true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34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412350" y="188890"/>
            <a:ext cx="6257940" cy="500082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总  结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714908"/>
          </a:xfrm>
        </p:spPr>
        <p:txBody>
          <a:bodyPr/>
          <a:lstStyle/>
          <a:p>
            <a:pPr marL="0" indent="0">
              <a:lnSpc>
                <a:spcPts val="3600"/>
              </a:lnSpc>
              <a:buNone/>
              <a:defRPr/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本章必须掌握的知识点：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ts val="3600"/>
              </a:lnSpc>
              <a:buClrTx/>
              <a:buBlip>
                <a:blip r:embed="rId1"/>
              </a:buBlip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类的继承应用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ts val="3600"/>
              </a:lnSpc>
              <a:buClrTx/>
              <a:buBlip>
                <a:blip r:embed="rId2"/>
              </a:buBlip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子类重载父类的方法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ts val="3600"/>
              </a:lnSpc>
              <a:buClrTx/>
              <a:buBlip>
                <a:blip r:embed="rId3"/>
              </a:buBlip>
              <a:defRPr/>
            </a:pP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关键字的应用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ts val="3600"/>
              </a:lnSpc>
              <a:buClrTx/>
              <a:buBlip>
                <a:blip r:embed="rId4"/>
              </a:buBlip>
              <a:defRPr/>
            </a:pP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关键字的使用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ts val="3600"/>
              </a:lnSpc>
              <a:buClrTx/>
              <a:buBlip>
                <a:blip r:embed="rId5"/>
              </a:buBlip>
              <a:defRPr/>
            </a:pP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单态设计模式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ts val="3600"/>
              </a:lnSpc>
              <a:buClrTx/>
              <a:buBlip>
                <a:blip r:embed="rId6"/>
              </a:buBlip>
              <a:defRPr/>
            </a:pP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ts val="3600"/>
              </a:lnSpc>
              <a:buClrTx/>
              <a:buBlip>
                <a:blip r:embed="rId7"/>
              </a:buBlip>
              <a:defRPr/>
            </a:pPr>
            <a:r>
              <a:rPr lang="en-US" altLang="zh-CN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itxdl.cn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/>
              <a:t>课前复习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42910" y="1000108"/>
            <a:ext cx="8072494" cy="45720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1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类的封装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封装后属性和方法的访问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魔术方法：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__set()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__get()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isset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__unset()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/>
              <a:t>预习检查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214422"/>
            <a:ext cx="7754964" cy="4897453"/>
          </a:xfrm>
        </p:spPr>
        <p:txBody>
          <a:bodyPr/>
          <a:lstStyle/>
          <a:p>
            <a:pPr marL="0" indent="0">
              <a:buClr>
                <a:srgbClr val="FFC000"/>
              </a:buClr>
              <a:buFont typeface="Wingdings" pitchFamily="2" charset="2"/>
            </a:pPr>
            <a:r>
              <a:rPr lang="zh-CN" altLang="en-US" sz="2400" dirty="0" smtClean="0"/>
              <a:t>类的继承？</a:t>
            </a:r>
            <a:endParaRPr lang="en-US" altLang="zh-CN" sz="2400" dirty="0" smtClean="0"/>
          </a:p>
          <a:p>
            <a:pPr>
              <a:buClr>
                <a:srgbClr val="FFC000"/>
              </a:buClr>
              <a:buSzPct val="90000"/>
              <a:buFont typeface="Wingdings" pitchFamily="2" charset="2"/>
              <a:buChar char="n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</a:rPr>
              <a:t>本章任务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57224" y="857232"/>
            <a:ext cx="7215238" cy="5286378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1. </a:t>
            </a:r>
            <a:r>
              <a:rPr lang="zh-CN" altLang="en-US" sz="2600" b="0" dirty="0" smtClean="0"/>
              <a:t>面向对象的介绍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2. </a:t>
            </a:r>
            <a:r>
              <a:rPr lang="zh-CN" altLang="en-US" sz="2600" b="0" dirty="0" smtClean="0"/>
              <a:t>如何抽象一个类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3. </a:t>
            </a:r>
            <a:r>
              <a:rPr lang="zh-CN" altLang="en-US" sz="2600" b="0" dirty="0" smtClean="0"/>
              <a:t>通过类实例化对象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4. </a:t>
            </a:r>
            <a:r>
              <a:rPr lang="zh-CN" altLang="en-US" sz="2600" b="0" dirty="0" smtClean="0"/>
              <a:t>封装性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>
                <a:solidFill>
                  <a:srgbClr val="FF0000"/>
                </a:solidFill>
              </a:rPr>
              <a:t>5. 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继承性</a:t>
            </a:r>
            <a:endParaRPr lang="en-US" altLang="zh-CN" sz="2600" b="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>
                <a:solidFill>
                  <a:srgbClr val="FF0000"/>
                </a:solidFill>
              </a:rPr>
              <a:t>6. 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常见的关键字</a:t>
            </a:r>
            <a:r>
              <a:rPr lang="zh-CN" altLang="en-US" sz="2600" b="0" dirty="0" smtClean="0"/>
              <a:t>和魔术方法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7. </a:t>
            </a:r>
            <a:r>
              <a:rPr lang="zh-CN" altLang="en-US" sz="2600" b="0" dirty="0" smtClean="0"/>
              <a:t>抽象类与接口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b="0" dirty="0" smtClean="0"/>
              <a:t>8. </a:t>
            </a:r>
            <a:r>
              <a:rPr lang="zh-CN" altLang="en-US" sz="2600" b="0" dirty="0" smtClean="0"/>
              <a:t>多态性的应用</a:t>
            </a:r>
            <a:endParaRPr lang="en-US" altLang="zh-CN" sz="26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600" dirty="0" smtClean="0"/>
              <a:t>9. </a:t>
            </a:r>
            <a:r>
              <a:rPr lang="zh-CN" altLang="en-US" sz="2600" dirty="0" smtClean="0"/>
              <a:t>命名空间</a:t>
            </a: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5.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继承性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    5.1 </a:t>
            </a:r>
            <a:r>
              <a:rPr lang="zh-CN" altLang="en-US" sz="2600" dirty="0" smtClean="0"/>
              <a:t>类继承的应用</a:t>
            </a:r>
            <a:endParaRPr lang="zh-CN" altLang="en-US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    5.2 </a:t>
            </a:r>
            <a:r>
              <a:rPr lang="zh-CN" altLang="en-US" sz="2600" dirty="0" smtClean="0"/>
              <a:t>访问类型控制</a:t>
            </a:r>
            <a:endParaRPr lang="zh-CN" altLang="en-US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    5.3 </a:t>
            </a:r>
            <a:r>
              <a:rPr lang="zh-CN" altLang="en-US" sz="2600" dirty="0" smtClean="0"/>
              <a:t>子类中重载父类的方法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143108" y="142852"/>
            <a:ext cx="6586555" cy="585806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5.1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类继承的应用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755650" y="836277"/>
            <a:ext cx="8229600" cy="5500706"/>
          </a:xfrm>
        </p:spPr>
        <p:txBody>
          <a:bodyPr/>
          <a:lstStyle/>
          <a:p>
            <a:pPr marL="0" indent="0" eaLnBrk="1" latinLnBrk="0" hangingPunct="1">
              <a:lnSpc>
                <a:spcPts val="3600"/>
              </a:lnSpc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继承已为大家所熟知的一个程序设计特性，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的对象模型也使用了继承。继承将会影响到类与类，对象与对象之间的关系。 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latinLnBrk="0" hangingPunct="1">
              <a:lnSpc>
                <a:spcPts val="3600"/>
              </a:lnSpc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       比如，当扩展一个类，子类就会继承父类的所有公有和保护方法。但是子类的方法会覆盖父类的方法。 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latinLnBrk="0" hangingPunct="1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        继承对于功能的设计和抽象是非常有用的，而且对于类似的对象增加新功能就无须重新再写这些公用的功能。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latinLnBrk="0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继承的关键字：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endParaRPr lang="en-US" altLang="zh-CN" sz="22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ClrTx/>
              <a:buBlip>
                <a:blip r:embed="rId1"/>
              </a:buBlip>
            </a:pP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  <a:endParaRPr lang="en-US" altLang="zh-CN" sz="22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] class 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子类名 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父类名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...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7757" y="188890"/>
            <a:ext cx="5253022" cy="461984"/>
          </a:xfrm>
        </p:spPr>
        <p:txBody>
          <a:bodyPr lIns="0" tIns="0" rIns="0" bIns="0"/>
          <a:lstStyle/>
          <a:p>
            <a:pPr defTabSz="407670" eaLnBrk="1" hangingPunct="1">
              <a:lnSpc>
                <a:spcPct val="97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  <a:latin typeface="+mj-ea"/>
              </a:rPr>
              <a:t>                 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GB" sz="280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类的继承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9113" y="1700232"/>
            <a:ext cx="3932238" cy="4473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Person{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public $name;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public $age;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function getInfo(){...}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Student{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public $name;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public $age;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public $school;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function getInfo(){...}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function study(){...}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7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429154" y="1678006"/>
            <a:ext cx="4286250" cy="4322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使用继承后的效果：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Person{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public $name;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public $age;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function getInfo(){...}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Student </a:t>
            </a:r>
            <a:r>
              <a:rPr lang="en-GB" altLang="zh-CN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Person{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public $school;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function study(){...}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r>
              <a:rPr lang="en-GB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GB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ts val="26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</a:tabLst>
              <a:defRPr/>
            </a:pPr>
            <a:endParaRPr lang="zh-CN" altLang="en-GB" sz="2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4068123" y="1484934"/>
            <a:ext cx="0" cy="4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11475" y="980740"/>
            <a:ext cx="8289925" cy="3320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8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  <a:tab pos="7880350" algn="l"/>
              </a:tabLst>
            </a:pPr>
            <a:r>
              <a:rPr lang="zh-CN" altLang="en-GB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通过继承可以简化类的定义。</a:t>
            </a:r>
            <a:endParaRPr lang="zh-CN" altLang="en-GB" sz="2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6116" y="142852"/>
            <a:ext cx="5322873" cy="552450"/>
          </a:xfrm>
        </p:spPr>
        <p:txBody>
          <a:bodyPr lIns="0" tIns="0" rIns="0" bIns="0"/>
          <a:lstStyle/>
          <a:p>
            <a:pPr defTabSz="407670" eaLnBrk="1" hangingPunct="1">
              <a:lnSpc>
                <a:spcPct val="97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</a:pPr>
            <a:r>
              <a:rPr lang="en-US" altLang="zh-CN" sz="3000" dirty="0" smtClean="0">
                <a:solidFill>
                  <a:schemeClr val="tx1"/>
                </a:solidFill>
                <a:latin typeface="+mj-ea"/>
              </a:rPr>
              <a:t>                 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  </a:t>
            </a:r>
            <a:r>
              <a:rPr lang="zh-CN" altLang="en-GB" sz="280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类的继承</a:t>
            </a:r>
            <a:endParaRPr sz="2800">
              <a:latin typeface="微软雅黑" charset="0"/>
              <a:ea typeface="微软雅黑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9"/>
          </p:nvPr>
        </p:nvSpPr>
        <p:spPr>
          <a:xfrm>
            <a:off x="571500" y="857232"/>
            <a:ext cx="8143875" cy="5429288"/>
          </a:xfrm>
        </p:spPr>
        <p:txBody>
          <a:bodyPr lIns="0" tIns="0" rIns="0" bIns="0" anchor="ctr"/>
          <a:lstStyle/>
          <a:p>
            <a:pPr marL="0" indent="0" defTabSz="448945" eaLnBrk="1" hangingPunct="1">
              <a:lnSpc>
                <a:spcPct val="150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zh-CN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GB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只支持单继承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，不允许多重继承。一个子类只能有一个父类，不允许一个类直接继承多个类，但一个类可以被多个类继承。可以有多层继承，即一个类可以继承某一个类的子类，如类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继承了类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，类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又继承了类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，那么类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也间接继承了类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GB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defTabSz="448945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class A{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448945" eaLnBrk="1" hangingPunct="1">
              <a:lnSpc>
                <a:spcPts val="8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....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448945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}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448945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class B  extends A{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448945" eaLnBrk="1" hangingPunct="1">
              <a:lnSpc>
                <a:spcPts val="8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....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448945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}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448945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class C  extends B{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448945" eaLnBrk="1" hangingPunct="1">
              <a:lnSpc>
                <a:spcPts val="8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....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448945"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GB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altLang="zh-CN" sz="2200" b="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 }</a:t>
            </a:r>
            <a:endParaRPr lang="en-GB" altLang="zh-CN" sz="2200" b="0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8725</Words>
  <Application>WPS 演示</Application>
  <PresentationFormat>全屏显示(4:3)</PresentationFormat>
  <Paragraphs>331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PHP_2016_模板</vt:lpstr>
      <vt:lpstr>自定义设计方案_2</vt:lpstr>
      <vt:lpstr>PowerPoint 演示文稿</vt:lpstr>
      <vt:lpstr> PHP面向对象的设计03</vt:lpstr>
      <vt:lpstr>课前复习</vt:lpstr>
      <vt:lpstr>预习检查</vt:lpstr>
      <vt:lpstr>本章任务</vt:lpstr>
      <vt:lpstr>5. 继承性</vt:lpstr>
      <vt:lpstr>5.1 类继承的应用</vt:lpstr>
      <vt:lpstr>                  类的继承</vt:lpstr>
      <vt:lpstr>                   类的继承</vt:lpstr>
      <vt:lpstr>                     子类与父类的属性与方法</vt:lpstr>
      <vt:lpstr>PowerPoint 演示文稿</vt:lpstr>
      <vt:lpstr>PowerPoint 演示文稿</vt:lpstr>
      <vt:lpstr>5.2 访问类型控制</vt:lpstr>
      <vt:lpstr>PowerPoint 演示文稿</vt:lpstr>
      <vt:lpstr>PowerPoint 演示文稿</vt:lpstr>
      <vt:lpstr>5.3 子类中重载父类的方法</vt:lpstr>
      <vt:lpstr>PowerPoint 演示文稿</vt:lpstr>
      <vt:lpstr>6. 常见的关键字和魔术方法</vt:lpstr>
      <vt:lpstr>6.1 final关键字的应用</vt:lpstr>
      <vt:lpstr>6.2 static关键字的使用</vt:lpstr>
      <vt:lpstr>PowerPoint 演示文稿</vt:lpstr>
      <vt:lpstr>6.3 单态设计模式</vt:lpstr>
      <vt:lpstr>                                         6.4 const关键字</vt:lpstr>
      <vt:lpstr>6.5 instanceof关键字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23</cp:revision>
  <dcterms:created xsi:type="dcterms:W3CDTF">2015-12-14T15:02:00Z</dcterms:created>
  <dcterms:modified xsi:type="dcterms:W3CDTF">2016-06-12T08:09:42Z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