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3"/>
  </p:sldMasterIdLst>
  <p:notesMasterIdLst>
    <p:notesMasterId r:id="rId25"/>
  </p:notesMasterIdLst>
  <p:sldIdLst>
    <p:sldId id="339" r:id="rId4"/>
    <p:sldId id="29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4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37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956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7.GIF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9" Type="http://schemas.openxmlformats.org/officeDocument/2006/relationships/theme" Target="../theme/theme2.xml"/><Relationship Id="rId18" Type="http://schemas.openxmlformats.org/officeDocument/2006/relationships/image" Target="../media/image7.GIF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3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" y="116840"/>
            <a:ext cx="8249285" cy="600075"/>
          </a:xfrm>
        </p:spPr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6.8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__call( 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方法处理错误调用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215370" cy="518320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当试图调用一个对象中不存在的方法时，就会产生错误。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PHP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提供了“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__call()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”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这个方法来处理这种情况。即当调用一个不可访问方法（如未定义，或者不可见）时，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__call()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会被调用。</a:t>
            </a:r>
            <a:endParaRPr lang="en-US" altLang="zh-CN" sz="22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格式：</a:t>
            </a:r>
            <a:endParaRPr lang="en-US" altLang="zh-CN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mixed __call( string $name , array $arguments )</a:t>
            </a:r>
            <a:endParaRPr lang="en-US" altLang="zh-CN" sz="2200" dirty="0" smtClean="0">
              <a:solidFill>
                <a:srgbClr val="C00000"/>
              </a:solidFill>
              <a:latin typeface="微软雅黑" charset="0"/>
              <a:ea typeface="微软雅黑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说明：</a:t>
            </a:r>
            <a:endParaRPr lang="en-US" altLang="zh-CN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第一个参数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$name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表示方法名，</a:t>
            </a:r>
            <a:endParaRPr lang="en-US" altLang="zh-CN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第二参数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$arguments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表示调用时的参数列表（数组类型）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179357" y="836277"/>
            <a:ext cx="8845550" cy="545941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声明一个测试类，在类中声明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printHello()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__call()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TestClass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printHello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声明一个方法，可以让对象能成功调用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"Hello&lt;br&gt;"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执行时输出一条语句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/**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声明魔术方法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__call(),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用来处理调用对象中不存在的方法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@param  string  $functionName  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访问不存的成员方法名称字符串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@param  array   $args      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访问不存的成员方法中传递的参数数组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__call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$functionName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$args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你所调用的函数：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$functionName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"(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参数：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输出调用不存在的方法名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print_r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$args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输出调用不存在的方法时的参数列表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")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不存在！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&lt;br&gt;\n"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输出附加的一些提示信息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TestClass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通过类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TestClass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实例化一个对象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myFun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"one"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"three"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调用对象中不存在方法，则自动调用了对象中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__call()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otherFun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8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9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调用对象中不存在的方法，则自动调用了对象中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__call()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printHello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调用对象中存在的方法，可以成功调用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142852"/>
            <a:ext cx="6543692" cy="58580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自动加载类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572500" cy="5214974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US" sz="2400" b="0" dirty="0" smtClean="0">
                <a:latin typeface="微软雅黑" charset="0"/>
                <a:ea typeface="微软雅黑" charset="0"/>
              </a:rPr>
              <a:t>在编写面向对象程序时，常规做法是将每一个类保存为一个</a:t>
            </a:r>
            <a:r>
              <a:rPr lang="en-US" altLang="zh-CN" sz="2400" b="0" dirty="0" smtClean="0">
                <a:latin typeface="微软雅黑" charset="0"/>
                <a:ea typeface="微软雅黑" charset="0"/>
              </a:rPr>
              <a:t>PHP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源文件。当在一个</a:t>
            </a:r>
            <a:r>
              <a:rPr lang="en-US" altLang="zh-CN" sz="2400" b="0" dirty="0" smtClean="0">
                <a:latin typeface="微软雅黑" charset="0"/>
                <a:ea typeface="微软雅黑" charset="0"/>
              </a:rPr>
              <a:t>PHP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文件中需要调用一个类时很容易就可以找到，然后通过</a:t>
            </a:r>
            <a:r>
              <a:rPr lang="en-US" altLang="zh-CN" sz="2400" b="0" dirty="0" smtClean="0">
                <a:latin typeface="微软雅黑" charset="0"/>
                <a:ea typeface="微软雅黑" charset="0"/>
              </a:rPr>
              <a:t>include(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或</a:t>
            </a:r>
            <a:r>
              <a:rPr lang="en-US" altLang="zh-CN" sz="2400" b="0" dirty="0" smtClean="0">
                <a:latin typeface="微软雅黑" charset="0"/>
                <a:ea typeface="微软雅黑" charset="0"/>
              </a:rPr>
              <a:t>require)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把这个文件引入就可以了。不过有的时候，在项目中文件众多，要一一将所需类的文件</a:t>
            </a:r>
            <a:r>
              <a:rPr lang="en-US" altLang="zh-CN" sz="2400" b="0" dirty="0" smtClean="0">
                <a:latin typeface="微软雅黑" charset="0"/>
                <a:ea typeface="微软雅黑" charset="0"/>
              </a:rPr>
              <a:t>include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进来，是一个很让人头疼的事。</a:t>
            </a:r>
            <a:endParaRPr lang="zh-CN" altLang="en-US" sz="24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en-US" altLang="zh-CN" sz="2400" b="0" dirty="0" smtClean="0">
                <a:latin typeface="微软雅黑" charset="0"/>
                <a:ea typeface="微软雅黑" charset="0"/>
              </a:rPr>
              <a:t>PHP5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提供了一个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__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autoload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()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来解决这个问题。</a:t>
            </a:r>
            <a:r>
              <a:rPr lang="zh-CN" altLang="en-US" sz="2400" b="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当</a:t>
            </a:r>
            <a:r>
              <a:rPr lang="en-US" altLang="zh-CN" sz="2400" b="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new</a:t>
            </a:r>
            <a:r>
              <a:rPr lang="zh-CN" altLang="en-US" sz="2400" b="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实例化一个不存在的类时，则自动调用此函数“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__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autoload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()</a:t>
            </a:r>
            <a:r>
              <a:rPr lang="zh-CN" altLang="en-US" sz="2400" b="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”，并将类名作为参数传入此函数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。我可以使用这个实现类的自动加载。</a:t>
            </a:r>
            <a:endParaRPr lang="en-US" altLang="zh-CN" sz="24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400" b="0" dirty="0" smtClean="0">
                <a:latin typeface="微软雅黑" charset="0"/>
                <a:ea typeface="微软雅黑" charset="0"/>
              </a:rPr>
              <a:t>在组织定义类的文件名时，需要按照一定的规则，最好以类名为中心，加上统一的前缀或后缀形成文件名：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class_student.php 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或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 student_class.php 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或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 student.php</a:t>
            </a:r>
            <a:endParaRPr lang="zh-CN" altLang="en-US" sz="2200" b="0" dirty="0" smtClean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ChangeArrowheads="1"/>
          </p:cNvSpPr>
          <p:nvPr/>
        </p:nvSpPr>
        <p:spPr bwMode="auto">
          <a:xfrm>
            <a:off x="395258" y="836594"/>
            <a:ext cx="8415337" cy="5478463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/**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声明一个自动加载类的魔术方法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__autoload()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@param  string  $className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需要加载的类名称字符串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__autoload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$className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拼装成类名对应的文件名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视具体定义规则而定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$filename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strtolower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$className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".class.php"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先判断类文件是否存在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file_exists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$filename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)){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在方法中使用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include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包含类所在的文件，也可以使用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require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导入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include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$filename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else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自动加载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{$className}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类失败！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//User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类不存在则自动调用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__autoload()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函数，将类名“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User”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作为参数传入</a:t>
            </a:r>
            <a:endParaRPr lang="en-US" altLang="zh-CN" sz="1600" dirty="0">
              <a:solidFill>
                <a:srgbClr val="008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User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//Shop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类不存在则自动调用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__autoload()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函数，将类名“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Shop”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作为参数传入</a:t>
            </a:r>
            <a:endParaRPr lang="en-US" altLang="zh-CN" sz="1600" dirty="0">
              <a:solidFill>
                <a:srgbClr val="008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Shop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86050" y="71414"/>
            <a:ext cx="5872146" cy="642957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6.10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对象串行化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3"/>
            <a:ext cx="8643968" cy="535785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对象也是一种在内存中存储的数据类型，他的寿命通常随着生成该对象的程序终止而终止。有时候可能需要将对象的状态保存下来，需要时再将对象恢复。对象通过写出描述自己状态的数值来记录自己，这个过程称对象的串行化（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Serialization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）。以下两种情况需要将对象串行化：</a:t>
            </a:r>
            <a:endParaRPr lang="en-US" altLang="zh-CN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3200"/>
              </a:lnSpc>
              <a:buClr>
                <a:srgbClr val="00B0F0"/>
              </a:buClr>
            </a:pPr>
            <a:r>
              <a:rPr lang="zh-CN" altLang="en-US" sz="20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对象需要在网络中传输时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，将对象串行化成二进制串即可。</a:t>
            </a:r>
            <a:endParaRPr lang="en-US" altLang="zh-CN" sz="20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3200"/>
              </a:lnSpc>
              <a:buClr>
                <a:srgbClr val="00B0F0"/>
              </a:buClr>
            </a:pPr>
            <a:r>
              <a:rPr lang="zh-CN" altLang="en-US" sz="2000" b="0" dirty="0" smtClean="0">
                <a:solidFill>
                  <a:srgbClr val="0099CC"/>
                </a:solidFill>
                <a:latin typeface="微软雅黑" charset="0"/>
                <a:ea typeface="微软雅黑" charset="0"/>
              </a:rPr>
              <a:t>对象需要持久保存时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，将对象串行化后写入文件或数据库。</a:t>
            </a:r>
            <a:endParaRPr lang="en-US" altLang="zh-CN" sz="20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2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串行化和反串行化函数：</a:t>
            </a:r>
            <a:endParaRPr lang="en-US" altLang="zh-CN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3200"/>
              </a:lnSpc>
              <a:buClr>
                <a:srgbClr val="00B0F0"/>
              </a:buClr>
            </a:pP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serialize() </a:t>
            </a:r>
            <a:r>
              <a:rPr lang="en-US" altLang="zh-CN" sz="2000" b="0" dirty="0" smtClean="0">
                <a:latin typeface="微软雅黑" charset="0"/>
                <a:ea typeface="微软雅黑" charset="0"/>
              </a:rPr>
              <a:t>-- 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串行化，返回一个包含字节流的字符串</a:t>
            </a:r>
            <a:endParaRPr lang="zh-CN" altLang="en-US" sz="20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3200"/>
              </a:lnSpc>
              <a:buClr>
                <a:srgbClr val="00B0F0"/>
              </a:buClr>
            </a:pPr>
            <a:r>
              <a:rPr lang="en-US" altLang="zh-CN" sz="2000" dirty="0" err="1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unserialize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charset="0"/>
              </a:rPr>
              <a:t>() </a:t>
            </a:r>
            <a:r>
              <a:rPr lang="en-US" altLang="zh-CN" sz="2000" b="0" dirty="0" smtClean="0">
                <a:latin typeface="微软雅黑" charset="0"/>
                <a:ea typeface="微软雅黑" charset="0"/>
              </a:rPr>
              <a:t>-- 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反串行化，能够重新把字符串变回</a:t>
            </a:r>
            <a:r>
              <a:rPr lang="en-US" altLang="zh-CN" sz="2000" b="0" dirty="0" err="1" smtClean="0">
                <a:latin typeface="微软雅黑" charset="0"/>
                <a:ea typeface="微软雅黑" charset="0"/>
              </a:rPr>
              <a:t>php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原来的对象值。 </a:t>
            </a:r>
            <a:endParaRPr lang="en-US" altLang="zh-CN" sz="20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200"/>
              </a:lnSpc>
              <a:buClr>
                <a:srgbClr val="00B0F0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串行化一个对象将会保存对象的所有属性变量和类名信息，但是不会保存对象的方法。</a:t>
            </a:r>
            <a:endParaRPr lang="en-US" altLang="zh-CN" sz="2200" b="0" dirty="0" smtClean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394653" y="835997"/>
            <a:ext cx="8569325" cy="537210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类，包含三个成员属性和一个成员方法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"zhangsan"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人的名字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"man"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人的性别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	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人的年龄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	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这个人可以说话的方法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说出自己的成员属性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我的名字：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",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性别：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",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年龄：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能过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类创建一个对象，对象的引用名为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$person_string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serialize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serialize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函数将对象串行化，返回一个字符串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file_put_contents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"file.txt"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$person_string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将对象串行化后的字符串保存到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file.txt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文件中</a:t>
            </a:r>
            <a:endParaRPr lang="en-US" altLang="zh-CN" sz="1600" dirty="0">
              <a:solidFill>
                <a:srgbClr val="008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file.txt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文件中的字符串读出来并赋给变量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$person_string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$person_string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file_get_contents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"file.txt"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unserialize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$person_string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进行反串行化操作，形成对象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。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调用对象中的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say()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方法，用来测试反串行化对象是否成功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596" y="857233"/>
            <a:ext cx="8429654" cy="51435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微软雅黑" charset="0"/>
                <a:ea typeface="微软雅黑" charset="0"/>
              </a:rPr>
              <a:t>对象串行化中的魔术方法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__sleep( )</a:t>
            </a:r>
            <a:r>
              <a:rPr lang="zh-CN" altLang="en-US" sz="2400" dirty="0" smtClean="0">
                <a:latin typeface="微软雅黑" charset="0"/>
                <a:ea typeface="微软雅黑" charset="0"/>
              </a:rPr>
              <a:t>和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__wakeup( ) </a:t>
            </a:r>
            <a:endParaRPr lang="en-US" altLang="zh-CN" sz="2400" dirty="0" smtClean="0">
              <a:solidFill>
                <a:srgbClr val="C000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1" eaLnBrk="1" hangingPunct="1">
              <a:lnSpc>
                <a:spcPts val="3200"/>
              </a:lnSpc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__sleep(): 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是执行串行化时自动调用的方法，目的是实现资源类型属性的关闭释放等操作。</a:t>
            </a:r>
            <a:endParaRPr lang="zh-CN" altLang="en-US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3200"/>
              </a:lnSpc>
              <a:buFont typeface="Wingdings" pitchFamily="2" charset="2"/>
              <a:buNone/>
              <a:defRPr/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注意：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sleep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方法需要返回一个数组，其中数组中的值是串行化时要保留的属性名</a:t>
            </a:r>
            <a:endParaRPr lang="zh-CN" altLang="en-US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3200"/>
              </a:lnSpc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__wakeup():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是在执行反串行化时自动调用的方法，目的是实现资源属性的打开（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sleep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方法关闭的资源），即再次初始化。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	</a:t>
            </a: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		</a:t>
            </a:r>
            <a:r>
              <a:rPr lang="en-US" altLang="zh-CN" sz="2200" b="0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Arial" pitchFamily="34" charset="0"/>
              </a:rPr>
              <a:t>public function </a:t>
            </a:r>
            <a:r>
              <a:rPr lang="en-US" altLang="zh-CN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__sleep(){</a:t>
            </a:r>
            <a:endParaRPr lang="en-US" altLang="zh-CN" sz="22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        		</a:t>
            </a:r>
            <a:r>
              <a:rPr lang="en-US" altLang="zh-CN" sz="2200" b="0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Arial" pitchFamily="34" charset="0"/>
              </a:rPr>
              <a:t>return</a:t>
            </a:r>
            <a:r>
              <a:rPr lang="en-US" altLang="zh-CN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 array('server', 'username', 'password', 'db');</a:t>
            </a:r>
            <a:endParaRPr lang="en-US" altLang="zh-CN" sz="22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			</a:t>
            </a:r>
            <a:r>
              <a:rPr lang="en-US" altLang="zh-CN" sz="2200" b="0" dirty="0" smtClean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//</a:t>
            </a:r>
            <a:r>
              <a:rPr lang="zh-CN" altLang="en-US" sz="2200" b="0" dirty="0" smtClean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此串行化要保留四个属性</a:t>
            </a:r>
            <a:endParaRPr lang="zh-CN" altLang="en-US" sz="2200" b="0" dirty="0" smtClean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lang="en-US" altLang="zh-CN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		}</a:t>
            </a:r>
            <a:endParaRPr lang="zh-CN" altLang="en-US" sz="22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179070" y="836594"/>
            <a:ext cx="8780463" cy="5408613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类，包含三个成员属性和一个成员方法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"zhangsan"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人的名字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"man"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人的性别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lnSpc>
                <a:spcPts val="23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	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人的年龄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我的名字：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",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性别：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".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年龄：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__sleep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在类中添加此方法，在串行化时自动调用并返回数组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$arr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array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"name"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"age"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数组中的成员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将被串行化，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则被忽略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$arr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返回一个数组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__wakeup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在反串行化对象时自动调用该方法，没有参数没有返回值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在重新组织对象时，为新对象中的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属性重新赋值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类实例化对象，对象引用名为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$person_string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serialize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串行化，自动调用了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__sleep()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方法。忽略属性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$person_string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输出对象串行化的字符串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$person2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unserialize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$person_string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反串行化对象形成对象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$p2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重新赋值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40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$person2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调用新对象中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say()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方法输出的成员中已没有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属性了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195830" y="116840"/>
            <a:ext cx="6448425" cy="5207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6.11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类型约束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188" y="1142984"/>
            <a:ext cx="8572500" cy="509430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类型约束可以使用的类型是：数组或对象。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若指定的一个类名，那么可传入本类及子类的对象进去。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可以使用的约束类型：（复合类型）数组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，类名、抽象类名、接口名。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1600" b="0" dirty="0" smtClean="0">
                <a:latin typeface="Arial" charset="0"/>
                <a:ea typeface="宋体" charset="-122"/>
                <a:cs typeface="Arial" charset="0"/>
              </a:rPr>
              <a:t>	</a:t>
            </a:r>
            <a:endParaRPr lang="zh-CN" altLang="en-US" sz="1800" b="0" dirty="0" smtClean="0">
              <a:latin typeface="Arial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308600"/>
          </a:xfrm>
        </p:spPr>
        <p:txBody>
          <a:bodyPr/>
          <a:lstStyle/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class MyClass{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/**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 * </a:t>
            </a:r>
            <a:r>
              <a:rPr lang="zh-CN" altLang="en-US" sz="1800" b="0" smtClean="0">
                <a:latin typeface="微软雅黑" charset="0"/>
                <a:ea typeface="微软雅黑" charset="0"/>
                <a:cs typeface="Arial" charset="0"/>
              </a:rPr>
              <a:t>测试函数</a:t>
            </a:r>
            <a:endParaRPr lang="zh-CN" altLang="en-US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800" b="0" smtClean="0">
                <a:latin typeface="微软雅黑" charset="0"/>
                <a:ea typeface="微软雅黑" charset="0"/>
                <a:cs typeface="Arial" charset="0"/>
              </a:rPr>
              <a:t>		 * 第一个参数必须为类</a:t>
            </a: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OtherClass</a:t>
            </a:r>
            <a:r>
              <a:rPr lang="zh-CN" altLang="en-US" sz="1800" b="0" smtClean="0">
                <a:latin typeface="微软雅黑" charset="0"/>
                <a:ea typeface="微软雅黑" charset="0"/>
                <a:cs typeface="Arial" charset="0"/>
              </a:rPr>
              <a:t>的一个对象</a:t>
            </a:r>
            <a:endParaRPr lang="zh-CN" altLang="en-US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800" b="0" smtClean="0">
                <a:latin typeface="微软雅黑" charset="0"/>
                <a:ea typeface="微软雅黑" charset="0"/>
                <a:cs typeface="Arial" charset="0"/>
              </a:rPr>
              <a:t>		 *</a:t>
            </a: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/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public function test(OtherClass $otherclass) {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	echo $otherclass-&gt;var;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}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/**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 * </a:t>
            </a:r>
            <a:r>
              <a:rPr lang="zh-CN" altLang="en-US" sz="1800" b="0" smtClean="0">
                <a:latin typeface="微软雅黑" charset="0"/>
                <a:ea typeface="微软雅黑" charset="0"/>
                <a:cs typeface="Arial" charset="0"/>
              </a:rPr>
              <a:t>另一个测试函数</a:t>
            </a:r>
            <a:endParaRPr lang="zh-CN" altLang="en-US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800" b="0" smtClean="0">
                <a:latin typeface="微软雅黑" charset="0"/>
                <a:ea typeface="微软雅黑" charset="0"/>
                <a:cs typeface="Arial" charset="0"/>
              </a:rPr>
              <a:t>		 * 第一个参数必须为数组 </a:t>
            </a:r>
            <a:endParaRPr lang="zh-CN" altLang="en-US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800" b="0" smtClean="0">
                <a:latin typeface="微软雅黑" charset="0"/>
                <a:ea typeface="微软雅黑" charset="0"/>
                <a:cs typeface="Arial" charset="0"/>
              </a:rPr>
              <a:t>		 *</a:t>
            </a: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/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public function test_array(array $input_array) {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	print_r($input_array);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	}</a:t>
            </a:r>
            <a:endParaRPr lang="en-US" altLang="zh-CN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lvl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800" b="0" smtClean="0">
                <a:latin typeface="微软雅黑" charset="0"/>
                <a:ea typeface="微软雅黑" charset="0"/>
                <a:cs typeface="Arial" charset="0"/>
              </a:rPr>
              <a:t>	}</a:t>
            </a:r>
            <a:endParaRPr lang="zh-CN" altLang="en-US" sz="1800" b="0" smtClean="0">
              <a:latin typeface="微软雅黑" charset="0"/>
              <a:ea typeface="微软雅黑" charset="0"/>
              <a:cs typeface="Arial" charset="0"/>
            </a:endParaRPr>
          </a:p>
          <a:p>
            <a:pPr marL="0" indent="0">
              <a:buNone/>
            </a:pPr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  PHP</a:t>
            </a: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面向对象的设计</a:t>
            </a:r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04</a:t>
            </a:r>
            <a:endParaRPr lang="en-US" altLang="zh-CN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  <a:sym typeface="+mn-ea"/>
            </a:endParaRP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143240" y="214290"/>
            <a:ext cx="5543560" cy="500066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总  结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83260" y="908668"/>
            <a:ext cx="8229600" cy="4714908"/>
          </a:xfrm>
        </p:spPr>
        <p:txBody>
          <a:bodyPr/>
          <a:lstStyle/>
          <a:p>
            <a:pPr marL="0" indent="0">
              <a:lnSpc>
                <a:spcPts val="3600"/>
              </a:lnSpc>
              <a:buNone/>
            </a:pPr>
            <a:r>
              <a:rPr lang="zh-CN" altLang="en-US" sz="2600" dirty="0" smtClean="0">
                <a:latin typeface="微软雅黑" charset="0"/>
                <a:ea typeface="微软雅黑" charset="0"/>
              </a:rPr>
              <a:t>本章必须掌握的知识点：</a:t>
            </a:r>
            <a:endParaRPr lang="zh-CN" altLang="en-US" sz="26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ts val="3600"/>
              </a:lnSpc>
              <a:buClrTx/>
              <a:buBlip>
                <a:blip r:embed="rId1"/>
              </a:buBlip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克隆对象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ts val="3600"/>
              </a:lnSpc>
              <a:buClrTx/>
              <a:buBlip>
                <a:blip r:embed="rId1"/>
              </a:buBlip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类中通用的方法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__</a:t>
            </a:r>
            <a:r>
              <a:rPr lang="en-US" altLang="zh-CN" sz="2200" dirty="0" err="1" smtClean="0">
                <a:latin typeface="微软雅黑" charset="0"/>
                <a:ea typeface="微软雅黑" charset="0"/>
              </a:rPr>
              <a:t>toString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（）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ts val="3600"/>
              </a:lnSpc>
              <a:buClrTx/>
              <a:buBlip>
                <a:blip r:embed="rId1"/>
              </a:buBlip>
            </a:pPr>
            <a:r>
              <a:rPr lang="en-US" altLang="zh-CN" sz="2200" dirty="0" smtClean="0">
                <a:latin typeface="微软雅黑" charset="0"/>
                <a:ea typeface="微软雅黑" charset="0"/>
              </a:rPr>
              <a:t>__call()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方法的应用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ts val="3600"/>
              </a:lnSpc>
              <a:buClrTx/>
              <a:buBlip>
                <a:blip r:embed="rId1"/>
              </a:buBlip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自动加载类</a:t>
            </a:r>
            <a:endParaRPr lang="zh-CN" altLang="en-US" sz="22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ts val="3600"/>
              </a:lnSpc>
              <a:buClrTx/>
              <a:buBlip>
                <a:blip r:embed="rId1"/>
              </a:buBlip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对象的串行化：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serialize()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、</a:t>
            </a:r>
            <a:r>
              <a:rPr lang="en-US" altLang="zh-CN" sz="2200" dirty="0" err="1" smtClean="0">
                <a:latin typeface="微软雅黑" charset="0"/>
                <a:ea typeface="微软雅黑" charset="0"/>
              </a:rPr>
              <a:t>unserialize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()</a:t>
            </a:r>
            <a:endParaRPr lang="en-US" altLang="zh-CN" sz="22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ts val="3600"/>
              </a:lnSpc>
              <a:buClrTx/>
              <a:buBlip>
                <a:blip r:embed="rId1"/>
              </a:buBlip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模式方法：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__sleep( )</a:t>
            </a:r>
            <a:r>
              <a:rPr lang="zh-CN" altLang="en-US" sz="2200" dirty="0" smtClean="0">
                <a:latin typeface="微软雅黑" charset="0"/>
                <a:ea typeface="微软雅黑" charset="0"/>
              </a:rPr>
              <a:t>、 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__wakeup( )</a:t>
            </a:r>
            <a:endParaRPr lang="en-US" altLang="zh-CN" sz="22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ts val="3600"/>
              </a:lnSpc>
              <a:buClrTx/>
              <a:buBlip>
                <a:blip r:embed="rId1"/>
              </a:buBlip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类型的约束</a:t>
            </a:r>
            <a:r>
              <a:rPr lang="en-US" altLang="zh-CN" sz="2200" dirty="0" smtClean="0">
                <a:latin typeface="微软雅黑" charset="0"/>
                <a:ea typeface="微软雅黑" charset="0"/>
              </a:rPr>
              <a:t> 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itxdl.cn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88890"/>
            <a:ext cx="6500858" cy="571480"/>
          </a:xfrm>
        </p:spPr>
        <p:txBody>
          <a:bodyPr/>
          <a:lstStyle/>
          <a:p>
            <a:r>
              <a:rPr lang="zh-CN" altLang="en-US" dirty="0"/>
              <a:t>课前复习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42910" y="1000108"/>
            <a:ext cx="8072494" cy="45720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1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类的封装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封装后属性和方法的访问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魔术方法：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__get()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isset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__unset()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460" y="248920"/>
            <a:ext cx="6207760" cy="374650"/>
          </a:xfrm>
        </p:spPr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05" y="1052195"/>
            <a:ext cx="7687945" cy="4910455"/>
          </a:xfrm>
        </p:spPr>
        <p:txBody>
          <a:bodyPr/>
          <a:lstStyle/>
          <a:p>
            <a:pPr marL="0" indent="0">
              <a:buClr>
                <a:srgbClr val="FFC000"/>
              </a:buClr>
              <a:buFont typeface="Wingdings" pitchFamily="2" charset="2"/>
              <a:buNone/>
            </a:pPr>
            <a:r>
              <a:rPr lang="zh-CN" altLang="en-US" sz="2400" dirty="0" smtClean="0"/>
              <a:t>类的继承？</a:t>
            </a:r>
            <a:endParaRPr lang="en-US" altLang="zh-CN" sz="2400" dirty="0" smtClean="0"/>
          </a:p>
          <a:p>
            <a:pPr>
              <a:buClr>
                <a:srgbClr val="FFC000"/>
              </a:buClr>
              <a:buSzPct val="90000"/>
              <a:buFont typeface="Wingdings" pitchFamily="2" charset="2"/>
              <a:buChar char="n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本章任务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57224" y="857232"/>
            <a:ext cx="7215238" cy="5286378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1. </a:t>
            </a:r>
            <a:r>
              <a:rPr lang="zh-CN" altLang="en-US" sz="2600" b="0" dirty="0" smtClean="0"/>
              <a:t>面向对象的介绍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2. </a:t>
            </a:r>
            <a:r>
              <a:rPr lang="zh-CN" altLang="en-US" sz="2600" b="0" dirty="0" smtClean="0"/>
              <a:t>如何抽象一个类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3. </a:t>
            </a:r>
            <a:r>
              <a:rPr lang="zh-CN" altLang="en-US" sz="2600" b="0" dirty="0" smtClean="0"/>
              <a:t>通过类实例化对象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4. </a:t>
            </a:r>
            <a:r>
              <a:rPr lang="zh-CN" altLang="en-US" sz="2600" b="0" dirty="0" smtClean="0"/>
              <a:t>封装性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5. </a:t>
            </a:r>
            <a:r>
              <a:rPr lang="zh-CN" altLang="en-US" sz="2600" b="0" dirty="0" smtClean="0"/>
              <a:t>继承性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6. </a:t>
            </a:r>
            <a:r>
              <a:rPr lang="zh-CN" altLang="en-US" sz="2600" b="0" dirty="0" smtClean="0"/>
              <a:t>常见的关键字和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魔术方法</a:t>
            </a:r>
            <a:endParaRPr lang="en-US" altLang="zh-CN" sz="2600" b="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7. </a:t>
            </a:r>
            <a:r>
              <a:rPr lang="zh-CN" altLang="en-US" sz="2600" b="0" dirty="0" smtClean="0"/>
              <a:t>抽象类与接口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8. </a:t>
            </a:r>
            <a:r>
              <a:rPr lang="zh-CN" altLang="en-US" sz="2600" b="0" dirty="0" smtClean="0"/>
              <a:t>多态性的应用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dirty="0" smtClean="0"/>
              <a:t>9. </a:t>
            </a:r>
            <a:r>
              <a:rPr lang="zh-CN" altLang="en-US" sz="2600" dirty="0" smtClean="0"/>
              <a:t>命名空间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24" y="188890"/>
            <a:ext cx="6043626" cy="50006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常见的关键字和魔术方法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836277"/>
            <a:ext cx="8229600" cy="5572143"/>
          </a:xfrm>
        </p:spPr>
        <p:txBody>
          <a:bodyPr/>
          <a:lstStyle/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6.1  final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关键字的应用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6.2  static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关键字的使用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单态设计模式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6.4  const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6.6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克隆对象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6.7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类中通用的方法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6.8  __call( )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方法的应用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6.9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自动加载类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6.10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对象串行化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956" y="117138"/>
            <a:ext cx="5400684" cy="649288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6.6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克隆对象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401080" cy="52371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有时可能需要根据一个对象完全克隆出一个一模一样的对象，而且克隆以后，两个对象互不干扰。因为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对象属于引用类型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普通的“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号属于引用赋值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，所有需要“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来复制一份。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90000"/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    格式：   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obj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= new Class();</a:t>
            </a:r>
            <a:endParaRPr lang="en-US" altLang="zh-CN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B0F0"/>
              </a:buClr>
              <a:buSzPct val="90000"/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$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objectcopy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=clone $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obj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;</a:t>
            </a:r>
            <a:endParaRPr lang="en-US" altLang="zh-CN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魔术方法：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_ _clone()</a:t>
            </a:r>
            <a:r>
              <a:rPr lang="en-US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当执行</a:t>
            </a:r>
            <a:r>
              <a:rPr lang="en-US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clone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克隆时会自动调用的方法</a:t>
            </a:r>
            <a:r>
              <a:rPr lang="en-US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  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主要用于解决对象中特殊属性的复制操作。</a:t>
            </a:r>
            <a:endParaRPr lang="en-US" altLang="zh-CN" sz="22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endParaRPr lang="zh-CN" altLang="en-US" sz="22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178783" y="836315"/>
            <a:ext cx="8812213" cy="550862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__clone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 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在对象克隆时自动调用此方法，用来为新对象重新赋值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我是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$that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的副本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为副本对象中的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属性重新赋值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为副本对象中的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属性重新赋值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 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我的名字：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，性别：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sex.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，年龄：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age.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Person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张三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创建对象并通过构造方法为对象中所有成员属性赋初值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clone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clone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克隆（复制）对象，并自动调用类中的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__clone()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调用原对象中的说话方法，打印原对象中的全部属性值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$p2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调用副本对象中的说话方法，打印出克隆对象的全部属性值</a:t>
            </a:r>
            <a:endParaRPr lang="en-US" altLang="zh-CN" sz="1600" dirty="0">
              <a:solidFill>
                <a:srgbClr val="008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144" y="116499"/>
            <a:ext cx="8229600" cy="628668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6.7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类中通用的方法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 )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80" y="857232"/>
            <a:ext cx="8643938" cy="214314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魔术方法“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__</a:t>
            </a:r>
            <a:r>
              <a:rPr lang="en-US" altLang="zh-CN" sz="2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toString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”是快速获取对象的字符串表示的最快捷方式。即当我们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直接要输出一个对象时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echo $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a,print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$a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，那么会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自动调用的此魔术方法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ts val="32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__</a:t>
            </a:r>
            <a:r>
              <a:rPr lang="en-US" altLang="zh-CN" sz="2200" b="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toString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方法必须返回一个字串类型的值。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8179" y="2714620"/>
            <a:ext cx="8205787" cy="329247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声明一个测试类，在类中声明一个成员属性和一个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__toString()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TestClass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       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$foo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	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在类中声明的一个成员方法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$foo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通过构造方法传值为成员属性赋初值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foo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$foo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为成员属性赋值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__toString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在类中定义一个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__toString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 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foo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返回一个成员属性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$foo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的值</a:t>
            </a:r>
            <a:endParaRPr lang="zh-CN" altLang="en-US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TestClass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'Hello'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创建一个对象并赋值给对象引用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直接输出对象引用则自动调用了对象中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__toString()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方法输出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Hello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7155</Words>
  <Application>Kingsoft Office WPP</Application>
  <PresentationFormat>全屏显示(4:3)</PresentationFormat>
  <Paragraphs>252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PHP_2016_模板</vt:lpstr>
      <vt:lpstr>自定义设计方案_2</vt:lpstr>
      <vt:lpstr>PowerPoint 演示文稿</vt:lpstr>
      <vt:lpstr>  PHP面向对象的设计04</vt:lpstr>
      <vt:lpstr>课前复习</vt:lpstr>
      <vt:lpstr>预习检查</vt:lpstr>
      <vt:lpstr>本章任务</vt:lpstr>
      <vt:lpstr>6. 常见的关键字和魔术方法</vt:lpstr>
      <vt:lpstr>6.6 克隆对象</vt:lpstr>
      <vt:lpstr>PowerPoint 演示文稿</vt:lpstr>
      <vt:lpstr>6.7 类中通用的方法__toString( )</vt:lpstr>
      <vt:lpstr>6.8  通过__call( )方法处理错误调用</vt:lpstr>
      <vt:lpstr>PowerPoint 演示文稿</vt:lpstr>
      <vt:lpstr>6.9 自动加载类</vt:lpstr>
      <vt:lpstr>PowerPoint 演示文稿</vt:lpstr>
      <vt:lpstr>6.10  对象串行化</vt:lpstr>
      <vt:lpstr>PowerPoint 演示文稿</vt:lpstr>
      <vt:lpstr>PowerPoint 演示文稿</vt:lpstr>
      <vt:lpstr>PowerPoint 演示文稿</vt:lpstr>
      <vt:lpstr>6.11 类型约束</vt:lpstr>
      <vt:lpstr>PowerPoint 演示文稿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18</cp:revision>
  <dcterms:created xsi:type="dcterms:W3CDTF">2015-12-14T15:02:00Z</dcterms:created>
  <dcterms:modified xsi:type="dcterms:W3CDTF">2016-03-13T06:48:12Z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