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3"/>
  </p:sldMasterIdLst>
  <p:notesMasterIdLst>
    <p:notesMasterId r:id="rId21"/>
  </p:notesMasterIdLst>
  <p:sldIdLst>
    <p:sldId id="339" r:id="rId4"/>
    <p:sldId id="291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4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.jpe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7.GIF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9" Type="http://schemas.openxmlformats.org/officeDocument/2006/relationships/theme" Target="../theme/theme2.xml"/><Relationship Id="rId18" Type="http://schemas.openxmlformats.org/officeDocument/2006/relationships/image" Target="../media/image7.GIF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3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8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jpeg"/><Relationship Id="rId2" Type="http://schemas.openxmlformats.org/officeDocument/2006/relationships/image" Target="../media/image24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2410" y="188595"/>
            <a:ext cx="5923915" cy="47752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7.2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接口技术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57233"/>
            <a:ext cx="8572500" cy="5380056"/>
          </a:xfrm>
        </p:spPr>
        <p:txBody>
          <a:bodyPr/>
          <a:lstStyle/>
          <a:p>
            <a:pPr>
              <a:lnSpc>
                <a:spcPts val="3200"/>
              </a:lnSpc>
              <a:buClr>
                <a:srgbClr val="00B0F0"/>
              </a:buClr>
              <a:buFont typeface="Wingdings" pitchFamily="2" charset="2"/>
              <a:defRPr/>
            </a:pPr>
            <a:r>
              <a:rPr lang="en-GB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与大多数面向对象编程语言一样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不支持多重继承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也就是说每个类只能继承一个父类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为了解决这个这个问题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en-GB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引入了接口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接口的思想是指定了一个实现了该接口的类必须实现的一系列函数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ts val="32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  <a:defRPr/>
            </a:pP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如果在一个抽象类中包含的只有抽象方法，可以将其定义为</a:t>
            </a: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interface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(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接口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)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，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用</a:t>
            </a: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implements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(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实现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)</a:t>
            </a: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关键字使用它。</a:t>
            </a:r>
            <a:b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</a:b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</a:rPr>
              <a:t>定义格式：</a:t>
            </a:r>
            <a:r>
              <a:rPr lang="zh-CN" altLang="en-GB" sz="200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       </a:t>
            </a: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interface  </a:t>
            </a:r>
            <a:r>
              <a:rPr lang="zh-CN" altLang="en-GB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接口名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称</a:t>
            </a: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{</a:t>
            </a:r>
            <a:endParaRPr lang="en-GB" altLang="zh-CN" sz="2000" dirty="0" smtClean="0">
              <a:solidFill>
                <a:srgbClr val="C000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marL="0" indent="0">
              <a:lnSpc>
                <a:spcPts val="3200"/>
              </a:lnSpc>
              <a:buClr>
                <a:srgbClr val="00B0F0"/>
              </a:buClr>
              <a:buSzPct val="90000"/>
              <a:buNone/>
              <a:defRPr/>
            </a:pP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常量成员    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(</a:t>
            </a:r>
            <a:r>
              <a:rPr lang="zh-CN" altLang="en-US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使用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const</a:t>
            </a:r>
            <a:r>
              <a:rPr lang="zh-CN" altLang="en-US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关键字定义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)</a:t>
            </a:r>
            <a:endParaRPr lang="en-US" altLang="zh-CN" sz="2000" b="0" dirty="0" smtClean="0">
              <a:solidFill>
                <a:schemeClr val="bg2">
                  <a:lumMod val="75000"/>
                </a:schemeClr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marL="0" indent="0">
              <a:lnSpc>
                <a:spcPts val="3200"/>
              </a:lnSpc>
              <a:buClr>
                <a:srgbClr val="00B0F0"/>
              </a:buClr>
              <a:buSzPct val="90000"/>
              <a:buNone/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   		                          //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抽象方法    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(</a:t>
            </a:r>
            <a:r>
              <a:rPr lang="zh-CN" altLang="en-US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不需要使用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abstract</a:t>
            </a:r>
            <a:r>
              <a:rPr lang="zh-CN" altLang="en-US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关键字</a:t>
            </a:r>
            <a:r>
              <a:rPr lang="en-US" altLang="zh-CN" sz="2000" b="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)</a:t>
            </a:r>
            <a:endParaRPr lang="en-GB" altLang="zh-CN" sz="2000" b="0" dirty="0" smtClean="0">
              <a:solidFill>
                <a:schemeClr val="bg2">
                  <a:lumMod val="75000"/>
                </a:schemeClr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marL="0" indent="0">
              <a:lnSpc>
                <a:spcPts val="3200"/>
              </a:lnSpc>
              <a:buClr>
                <a:srgbClr val="00B0F0"/>
              </a:buClr>
              <a:buSzPct val="90000"/>
              <a:buNone/>
              <a:defRPr/>
            </a:pP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                  }</a:t>
            </a:r>
            <a:br>
              <a:rPr lang="en-GB" altLang="zh-CN" sz="20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</a:br>
            <a:r>
              <a:rPr lang="en-GB" altLang="zh-CN" sz="200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微软雅黑" charset="0"/>
                <a:ea typeface="微软雅黑" charset="0"/>
                <a:cs typeface="Arial" pitchFamily="34" charset="0"/>
              </a:rPr>
              <a:t>使用格式：      </a:t>
            </a: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class   </a:t>
            </a:r>
            <a:r>
              <a:rPr lang="zh-CN" altLang="en-GB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类名   </a:t>
            </a: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implements   </a:t>
            </a:r>
            <a:r>
              <a:rPr lang="zh-CN" altLang="en-GB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接口名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1,</a:t>
            </a:r>
            <a:r>
              <a:rPr lang="zh-CN" altLang="en-GB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接口名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2</a:t>
            </a:r>
            <a:r>
              <a:rPr lang="en-GB" altLang="zh-CN" sz="200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{ ... ...  }</a:t>
            </a:r>
            <a:br>
              <a:rPr lang="en-GB" altLang="zh-CN" sz="2000" b="0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</a:br>
            <a:r>
              <a:rPr lang="zh-CN" altLang="en-GB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当一个类在继承了一个接口后，它必须实现即覆盖该接口的所有方法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才可以实例化使用，否则即为抽象类。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323246" y="836594"/>
            <a:ext cx="8643937" cy="550862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声明一个接口使用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关键字，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为接口名称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One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CONSTANT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'CONSTANT value'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在接口中声明常量成员属性和在类中声明一样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fun1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在接口中声明一个抽象方法“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fun1()”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fun2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在接口中声明另一个抽象方法“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fun2()”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声明一个抽象类去实现接口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中的第二个方法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abstract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Three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One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fun2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只实现接口中的一个抽象方法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具体的实现内容由子类自决定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声明一个类实现接口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中的全部抽象方法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Four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One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fun1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实现接口中第一个方法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具体的实现内容由子类自决定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fun2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实现接口中的第二个方法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具体的实现内容由子类自决定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541" y="116182"/>
            <a:ext cx="6472254" cy="55721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微软雅黑" charset="0"/>
                <a:ea typeface="微软雅黑" charset="0"/>
              </a:rPr>
              <a:t>                            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抽象类与接口的区别</a:t>
            </a:r>
            <a:endParaRPr sz="2800">
              <a:latin typeface="微软雅黑" charset="0"/>
              <a:ea typeface="微软雅黑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9"/>
          </p:nvPr>
        </p:nvSpPr>
        <p:spPr>
          <a:xfrm>
            <a:off x="539085" y="908986"/>
            <a:ext cx="8401080" cy="4929221"/>
          </a:xfrm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ts val="38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抽象类表示该类中可能已经有一些方法的具体定义。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ts val="38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接口就仅仅只能定义各个方法的界面，不能有具体的实现代码在成员方法中。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用法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ts val="38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抽象类是子类用来继承的，当父类已有实际功能的方法时，该方法在子类中可以不必实现。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ts val="38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实现一个接口，必须实现接口中所有定义的方法，不能遗漏任何一个。</a:t>
            </a:r>
            <a:endParaRPr lang="zh-CN" altLang="en-US" sz="22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8.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多态性的应用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229600" cy="52371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对象的多态性是指在父类中定义的属性或行为被子类继承之后，可以具有不同的数据类型或表现出不同的行为。这使得同一个属性或行为在父类及其各个子类中具有不同的语义。</a:t>
            </a:r>
            <a:endParaRPr lang="zh-CN" altLang="en-GB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几何图形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方法，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椭圆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多边形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几何图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的子类，其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GB" altLang="zh-CN" sz="2400" b="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GB" sz="2400" b="0" dirty="0" smtClean="0">
                <a:latin typeface="微软雅黑" pitchFamily="34" charset="-122"/>
                <a:ea typeface="微软雅黑" pitchFamily="34" charset="-122"/>
              </a:rPr>
              <a:t>方法功能不同。</a:t>
            </a:r>
            <a:endParaRPr lang="zh-CN" altLang="en-GB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00B0F0"/>
              </a:buClr>
              <a:buSzPct val="90000"/>
              <a:buFont typeface="Wingdings" pitchFamily="2" charset="2"/>
              <a:buChar char="n"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394970" y="836594"/>
            <a:ext cx="8469313" cy="542607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定义一个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接口，让每个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设略都遵守这个规范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USB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声明一个电脑类， 去使用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设置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Computer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电脑类中的一个方法可以应用任何一种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设备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useUSB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$usb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$usb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$computer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Computer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实例化一个电脑类的对象       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$computer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useUSB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Ukey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为电脑插入一个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键盘设备，并运行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$computer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useUSB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Umouse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为电脑插入一个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鼠标设备，并运行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2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$computer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useUSB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Ustore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为电脑插入一个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存储设备，并运行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251460" y="836594"/>
            <a:ext cx="8501063" cy="546100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扩展一个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键盘设置，实现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接口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Ukey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USB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按键盘的功能实现接口中的方法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运行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键盘设备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扩展一个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鼠标设置，实现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接口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Umouse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USB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  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按鼠标的功能实现接口中的方法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运行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鼠标设备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扩展一个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存储设置，实现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接口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Ustore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USB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	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按存储的功能实现接口中的方法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运行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USB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存储设备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000364" y="142852"/>
            <a:ext cx="5686436" cy="585786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总  结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942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>
                <a:latin typeface="微软雅黑" charset="0"/>
                <a:ea typeface="微软雅黑" charset="0"/>
              </a:rPr>
              <a:t>  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本章必须掌握的知识点：</a:t>
            </a:r>
            <a:endParaRPr lang="en-US" altLang="zh-CN" sz="28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ct val="150000"/>
              </a:lnSpc>
              <a:buClrTx/>
              <a:buBlip>
                <a:blip r:embed="rId1"/>
              </a:buBlip>
            </a:pPr>
            <a:r>
              <a:rPr lang="zh-CN" altLang="en-US" sz="2400" dirty="0" smtClean="0">
                <a:latin typeface="微软雅黑" charset="0"/>
                <a:ea typeface="微软雅黑" charset="0"/>
              </a:rPr>
              <a:t>抽象类的定义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ct val="150000"/>
              </a:lnSpc>
              <a:buClrTx/>
              <a:buBlip>
                <a:blip r:embed="rId2"/>
              </a:buBlip>
            </a:pPr>
            <a:r>
              <a:rPr lang="zh-CN" altLang="en-US" sz="2400" dirty="0" smtClean="0">
                <a:latin typeface="微软雅黑" charset="0"/>
                <a:ea typeface="微软雅黑" charset="0"/>
              </a:rPr>
              <a:t>接口的定义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  <a:p>
            <a:pPr lvl="1">
              <a:lnSpc>
                <a:spcPct val="150000"/>
              </a:lnSpc>
              <a:buClrTx/>
              <a:buBlip>
                <a:blip r:embed="rId3"/>
              </a:buBlip>
            </a:pPr>
            <a:r>
              <a:rPr lang="zh-CN" altLang="en-US" sz="2400" dirty="0" smtClean="0">
                <a:latin typeface="微软雅黑" charset="0"/>
                <a:ea typeface="微软雅黑" charset="0"/>
              </a:rPr>
              <a:t>多态的应用</a:t>
            </a:r>
            <a:endParaRPr lang="en-US" altLang="zh-CN" sz="2400" dirty="0" smtClean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itxdl.cn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lang="en-US" altLang="zh-CN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PHP</a:t>
            </a:r>
            <a:r>
              <a:rPr lang="zh-CN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面向对象的设计</a:t>
            </a:r>
            <a:r>
              <a:rPr lang="en-US" altLang="zh-CN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2" charset="-122"/>
                <a:ea typeface="黑体" pitchFamily="2" charset="-122"/>
                <a:sym typeface="+mn-ea"/>
              </a:rPr>
              <a:t>05</a:t>
            </a:r>
            <a:endParaRPr lang="en-US" altLang="zh-CN" sz="4000" smtClean="0">
              <a:solidFill>
                <a:schemeClr val="tx1">
                  <a:lumMod val="95000"/>
                  <a:lumOff val="5000"/>
                </a:schemeClr>
              </a:solidFill>
              <a:latin typeface="黑体" pitchFamily="2" charset="-122"/>
              <a:ea typeface="黑体" pitchFamily="2" charset="-122"/>
              <a:sym typeface="+mn-ea"/>
            </a:endParaRP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  <a:endParaRPr lang="zh-CN" altLang="en-US" sz="2000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zh-CN" altLang="en-US" dirty="0"/>
              <a:t>课前复习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83550" y="908668"/>
            <a:ext cx="8072494" cy="45720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1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类的封装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封装后属性和方法的访问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Clr>
                <a:srgbClr val="FF0000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魔术方法：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__get()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isset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__unset()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941" y="1052497"/>
            <a:ext cx="7754964" cy="4897453"/>
          </a:xfrm>
        </p:spPr>
        <p:txBody>
          <a:bodyPr/>
          <a:lstStyle/>
          <a:p>
            <a:pPr marL="0" indent="0">
              <a:buClr>
                <a:srgbClr val="FFC000"/>
              </a:buClr>
              <a:buFont typeface="Wingdings" pitchFamily="2" charset="2"/>
            </a:pPr>
            <a:r>
              <a:rPr lang="zh-CN" altLang="en-US" sz="2400" dirty="0" smtClean="0"/>
              <a:t>类的继承？</a:t>
            </a:r>
            <a:endParaRPr lang="en-US" altLang="zh-CN" sz="2400" dirty="0" smtClean="0"/>
          </a:p>
          <a:p>
            <a:pPr>
              <a:buClr>
                <a:srgbClr val="FFC000"/>
              </a:buClr>
              <a:buSzPct val="90000"/>
              <a:buFont typeface="Wingdings" pitchFamily="2" charset="2"/>
              <a:buChar char="n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052620" y="1171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+mj-ea"/>
              </a:rPr>
              <a:t>本章任务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57224" y="857232"/>
            <a:ext cx="7215238" cy="5286378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/>
              <a:t>1. </a:t>
            </a:r>
            <a:r>
              <a:rPr lang="zh-CN" altLang="en-US" sz="2400" b="0" dirty="0" smtClean="0"/>
              <a:t>面向对象的介绍</a:t>
            </a:r>
            <a:endParaRPr lang="en-US" altLang="zh-CN" sz="24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/>
              <a:t>2. </a:t>
            </a:r>
            <a:r>
              <a:rPr lang="zh-CN" altLang="en-US" sz="2400" b="0" dirty="0" smtClean="0"/>
              <a:t>如何抽象一个类</a:t>
            </a:r>
            <a:endParaRPr lang="en-US" altLang="zh-CN" sz="24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/>
              <a:t>3. </a:t>
            </a:r>
            <a:r>
              <a:rPr lang="zh-CN" altLang="en-US" sz="2400" b="0" dirty="0" smtClean="0"/>
              <a:t>通过类实例化对象</a:t>
            </a:r>
            <a:endParaRPr lang="en-US" altLang="zh-CN" sz="24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/>
              <a:t>4. </a:t>
            </a:r>
            <a:r>
              <a:rPr lang="zh-CN" altLang="en-US" sz="2400" b="0" dirty="0" smtClean="0"/>
              <a:t>封装性</a:t>
            </a:r>
            <a:endParaRPr lang="en-US" altLang="zh-CN" sz="24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/>
              <a:t>5. </a:t>
            </a:r>
            <a:r>
              <a:rPr lang="zh-CN" altLang="en-US" sz="2400" b="0" dirty="0" smtClean="0"/>
              <a:t>继承性</a:t>
            </a:r>
            <a:endParaRPr lang="en-US" altLang="zh-CN" sz="2400" b="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/>
              <a:t>6. </a:t>
            </a:r>
            <a:r>
              <a:rPr lang="zh-CN" altLang="en-US" sz="2400" b="0" dirty="0" smtClean="0"/>
              <a:t>常见的</a:t>
            </a:r>
            <a:r>
              <a:rPr lang="zh-CN" alt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关键字和魔术方法</a:t>
            </a:r>
            <a:endParaRPr lang="en-US" altLang="zh-CN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>
                <a:solidFill>
                  <a:srgbClr val="FF0000"/>
                </a:solidFill>
              </a:rPr>
              <a:t>7.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抽象类与接口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b="0" dirty="0" smtClean="0">
                <a:solidFill>
                  <a:srgbClr val="FF0000"/>
                </a:solidFill>
              </a:rPr>
              <a:t>8.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多态性的应用</a:t>
            </a:r>
            <a:endParaRPr lang="en-US" altLang="zh-CN" sz="2400" b="0" dirty="0" smtClean="0">
              <a:solidFill>
                <a:srgbClr val="FF0000"/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 smtClean="0"/>
              <a:t>9. </a:t>
            </a:r>
            <a:r>
              <a:rPr lang="zh-CN" altLang="en-US" sz="2400" dirty="0" smtClean="0"/>
              <a:t>命名空间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375" y="1171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7.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抽象类与接口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375" y="908668"/>
            <a:ext cx="8286808" cy="52864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7.1 </a:t>
            </a:r>
            <a:r>
              <a:rPr lang="zh-CN" altLang="en-US" sz="2400" dirty="0" smtClean="0"/>
              <a:t>抽象方法和抽象类</a:t>
            </a:r>
            <a:endParaRPr lang="zh-CN" altLang="en-US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7.2 </a:t>
            </a:r>
            <a:r>
              <a:rPr lang="zh-CN" altLang="en-US" sz="2400" dirty="0" smtClean="0"/>
              <a:t>接口技术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280" y="188890"/>
            <a:ext cx="7372350" cy="500063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7.1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抽象方法和抽象类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857232"/>
            <a:ext cx="8572500" cy="5286375"/>
          </a:xfrm>
        </p:spPr>
        <p:txBody>
          <a:bodyPr/>
          <a:lstStyle/>
          <a:p>
            <a:pPr eaLnBrk="1" hangingPunct="1">
              <a:lnSpc>
                <a:spcPts val="2300"/>
              </a:lnSpc>
              <a:buClr>
                <a:srgbClr val="00B0F0"/>
              </a:buClr>
              <a:buFont typeface="Wingdings" pitchFamily="2" charset="2"/>
            </a:pPr>
            <a:r>
              <a:rPr lang="zh-CN" altLang="en-GB" sz="2200" b="0" dirty="0" smtClean="0">
                <a:latin typeface="微软雅黑" charset="0"/>
                <a:ea typeface="微软雅黑" charset="0"/>
              </a:rPr>
              <a:t>在</a:t>
            </a:r>
            <a:r>
              <a:rPr lang="en-GB" altLang="zh-CN" sz="2200" b="0" dirty="0" smtClean="0">
                <a:latin typeface="微软雅黑" charset="0"/>
                <a:ea typeface="微软雅黑" charset="0"/>
              </a:rPr>
              <a:t>OOP</a:t>
            </a:r>
            <a:r>
              <a:rPr lang="zh-CN" altLang="en-GB" sz="2200" b="0" dirty="0" smtClean="0">
                <a:latin typeface="微软雅黑" charset="0"/>
                <a:ea typeface="微软雅黑" charset="0"/>
              </a:rPr>
              <a:t>语言中，一个类可以有一个或多个子类，而每个类都有至少一个公有方法做为外部代码访问其的接口。而抽象方法就是为了方便继承而引入的。</a:t>
            </a:r>
            <a:endParaRPr lang="zh-CN" altLang="en-GB" sz="22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2300"/>
              </a:lnSpc>
              <a:buClr>
                <a:srgbClr val="00B0F0"/>
              </a:buClr>
              <a:buFont typeface="Wingdings" pitchFamily="2" charset="2"/>
              <a:buBlip>
                <a:blip r:embed="rId1"/>
              </a:buBlip>
            </a:pPr>
            <a:r>
              <a:rPr lang="zh-CN" altLang="en-US" sz="2200" b="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当类中有一个方法，他没有方法体，也就是没有花括号，直接分号结束，象这种方法我们叫抽象方法，必须使用关键字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abstract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定义。</a:t>
            </a:r>
            <a:endParaRPr lang="en-US" altLang="zh-CN" sz="2200" b="0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2300"/>
              </a:lnSpc>
              <a:buClr>
                <a:srgbClr val="00B0F0"/>
              </a:buClr>
              <a:buNone/>
            </a:pPr>
            <a:r>
              <a:rPr lang="zh-CN" altLang="en-US" sz="2000" b="0" dirty="0" smtClean="0">
                <a:latin typeface="微软雅黑" charset="0"/>
                <a:ea typeface="微软雅黑" charset="0"/>
              </a:rPr>
              <a:t>如： 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public abstract function fun();</a:t>
            </a:r>
            <a:endParaRPr lang="en-US" altLang="zh-CN" sz="2000" b="0" dirty="0" smtClean="0">
              <a:solidFill>
                <a:srgbClr val="C000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eaLnBrk="1" hangingPunct="1">
              <a:lnSpc>
                <a:spcPts val="2300"/>
              </a:lnSpc>
              <a:buClr>
                <a:srgbClr val="00B0F0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2200" b="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包含这种方法的类必须是抽象类也要使用关键字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abstract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加以声明。（即使用关键字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abstract 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修饰的类为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charset="0"/>
                <a:ea typeface="微软雅黑" charset="0"/>
              </a:rPr>
              <a:t>抽象类</a:t>
            </a:r>
            <a:r>
              <a:rPr lang="zh-CN" altLang="en-US" sz="2200" b="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200" b="0" dirty="0" smtClean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2300"/>
              </a:lnSpc>
              <a:buClr>
                <a:srgbClr val="00B0F0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抽象类的特点：</a:t>
            </a:r>
            <a:endParaRPr lang="zh-CN" altLang="en-US" sz="2200" b="0" dirty="0" smtClean="0"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2300"/>
              </a:lnSpc>
              <a:buClr>
                <a:srgbClr val="00B0F0"/>
              </a:buClr>
              <a:buNone/>
            </a:pPr>
            <a:r>
              <a:rPr lang="zh-CN" altLang="en-US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不能实例化，也就</a:t>
            </a:r>
            <a:r>
              <a:rPr lang="en-US" altLang="zh-CN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new</a:t>
            </a:r>
            <a:r>
              <a:rPr lang="zh-CN" altLang="en-US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成对象</a:t>
            </a:r>
            <a:endParaRPr lang="zh-CN" altLang="en-US" sz="2000" b="0" dirty="0" smtClean="0">
              <a:solidFill>
                <a:srgbClr val="9A400E"/>
              </a:solidFill>
              <a:latin typeface="微软雅黑" charset="0"/>
              <a:ea typeface="微软雅黑" charset="0"/>
            </a:endParaRPr>
          </a:p>
          <a:p>
            <a:pPr lvl="1" eaLnBrk="1" hangingPunct="1">
              <a:lnSpc>
                <a:spcPts val="2300"/>
              </a:lnSpc>
              <a:buClr>
                <a:srgbClr val="00B0F0"/>
              </a:buClr>
              <a:buNone/>
            </a:pPr>
            <a:r>
              <a:rPr lang="zh-CN" altLang="en-US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若想使用抽象类，就必须定义一个类去继承这个抽象类，并定义覆盖父类的抽象方法</a:t>
            </a:r>
            <a:r>
              <a:rPr lang="en-US" altLang="zh-CN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(</a:t>
            </a:r>
            <a:r>
              <a:rPr lang="zh-CN" altLang="en-US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实现抽象方法</a:t>
            </a:r>
            <a:r>
              <a:rPr lang="en-US" altLang="zh-CN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)</a:t>
            </a:r>
            <a:r>
              <a:rPr lang="zh-CN" altLang="en-US" sz="2000" b="0" dirty="0" smtClean="0">
                <a:solidFill>
                  <a:srgbClr val="9A400E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000" b="0" dirty="0" smtClean="0">
              <a:solidFill>
                <a:srgbClr val="9A400E"/>
              </a:solidFill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2300"/>
              </a:lnSpc>
              <a:buClr>
                <a:srgbClr val="00B0F0"/>
              </a:buClr>
              <a:buFont typeface="Wingdings" pitchFamily="2" charset="2"/>
              <a:buBlip>
                <a:blip r:embed="rId4"/>
              </a:buBlip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其实抽象类对于子类（实现类），有一个约束的作用，</a:t>
            </a:r>
            <a:endParaRPr lang="zh-CN" altLang="en-US" sz="2200" b="0" dirty="0" smtClean="0">
              <a:latin typeface="微软雅黑" charset="0"/>
              <a:ea typeface="微软雅黑" charset="0"/>
            </a:endParaRPr>
          </a:p>
          <a:p>
            <a:pPr eaLnBrk="1" hangingPunct="1">
              <a:lnSpc>
                <a:spcPts val="2300"/>
              </a:lnSpc>
              <a:buClr>
                <a:srgbClr val="00B0F0"/>
              </a:buClr>
              <a:buFont typeface="Wingdings" pitchFamily="2" charset="2"/>
              <a:buBlip>
                <a:blip r:embed="rId5"/>
              </a:buBlip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含有抽象方法的类肯定是抽象类，但是不是所有的抽象类都必须包含抽象方法。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538798" y="836277"/>
            <a:ext cx="8358187" cy="526256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cs typeface="Arial" pitchFamily="34" charset="0"/>
              </a:rPr>
              <a:t>&lt;?php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声明一个抽象类，要使用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abstract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关键字标识</a:t>
            </a:r>
            <a:endParaRPr lang="zh-CN" altLang="en-US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abstract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    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声明一个存储人的名字的成员</a:t>
            </a:r>
            <a:endParaRPr lang="zh-CN" altLang="en-US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protected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$country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声明一个存储人的国家的成员</a:t>
            </a: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</a:t>
            </a:r>
            <a:endParaRPr lang="zh-CN" altLang="en-US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pubic function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__construct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cs typeface="Arial" pitchFamily="34" charset="0"/>
              </a:rPr>
              <a:t>""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$country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808080"/>
                </a:solidFill>
                <a:cs typeface="Arial" pitchFamily="34" charset="0"/>
              </a:rPr>
              <a:t>"china"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name 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$name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 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country 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cs typeface="Arial" pitchFamily="34" charset="0"/>
              </a:rPr>
              <a:t>$country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}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在抽象类中声明一个没有方法体的抽象方法，使用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abstract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关键字标识</a:t>
            </a:r>
            <a:endParaRPr lang="zh-CN" altLang="en-US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public abstract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在抽象类中声明另一个没有方法体的抽象方法，使用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abstract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关键字标识</a:t>
            </a:r>
            <a:endParaRPr lang="zh-CN" altLang="en-US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public abstract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eat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在抽象类中可以声明正常的非抽象的方法</a:t>
            </a:r>
            <a:endParaRPr lang="zh-CN" altLang="en-US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run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(){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     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cs typeface="Arial" pitchFamily="34" charset="0"/>
              </a:rPr>
              <a:t>使用两条腿走路</a:t>
            </a:r>
            <a:r>
              <a:rPr lang="en-US" altLang="zh-CN" sz="1600" dirty="0">
                <a:solidFill>
                  <a:srgbClr val="808080"/>
                </a:solidFill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cs typeface="Arial" pitchFamily="34" charset="0"/>
              </a:rPr>
              <a:t>有方法体，输出一条语句</a:t>
            </a:r>
            <a:endParaRPr lang="zh-CN" altLang="en-US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}</a:t>
            </a:r>
            <a:endParaRPr lang="en-US" altLang="zh-CN" sz="1600" dirty="0"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cs typeface="Arial" pitchFamily="34" charset="0"/>
              </a:rPr>
              <a:t>}</a:t>
            </a:r>
            <a:endParaRPr lang="en-US" altLang="zh-CN" sz="16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179070" y="836594"/>
            <a:ext cx="8858250" cy="550862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50000"/>
              </a:schemeClr>
            </a:solidFill>
            <a:prstDash val="sysDash"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声明一个类去继承抽象类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Person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ChineseMan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将父类中的抽象方法覆盖，按自己的需求去实现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是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country.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人，讲汉语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实现的内容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将父类中的抽象方法覆盖，按自己的需求去实现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eat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$this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使用筷子吃饭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&lt;br&gt;"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实现的内容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声明另一个类去继承抽象类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Person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Americans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extends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此处省略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... ....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$chineseMan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ChineseMan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高洛峰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中国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将第一个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的子类实例化对象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$americans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Americans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"alex"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美国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将第二个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的子类实例化对象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$chineseMan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通过第一个对象调用子类中已经实例父类中抽象方法的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say()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$chineseMan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eat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通过第一个对象调用子类中已经实例父类中抽象方法的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eat()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$americans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通过第二个对象调用子类中已经实例父类中抽象方法的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say()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$americans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eat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通过第二个对象调用子类中已经实例父类中抽象方法的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eat()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方法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4713</Words>
  <Application>Kingsoft Office WPP</Application>
  <PresentationFormat>全屏显示(4:3)</PresentationFormat>
  <Paragraphs>192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PHP_2016_模板</vt:lpstr>
      <vt:lpstr>自定义设计方案_2</vt:lpstr>
      <vt:lpstr>PowerPoint 演示文稿</vt:lpstr>
      <vt:lpstr>PHP面向对象的设计05</vt:lpstr>
      <vt:lpstr>课前复习</vt:lpstr>
      <vt:lpstr>预习检查</vt:lpstr>
      <vt:lpstr>本章任务</vt:lpstr>
      <vt:lpstr>7.  抽象类与接口</vt:lpstr>
      <vt:lpstr>7.1  抽象方法和抽象类</vt:lpstr>
      <vt:lpstr>PowerPoint 演示文稿</vt:lpstr>
      <vt:lpstr>PowerPoint 演示文稿</vt:lpstr>
      <vt:lpstr>7.2 接口技术</vt:lpstr>
      <vt:lpstr>PowerPoint 演示文稿</vt:lpstr>
      <vt:lpstr>                            抽象类与接口的区别</vt:lpstr>
      <vt:lpstr>8.  多态性的应用</vt:lpstr>
      <vt:lpstr>PowerPoint 演示文稿</vt:lpstr>
      <vt:lpstr>PowerPoint 演示文稿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Administrator</cp:lastModifiedBy>
  <cp:revision>11</cp:revision>
  <dcterms:created xsi:type="dcterms:W3CDTF">2015-12-14T15:02:00Z</dcterms:created>
  <dcterms:modified xsi:type="dcterms:W3CDTF">2016-03-13T06:49:03Z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