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3"/>
  </p:sldMasterIdLst>
  <p:notesMasterIdLst>
    <p:notesMasterId r:id="rId21"/>
  </p:notesMasterIdLst>
  <p:sldIdLst>
    <p:sldId id="339" r:id="rId4"/>
    <p:sldId id="291" r:id="rId5"/>
    <p:sldId id="359" r:id="rId6"/>
    <p:sldId id="360" r:id="rId7"/>
    <p:sldId id="361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47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0" autoAdjust="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93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409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单击此处编辑母版文本样式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第二级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第三级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第四级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第五级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410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87484DA-CB6D-42E2-A507-9D0A294CE22D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A87484DA-CB6D-42E2-A507-9D0A294CE22D}" type="slidenum">
              <a:rPr lang="zh-CN" altLang="en-US"/>
            </a:fld>
            <a:endParaRPr lang="zh-CN" altLang="en-US" sz="12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p>
            <a:pPr indent="0">
              <a:buNone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8009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6075"/>
            <a:ext cx="2057400" cy="578008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6075"/>
            <a:ext cx="6052930" cy="578008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6500858" cy="571480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286808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8"/>
            <a:ext cx="8229600" cy="785794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0034" y="1000108"/>
            <a:ext cx="3886200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00108"/>
            <a:ext cx="3886200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1000108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522765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1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500">
                <a:latin typeface="微软雅黑" pitchFamily="34" charset="-122"/>
                <a:ea typeface="微软雅黑" pitchFamily="34" charset="-122"/>
              </a:defRPr>
            </a:lvl4pPr>
            <a:lvl5pPr>
              <a:defRPr sz="1500">
                <a:latin typeface="微软雅黑" pitchFamily="34" charset="-122"/>
                <a:ea typeface="微软雅黑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714620"/>
            <a:ext cx="2949178" cy="350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jpeg"/><Relationship Id="rId7" Type="http://schemas.openxmlformats.org/officeDocument/2006/relationships/image" Target="../media/image2.jpe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7.GIF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9" Type="http://schemas.openxmlformats.org/officeDocument/2006/relationships/theme" Target="../theme/theme2.xml"/><Relationship Id="rId18" Type="http://schemas.openxmlformats.org/officeDocument/2006/relationships/image" Target="../media/image7.GIF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64318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PHP_GD</a:t>
            </a:r>
            <a:r>
              <a:rPr lang="zh-CN" altLang="en-US" smtClean="0"/>
              <a:t>库图像处理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buFont typeface="Arial" charset="0"/>
        <a:defRPr sz="36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0325"/>
            <a:ext cx="8229600" cy="796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复习上节课内容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000125"/>
            <a:ext cx="8229600" cy="5126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3"/>
        </a:buBlip>
        <a:defRPr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4"/>
        </a:buBlip>
        <a:defRPr sz="2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5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6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7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30.jpeg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自定义异常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05" y="908668"/>
            <a:ext cx="8229600" cy="5237180"/>
          </a:xfrm>
        </p:spPr>
        <p:txBody>
          <a:bodyPr/>
          <a:lstStyle/>
          <a:p>
            <a:pPr>
              <a:lnSpc>
                <a:spcPts val="25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</a:rPr>
              <a:t>&lt;?</a:t>
            </a:r>
            <a:r>
              <a:rPr lang="en-US" altLang="zh-CN" sz="1800" dirty="0" err="1" smtClean="0">
                <a:latin typeface="微软雅黑" charset="0"/>
                <a:ea typeface="微软雅黑" charset="0"/>
              </a:rPr>
              <a:t>php</a:t>
            </a:r>
            <a:endParaRPr lang="en-US" altLang="zh-CN" sz="1800" dirty="0" smtClean="0">
              <a:latin typeface="微软雅黑" charset="0"/>
              <a:ea typeface="微软雅黑" charset="0"/>
            </a:endParaRPr>
          </a:p>
          <a:p>
            <a:pPr>
              <a:lnSpc>
                <a:spcPts val="25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</a:rPr>
              <a:t>   try { //</a:t>
            </a:r>
            <a:r>
              <a:rPr lang="zh-CN" altLang="en-US" sz="1800" dirty="0" smtClean="0">
                <a:latin typeface="微软雅黑" charset="0"/>
                <a:ea typeface="微软雅黑" charset="0"/>
              </a:rPr>
              <a:t>使用自定义的异常类捕获一个异常，并处理异常</a:t>
            </a:r>
            <a:endParaRPr lang="zh-CN" altLang="en-US" sz="1800" dirty="0" smtClean="0">
              <a:latin typeface="微软雅黑" charset="0"/>
              <a:ea typeface="微软雅黑" charset="0"/>
            </a:endParaRPr>
          </a:p>
          <a:p>
            <a:pPr>
              <a:lnSpc>
                <a:spcPts val="2500"/>
              </a:lnSpc>
              <a:buFont typeface="Wingdings" pitchFamily="2" charset="2"/>
              <a:buNone/>
            </a:pPr>
            <a:r>
              <a:rPr lang="zh-CN" altLang="en-US" sz="1800" dirty="0" smtClean="0">
                <a:latin typeface="微软雅黑" charset="0"/>
                <a:ea typeface="微软雅黑" charset="0"/>
              </a:rPr>
              <a:t>		</a:t>
            </a:r>
            <a:r>
              <a:rPr lang="en-US" altLang="zh-CN" sz="1800" dirty="0" smtClean="0">
                <a:latin typeface="微软雅黑" charset="0"/>
                <a:ea typeface="微软雅黑" charset="0"/>
              </a:rPr>
              <a:t>$error = '</a:t>
            </a:r>
            <a:r>
              <a:rPr lang="zh-CN" altLang="en-US" sz="1800" dirty="0" smtClean="0">
                <a:latin typeface="微软雅黑" charset="0"/>
                <a:ea typeface="微软雅黑" charset="0"/>
              </a:rPr>
              <a:t>允许抛出这个错误</a:t>
            </a:r>
            <a:r>
              <a:rPr lang="en-US" altLang="zh-CN" sz="1800" dirty="0" smtClean="0">
                <a:latin typeface="微软雅黑" charset="0"/>
                <a:ea typeface="微软雅黑" charset="0"/>
              </a:rPr>
              <a:t>';       </a:t>
            </a:r>
            <a:endParaRPr lang="en-US" altLang="zh-CN" sz="1800" dirty="0" smtClean="0">
              <a:latin typeface="微软雅黑" charset="0"/>
              <a:ea typeface="微软雅黑" charset="0"/>
            </a:endParaRPr>
          </a:p>
          <a:p>
            <a:pPr>
              <a:lnSpc>
                <a:spcPts val="25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</a:rPr>
              <a:t>		throw new </a:t>
            </a:r>
            <a:r>
              <a:rPr lang="en-US" altLang="zh-CN" sz="1800" dirty="0" err="1" smtClean="0">
                <a:latin typeface="微软雅黑" charset="0"/>
                <a:ea typeface="微软雅黑" charset="0"/>
              </a:rPr>
              <a:t>MyException</a:t>
            </a:r>
            <a:r>
              <a:rPr lang="en-US" altLang="zh-CN" sz="1800" dirty="0" smtClean="0">
                <a:latin typeface="微软雅黑" charset="0"/>
                <a:ea typeface="微软雅黑" charset="0"/>
              </a:rPr>
              <a:t>($error);    </a:t>
            </a:r>
            <a:endParaRPr lang="en-US" altLang="zh-CN" sz="1800" dirty="0" smtClean="0">
              <a:latin typeface="微软雅黑" charset="0"/>
              <a:ea typeface="微软雅黑" charset="0"/>
            </a:endParaRPr>
          </a:p>
          <a:p>
            <a:pPr>
              <a:lnSpc>
                <a:spcPts val="25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</a:rPr>
              <a:t>         	//</a:t>
            </a:r>
            <a:r>
              <a:rPr lang="zh-CN" altLang="en-US" sz="1800" dirty="0" smtClean="0">
                <a:latin typeface="微软雅黑" charset="0"/>
                <a:ea typeface="微软雅黑" charset="0"/>
              </a:rPr>
              <a:t>创建一个自定义的异常类对象，通过</a:t>
            </a:r>
            <a:r>
              <a:rPr lang="en-US" altLang="zh-CN" sz="1800" dirty="0" smtClean="0">
                <a:latin typeface="微软雅黑" charset="0"/>
                <a:ea typeface="微软雅黑" charset="0"/>
              </a:rPr>
              <a:t>throw</a:t>
            </a:r>
            <a:r>
              <a:rPr lang="zh-CN" altLang="en-US" sz="1800" dirty="0" smtClean="0">
                <a:latin typeface="微软雅黑" charset="0"/>
                <a:ea typeface="微软雅黑" charset="0"/>
              </a:rPr>
              <a:t>语句抛出</a:t>
            </a:r>
            <a:endParaRPr lang="zh-CN" altLang="en-US" sz="1800" dirty="0" smtClean="0">
              <a:latin typeface="微软雅黑" charset="0"/>
              <a:ea typeface="微软雅黑" charset="0"/>
            </a:endParaRPr>
          </a:p>
          <a:p>
            <a:pPr>
              <a:lnSpc>
                <a:spcPts val="2500"/>
              </a:lnSpc>
              <a:buFont typeface="Wingdings" pitchFamily="2" charset="2"/>
              <a:buNone/>
            </a:pPr>
            <a:r>
              <a:rPr lang="zh-CN" altLang="en-US" sz="1800" dirty="0" smtClean="0">
                <a:latin typeface="微软雅黑" charset="0"/>
                <a:ea typeface="微软雅黑" charset="0"/>
              </a:rPr>
              <a:t>		</a:t>
            </a:r>
            <a:r>
              <a:rPr lang="en-US" altLang="zh-CN" sz="1800" dirty="0" smtClean="0">
                <a:latin typeface="微软雅黑" charset="0"/>
                <a:ea typeface="微软雅黑" charset="0"/>
              </a:rPr>
              <a:t>echo 'Never executed'; </a:t>
            </a:r>
            <a:endParaRPr lang="en-US" altLang="zh-CN" sz="1800" dirty="0" smtClean="0">
              <a:latin typeface="微软雅黑" charset="0"/>
              <a:ea typeface="微软雅黑" charset="0"/>
            </a:endParaRPr>
          </a:p>
          <a:p>
            <a:pPr>
              <a:lnSpc>
                <a:spcPts val="25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</a:rPr>
              <a:t>			//</a:t>
            </a:r>
            <a:r>
              <a:rPr lang="zh-CN" altLang="en-US" sz="1800" dirty="0" smtClean="0">
                <a:latin typeface="微软雅黑" charset="0"/>
                <a:ea typeface="微软雅黑" charset="0"/>
              </a:rPr>
              <a:t>从这里开始，</a:t>
            </a:r>
            <a:r>
              <a:rPr lang="en-US" altLang="zh-CN" sz="1800" dirty="0" smtClean="0">
                <a:latin typeface="微软雅黑" charset="0"/>
                <a:ea typeface="微软雅黑" charset="0"/>
              </a:rPr>
              <a:t>try</a:t>
            </a:r>
            <a:r>
              <a:rPr lang="zh-CN" altLang="en-US" sz="1800" dirty="0" smtClean="0">
                <a:latin typeface="微软雅黑" charset="0"/>
                <a:ea typeface="微软雅黑" charset="0"/>
              </a:rPr>
              <a:t>代码块内的代码将不会再被执行</a:t>
            </a:r>
            <a:endParaRPr lang="zh-CN" altLang="en-US" sz="1800" dirty="0" smtClean="0">
              <a:latin typeface="微软雅黑" charset="0"/>
              <a:ea typeface="微软雅黑" charset="0"/>
            </a:endParaRPr>
          </a:p>
          <a:p>
            <a:pPr>
              <a:lnSpc>
                <a:spcPts val="2500"/>
              </a:lnSpc>
              <a:buFont typeface="Wingdings" pitchFamily="2" charset="2"/>
              <a:buNone/>
            </a:pPr>
            <a:r>
              <a:rPr lang="zh-CN" altLang="en-US" sz="1800" dirty="0" smtClean="0">
                <a:latin typeface="微软雅黑" charset="0"/>
                <a:ea typeface="微软雅黑" charset="0"/>
              </a:rPr>
              <a:t>	</a:t>
            </a:r>
            <a:r>
              <a:rPr lang="en-US" altLang="zh-CN" sz="1800" dirty="0" smtClean="0">
                <a:latin typeface="微软雅黑" charset="0"/>
                <a:ea typeface="微软雅黑" charset="0"/>
              </a:rPr>
              <a:t>} catch (</a:t>
            </a:r>
            <a:r>
              <a:rPr lang="en-US" altLang="zh-CN" sz="1800" dirty="0" err="1" smtClean="0">
                <a:latin typeface="微软雅黑" charset="0"/>
                <a:ea typeface="微软雅黑" charset="0"/>
              </a:rPr>
              <a:t>MyException</a:t>
            </a:r>
            <a:r>
              <a:rPr lang="en-US" altLang="zh-CN" sz="1800" dirty="0" smtClean="0">
                <a:latin typeface="微软雅黑" charset="0"/>
                <a:ea typeface="微软雅黑" charset="0"/>
              </a:rPr>
              <a:t> $e) {        //</a:t>
            </a:r>
            <a:r>
              <a:rPr lang="zh-CN" altLang="en-US" sz="1800" dirty="0" smtClean="0">
                <a:latin typeface="微软雅黑" charset="0"/>
                <a:ea typeface="微软雅黑" charset="0"/>
              </a:rPr>
              <a:t>捕获自定义的异常对象</a:t>
            </a:r>
            <a:endParaRPr lang="zh-CN" altLang="en-US" sz="1800" dirty="0" smtClean="0">
              <a:latin typeface="微软雅黑" charset="0"/>
              <a:ea typeface="微软雅黑" charset="0"/>
            </a:endParaRPr>
          </a:p>
          <a:p>
            <a:pPr>
              <a:lnSpc>
                <a:spcPts val="2500"/>
              </a:lnSpc>
              <a:buFont typeface="Wingdings" pitchFamily="2" charset="2"/>
              <a:buNone/>
            </a:pPr>
            <a:r>
              <a:rPr lang="zh-CN" altLang="en-US" sz="1800" dirty="0" smtClean="0">
                <a:latin typeface="微软雅黑" charset="0"/>
                <a:ea typeface="微软雅黑" charset="0"/>
              </a:rPr>
              <a:t>		</a:t>
            </a:r>
            <a:r>
              <a:rPr lang="en-US" altLang="zh-CN" sz="1800" dirty="0" smtClean="0">
                <a:latin typeface="微软雅黑" charset="0"/>
                <a:ea typeface="微软雅黑" charset="0"/>
              </a:rPr>
              <a:t>echo '</a:t>
            </a:r>
            <a:r>
              <a:rPr lang="zh-CN" altLang="en-US" sz="1800" dirty="0" smtClean="0">
                <a:latin typeface="微软雅黑" charset="0"/>
                <a:ea typeface="微软雅黑" charset="0"/>
              </a:rPr>
              <a:t>捕获异常</a:t>
            </a:r>
            <a:r>
              <a:rPr lang="en-US" altLang="zh-CN" sz="1800" dirty="0" smtClean="0">
                <a:latin typeface="微软雅黑" charset="0"/>
                <a:ea typeface="微软雅黑" charset="0"/>
              </a:rPr>
              <a:t>: '.$e;        //</a:t>
            </a:r>
            <a:r>
              <a:rPr lang="zh-CN" altLang="en-US" sz="1800" dirty="0" smtClean="0">
                <a:latin typeface="微软雅黑" charset="0"/>
                <a:ea typeface="微软雅黑" charset="0"/>
              </a:rPr>
              <a:t>输出捕获的异常消息</a:t>
            </a:r>
            <a:endParaRPr lang="zh-CN" altLang="en-US" sz="1800" dirty="0" smtClean="0">
              <a:latin typeface="微软雅黑" charset="0"/>
              <a:ea typeface="微软雅黑" charset="0"/>
            </a:endParaRPr>
          </a:p>
          <a:p>
            <a:pPr>
              <a:lnSpc>
                <a:spcPts val="2500"/>
              </a:lnSpc>
              <a:buFont typeface="Wingdings" pitchFamily="2" charset="2"/>
              <a:buNone/>
            </a:pPr>
            <a:r>
              <a:rPr lang="zh-CN" altLang="en-US" sz="1800" dirty="0" smtClean="0">
                <a:latin typeface="微软雅黑" charset="0"/>
                <a:ea typeface="微软雅黑" charset="0"/>
              </a:rPr>
              <a:t>		</a:t>
            </a:r>
            <a:r>
              <a:rPr lang="en-US" altLang="zh-CN" sz="1800" dirty="0" smtClean="0">
                <a:latin typeface="微软雅黑" charset="0"/>
                <a:ea typeface="微软雅黑" charset="0"/>
              </a:rPr>
              <a:t>$e-&gt;</a:t>
            </a:r>
            <a:r>
              <a:rPr lang="en-US" altLang="zh-CN" sz="1800" dirty="0" err="1" smtClean="0">
                <a:latin typeface="微软雅黑" charset="0"/>
                <a:ea typeface="微软雅黑" charset="0"/>
              </a:rPr>
              <a:t>customFunction</a:t>
            </a:r>
            <a:r>
              <a:rPr lang="en-US" altLang="zh-CN" sz="1800" dirty="0" smtClean="0">
                <a:latin typeface="微软雅黑" charset="0"/>
                <a:ea typeface="微软雅黑" charset="0"/>
              </a:rPr>
              <a:t>();  //</a:t>
            </a:r>
            <a:r>
              <a:rPr lang="zh-CN" altLang="en-US" sz="1800" dirty="0" smtClean="0">
                <a:latin typeface="微软雅黑" charset="0"/>
                <a:ea typeface="微软雅黑" charset="0"/>
              </a:rPr>
              <a:t>通过自定义的异常对象中的方法处理异常</a:t>
            </a:r>
            <a:endParaRPr lang="zh-CN" altLang="en-US" sz="1800" dirty="0" smtClean="0">
              <a:latin typeface="微软雅黑" charset="0"/>
              <a:ea typeface="微软雅黑" charset="0"/>
            </a:endParaRPr>
          </a:p>
          <a:p>
            <a:pPr>
              <a:lnSpc>
                <a:spcPts val="2500"/>
              </a:lnSpc>
              <a:buFont typeface="Wingdings" pitchFamily="2" charset="2"/>
              <a:buNone/>
            </a:pPr>
            <a:r>
              <a:rPr lang="zh-CN" altLang="en-US" sz="1800" dirty="0" smtClean="0">
                <a:latin typeface="微软雅黑" charset="0"/>
                <a:ea typeface="微软雅黑" charset="0"/>
              </a:rPr>
              <a:t>	</a:t>
            </a:r>
            <a:r>
              <a:rPr lang="en-US" altLang="zh-CN" sz="1800" dirty="0" smtClean="0">
                <a:latin typeface="微软雅黑" charset="0"/>
                <a:ea typeface="微软雅黑" charset="0"/>
              </a:rPr>
              <a:t>}</a:t>
            </a:r>
            <a:endParaRPr lang="en-US" altLang="zh-CN" sz="1800" dirty="0" smtClean="0">
              <a:latin typeface="微软雅黑" charset="0"/>
              <a:ea typeface="微软雅黑" charset="0"/>
            </a:endParaRPr>
          </a:p>
          <a:p>
            <a:pPr>
              <a:lnSpc>
                <a:spcPts val="25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</a:rPr>
              <a:t>	echo '</a:t>
            </a:r>
            <a:r>
              <a:rPr lang="zh-CN" altLang="en-US" sz="1800" dirty="0" smtClean="0">
                <a:latin typeface="微软雅黑" charset="0"/>
                <a:ea typeface="微软雅黑" charset="0"/>
              </a:rPr>
              <a:t>你好呀</a:t>
            </a:r>
            <a:r>
              <a:rPr lang="en-US" altLang="zh-CN" sz="1800" dirty="0" smtClean="0">
                <a:latin typeface="微软雅黑" charset="0"/>
                <a:ea typeface="微软雅黑" charset="0"/>
              </a:rPr>
              <a:t>';              //</a:t>
            </a:r>
            <a:r>
              <a:rPr lang="zh-CN" altLang="en-US" sz="1800" dirty="0" smtClean="0">
                <a:latin typeface="微软雅黑" charset="0"/>
                <a:ea typeface="微软雅黑" charset="0"/>
              </a:rPr>
              <a:t>程序没有崩溃继续向下执行</a:t>
            </a:r>
            <a:endParaRPr lang="zh-CN" altLang="en-US" sz="1800" dirty="0" smtClean="0">
              <a:latin typeface="微软雅黑" charset="0"/>
              <a:ea typeface="微软雅黑" charset="0"/>
            </a:endParaRPr>
          </a:p>
          <a:p>
            <a:pPr>
              <a:lnSpc>
                <a:spcPts val="2500"/>
              </a:lnSpc>
              <a:buFont typeface="Wingdings" pitchFamily="2" charset="2"/>
              <a:buNone/>
            </a:pPr>
            <a:endParaRPr lang="zh-CN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2714" y="116499"/>
            <a:ext cx="6054738" cy="620729"/>
          </a:xfrm>
        </p:spPr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  <a:cs typeface="Arial" pitchFamily="34" charset="0"/>
              </a:rPr>
              <a:t>捕获多个异常</a:t>
            </a:r>
            <a:endParaRPr lang="zh-CN" altLang="en-US" dirty="0" smtClean="0">
              <a:latin typeface="微软雅黑" charset="0"/>
              <a:ea typeface="微软雅黑" charset="0"/>
              <a:cs typeface="Arial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928671"/>
            <a:ext cx="8258204" cy="5308618"/>
          </a:xfrm>
        </p:spPr>
        <p:txBody>
          <a:bodyPr/>
          <a:lstStyle/>
          <a:p>
            <a:pPr>
              <a:lnSpc>
                <a:spcPct val="200000"/>
              </a:lnSpc>
              <a:buClr>
                <a:srgbClr val="00B0F0"/>
              </a:buClr>
              <a:buFont typeface="Wingdings" pitchFamily="2" charset="2"/>
            </a:pPr>
            <a:r>
              <a:rPr lang="zh-CN" altLang="en-US" sz="2400" dirty="0" smtClean="0">
                <a:latin typeface="微软雅黑" charset="0"/>
                <a:ea typeface="微软雅黑" charset="0"/>
                <a:cs typeface="Arial" pitchFamily="34" charset="0"/>
              </a:rPr>
              <a:t>在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Arial" pitchFamily="34" charset="0"/>
              </a:rPr>
              <a:t>try</a:t>
            </a:r>
            <a:r>
              <a:rPr lang="zh-CN" altLang="en-US" sz="2400" dirty="0" smtClean="0">
                <a:latin typeface="微软雅黑" charset="0"/>
                <a:ea typeface="微软雅黑" charset="0"/>
                <a:cs typeface="Arial" pitchFamily="34" charset="0"/>
              </a:rPr>
              <a:t>代码之后，必须至少给出一个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Arial" pitchFamily="34" charset="0"/>
              </a:rPr>
              <a:t>catch</a:t>
            </a:r>
            <a:r>
              <a:rPr lang="zh-CN" altLang="en-US" sz="2400" dirty="0" smtClean="0">
                <a:latin typeface="微软雅黑" charset="0"/>
                <a:ea typeface="微软雅黑" charset="0"/>
                <a:cs typeface="Arial" pitchFamily="34" charset="0"/>
              </a:rPr>
              <a:t>代码块，也可以将多个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Arial" pitchFamily="34" charset="0"/>
              </a:rPr>
              <a:t>catch</a:t>
            </a:r>
            <a:r>
              <a:rPr lang="zh-CN" altLang="en-US" sz="2400" dirty="0" smtClean="0">
                <a:latin typeface="微软雅黑" charset="0"/>
                <a:ea typeface="微软雅黑" charset="0"/>
                <a:cs typeface="Arial" pitchFamily="34" charset="0"/>
              </a:rPr>
              <a:t>代码块与一个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Arial" pitchFamily="34" charset="0"/>
              </a:rPr>
              <a:t>try</a:t>
            </a:r>
            <a:r>
              <a:rPr lang="zh-CN" altLang="en-US" sz="2400" dirty="0" smtClean="0">
                <a:latin typeface="微软雅黑" charset="0"/>
                <a:ea typeface="微软雅黑" charset="0"/>
                <a:cs typeface="Arial" pitchFamily="34" charset="0"/>
              </a:rPr>
              <a:t>代码块关联使用。那么使用多个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Arial" pitchFamily="34" charset="0"/>
              </a:rPr>
              <a:t>catch</a:t>
            </a:r>
            <a:r>
              <a:rPr lang="zh-CN" altLang="en-US" sz="2400" dirty="0" smtClean="0">
                <a:latin typeface="微软雅黑" charset="0"/>
                <a:ea typeface="微软雅黑" charset="0"/>
                <a:cs typeface="Arial" pitchFamily="34" charset="0"/>
              </a:rPr>
              <a:t>就可以捕获不同的类所产生的异常。注意顺序。</a:t>
            </a:r>
            <a:endParaRPr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116840"/>
            <a:ext cx="8221345" cy="59436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charset="0"/>
                <a:ea typeface="微软雅黑" charset="0"/>
              </a:rPr>
              <a:t>2.</a:t>
            </a:r>
            <a:r>
              <a:rPr lang="en-US" altLang="zh-CN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PHP</a:t>
            </a:r>
            <a:r>
              <a:rPr lang="zh-CN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中类与对象的相关函数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214313" y="1000109"/>
            <a:ext cx="8715405" cy="523718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 smtClean="0">
                <a:latin typeface="微软雅黑" charset="0"/>
                <a:ea typeface="微软雅黑" charset="0"/>
              </a:rPr>
              <a:t>    1</a:t>
            </a:r>
            <a:r>
              <a:rPr lang="en-US" altLang="zh-CN" sz="2400" dirty="0" smtClean="0">
                <a:latin typeface="微软雅黑" charset="0"/>
                <a:ea typeface="微软雅黑" charset="0"/>
              </a:rPr>
              <a:t>. </a:t>
            </a:r>
            <a:r>
              <a:rPr lang="en-US" altLang="zh-CN" sz="2400" dirty="0" err="1" smtClean="0">
                <a:latin typeface="微软雅黑" charset="0"/>
                <a:ea typeface="微软雅黑" charset="0"/>
              </a:rPr>
              <a:t>class_exists</a:t>
            </a:r>
            <a:r>
              <a:rPr lang="en-US" altLang="zh-CN" sz="2400" dirty="0" smtClean="0">
                <a:latin typeface="微软雅黑" charset="0"/>
                <a:ea typeface="微软雅黑" charset="0"/>
              </a:rPr>
              <a:t> — </a:t>
            </a:r>
            <a:r>
              <a:rPr lang="zh-CN" altLang="en-US" sz="2400" dirty="0" smtClean="0">
                <a:latin typeface="微软雅黑" charset="0"/>
                <a:ea typeface="微软雅黑" charset="0"/>
              </a:rPr>
              <a:t>检查类是否已定义</a:t>
            </a:r>
            <a:endParaRPr lang="en-US" altLang="zh-CN" sz="2400" dirty="0" smtClean="0">
              <a:latin typeface="微软雅黑" charset="0"/>
              <a:ea typeface="微软雅黑" charset="0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altLang="en-US" sz="2200" b="0" dirty="0" smtClean="0">
                <a:latin typeface="微软雅黑" charset="0"/>
                <a:ea typeface="微软雅黑" charset="0"/>
              </a:rPr>
              <a:t>  格式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： </a:t>
            </a:r>
            <a:endParaRPr lang="en-US" altLang="zh-CN" sz="2200" b="0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2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	  </a:t>
            </a:r>
            <a:r>
              <a:rPr lang="en-US" altLang="zh-CN" sz="2200" dirty="0" err="1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bool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 </a:t>
            </a:r>
            <a:r>
              <a:rPr lang="en-US" altLang="zh-CN" sz="2200" dirty="0" err="1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class_exists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 ( string $</a:t>
            </a:r>
            <a:r>
              <a:rPr lang="en-US" altLang="zh-CN" sz="2200" dirty="0" err="1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class_name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 [, </a:t>
            </a:r>
            <a:r>
              <a:rPr lang="en-US" altLang="zh-CN" sz="2200" dirty="0" err="1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bool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 $</a:t>
            </a:r>
            <a:r>
              <a:rPr lang="en-US" altLang="zh-CN" sz="2200" dirty="0" err="1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autoload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 ] )</a:t>
            </a:r>
            <a:endParaRPr lang="en-US" altLang="zh-CN" sz="2200" dirty="0" smtClean="0">
              <a:solidFill>
                <a:srgbClr val="C00000"/>
              </a:solidFill>
              <a:latin typeface="微软雅黑" charset="0"/>
              <a:ea typeface="微软雅黑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b="0" dirty="0" smtClean="0">
                <a:latin typeface="微软雅黑" charset="0"/>
                <a:ea typeface="微软雅黑" charset="0"/>
              </a:rPr>
              <a:t>	--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如果由 </a:t>
            </a:r>
            <a:r>
              <a:rPr lang="en-US" altLang="zh-CN" sz="2200" b="0" dirty="0" err="1" smtClean="0">
                <a:latin typeface="微软雅黑" charset="0"/>
                <a:ea typeface="微软雅黑" charset="0"/>
              </a:rPr>
              <a:t>class_name</a:t>
            </a:r>
            <a:r>
              <a:rPr lang="en-US" altLang="zh-CN" sz="2200" b="0" dirty="0" smtClean="0">
                <a:latin typeface="微软雅黑" charset="0"/>
                <a:ea typeface="微软雅黑" charset="0"/>
              </a:rPr>
              <a:t> 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所指的类已经定义，此函数返回 </a:t>
            </a:r>
            <a:r>
              <a:rPr lang="en-US" altLang="zh-CN" sz="2200" b="0" dirty="0" smtClean="0">
                <a:latin typeface="微软雅黑" charset="0"/>
                <a:ea typeface="微软雅黑" charset="0"/>
              </a:rPr>
              <a:t>TRUE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，否则返回 </a:t>
            </a:r>
            <a:r>
              <a:rPr lang="en-US" altLang="zh-CN" sz="2200" b="0" dirty="0" smtClean="0">
                <a:latin typeface="微软雅黑" charset="0"/>
                <a:ea typeface="微软雅黑" charset="0"/>
              </a:rPr>
              <a:t>FALSE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。</a:t>
            </a:r>
            <a:endParaRPr lang="zh-CN" altLang="en-US" sz="2200" b="0" dirty="0" smtClean="0">
              <a:latin typeface="微软雅黑" charset="0"/>
              <a:ea typeface="微软雅黑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b="0" dirty="0" smtClean="0">
                <a:latin typeface="微软雅黑" charset="0"/>
                <a:ea typeface="微软雅黑" charset="0"/>
              </a:rPr>
              <a:t>	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默认将会尝试调用 </a:t>
            </a:r>
            <a:r>
              <a:rPr lang="en-US" altLang="zh-CN" sz="2200" b="0" dirty="0" smtClean="0">
                <a:latin typeface="微软雅黑" charset="0"/>
                <a:ea typeface="微软雅黑" charset="0"/>
              </a:rPr>
              <a:t>__</a:t>
            </a:r>
            <a:r>
              <a:rPr lang="en-US" altLang="zh-CN" sz="2200" b="0" dirty="0" err="1" smtClean="0">
                <a:latin typeface="微软雅黑" charset="0"/>
                <a:ea typeface="微软雅黑" charset="0"/>
              </a:rPr>
              <a:t>autoload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，如果不想让 </a:t>
            </a:r>
            <a:r>
              <a:rPr lang="en-US" altLang="zh-CN" sz="2200" b="0" dirty="0" err="1" smtClean="0">
                <a:latin typeface="微软雅黑" charset="0"/>
                <a:ea typeface="微软雅黑" charset="0"/>
              </a:rPr>
              <a:t>class_exists</a:t>
            </a:r>
            <a:r>
              <a:rPr lang="en-US" altLang="zh-CN" sz="2200" b="0" dirty="0" smtClean="0">
                <a:latin typeface="微软雅黑" charset="0"/>
                <a:ea typeface="微软雅黑" charset="0"/>
              </a:rPr>
              <a:t>() 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调用 </a:t>
            </a:r>
            <a:r>
              <a:rPr lang="en-US" altLang="zh-CN" sz="2200" b="0" dirty="0" smtClean="0">
                <a:latin typeface="微软雅黑" charset="0"/>
                <a:ea typeface="微软雅黑" charset="0"/>
              </a:rPr>
              <a:t>__</a:t>
            </a:r>
            <a:r>
              <a:rPr lang="en-US" altLang="zh-CN" sz="2200" b="0" dirty="0" err="1" smtClean="0">
                <a:latin typeface="微软雅黑" charset="0"/>
                <a:ea typeface="微软雅黑" charset="0"/>
              </a:rPr>
              <a:t>autoload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，可以将 </a:t>
            </a:r>
            <a:r>
              <a:rPr lang="en-US" altLang="zh-CN" sz="2200" b="0" dirty="0" err="1" smtClean="0">
                <a:latin typeface="微软雅黑" charset="0"/>
                <a:ea typeface="微软雅黑" charset="0"/>
              </a:rPr>
              <a:t>autoload</a:t>
            </a:r>
            <a:r>
              <a:rPr lang="en-US" altLang="zh-CN" sz="2200" b="0" dirty="0" smtClean="0">
                <a:latin typeface="微软雅黑" charset="0"/>
                <a:ea typeface="微软雅黑" charset="0"/>
              </a:rPr>
              <a:t> 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参数设为 </a:t>
            </a:r>
            <a:r>
              <a:rPr lang="en-US" altLang="zh-CN" sz="2200" b="0" dirty="0" smtClean="0">
                <a:latin typeface="微软雅黑" charset="0"/>
                <a:ea typeface="微软雅黑" charset="0"/>
              </a:rPr>
              <a:t>FALSE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。</a:t>
            </a:r>
            <a:endParaRPr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214313" y="1000125"/>
            <a:ext cx="8472487" cy="52371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    2. </a:t>
            </a:r>
            <a:r>
              <a:rPr lang="en-US" altLang="zh-CN" sz="2400" dirty="0" err="1" smtClean="0"/>
              <a:t>get_class_methods</a:t>
            </a:r>
            <a:r>
              <a:rPr lang="en-US" altLang="zh-CN" sz="2400" dirty="0" smtClean="0"/>
              <a:t> — </a:t>
            </a:r>
            <a:r>
              <a:rPr lang="zh-CN" altLang="en-US" sz="2400" dirty="0" smtClean="0"/>
              <a:t>返回由类的方法名组成的数组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ClrTx/>
              <a:buBlip>
                <a:blip r:embed="rId1"/>
              </a:buBlip>
            </a:pPr>
            <a:r>
              <a:rPr lang="zh-CN" altLang="en-US" sz="2200" b="0" dirty="0" smtClean="0"/>
              <a:t>格式：</a:t>
            </a:r>
            <a:r>
              <a:rPr lang="en-US" altLang="zh-CN" sz="2200" dirty="0" smtClean="0">
                <a:solidFill>
                  <a:srgbClr val="C00000"/>
                </a:solidFill>
              </a:rPr>
              <a:t>array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get_class_methods</a:t>
            </a:r>
            <a:r>
              <a:rPr lang="en-US" altLang="zh-CN" sz="2200" dirty="0" smtClean="0">
                <a:solidFill>
                  <a:srgbClr val="C00000"/>
                </a:solidFill>
              </a:rPr>
              <a:t> ( mixed $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class_name</a:t>
            </a:r>
            <a:r>
              <a:rPr lang="en-US" altLang="zh-CN" sz="2200" dirty="0" smtClean="0">
                <a:solidFill>
                  <a:srgbClr val="C00000"/>
                </a:solidFill>
              </a:rPr>
              <a:t> )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ClrTx/>
              <a:buBlip>
                <a:blip r:embed="rId2"/>
              </a:buBlip>
            </a:pPr>
            <a:r>
              <a:rPr lang="zh-CN" altLang="en-US" sz="2200" b="0" dirty="0" smtClean="0"/>
              <a:t>返回由 </a:t>
            </a:r>
            <a:r>
              <a:rPr lang="en-US" altLang="zh-CN" sz="2200" b="0" dirty="0" err="1" smtClean="0"/>
              <a:t>class_name</a:t>
            </a:r>
            <a:r>
              <a:rPr lang="en-US" altLang="zh-CN" sz="2200" b="0" dirty="0" smtClean="0"/>
              <a:t> </a:t>
            </a:r>
            <a:r>
              <a:rPr lang="zh-CN" altLang="en-US" sz="2200" b="0" dirty="0" smtClean="0"/>
              <a:t>指定的类中定义的方法名所组成的数组。如果出错，则返回 </a:t>
            </a:r>
            <a:r>
              <a:rPr lang="en-US" altLang="zh-CN" sz="2200" b="0" dirty="0" smtClean="0"/>
              <a:t>NULL</a:t>
            </a:r>
            <a:r>
              <a:rPr lang="zh-CN" altLang="en-US" sz="2200" b="0" dirty="0" smtClean="0"/>
              <a:t>。 </a:t>
            </a:r>
            <a:endParaRPr lang="zh-CN" altLang="en-US" sz="2200" b="0" dirty="0" smtClean="0"/>
          </a:p>
          <a:p>
            <a:pPr lvl="1">
              <a:lnSpc>
                <a:spcPct val="150000"/>
              </a:lnSpc>
              <a:buClrTx/>
              <a:buBlip>
                <a:blip r:embed="rId3"/>
              </a:buBlip>
            </a:pPr>
            <a:r>
              <a:rPr lang="zh-CN" altLang="en-US" sz="2200" b="0" dirty="0" smtClean="0"/>
              <a:t>从 </a:t>
            </a:r>
            <a:r>
              <a:rPr lang="en-US" altLang="zh-CN" sz="2200" b="0" dirty="0" smtClean="0"/>
              <a:t>PHP 4.0.6 </a:t>
            </a:r>
            <a:r>
              <a:rPr lang="zh-CN" altLang="en-US" sz="2200" b="0" dirty="0" smtClean="0"/>
              <a:t>开始，可以指定对象本身来代替 </a:t>
            </a:r>
            <a:r>
              <a:rPr lang="en-US" altLang="zh-CN" sz="2200" b="0" dirty="0" err="1" smtClean="0"/>
              <a:t>class_name</a:t>
            </a:r>
            <a:endParaRPr lang="en-US" altLang="zh-CN" sz="2200" b="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    3. </a:t>
            </a:r>
            <a:r>
              <a:rPr lang="en-US" altLang="zh-CN" sz="2400" dirty="0" err="1" smtClean="0"/>
              <a:t>get_class</a:t>
            </a:r>
            <a:r>
              <a:rPr lang="en-US" altLang="zh-CN" sz="2400" dirty="0" smtClean="0"/>
              <a:t> — </a:t>
            </a:r>
            <a:r>
              <a:rPr lang="zh-CN" altLang="en-US" sz="2400" dirty="0" smtClean="0"/>
              <a:t>返回对象的类名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ClrTx/>
              <a:buBlip>
                <a:blip r:embed="rId4"/>
              </a:buBlip>
            </a:pPr>
            <a:r>
              <a:rPr lang="zh-CN" altLang="en-US" sz="2200" b="0" dirty="0" smtClean="0"/>
              <a:t>格式： </a:t>
            </a:r>
            <a:r>
              <a:rPr lang="en-US" altLang="zh-CN" sz="2200" dirty="0" smtClean="0">
                <a:solidFill>
                  <a:srgbClr val="C00000"/>
                </a:solidFill>
              </a:rPr>
              <a:t>string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get_class</a:t>
            </a:r>
            <a:r>
              <a:rPr lang="en-US" altLang="zh-CN" sz="2200" dirty="0" smtClean="0">
                <a:solidFill>
                  <a:srgbClr val="C00000"/>
                </a:solidFill>
              </a:rPr>
              <a:t> ([ object $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obj</a:t>
            </a:r>
            <a:r>
              <a:rPr lang="en-US" altLang="zh-CN" sz="2200" dirty="0" smtClean="0">
                <a:solidFill>
                  <a:srgbClr val="C00000"/>
                </a:solidFill>
              </a:rPr>
              <a:t> ] )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ClrTx/>
              <a:buBlip>
                <a:blip r:embed="rId5"/>
              </a:buBlip>
            </a:pPr>
            <a:r>
              <a:rPr lang="zh-CN" altLang="en-US" sz="2200" b="0" dirty="0" smtClean="0"/>
              <a:t>返回对象实例 </a:t>
            </a:r>
            <a:r>
              <a:rPr lang="en-US" altLang="zh-CN" sz="2200" b="0" dirty="0" err="1" smtClean="0"/>
              <a:t>obj</a:t>
            </a:r>
            <a:r>
              <a:rPr lang="en-US" altLang="zh-CN" sz="2200" b="0" dirty="0" smtClean="0"/>
              <a:t> </a:t>
            </a:r>
            <a:r>
              <a:rPr lang="zh-CN" altLang="en-US" sz="2200" b="0" dirty="0" smtClean="0"/>
              <a:t>所属类的名字。如果 </a:t>
            </a:r>
            <a:r>
              <a:rPr lang="en-US" altLang="zh-CN" sz="2200" b="0" dirty="0" err="1" smtClean="0"/>
              <a:t>obj</a:t>
            </a:r>
            <a:r>
              <a:rPr lang="en-US" altLang="zh-CN" sz="2200" b="0" dirty="0" smtClean="0"/>
              <a:t> </a:t>
            </a:r>
            <a:r>
              <a:rPr lang="zh-CN" altLang="en-US" sz="2200" b="0" dirty="0" smtClean="0"/>
              <a:t>不是一个对象则返回 </a:t>
            </a:r>
            <a:r>
              <a:rPr lang="en-US" altLang="zh-CN" sz="2200" b="0" dirty="0" smtClean="0"/>
              <a:t>FALSE</a:t>
            </a:r>
            <a:r>
              <a:rPr lang="zh-CN" altLang="en-US" sz="2200" b="0" dirty="0" smtClean="0"/>
              <a:t>。</a:t>
            </a:r>
            <a:endParaRPr lang="zh-CN" altLang="en-US" sz="2200" b="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251460" y="835978"/>
            <a:ext cx="8401050" cy="5308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 smtClean="0"/>
              <a:t>    4. </a:t>
            </a:r>
            <a:r>
              <a:rPr lang="en-US" altLang="zh-CN" sz="2200" dirty="0" err="1" smtClean="0"/>
              <a:t>get_object_vars</a:t>
            </a:r>
            <a:r>
              <a:rPr lang="en-US" altLang="zh-CN" sz="2200" dirty="0" smtClean="0"/>
              <a:t> — </a:t>
            </a:r>
            <a:r>
              <a:rPr lang="zh-CN" altLang="en-US" sz="2200" dirty="0" smtClean="0"/>
              <a:t>返回由对象属性组成的关联数组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buClrTx/>
              <a:buBlip>
                <a:blip r:embed="rId1"/>
              </a:buBlip>
            </a:pPr>
            <a:r>
              <a:rPr lang="zh-CN" altLang="en-US" sz="2200" b="0" dirty="0" smtClean="0"/>
              <a:t>格式：</a:t>
            </a:r>
            <a:r>
              <a:rPr lang="en-US" altLang="zh-CN" sz="2200" dirty="0" smtClean="0">
                <a:solidFill>
                  <a:srgbClr val="C00000"/>
                </a:solidFill>
              </a:rPr>
              <a:t>array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get_object_vars</a:t>
            </a:r>
            <a:r>
              <a:rPr lang="en-US" altLang="zh-CN" sz="2200" dirty="0" smtClean="0">
                <a:solidFill>
                  <a:srgbClr val="C00000"/>
                </a:solidFill>
              </a:rPr>
              <a:t> ( object $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obj</a:t>
            </a:r>
            <a:r>
              <a:rPr lang="en-US" altLang="zh-CN" sz="2200" dirty="0" smtClean="0">
                <a:solidFill>
                  <a:srgbClr val="C00000"/>
                </a:solidFill>
              </a:rPr>
              <a:t> )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ClrTx/>
              <a:buBlip>
                <a:blip r:embed="rId2"/>
              </a:buBlip>
            </a:pPr>
            <a:r>
              <a:rPr lang="zh-CN" altLang="en-US" sz="2200" b="0" dirty="0" smtClean="0"/>
              <a:t>返回由 </a:t>
            </a:r>
            <a:r>
              <a:rPr lang="en-US" altLang="zh-CN" sz="2200" b="0" dirty="0" err="1" smtClean="0"/>
              <a:t>obj</a:t>
            </a:r>
            <a:r>
              <a:rPr lang="en-US" altLang="zh-CN" sz="2200" b="0" dirty="0" smtClean="0"/>
              <a:t> </a:t>
            </a:r>
            <a:r>
              <a:rPr lang="zh-CN" altLang="en-US" sz="2200" b="0" dirty="0" smtClean="0"/>
              <a:t>指定的对象中定义的属性组成的关联数组。</a:t>
            </a:r>
            <a:endParaRPr lang="en-US" altLang="zh-CN" sz="2200" b="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 smtClean="0"/>
              <a:t>    5. </a:t>
            </a:r>
            <a:r>
              <a:rPr lang="en-US" altLang="zh-CN" sz="2200" dirty="0" err="1" smtClean="0"/>
              <a:t>get_parent_class</a:t>
            </a:r>
            <a:r>
              <a:rPr lang="en-US" altLang="zh-CN" sz="2200" dirty="0" smtClean="0"/>
              <a:t> — </a:t>
            </a:r>
            <a:r>
              <a:rPr lang="zh-CN" altLang="en-US" sz="2200" dirty="0" smtClean="0"/>
              <a:t>返回对象或类的父类名</a:t>
            </a:r>
            <a:endParaRPr lang="zh-CN" altLang="en-US" sz="2200" dirty="0" smtClean="0"/>
          </a:p>
          <a:p>
            <a:pPr lvl="1">
              <a:lnSpc>
                <a:spcPct val="150000"/>
              </a:lnSpc>
              <a:buClrTx/>
              <a:buBlip>
                <a:blip r:embed="rId3"/>
              </a:buBlip>
            </a:pPr>
            <a:r>
              <a:rPr lang="zh-CN" altLang="en-US" sz="2200" b="0" dirty="0" smtClean="0"/>
              <a:t>格式：</a:t>
            </a:r>
            <a:r>
              <a:rPr lang="en-US" altLang="zh-CN" sz="2200" dirty="0" smtClean="0">
                <a:solidFill>
                  <a:srgbClr val="C00000"/>
                </a:solidFill>
              </a:rPr>
              <a:t>string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get_parent_class</a:t>
            </a:r>
            <a:r>
              <a:rPr lang="en-US" altLang="zh-CN" sz="2200" dirty="0" smtClean="0">
                <a:solidFill>
                  <a:srgbClr val="C00000"/>
                </a:solidFill>
              </a:rPr>
              <a:t> ([ mixed $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obj</a:t>
            </a:r>
            <a:r>
              <a:rPr lang="en-US" altLang="zh-CN" sz="2200" dirty="0" smtClean="0">
                <a:solidFill>
                  <a:srgbClr val="C00000"/>
                </a:solidFill>
              </a:rPr>
              <a:t> ] )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ClrTx/>
              <a:buBlip>
                <a:blip r:embed="rId4"/>
              </a:buBlip>
            </a:pPr>
            <a:r>
              <a:rPr lang="zh-CN" altLang="en-US" sz="2200" b="0" dirty="0" smtClean="0"/>
              <a:t>如果 </a:t>
            </a:r>
            <a:r>
              <a:rPr lang="en-US" altLang="zh-CN" sz="2200" b="0" dirty="0" err="1" smtClean="0"/>
              <a:t>obj</a:t>
            </a:r>
            <a:r>
              <a:rPr lang="en-US" altLang="zh-CN" sz="2200" b="0" dirty="0" smtClean="0"/>
              <a:t> </a:t>
            </a:r>
            <a:r>
              <a:rPr lang="zh-CN" altLang="en-US" sz="2200" b="0" dirty="0" smtClean="0"/>
              <a:t>是对象，则返回对象实例 </a:t>
            </a:r>
            <a:r>
              <a:rPr lang="en-US" altLang="zh-CN" sz="2200" b="0" dirty="0" err="1" smtClean="0"/>
              <a:t>obj</a:t>
            </a:r>
            <a:r>
              <a:rPr lang="en-US" altLang="zh-CN" sz="2200" b="0" dirty="0" smtClean="0"/>
              <a:t> </a:t>
            </a:r>
            <a:r>
              <a:rPr lang="zh-CN" altLang="en-US" sz="2200" b="0" dirty="0" smtClean="0"/>
              <a:t>所属类的父类名。</a:t>
            </a:r>
            <a:endParaRPr lang="en-US" altLang="zh-CN" sz="2200" b="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 smtClean="0"/>
              <a:t>    6. </a:t>
            </a:r>
            <a:r>
              <a:rPr lang="en-US" altLang="zh-CN" sz="2200" dirty="0" err="1" smtClean="0"/>
              <a:t>is_a</a:t>
            </a:r>
            <a:r>
              <a:rPr lang="en-US" altLang="zh-CN" sz="2200" dirty="0" smtClean="0"/>
              <a:t> — </a:t>
            </a:r>
            <a:r>
              <a:rPr lang="zh-CN" altLang="en-US" sz="2200" dirty="0" smtClean="0"/>
              <a:t>如果对象属于该类或该类是此对象的父类则返回 </a:t>
            </a:r>
            <a:r>
              <a:rPr lang="en-US" altLang="zh-CN" sz="2200" dirty="0" smtClean="0"/>
              <a:t>TRUE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buClrTx/>
              <a:buBlip>
                <a:blip r:embed="rId5"/>
              </a:buBlip>
            </a:pPr>
            <a:r>
              <a:rPr lang="zh-CN" altLang="en-US" sz="2200" b="0" dirty="0" smtClean="0"/>
              <a:t>格式：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bool</a:t>
            </a: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is_a</a:t>
            </a:r>
            <a:r>
              <a:rPr lang="en-US" altLang="zh-CN" sz="2200" dirty="0" smtClean="0">
                <a:solidFill>
                  <a:srgbClr val="C00000"/>
                </a:solidFill>
              </a:rPr>
              <a:t> ( object $object , string $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class_name</a:t>
            </a:r>
            <a:r>
              <a:rPr lang="en-US" altLang="zh-CN" sz="2200" dirty="0" smtClean="0">
                <a:solidFill>
                  <a:srgbClr val="C00000"/>
                </a:solidFill>
              </a:rPr>
              <a:t> )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ClrTx/>
              <a:buBlip>
                <a:blip r:embed="rId6"/>
              </a:buBlip>
            </a:pPr>
            <a:r>
              <a:rPr lang="zh-CN" altLang="en-US" sz="2200" b="0" dirty="0" smtClean="0"/>
              <a:t>我们可以使用运算符： </a:t>
            </a:r>
            <a:r>
              <a:rPr lang="en-US" altLang="zh-CN" sz="2200" b="0" dirty="0" err="1" smtClean="0"/>
              <a:t>instanceof</a:t>
            </a:r>
            <a:r>
              <a:rPr lang="zh-CN" altLang="en-US" sz="2200" b="0" dirty="0" smtClean="0"/>
              <a:t>代替上面的</a:t>
            </a:r>
            <a:r>
              <a:rPr lang="en-US" altLang="zh-CN" sz="2200" b="0" dirty="0" err="1" smtClean="0"/>
              <a:t>is_a</a:t>
            </a:r>
            <a:r>
              <a:rPr lang="zh-CN" altLang="en-US" sz="2200" b="0" dirty="0" smtClean="0"/>
              <a:t>操作</a:t>
            </a:r>
            <a:endParaRPr lang="zh-CN" altLang="en-US" sz="2200" b="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357188" y="857232"/>
            <a:ext cx="8329612" cy="538005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 smtClean="0"/>
              <a:t>   7. </a:t>
            </a:r>
            <a:r>
              <a:rPr lang="en-US" altLang="zh-CN" sz="2200" dirty="0" err="1" smtClean="0"/>
              <a:t>method_exists</a:t>
            </a:r>
            <a:r>
              <a:rPr lang="en-US" altLang="zh-CN" sz="2200" dirty="0" smtClean="0"/>
              <a:t> — </a:t>
            </a:r>
            <a:r>
              <a:rPr lang="zh-CN" altLang="en-US" sz="2200" dirty="0" smtClean="0"/>
              <a:t>检查类的方法是否存在</a:t>
            </a:r>
            <a:endParaRPr lang="zh-CN" altLang="en-US" sz="2200" dirty="0" smtClean="0"/>
          </a:p>
          <a:p>
            <a:pPr lvl="1">
              <a:lnSpc>
                <a:spcPct val="150000"/>
              </a:lnSpc>
              <a:buClrTx/>
              <a:buBlip>
                <a:blip r:embed="rId1"/>
              </a:buBlip>
            </a:pPr>
            <a:r>
              <a:rPr lang="zh-CN" altLang="en-US" sz="2200" b="0" dirty="0" smtClean="0"/>
              <a:t>格式：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bool</a:t>
            </a: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method_exists</a:t>
            </a:r>
            <a:r>
              <a:rPr lang="en-US" altLang="zh-CN" sz="2200" dirty="0" smtClean="0">
                <a:solidFill>
                  <a:srgbClr val="C00000"/>
                </a:solidFill>
              </a:rPr>
              <a:t> ( object $object , string $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method_name</a:t>
            </a:r>
            <a:r>
              <a:rPr lang="en-US" altLang="zh-CN" sz="2200" dirty="0" smtClean="0">
                <a:solidFill>
                  <a:srgbClr val="C00000"/>
                </a:solidFill>
              </a:rPr>
              <a:t> )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ClrTx/>
              <a:buBlip>
                <a:blip r:embed="rId2"/>
              </a:buBlip>
            </a:pPr>
            <a:r>
              <a:rPr lang="zh-CN" altLang="en-US" sz="2200" b="0" dirty="0" smtClean="0"/>
              <a:t>如果 </a:t>
            </a:r>
            <a:r>
              <a:rPr lang="en-US" altLang="zh-CN" sz="2200" b="0" dirty="0" err="1" smtClean="0"/>
              <a:t>method_name</a:t>
            </a:r>
            <a:r>
              <a:rPr lang="en-US" altLang="zh-CN" sz="2200" b="0" dirty="0" smtClean="0"/>
              <a:t> </a:t>
            </a:r>
            <a:r>
              <a:rPr lang="zh-CN" altLang="en-US" sz="2200" b="0" dirty="0" smtClean="0"/>
              <a:t>所指的方法在 </a:t>
            </a:r>
            <a:r>
              <a:rPr lang="en-US" altLang="zh-CN" sz="2200" b="0" dirty="0" smtClean="0"/>
              <a:t>object </a:t>
            </a:r>
            <a:r>
              <a:rPr lang="zh-CN" altLang="en-US" sz="2200" b="0" dirty="0" smtClean="0"/>
              <a:t>所指的对象类中已定义，则返回 </a:t>
            </a:r>
            <a:r>
              <a:rPr lang="en-US" altLang="zh-CN" sz="2200" b="0" dirty="0" smtClean="0"/>
              <a:t>TRUE</a:t>
            </a:r>
            <a:r>
              <a:rPr lang="zh-CN" altLang="en-US" sz="2200" b="0" dirty="0" smtClean="0"/>
              <a:t>，否则返回 </a:t>
            </a:r>
            <a:r>
              <a:rPr lang="en-US" altLang="zh-CN" sz="2200" b="0" dirty="0" smtClean="0"/>
              <a:t>FALSE</a:t>
            </a:r>
            <a:r>
              <a:rPr lang="zh-CN" altLang="en-US" sz="2200" b="0" dirty="0" smtClean="0"/>
              <a:t>。</a:t>
            </a:r>
            <a:endParaRPr lang="zh-CN" altLang="en-US" sz="2200" b="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 smtClean="0"/>
              <a:t>  8. </a:t>
            </a:r>
            <a:r>
              <a:rPr lang="en-US" altLang="zh-CN" sz="2200" dirty="0" err="1" smtClean="0"/>
              <a:t>property_exists</a:t>
            </a:r>
            <a:r>
              <a:rPr lang="en-US" altLang="zh-CN" sz="2200" dirty="0" smtClean="0"/>
              <a:t> — </a:t>
            </a:r>
            <a:r>
              <a:rPr lang="zh-CN" altLang="en-US" sz="2200" dirty="0" smtClean="0"/>
              <a:t>检查对象或类是否具有该属性</a:t>
            </a:r>
            <a:endParaRPr lang="zh-CN" altLang="en-US" sz="2200" dirty="0" smtClean="0"/>
          </a:p>
          <a:p>
            <a:pPr lvl="1">
              <a:lnSpc>
                <a:spcPct val="150000"/>
              </a:lnSpc>
              <a:buClrTx/>
              <a:buBlip>
                <a:blip r:embed="rId3"/>
              </a:buBlip>
            </a:pPr>
            <a:r>
              <a:rPr lang="zh-CN" altLang="en-US" sz="2200" b="0" dirty="0" smtClean="0"/>
              <a:t>格式：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bool</a:t>
            </a: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property_exists</a:t>
            </a:r>
            <a:r>
              <a:rPr lang="en-US" altLang="zh-CN" sz="2200" dirty="0" smtClean="0">
                <a:solidFill>
                  <a:srgbClr val="C00000"/>
                </a:solidFill>
              </a:rPr>
              <a:t> ( mixed $class , string $property )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ClrTx/>
              <a:buBlip>
                <a:blip r:embed="rId4"/>
              </a:buBlip>
            </a:pPr>
            <a:r>
              <a:rPr lang="zh-CN" altLang="en-US" sz="2200" b="0" dirty="0" smtClean="0"/>
              <a:t>本函数检查给出的 </a:t>
            </a:r>
            <a:r>
              <a:rPr lang="en-US" altLang="zh-CN" sz="2200" b="0" dirty="0" smtClean="0"/>
              <a:t>property </a:t>
            </a:r>
            <a:r>
              <a:rPr lang="zh-CN" altLang="en-US" sz="2200" b="0" dirty="0" smtClean="0"/>
              <a:t>是否存在于指定的类中（以及是否能在当前范围内访问）。</a:t>
            </a:r>
            <a:endParaRPr lang="zh-CN" altLang="en-US" sz="2200" b="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3357554" y="128551"/>
            <a:ext cx="5300671" cy="585805"/>
          </a:xfrm>
        </p:spPr>
        <p:txBody>
          <a:bodyPr/>
          <a:lstStyle/>
          <a:p>
            <a:r>
              <a:rPr lang="zh-CN" altLang="en-US" sz="3000" dirty="0" smtClean="0">
                <a:latin typeface="+mj-ea"/>
              </a:rPr>
              <a:t>总  结</a:t>
            </a:r>
            <a:endParaRPr lang="zh-CN" altLang="en-US" sz="3000" dirty="0" smtClean="0">
              <a:latin typeface="+mj-ea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0861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本章必须掌握的知识点：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buClrTx/>
              <a:buBlip>
                <a:blip r:embed="rId1"/>
              </a:buBlip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的异常处理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buClrTx/>
              <a:buBlip>
                <a:blip r:embed="rId2"/>
              </a:buBlip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如何自定义异常类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buClrTx/>
              <a:buBlip>
                <a:blip r:embed="rId3"/>
              </a:buBlip>
              <a:defRPr/>
            </a:pPr>
            <a:r>
              <a:rPr lang="en-US" altLang="zh-CN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中类与对象的相关函数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2289" descr="qrcode_for_gh_bd9ff3308872_1280(2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6013" y="957263"/>
            <a:ext cx="4356100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内容占位符 2"/>
          <p:cNvSpPr>
            <a:spLocks noChangeArrowheads="1"/>
          </p:cNvSpPr>
          <p:nvPr/>
        </p:nvSpPr>
        <p:spPr bwMode="auto">
          <a:xfrm>
            <a:off x="2411413" y="5230813"/>
            <a:ext cx="4521200" cy="557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905" indent="-1905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兄弟连官方网址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http://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www.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itxdl.cn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Blip>
                <a:blip r:embed="rId3"/>
              </a:buBlip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Blip>
                <a:blip r:embed="rId3"/>
              </a:buBlip>
            </a:pP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145" descr="未标题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3725" y="557213"/>
            <a:ext cx="2917825" cy="291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1"/>
          <p:cNvSpPr>
            <a:spLocks noGrp="1" noChangeArrowheads="1"/>
          </p:cNvSpPr>
          <p:nvPr>
            <p:ph type="ctrTitle"/>
          </p:nvPr>
        </p:nvSpPr>
        <p:spPr>
          <a:xfrm>
            <a:off x="682625" y="3500438"/>
            <a:ext cx="7772400" cy="814387"/>
          </a:xfrm>
        </p:spPr>
        <p:txBody>
          <a:bodyPr lIns="90256" tIns="45128" rIns="90256" bIns="45128" anchor="ctr"/>
          <a:lstStyle/>
          <a:p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  <a:sym typeface="+mn-ea"/>
              </a:rPr>
              <a:t>PHP</a:t>
            </a:r>
            <a:r>
              <a:rPr lang="zh-CN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  <a:sym typeface="+mn-ea"/>
              </a:rPr>
              <a:t>面向对象的设计</a:t>
            </a:r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  <a:sym typeface="+mn-ea"/>
              </a:rPr>
              <a:t>06</a:t>
            </a:r>
            <a:endParaRPr lang="en-US" altLang="zh-CN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  <a:sym typeface="+mn-ea"/>
            </a:endParaRPr>
          </a:p>
        </p:txBody>
      </p:sp>
      <p:sp>
        <p:nvSpPr>
          <p:cNvPr id="3076" name="副标题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81263" y="4572000"/>
            <a:ext cx="4535487" cy="1581150"/>
          </a:xfrm>
          <a:noFill/>
          <a:ln>
            <a:miter lim="800000"/>
          </a:ln>
        </p:spPr>
        <p:txBody>
          <a:bodyPr vert="horz" wrap="square" lIns="90256" tIns="45128" rIns="90256" bIns="45128" numCol="1" anchor="t" anchorCtr="0" compatLnSpc="1"/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主讲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: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  </a:t>
            </a:r>
            <a:endParaRPr lang="zh-CN" altLang="en-US" sz="20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邮箱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: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  </a:t>
            </a:r>
            <a:endParaRPr lang="zh-CN" altLang="en-US" sz="20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algn="l"/>
            <a:endParaRPr lang="zh-CN" alt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zh-CN" altLang="en-US" dirty="0"/>
              <a:t>课前复习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42910" y="1000108"/>
            <a:ext cx="8072494" cy="45720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200000"/>
              </a:lnSpc>
              <a:buClr>
                <a:srgbClr val="FF0000"/>
              </a:buClr>
              <a:buSzPct val="90000"/>
              <a:buFont typeface="Wingdings" pitchFamily="2" charset="2"/>
              <a:buChar char="n"/>
            </a:pP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zh-CN" altLang="en-US" dirty="0"/>
              <a:t>预习检查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微软雅黑" charset="0"/>
                <a:ea typeface="微软雅黑" charset="0"/>
              </a:rPr>
              <a:t>本章任务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755650" y="980741"/>
            <a:ext cx="8229600" cy="52149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PHP</a:t>
            </a:r>
            <a:r>
              <a:rPr lang="zh-CN" alt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的异常处理</a:t>
            </a:r>
            <a:endParaRPr lang="en-US" altLang="zh-CN" sz="24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PHP</a:t>
            </a:r>
            <a:r>
              <a:rPr lang="zh-CN" alt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中类与对象的相关函数</a:t>
            </a:r>
            <a:endParaRPr lang="zh-CN" altLang="en-US" sz="24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zh-CN" altLang="en-US" sz="2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00430" y="71414"/>
            <a:ext cx="5186370" cy="627082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1.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异常处理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7233"/>
            <a:ext cx="8229600" cy="5380056"/>
          </a:xfrm>
        </p:spPr>
        <p:txBody>
          <a:bodyPr/>
          <a:lstStyle/>
          <a:p>
            <a:pPr>
              <a:buClr>
                <a:srgbClr val="00B0F0"/>
              </a:buClr>
              <a:buFont typeface="Wingdings" pitchFamily="2" charset="2"/>
            </a:pPr>
            <a:r>
              <a:rPr lang="zh-CN" altLang="en-US" sz="2200" dirty="0" smtClean="0">
                <a:latin typeface="微软雅黑" charset="0"/>
                <a:ea typeface="微软雅黑" charset="0"/>
              </a:rPr>
              <a:t>异常（</a:t>
            </a:r>
            <a:r>
              <a:rPr lang="en-US" altLang="zh-CN" sz="2200" dirty="0" smtClean="0">
                <a:latin typeface="微软雅黑" charset="0"/>
                <a:ea typeface="微软雅黑" charset="0"/>
              </a:rPr>
              <a:t>Exception</a:t>
            </a:r>
            <a:r>
              <a:rPr lang="zh-CN" altLang="en-US" sz="2200" dirty="0" smtClean="0">
                <a:latin typeface="微软雅黑" charset="0"/>
                <a:ea typeface="微软雅黑" charset="0"/>
              </a:rPr>
              <a:t>）处理用于在指定的错误发生时改变脚本的正常流程。是</a:t>
            </a:r>
            <a:r>
              <a:rPr lang="en-US" altLang="zh-CN" sz="2200" dirty="0" smtClean="0">
                <a:latin typeface="微软雅黑" charset="0"/>
                <a:ea typeface="微软雅黑" charset="0"/>
              </a:rPr>
              <a:t>PHP5</a:t>
            </a:r>
            <a:r>
              <a:rPr lang="zh-CN" altLang="en-US" sz="2200" dirty="0" smtClean="0">
                <a:latin typeface="微软雅黑" charset="0"/>
                <a:ea typeface="微软雅黑" charset="0"/>
              </a:rPr>
              <a:t>中的一个新的重要特性。异常处理是一种可扩展、易维护的错误处理统一机制，并提供了一种新的面向对象的错误处理方式。</a:t>
            </a:r>
            <a:endParaRPr lang="zh-CN" altLang="en-US" sz="2200" dirty="0" smtClean="0">
              <a:latin typeface="微软雅黑" charset="0"/>
              <a:ea typeface="微软雅黑" charset="0"/>
            </a:endParaRPr>
          </a:p>
          <a:p>
            <a:pPr>
              <a:buClr>
                <a:srgbClr val="00B0F0"/>
              </a:buClr>
              <a:buFont typeface="Wingdings" pitchFamily="2" charset="2"/>
              <a:buBlip>
                <a:blip r:embed="rId1"/>
              </a:buBlip>
            </a:pPr>
            <a:r>
              <a:rPr lang="zh-CN" altLang="en-US" sz="2200" dirty="0" smtClean="0">
                <a:latin typeface="微软雅黑" charset="0"/>
                <a:ea typeface="微软雅黑" charset="0"/>
              </a:rPr>
              <a:t>异常处理格式：</a:t>
            </a:r>
            <a:endParaRPr lang="zh-CN" altLang="en-US" sz="2200" dirty="0" smtClean="0">
              <a:latin typeface="微软雅黑" charset="0"/>
              <a:ea typeface="微软雅黑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1800" dirty="0" smtClean="0">
                <a:latin typeface="微软雅黑" charset="0"/>
                <a:ea typeface="微软雅黑" charset="0"/>
              </a:rPr>
              <a:t> 		</a:t>
            </a:r>
            <a:r>
              <a:rPr lang="en-US" altLang="zh-CN" sz="1800" dirty="0" smtClean="0">
                <a:solidFill>
                  <a:srgbClr val="FF6600"/>
                </a:solidFill>
                <a:latin typeface="微软雅黑" charset="0"/>
                <a:ea typeface="微软雅黑" charset="0"/>
              </a:rPr>
              <a:t>try{  </a:t>
            </a:r>
            <a:endParaRPr lang="en-US" altLang="zh-CN" sz="1800" dirty="0" smtClean="0">
              <a:solidFill>
                <a:srgbClr val="FF6600"/>
              </a:solidFill>
              <a:latin typeface="微软雅黑" charset="0"/>
              <a:ea typeface="微软雅黑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6600"/>
                </a:solidFill>
                <a:latin typeface="微软雅黑" charset="0"/>
                <a:ea typeface="微软雅黑" charset="0"/>
              </a:rPr>
              <a:t>     		   </a:t>
            </a:r>
            <a:r>
              <a:rPr lang="zh-CN" altLang="en-US" sz="1800" b="0" dirty="0" smtClean="0">
                <a:solidFill>
                  <a:srgbClr val="0099CC"/>
                </a:solidFill>
                <a:latin typeface="微软雅黑" charset="0"/>
                <a:ea typeface="微软雅黑" charset="0"/>
              </a:rPr>
              <a:t>使用</a:t>
            </a:r>
            <a:r>
              <a:rPr lang="en-US" altLang="zh-CN" sz="1800" b="0" dirty="0" smtClean="0">
                <a:solidFill>
                  <a:srgbClr val="0099CC"/>
                </a:solidFill>
                <a:latin typeface="微软雅黑" charset="0"/>
                <a:ea typeface="微软雅黑" charset="0"/>
              </a:rPr>
              <a:t>try</a:t>
            </a:r>
            <a:r>
              <a:rPr lang="zh-CN" altLang="en-US" sz="1800" b="0" dirty="0" smtClean="0">
                <a:solidFill>
                  <a:srgbClr val="0099CC"/>
                </a:solidFill>
                <a:latin typeface="微软雅黑" charset="0"/>
                <a:ea typeface="微软雅黑" charset="0"/>
              </a:rPr>
              <a:t>去包含可能会发生异常的代码</a:t>
            </a:r>
            <a:r>
              <a:rPr lang="en-US" altLang="zh-CN" sz="1800" b="0" dirty="0" smtClean="0">
                <a:solidFill>
                  <a:srgbClr val="0099CC"/>
                </a:solidFill>
                <a:latin typeface="微软雅黑" charset="0"/>
                <a:ea typeface="微软雅黑" charset="0"/>
              </a:rPr>
              <a:t>.</a:t>
            </a:r>
            <a:endParaRPr lang="en-US" altLang="zh-CN" sz="1800" b="0" dirty="0" smtClean="0">
              <a:solidFill>
                <a:srgbClr val="0099CC"/>
              </a:solidFill>
              <a:latin typeface="微软雅黑" charset="0"/>
              <a:ea typeface="微软雅黑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800" b="0" dirty="0" smtClean="0">
                <a:solidFill>
                  <a:srgbClr val="0099CC"/>
                </a:solidFill>
                <a:latin typeface="微软雅黑" charset="0"/>
                <a:ea typeface="微软雅黑" charset="0"/>
              </a:rPr>
              <a:t>     		   </a:t>
            </a:r>
            <a:r>
              <a:rPr lang="zh-CN" altLang="en-US" sz="1800" b="0" dirty="0" smtClean="0">
                <a:solidFill>
                  <a:srgbClr val="0099CC"/>
                </a:solidFill>
                <a:latin typeface="微软雅黑" charset="0"/>
                <a:ea typeface="微软雅黑" charset="0"/>
              </a:rPr>
              <a:t>一旦出现异常</a:t>
            </a:r>
            <a:r>
              <a:rPr lang="en-US" altLang="zh-CN" sz="1800" b="0" dirty="0" smtClean="0">
                <a:solidFill>
                  <a:srgbClr val="0099CC"/>
                </a:solidFill>
                <a:latin typeface="微软雅黑" charset="0"/>
                <a:ea typeface="微软雅黑" charset="0"/>
              </a:rPr>
              <a:t>try</a:t>
            </a:r>
            <a:r>
              <a:rPr lang="zh-CN" altLang="en-US" sz="1800" b="0" dirty="0" smtClean="0">
                <a:solidFill>
                  <a:srgbClr val="0099CC"/>
                </a:solidFill>
                <a:latin typeface="微软雅黑" charset="0"/>
                <a:ea typeface="微软雅黑" charset="0"/>
              </a:rPr>
              <a:t>进行捕获异常，交给</a:t>
            </a:r>
            <a:r>
              <a:rPr lang="en-US" altLang="zh-CN" sz="1800" b="0" dirty="0" smtClean="0">
                <a:solidFill>
                  <a:srgbClr val="0099CC"/>
                </a:solidFill>
                <a:latin typeface="微软雅黑" charset="0"/>
                <a:ea typeface="微软雅黑" charset="0"/>
              </a:rPr>
              <a:t>catch</a:t>
            </a:r>
            <a:r>
              <a:rPr lang="zh-CN" altLang="en-US" sz="1800" b="0" dirty="0" smtClean="0">
                <a:solidFill>
                  <a:srgbClr val="0099CC"/>
                </a:solidFill>
                <a:latin typeface="微软雅黑" charset="0"/>
                <a:ea typeface="微软雅黑" charset="0"/>
              </a:rPr>
              <a:t>处理。</a:t>
            </a:r>
            <a:endParaRPr lang="zh-CN" altLang="en-US" sz="1800" b="0" dirty="0" smtClean="0">
              <a:solidFill>
                <a:srgbClr val="0099CC"/>
              </a:solidFill>
              <a:latin typeface="微软雅黑" charset="0"/>
              <a:ea typeface="微软雅黑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800" b="0" dirty="0" smtClean="0">
                <a:solidFill>
                  <a:srgbClr val="0099CC"/>
                </a:solidFill>
                <a:latin typeface="微软雅黑" charset="0"/>
                <a:ea typeface="微软雅黑" charset="0"/>
              </a:rPr>
              <a:t>     		   </a:t>
            </a:r>
            <a:r>
              <a:rPr lang="zh-CN" altLang="en-US" sz="1800" b="0" dirty="0" smtClean="0">
                <a:solidFill>
                  <a:srgbClr val="0099CC"/>
                </a:solidFill>
                <a:latin typeface="微软雅黑" charset="0"/>
                <a:ea typeface="微软雅黑" charset="0"/>
              </a:rPr>
              <a:t>抛出异常语句：</a:t>
            </a:r>
            <a:r>
              <a:rPr lang="en-US" altLang="zh-CN" sz="1800" b="0" dirty="0" smtClean="0">
                <a:solidFill>
                  <a:srgbClr val="0099CC"/>
                </a:solidFill>
                <a:latin typeface="微软雅黑" charset="0"/>
                <a:ea typeface="微软雅黑" charset="0"/>
              </a:rPr>
              <a:t>throw </a:t>
            </a:r>
            <a:r>
              <a:rPr lang="zh-CN" altLang="en-US" sz="1800" b="0" dirty="0" smtClean="0">
                <a:solidFill>
                  <a:srgbClr val="0099CC"/>
                </a:solidFill>
                <a:latin typeface="微软雅黑" charset="0"/>
                <a:ea typeface="微软雅黑" charset="0"/>
              </a:rPr>
              <a:t>异常对象。</a:t>
            </a:r>
            <a:endParaRPr lang="zh-CN" altLang="en-US" sz="1800" b="0" dirty="0" smtClean="0">
              <a:solidFill>
                <a:srgbClr val="0099CC"/>
              </a:solidFill>
              <a:latin typeface="微软雅黑" charset="0"/>
              <a:ea typeface="微软雅黑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6600"/>
                </a:solidFill>
                <a:latin typeface="微软雅黑" charset="0"/>
                <a:ea typeface="微软雅黑" charset="0"/>
              </a:rPr>
              <a:t>  		}catch</a:t>
            </a:r>
            <a:r>
              <a:rPr lang="zh-CN" altLang="en-US" sz="1800" dirty="0" smtClean="0">
                <a:solidFill>
                  <a:srgbClr val="FF6600"/>
                </a:solidFill>
                <a:latin typeface="微软雅黑" charset="0"/>
                <a:ea typeface="微软雅黑" charset="0"/>
              </a:rPr>
              <a:t>（异常对象参数）</a:t>
            </a:r>
            <a:r>
              <a:rPr lang="en-US" altLang="zh-CN" sz="1800" dirty="0" smtClean="0">
                <a:solidFill>
                  <a:srgbClr val="FF6600"/>
                </a:solidFill>
                <a:latin typeface="微软雅黑" charset="0"/>
                <a:ea typeface="微软雅黑" charset="0"/>
              </a:rPr>
              <a:t>{</a:t>
            </a:r>
            <a:endParaRPr lang="en-US" altLang="zh-CN" sz="1800" dirty="0" smtClean="0">
              <a:solidFill>
                <a:srgbClr val="FF6600"/>
              </a:solidFill>
              <a:latin typeface="微软雅黑" charset="0"/>
              <a:ea typeface="微软雅黑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6600"/>
                </a:solidFill>
                <a:latin typeface="微软雅黑" charset="0"/>
                <a:ea typeface="微软雅黑" charset="0"/>
              </a:rPr>
              <a:t>     		   </a:t>
            </a:r>
            <a:r>
              <a:rPr lang="zh-CN" altLang="en-US" sz="1800" b="0" dirty="0" smtClean="0">
                <a:solidFill>
                  <a:srgbClr val="0099CC"/>
                </a:solidFill>
                <a:latin typeface="微软雅黑" charset="0"/>
                <a:ea typeface="微软雅黑" charset="0"/>
              </a:rPr>
              <a:t>在这里做异常处理。</a:t>
            </a:r>
            <a:endParaRPr lang="zh-CN" altLang="en-US" sz="1800" b="0" dirty="0" smtClean="0">
              <a:solidFill>
                <a:srgbClr val="0099CC"/>
              </a:solidFill>
              <a:latin typeface="微软雅黑" charset="0"/>
              <a:ea typeface="微软雅黑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6600"/>
                </a:solidFill>
                <a:latin typeface="微软雅黑" charset="0"/>
                <a:ea typeface="微软雅黑" charset="0"/>
              </a:rPr>
              <a:t>  		}</a:t>
            </a:r>
            <a:r>
              <a:rPr lang="en-US" altLang="zh-CN" sz="1800" dirty="0" smtClean="0">
                <a:solidFill>
                  <a:srgbClr val="0099CC"/>
                </a:solidFill>
                <a:latin typeface="微软雅黑" charset="0"/>
                <a:ea typeface="微软雅黑" charset="0"/>
              </a:rPr>
              <a:t>[</a:t>
            </a:r>
            <a:r>
              <a:rPr lang="en-US" altLang="zh-CN" sz="1800" dirty="0" smtClean="0">
                <a:solidFill>
                  <a:srgbClr val="FF6600"/>
                </a:solidFill>
                <a:latin typeface="微软雅黑" charset="0"/>
                <a:ea typeface="微软雅黑" charset="0"/>
              </a:rPr>
              <a:t>catch</a:t>
            </a:r>
            <a:r>
              <a:rPr lang="zh-CN" altLang="en-US" sz="1800" dirty="0" smtClean="0">
                <a:solidFill>
                  <a:srgbClr val="FF6600"/>
                </a:solidFill>
                <a:latin typeface="微软雅黑" charset="0"/>
                <a:ea typeface="微软雅黑" charset="0"/>
              </a:rPr>
              <a:t>（。，，）</a:t>
            </a:r>
            <a:r>
              <a:rPr lang="en-US" altLang="zh-CN" sz="1800" dirty="0" smtClean="0">
                <a:solidFill>
                  <a:srgbClr val="FF6600"/>
                </a:solidFill>
                <a:latin typeface="微软雅黑" charset="0"/>
                <a:ea typeface="微软雅黑" charset="0"/>
              </a:rPr>
              <a:t>{</a:t>
            </a:r>
            <a:endParaRPr lang="en-US" altLang="zh-CN" sz="1800" dirty="0" smtClean="0">
              <a:solidFill>
                <a:srgbClr val="FF6600"/>
              </a:solidFill>
              <a:latin typeface="微软雅黑" charset="0"/>
              <a:ea typeface="微软雅黑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6600"/>
                </a:solidFill>
                <a:latin typeface="微软雅黑" charset="0"/>
                <a:ea typeface="微软雅黑" charset="0"/>
              </a:rPr>
              <a:t>     		</a:t>
            </a:r>
            <a:r>
              <a:rPr lang="en-US" altLang="zh-CN" sz="1800" dirty="0" smtClean="0">
                <a:solidFill>
                  <a:srgbClr val="0099CC"/>
                </a:solidFill>
                <a:latin typeface="微软雅黑" charset="0"/>
                <a:ea typeface="微软雅黑" charset="0"/>
              </a:rPr>
              <a:t>.. .. ..</a:t>
            </a:r>
            <a:endParaRPr lang="en-US" altLang="zh-CN" sz="1800" dirty="0" smtClean="0">
              <a:solidFill>
                <a:srgbClr val="0099CC"/>
              </a:solidFill>
              <a:latin typeface="微软雅黑" charset="0"/>
              <a:ea typeface="微软雅黑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6600"/>
                </a:solidFill>
                <a:latin typeface="微软雅黑" charset="0"/>
                <a:ea typeface="微软雅黑" charset="0"/>
              </a:rPr>
              <a:t>  		}</a:t>
            </a:r>
            <a:r>
              <a:rPr lang="en-US" altLang="zh-CN" sz="1800" dirty="0" smtClean="0">
                <a:solidFill>
                  <a:srgbClr val="0099CC"/>
                </a:solidFill>
                <a:latin typeface="微软雅黑" charset="0"/>
                <a:ea typeface="微软雅黑" charset="0"/>
              </a:rPr>
              <a:t>]</a:t>
            </a:r>
            <a:endParaRPr lang="zh-CN" altLang="en-US" sz="1800" dirty="0" smtClean="0">
              <a:solidFill>
                <a:srgbClr val="0099CC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一个简单异常处理实例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70"/>
            <a:ext cx="8229600" cy="5308619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9A400E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altLang="zh-CN" sz="2200" dirty="0" err="1" smtClean="0">
                <a:solidFill>
                  <a:srgbClr val="9A400E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en-US" altLang="zh-CN" sz="2200" dirty="0" smtClean="0">
              <a:solidFill>
                <a:srgbClr val="9A400E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9A400E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try {</a:t>
            </a:r>
            <a:endParaRPr lang="en-US" altLang="zh-CN" sz="2200" dirty="0" smtClean="0">
              <a:solidFill>
                <a:srgbClr val="0099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		$</a:t>
            </a:r>
            <a:r>
              <a:rPr lang="en-US" altLang="zh-CN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error</a:t>
            </a:r>
            <a:r>
              <a:rPr lang="en-US" altLang="zh-CN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altLang="zh-CN" sz="2200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'Always throw this error</a:t>
            </a:r>
            <a:r>
              <a:rPr lang="en-US" altLang="zh-CN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';</a:t>
            </a:r>
            <a:endParaRPr lang="en-US" altLang="zh-CN" sz="2200" dirty="0" smtClean="0">
              <a:solidFill>
                <a:srgbClr val="0099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		throw new Exception($</a:t>
            </a:r>
            <a:r>
              <a:rPr lang="en-US" altLang="zh-CN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error</a:t>
            </a:r>
            <a:r>
              <a:rPr lang="en-US" altLang="zh-CN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);   </a:t>
            </a:r>
            <a:endParaRPr lang="en-US" altLang="zh-CN" sz="2200" dirty="0" smtClean="0">
              <a:solidFill>
                <a:srgbClr val="0099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创建一个异常对象，通过</a:t>
            </a:r>
            <a:r>
              <a:rPr lang="en-US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throw</a:t>
            </a:r>
            <a:r>
              <a:rPr lang="zh-CN" altLang="en-US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语句抛出</a:t>
            </a:r>
            <a:endParaRPr lang="zh-CN" altLang="en-US" sz="2200" b="0" dirty="0" smtClean="0">
              <a:solidFill>
                <a:srgbClr val="0099CC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echo </a:t>
            </a:r>
            <a:r>
              <a:rPr lang="en-US" altLang="zh-CN" sz="2200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'Never</a:t>
            </a:r>
            <a:r>
              <a:rPr lang="en-US" altLang="zh-CN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200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executed</a:t>
            </a:r>
            <a:r>
              <a:rPr lang="en-US" altLang="zh-CN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';         </a:t>
            </a:r>
            <a:endParaRPr lang="en-US" altLang="zh-CN" sz="2200" dirty="0" smtClean="0">
              <a:solidFill>
                <a:srgbClr val="0099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从这里开始，</a:t>
            </a:r>
            <a:r>
              <a:rPr lang="en-US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zh-CN" altLang="en-US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代码块内的代码将不会再被执行</a:t>
            </a:r>
            <a:endParaRPr lang="zh-CN" altLang="en-US" sz="2200" b="0" dirty="0" smtClean="0">
              <a:solidFill>
                <a:srgbClr val="0099CC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} catch (Exception </a:t>
            </a:r>
            <a:r>
              <a:rPr lang="en-US" altLang="zh-CN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$e</a:t>
            </a:r>
            <a:r>
              <a:rPr lang="en-US" altLang="zh-CN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) {</a:t>
            </a:r>
            <a:endParaRPr lang="en-US" altLang="zh-CN" sz="2200" dirty="0" smtClean="0">
              <a:solidFill>
                <a:srgbClr val="0099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		echo </a:t>
            </a:r>
            <a:r>
              <a:rPr lang="en-US" altLang="zh-CN" sz="2200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‘Caught exception:</a:t>
            </a:r>
            <a:r>
              <a:rPr lang="en-US" altLang="zh-CN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’.</a:t>
            </a:r>
            <a:r>
              <a:rPr lang="en-US" altLang="zh-CN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$e-</a:t>
            </a:r>
            <a:r>
              <a:rPr lang="en-US" altLang="zh-CN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22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getMessage</a:t>
            </a:r>
            <a:r>
              <a:rPr lang="en-US" altLang="zh-CN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()."</a:t>
            </a:r>
            <a:r>
              <a:rPr lang="en-US" altLang="zh-CN" sz="2200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n-US" altLang="zh-CN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";  </a:t>
            </a:r>
            <a:endParaRPr lang="en-US" altLang="zh-CN" sz="2200" dirty="0" smtClean="0">
              <a:solidFill>
                <a:srgbClr val="0099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输出捕获的异常消息</a:t>
            </a:r>
            <a:endParaRPr lang="zh-CN" altLang="en-US" sz="2200" b="0" dirty="0" smtClean="0">
              <a:solidFill>
                <a:srgbClr val="0099CC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2200" dirty="0" smtClean="0">
              <a:solidFill>
                <a:srgbClr val="0099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	echo </a:t>
            </a:r>
            <a:r>
              <a:rPr lang="en-US" altLang="zh-CN" sz="2200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'Hello World</a:t>
            </a:r>
            <a:r>
              <a:rPr lang="en-US" altLang="zh-CN" sz="22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';       </a:t>
            </a:r>
            <a:r>
              <a:rPr lang="en-US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程序没有崩溃继续向下执行</a:t>
            </a:r>
            <a:endParaRPr lang="zh-CN" altLang="en-US" sz="2200" b="0" dirty="0" smtClean="0">
              <a:solidFill>
                <a:srgbClr val="0099CC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 smtClean="0">
              <a:solidFill>
                <a:srgbClr val="9A400E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 dirty="0" smtClean="0">
              <a:solidFill>
                <a:srgbClr val="9A400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36" y="71414"/>
            <a:ext cx="6115064" cy="625495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系统自带异常处理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08"/>
            <a:ext cx="8229600" cy="545308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altLang="zh-CN" sz="1800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php</a:t>
            </a:r>
            <a:br>
              <a:rPr lang="en-US" altLang="zh-CN" sz="18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 Exception{</a:t>
            </a:r>
            <a:b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    protected $message = 'Unknown exception';   </a:t>
            </a:r>
            <a:r>
              <a:rPr lang="en-US" altLang="zh-CN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// </a:t>
            </a:r>
            <a:r>
              <a:rPr lang="zh-CN" altLang="en-US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异常信息</a:t>
            </a:r>
            <a:br>
              <a:rPr lang="zh-CN" altLang="en-US" sz="180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</a:br>
            <a:r>
              <a:rPr lang="zh-CN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protected $code = 0;                  </a:t>
            </a:r>
            <a:r>
              <a:rPr lang="en-US" altLang="zh-CN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// </a:t>
            </a:r>
            <a:r>
              <a:rPr lang="zh-CN" altLang="en-US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用户自定义异常代码</a:t>
            </a:r>
            <a:br>
              <a:rPr lang="zh-CN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zh-CN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protected $file;                      </a:t>
            </a:r>
            <a:r>
              <a:rPr lang="en-US" altLang="zh-CN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// </a:t>
            </a:r>
            <a:r>
              <a:rPr lang="zh-CN" altLang="en-US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发生异常的文件名</a:t>
            </a:r>
            <a:br>
              <a:rPr lang="zh-CN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zh-CN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protected $line;                      </a:t>
            </a:r>
            <a:r>
              <a:rPr lang="en-US" altLang="zh-CN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// </a:t>
            </a:r>
            <a:r>
              <a:rPr lang="zh-CN" altLang="en-US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发生异常的代码行号</a:t>
            </a:r>
            <a:br>
              <a:rPr lang="zh-CN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br>
              <a:rPr lang="zh-CN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zh-CN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 __construct($message = null, $code = 0);</a:t>
            </a:r>
            <a:b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b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    final function </a:t>
            </a:r>
            <a:r>
              <a:rPr lang="en-US" altLang="zh-CN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getMessage</a:t>
            </a:r>
            <a: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();          </a:t>
            </a:r>
            <a:r>
              <a:rPr lang="en-US" altLang="zh-CN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// </a:t>
            </a:r>
            <a:r>
              <a:rPr lang="zh-CN" altLang="en-US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返回异常信息</a:t>
            </a:r>
            <a:br>
              <a:rPr lang="zh-CN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zh-CN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final function </a:t>
            </a:r>
            <a:r>
              <a:rPr lang="en-US" altLang="zh-CN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getCode</a:t>
            </a:r>
            <a: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();             </a:t>
            </a:r>
            <a:r>
              <a:rPr lang="en-US" altLang="zh-CN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// </a:t>
            </a:r>
            <a:r>
              <a:rPr lang="zh-CN" altLang="en-US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返回异常代码</a:t>
            </a:r>
            <a:br>
              <a:rPr lang="zh-CN" altLang="en-US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</a:br>
            <a:r>
              <a:rPr lang="zh-CN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final function </a:t>
            </a:r>
            <a:r>
              <a:rPr lang="en-US" altLang="zh-CN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getFile</a:t>
            </a:r>
            <a: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();             </a:t>
            </a:r>
            <a:r>
              <a:rPr lang="en-US" altLang="zh-CN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// </a:t>
            </a:r>
            <a:r>
              <a:rPr lang="zh-CN" altLang="en-US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返回发生异常的文件名</a:t>
            </a:r>
            <a:br>
              <a:rPr lang="zh-CN" altLang="en-US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</a:br>
            <a:r>
              <a:rPr lang="zh-CN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final function </a:t>
            </a:r>
            <a:r>
              <a:rPr lang="en-US" altLang="zh-CN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getLine</a:t>
            </a:r>
            <a: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();             </a:t>
            </a:r>
            <a:r>
              <a:rPr lang="en-US" altLang="zh-CN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// </a:t>
            </a:r>
            <a:r>
              <a:rPr lang="zh-CN" altLang="en-US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返回发生异常的代码行号</a:t>
            </a:r>
            <a:br>
              <a:rPr lang="zh-CN" altLang="en-US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</a:br>
            <a:r>
              <a:rPr lang="zh-CN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final function </a:t>
            </a:r>
            <a:r>
              <a:rPr lang="en-US" altLang="zh-CN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getTrace</a:t>
            </a:r>
            <a: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();            </a:t>
            </a:r>
            <a:r>
              <a:rPr lang="en-US" altLang="zh-CN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// </a:t>
            </a:r>
            <a:r>
              <a:rPr lang="en-US" altLang="zh-CN" sz="1800" b="0" dirty="0" err="1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backtrace</a:t>
            </a:r>
            <a:r>
              <a:rPr lang="en-US" altLang="zh-CN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() </a:t>
            </a:r>
            <a:r>
              <a:rPr lang="zh-CN" altLang="en-US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数组</a:t>
            </a:r>
            <a:br>
              <a:rPr lang="zh-CN" altLang="en-US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</a:br>
            <a:r>
              <a:rPr lang="zh-CN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final function </a:t>
            </a:r>
            <a:r>
              <a:rPr lang="en-US" altLang="zh-CN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getTraceAsString</a:t>
            </a:r>
            <a: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();  </a:t>
            </a:r>
            <a:r>
              <a:rPr lang="en-US" altLang="zh-CN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// </a:t>
            </a:r>
            <a:r>
              <a:rPr lang="zh-CN" altLang="en-US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已格成化成字符串的 </a:t>
            </a:r>
            <a:r>
              <a:rPr lang="en-US" altLang="zh-CN" sz="1800" b="0" dirty="0" err="1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getTrace</a:t>
            </a:r>
            <a:r>
              <a:rPr lang="en-US" altLang="zh-CN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() </a:t>
            </a:r>
            <a:r>
              <a:rPr lang="zh-CN" altLang="en-US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信息</a:t>
            </a:r>
            <a:br>
              <a:rPr lang="zh-CN" altLang="en-US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</a:br>
            <a:br>
              <a:rPr lang="zh-CN" altLang="en-US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</a:br>
            <a:r>
              <a:rPr lang="zh-CN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en-US" altLang="zh-CN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/* </a:t>
            </a:r>
            <a:r>
              <a:rPr lang="zh-CN" altLang="en-US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可重载的方法 *</a:t>
            </a:r>
            <a:r>
              <a:rPr lang="en-US" altLang="zh-CN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/</a:t>
            </a:r>
            <a:br>
              <a:rPr lang="en-US" altLang="zh-CN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    function __</a:t>
            </a:r>
            <a:r>
              <a:rPr lang="en-US" altLang="zh-CN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toString</a:t>
            </a:r>
            <a: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();                </a:t>
            </a:r>
            <a:r>
              <a:rPr lang="en-US" altLang="zh-CN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// </a:t>
            </a:r>
            <a:r>
              <a:rPr lang="zh-CN" altLang="en-US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可输出的字符串</a:t>
            </a:r>
            <a:br>
              <a:rPr lang="zh-CN" altLang="en-US" sz="18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8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1800" dirty="0" smtClean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4613" y="188576"/>
            <a:ext cx="4757742" cy="504825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+mj-ea"/>
              </a:rPr>
              <a:t>自定义异常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08685"/>
            <a:ext cx="8353425" cy="532923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&lt;?</a:t>
            </a:r>
            <a:r>
              <a:rPr lang="en-US" altLang="zh-CN" sz="1800" dirty="0" err="1" smtClean="0">
                <a:latin typeface="微软雅黑" charset="0"/>
                <a:ea typeface="微软雅黑" charset="0"/>
                <a:cs typeface="Arial" pitchFamily="34" charset="0"/>
              </a:rPr>
              <a:t>php</a:t>
            </a:r>
            <a:endParaRPr lang="en-US" altLang="zh-CN" sz="1800" dirty="0" smtClean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	/* </a:t>
            </a:r>
            <a:r>
              <a:rPr lang="zh-CN" altLang="en-US" sz="1800" dirty="0" smtClean="0">
                <a:latin typeface="微软雅黑" charset="0"/>
                <a:ea typeface="微软雅黑" charset="0"/>
                <a:cs typeface="Arial" pitchFamily="34" charset="0"/>
              </a:rPr>
              <a:t>自定义的一个异常处理类，但必须是扩展内异常处理类的子类 *</a:t>
            </a: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/</a:t>
            </a:r>
            <a:endParaRPr lang="en-US" altLang="zh-CN" sz="1800" dirty="0" smtClean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	class </a:t>
            </a:r>
            <a:r>
              <a:rPr lang="en-US" altLang="zh-CN" sz="1800" dirty="0" err="1" smtClean="0">
                <a:latin typeface="微软雅黑" charset="0"/>
                <a:ea typeface="微软雅黑" charset="0"/>
                <a:cs typeface="Arial" pitchFamily="34" charset="0"/>
              </a:rPr>
              <a:t>MyException</a:t>
            </a: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 extends Exception{</a:t>
            </a:r>
            <a:endParaRPr lang="en-US" altLang="zh-CN" sz="1800" dirty="0" smtClean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		//</a:t>
            </a:r>
            <a:r>
              <a:rPr lang="zh-CN" altLang="en-US" sz="1800" dirty="0" smtClean="0">
                <a:latin typeface="微软雅黑" charset="0"/>
                <a:ea typeface="微软雅黑" charset="0"/>
                <a:cs typeface="Arial" pitchFamily="34" charset="0"/>
              </a:rPr>
              <a:t>重定义构造器使第一个参数 </a:t>
            </a: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message </a:t>
            </a:r>
            <a:r>
              <a:rPr lang="zh-CN" altLang="en-US" sz="1800" dirty="0" smtClean="0">
                <a:latin typeface="微软雅黑" charset="0"/>
                <a:ea typeface="微软雅黑" charset="0"/>
                <a:cs typeface="Arial" pitchFamily="34" charset="0"/>
              </a:rPr>
              <a:t>变为必须被指定的属性</a:t>
            </a:r>
            <a:endParaRPr lang="zh-CN" altLang="en-US" sz="1800" dirty="0" smtClean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 smtClean="0">
                <a:latin typeface="微软雅黑" charset="0"/>
                <a:ea typeface="微软雅黑" charset="0"/>
                <a:cs typeface="Arial" pitchFamily="34" charset="0"/>
              </a:rPr>
              <a:t>		</a:t>
            </a: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public function __construct($message, $code=0){</a:t>
            </a:r>
            <a:endParaRPr lang="en-US" altLang="zh-CN" sz="1800" dirty="0" smtClean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		    //</a:t>
            </a:r>
            <a:r>
              <a:rPr lang="zh-CN" altLang="en-US" sz="1800" dirty="0" smtClean="0">
                <a:latin typeface="微软雅黑" charset="0"/>
                <a:ea typeface="微软雅黑" charset="0"/>
                <a:cs typeface="Arial" pitchFamily="34" charset="0"/>
              </a:rPr>
              <a:t>可以在这里定义一些自己的代码</a:t>
            </a:r>
            <a:endParaRPr lang="zh-CN" altLang="en-US" sz="1800" dirty="0" smtClean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 smtClean="0">
                <a:latin typeface="微软雅黑" charset="0"/>
                <a:ea typeface="微软雅黑" charset="0"/>
                <a:cs typeface="Arial" pitchFamily="34" charset="0"/>
              </a:rPr>
              <a:t>		 </a:t>
            </a: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//</a:t>
            </a:r>
            <a:r>
              <a:rPr lang="zh-CN" altLang="en-US" sz="1800" dirty="0" smtClean="0">
                <a:latin typeface="微软雅黑" charset="0"/>
                <a:ea typeface="微软雅黑" charset="0"/>
                <a:cs typeface="Arial" pitchFamily="34" charset="0"/>
              </a:rPr>
              <a:t>建议同时调用 </a:t>
            </a: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parent::construct()</a:t>
            </a:r>
            <a:r>
              <a:rPr lang="zh-CN" altLang="en-US" sz="1800" dirty="0" smtClean="0">
                <a:latin typeface="微软雅黑" charset="0"/>
                <a:ea typeface="微软雅黑" charset="0"/>
                <a:cs typeface="Arial" pitchFamily="34" charset="0"/>
              </a:rPr>
              <a:t>来检查所有的变量是否已被赋值</a:t>
            </a:r>
            <a:endParaRPr lang="zh-CN" altLang="en-US" sz="1800" dirty="0" smtClean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 smtClean="0">
                <a:latin typeface="微软雅黑" charset="0"/>
                <a:ea typeface="微软雅黑" charset="0"/>
                <a:cs typeface="Arial" pitchFamily="34" charset="0"/>
              </a:rPr>
              <a:t>		    </a:t>
            </a: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parent::__construct($message, $code);</a:t>
            </a:r>
            <a:endParaRPr lang="en-US" altLang="zh-CN" sz="1800" dirty="0" smtClean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		}	</a:t>
            </a:r>
            <a:endParaRPr lang="en-US" altLang="zh-CN" sz="1800" dirty="0" smtClean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		public function __</a:t>
            </a:r>
            <a:r>
              <a:rPr lang="en-US" altLang="zh-CN" sz="1800" dirty="0" err="1" smtClean="0">
                <a:latin typeface="微软雅黑" charset="0"/>
                <a:ea typeface="微软雅黑" charset="0"/>
                <a:cs typeface="Arial" pitchFamily="34" charset="0"/>
              </a:rPr>
              <a:t>toString</a:t>
            </a: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() {        </a:t>
            </a:r>
            <a:endParaRPr lang="en-US" altLang="zh-CN" sz="1800" dirty="0" smtClean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          //</a:t>
            </a:r>
            <a:r>
              <a:rPr lang="zh-CN" altLang="en-US" sz="1800" dirty="0" smtClean="0">
                <a:latin typeface="微软雅黑" charset="0"/>
                <a:ea typeface="微软雅黑" charset="0"/>
                <a:cs typeface="Arial" pitchFamily="34" charset="0"/>
              </a:rPr>
              <a:t>重写父类方法，自定义字符串输出的样式</a:t>
            </a:r>
            <a:endParaRPr lang="zh-CN" altLang="en-US" sz="1800" dirty="0" smtClean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 smtClean="0">
                <a:latin typeface="微软雅黑" charset="0"/>
                <a:ea typeface="微软雅黑" charset="0"/>
                <a:cs typeface="Arial" pitchFamily="34" charset="0"/>
              </a:rPr>
              <a:t>		  </a:t>
            </a: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return __CLASS__.":[".$this-&gt;code."]:".$this-&gt;message."&lt;</a:t>
            </a:r>
            <a:r>
              <a:rPr lang="en-US" altLang="zh-CN" sz="1800" dirty="0" err="1" smtClean="0">
                <a:latin typeface="微软雅黑" charset="0"/>
                <a:ea typeface="微软雅黑" charset="0"/>
                <a:cs typeface="Arial" pitchFamily="34" charset="0"/>
              </a:rPr>
              <a:t>br</a:t>
            </a: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&gt;";</a:t>
            </a:r>
            <a:endParaRPr lang="en-US" altLang="zh-CN" sz="1800" dirty="0" smtClean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		}</a:t>
            </a:r>
            <a:endParaRPr lang="en-US" altLang="zh-CN" sz="1800" dirty="0" smtClean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		public function </a:t>
            </a:r>
            <a:r>
              <a:rPr lang="en-US" altLang="zh-CN" sz="1800" dirty="0" err="1" smtClean="0">
                <a:latin typeface="微软雅黑" charset="0"/>
                <a:ea typeface="微软雅黑" charset="0"/>
                <a:cs typeface="Arial" pitchFamily="34" charset="0"/>
              </a:rPr>
              <a:t>customFunction</a:t>
            </a: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() {    </a:t>
            </a:r>
            <a:endParaRPr lang="en-US" altLang="zh-CN" sz="1800" dirty="0" smtClean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             //</a:t>
            </a:r>
            <a:r>
              <a:rPr lang="zh-CN" altLang="en-US" sz="1800" dirty="0" smtClean="0">
                <a:latin typeface="微软雅黑" charset="0"/>
                <a:ea typeface="微软雅黑" charset="0"/>
                <a:cs typeface="Arial" pitchFamily="34" charset="0"/>
              </a:rPr>
              <a:t>为这个异常自定义一个处理方法</a:t>
            </a:r>
            <a:endParaRPr lang="zh-CN" altLang="en-US" sz="1800" dirty="0" smtClean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 smtClean="0">
                <a:latin typeface="微软雅黑" charset="0"/>
                <a:ea typeface="微软雅黑" charset="0"/>
                <a:cs typeface="Arial" pitchFamily="34" charset="0"/>
              </a:rPr>
              <a:t>		     </a:t>
            </a: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echo "</a:t>
            </a:r>
            <a:r>
              <a:rPr lang="zh-CN" altLang="en-US" sz="1800" dirty="0" smtClean="0">
                <a:latin typeface="微软雅黑" charset="0"/>
                <a:ea typeface="微软雅黑" charset="0"/>
                <a:cs typeface="Arial" pitchFamily="34" charset="0"/>
              </a:rPr>
              <a:t>按自定义的方法处理出现的这个类型的异常</a:t>
            </a: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&lt;</a:t>
            </a:r>
            <a:r>
              <a:rPr lang="en-US" altLang="zh-CN" sz="1800" dirty="0" err="1" smtClean="0">
                <a:latin typeface="微软雅黑" charset="0"/>
                <a:ea typeface="微软雅黑" charset="0"/>
                <a:cs typeface="Arial" pitchFamily="34" charset="0"/>
              </a:rPr>
              <a:t>br</a:t>
            </a: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&gt;";</a:t>
            </a:r>
            <a:endParaRPr lang="en-US" altLang="zh-CN" sz="1800" dirty="0" smtClean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		}</a:t>
            </a:r>
            <a:endParaRPr lang="en-US" altLang="zh-CN" sz="1800" dirty="0" smtClean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	}</a:t>
            </a:r>
            <a:endParaRPr lang="en-US" altLang="zh-CN" sz="1800" dirty="0" smtClean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  <a:cs typeface="Arial" pitchFamily="34" charset="0"/>
              </a:rPr>
              <a:t>?&gt;</a:t>
            </a:r>
            <a:endParaRPr lang="zh-CN" altLang="en-US" sz="1800" dirty="0" smtClean="0">
              <a:latin typeface="微软雅黑" charset="0"/>
              <a:ea typeface="微软雅黑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P_2016_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PHP_2016_模板</Template>
  <TotalTime>0</TotalTime>
  <Words>3603</Words>
  <Application>Kingsoft Office WPP</Application>
  <PresentationFormat>全屏显示(4:3)</PresentationFormat>
  <Paragraphs>139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PHP_2016_模板</vt:lpstr>
      <vt:lpstr>自定义设计方案_2</vt:lpstr>
      <vt:lpstr>PowerPoint 演示文稿</vt:lpstr>
      <vt:lpstr>PHP面向对象的设计06</vt:lpstr>
      <vt:lpstr>课前复习</vt:lpstr>
      <vt:lpstr>预习检查</vt:lpstr>
      <vt:lpstr>本章任务</vt:lpstr>
      <vt:lpstr>1. 异常处理</vt:lpstr>
      <vt:lpstr>一个简单异常处理实例</vt:lpstr>
      <vt:lpstr>系统自带异常处理</vt:lpstr>
      <vt:lpstr>自定义异常</vt:lpstr>
      <vt:lpstr>自定义异常</vt:lpstr>
      <vt:lpstr>捕获多个异常</vt:lpstr>
      <vt:lpstr>2. PHP中类与对象的相关函数</vt:lpstr>
      <vt:lpstr>PowerPoint 演示文稿</vt:lpstr>
      <vt:lpstr>PowerPoint 演示文稿</vt:lpstr>
      <vt:lpstr>PowerPoint 演示文稿</vt:lpstr>
      <vt:lpstr>总  结</vt:lpstr>
      <vt:lpstr>PowerPoint 演示文稿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Administrator</cp:lastModifiedBy>
  <cp:revision>8</cp:revision>
  <dcterms:created xsi:type="dcterms:W3CDTF">2015-12-14T15:02:00Z</dcterms:created>
  <dcterms:modified xsi:type="dcterms:W3CDTF">2016-03-24T10:24:20Z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