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29"/>
  </p:notesMasterIdLst>
  <p:sldIdLst>
    <p:sldId id="29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8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492" autoAdjust="0"/>
  </p:normalViewPr>
  <p:slideViewPr>
    <p:cSldViewPr>
      <p:cViewPr varScale="1">
        <p:scale>
          <a:sx n="68" d="100"/>
          <a:sy n="68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909B-D4CB-4A16-AD29-54BCEF67BBDB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A3EB9-0DA2-4F9D-875A-373A57BA8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0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549275"/>
            <a:ext cx="20002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549275"/>
            <a:ext cx="58483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2060575"/>
            <a:ext cx="392430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2060575"/>
            <a:ext cx="392430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1" y="71438"/>
            <a:ext cx="6715173" cy="642918"/>
          </a:xfrm>
        </p:spPr>
        <p:txBody>
          <a:bodyPr/>
          <a:lstStyle>
            <a:lvl1pPr algn="r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28670"/>
            <a:ext cx="8001000" cy="5183205"/>
          </a:xfrm>
        </p:spPr>
        <p:txBody>
          <a:bodyPr/>
          <a:lstStyle>
            <a:lvl1pPr>
              <a:defRPr sz="3000">
                <a:latin typeface="+mj-ea"/>
                <a:ea typeface="+mj-ea"/>
              </a:defRPr>
            </a:lvl1pPr>
            <a:lvl2pPr>
              <a:buClr>
                <a:srgbClr val="C00000"/>
              </a:buClr>
              <a:buSzPct val="90000"/>
              <a:buFont typeface="Wingdings" pitchFamily="2" charset="2"/>
              <a:buChar char="n"/>
              <a:defRPr sz="2600">
                <a:latin typeface="+mj-ea"/>
                <a:ea typeface="+mj-ea"/>
              </a:defRPr>
            </a:lvl2pPr>
            <a:lvl3pPr>
              <a:buClr>
                <a:srgbClr val="C00000"/>
              </a:buClr>
              <a:buSzPct val="90000"/>
              <a:buFont typeface="Wingdings" pitchFamily="2" charset="2"/>
              <a:buChar char="Ø"/>
              <a:defRPr>
                <a:latin typeface="+mj-ea"/>
                <a:ea typeface="+mj-ea"/>
              </a:defRPr>
            </a:lvl3pPr>
            <a:lvl4pPr>
              <a:buClr>
                <a:srgbClr val="C00000"/>
              </a:buClr>
              <a:buSzPct val="120000"/>
              <a:defRPr>
                <a:latin typeface="+mj-ea"/>
                <a:ea typeface="+mj-ea"/>
              </a:defRPr>
            </a:lvl4pPr>
            <a:lvl5pPr>
              <a:buClr>
                <a:srgbClr val="C00000"/>
              </a:buClr>
              <a:buSzPct val="120000"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549275"/>
            <a:ext cx="20002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549275"/>
            <a:ext cx="58483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4035454" cy="52546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857232"/>
            <a:ext cx="4027516" cy="52546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03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2980" y="0"/>
            <a:ext cx="913803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8794" y="71438"/>
            <a:ext cx="6786610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57232"/>
            <a:ext cx="8001000" cy="525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 </a:t>
            </a:r>
            <a:r>
              <a:rPr lang="zh-CN" dirty="0" smtClean="0"/>
              <a:t>第二级</a:t>
            </a:r>
          </a:p>
          <a:p>
            <a:pPr lvl="2"/>
            <a:r>
              <a:rPr lang="zh-CN" altLang="zh-CN" dirty="0" smtClean="0"/>
              <a:t>☆ </a:t>
            </a:r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2"/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3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n"/>
        <a:defRPr sz="2800">
          <a:solidFill>
            <a:schemeClr val="tx1">
              <a:lumMod val="75000"/>
              <a:lumOff val="25000"/>
            </a:schemeClr>
          </a:solidFill>
          <a:latin typeface="+mj-ea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n"/>
        <a:defRPr sz="2400">
          <a:solidFill>
            <a:schemeClr val="tx1">
              <a:lumMod val="75000"/>
              <a:lumOff val="25000"/>
            </a:schemeClr>
          </a:solidFill>
          <a:latin typeface="+mj-ea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0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549275"/>
            <a:ext cx="7567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060575"/>
            <a:ext cx="80010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altLang="zh-CN" smtClean="0"/>
              <a:t>★ </a:t>
            </a:r>
            <a:r>
              <a:rPr lang="zh-CN" smtClean="0"/>
              <a:t>第二级</a:t>
            </a:r>
          </a:p>
          <a:p>
            <a:pPr lvl="2"/>
            <a:r>
              <a:rPr lang="zh-CN" altLang="zh-CN" smtClean="0"/>
              <a:t>☆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4C39-489C-422F-80BC-F2C4617C2141}" type="datetimeFigureOut">
              <a:rPr lang="zh-CN" altLang="en-US" smtClean="0"/>
              <a:pPr/>
              <a:t>2013-5-21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zh/memcache.delete.php" TargetMode="External"/><Relationship Id="rId3" Type="http://schemas.openxmlformats.org/officeDocument/2006/relationships/hyperlink" Target="http://www.php.net/manual/zh/memcache.add.php" TargetMode="External"/><Relationship Id="rId7" Type="http://schemas.openxmlformats.org/officeDocument/2006/relationships/hyperlink" Target="http://www.php.net/manual/zh/memcache.decrement.php" TargetMode="External"/><Relationship Id="rId2" Type="http://schemas.openxmlformats.org/officeDocument/2006/relationships/hyperlink" Target="http://www.php.net/manual/zh/class.memcach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zh/memcache.connect.php" TargetMode="External"/><Relationship Id="rId11" Type="http://schemas.openxmlformats.org/officeDocument/2006/relationships/hyperlink" Target="http://www.php.net/manual/zh/memcache.getextendedstats.php" TargetMode="External"/><Relationship Id="rId5" Type="http://schemas.openxmlformats.org/officeDocument/2006/relationships/hyperlink" Target="http://www.php.net/manual/zh/memcache.close.php" TargetMode="External"/><Relationship Id="rId10" Type="http://schemas.openxmlformats.org/officeDocument/2006/relationships/hyperlink" Target="http://www.php.net/manual/zh/memcache.get.php" TargetMode="External"/><Relationship Id="rId4" Type="http://schemas.openxmlformats.org/officeDocument/2006/relationships/hyperlink" Target="http://www.php.net/manual/zh/memcache.addserver.php" TargetMode="External"/><Relationship Id="rId9" Type="http://schemas.openxmlformats.org/officeDocument/2006/relationships/hyperlink" Target="http://www.php.net/manual/zh/memcache.flush.php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zh/memcache.set.php" TargetMode="External"/><Relationship Id="rId3" Type="http://schemas.openxmlformats.org/officeDocument/2006/relationships/hyperlink" Target="http://www.php.net/manual/zh/memcache.getstats.php" TargetMode="External"/><Relationship Id="rId7" Type="http://schemas.openxmlformats.org/officeDocument/2006/relationships/hyperlink" Target="http://www.php.net/manual/zh/memcache.replace.php" TargetMode="External"/><Relationship Id="rId12" Type="http://schemas.openxmlformats.org/officeDocument/2006/relationships/hyperlink" Target="http://www.php.net/manual/zh/function.memcache-debug.php" TargetMode="External"/><Relationship Id="rId2" Type="http://schemas.openxmlformats.org/officeDocument/2006/relationships/hyperlink" Target="http://www.php.net/manual/zh/memcache.getserverstatu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zh/memcache.pconnect.php" TargetMode="External"/><Relationship Id="rId11" Type="http://schemas.openxmlformats.org/officeDocument/2006/relationships/hyperlink" Target="http://www.php.net/manual/zh/ref.memcache.php" TargetMode="External"/><Relationship Id="rId5" Type="http://schemas.openxmlformats.org/officeDocument/2006/relationships/hyperlink" Target="http://www.php.net/manual/zh/memcache.increment.php" TargetMode="External"/><Relationship Id="rId10" Type="http://schemas.openxmlformats.org/officeDocument/2006/relationships/hyperlink" Target="http://www.php.net/manual/zh/memcache.setserverparams.php" TargetMode="External"/><Relationship Id="rId4" Type="http://schemas.openxmlformats.org/officeDocument/2006/relationships/hyperlink" Target="http://www.php.net/manual/zh/memcache.getversion.php" TargetMode="External"/><Relationship Id="rId9" Type="http://schemas.openxmlformats.org/officeDocument/2006/relationships/hyperlink" Target="http://www.php.net/manual/zh/memcache.setcompressthreshold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345685.htm" TargetMode="External"/><Relationship Id="rId13" Type="http://schemas.openxmlformats.org/officeDocument/2006/relationships/hyperlink" Target="http://baike.baidu.com/view/543312.htm" TargetMode="External"/><Relationship Id="rId3" Type="http://schemas.openxmlformats.org/officeDocument/2006/relationships/hyperlink" Target="http://baike.baidu.com/view/1082.htm" TargetMode="External"/><Relationship Id="rId7" Type="http://schemas.openxmlformats.org/officeDocument/2006/relationships/hyperlink" Target="http://baike.baidu.com/view/16215.htm" TargetMode="External"/><Relationship Id="rId12" Type="http://schemas.openxmlformats.org/officeDocument/2006/relationships/hyperlink" Target="http://baike.baidu.com/view/930.htm" TargetMode="External"/><Relationship Id="rId2" Type="http://schemas.openxmlformats.org/officeDocument/2006/relationships/hyperlink" Target="http://baike.baidu.com/view/40238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42116.htm" TargetMode="External"/><Relationship Id="rId11" Type="http://schemas.openxmlformats.org/officeDocument/2006/relationships/hyperlink" Target="http://baike.baidu.com/view/899.htm" TargetMode="External"/><Relationship Id="rId5" Type="http://schemas.openxmlformats.org/officeDocument/2006/relationships/hyperlink" Target="http://baike.baidu.com/view/33401.htm" TargetMode="External"/><Relationship Id="rId10" Type="http://schemas.openxmlformats.org/officeDocument/2006/relationships/hyperlink" Target="http://baike.baidu.com/picview/1193094/1193094/0/203fb80e7bec54e71ec67840b8389b504fc26a41.html" TargetMode="External"/><Relationship Id="rId4" Type="http://schemas.openxmlformats.org/officeDocument/2006/relationships/hyperlink" Target="http://baike.baidu.com/view/1207363.htm" TargetMode="External"/><Relationship Id="rId9" Type="http://schemas.openxmlformats.org/officeDocument/2006/relationships/hyperlink" Target="http://baike.baidu.com/view/1088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829054"/>
            <a:ext cx="7772400" cy="81439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</a:t>
            </a:r>
            <a:endParaRPr lang="zh-CN" altLang="en-US" kern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7282" y="5072074"/>
            <a:ext cx="6400800" cy="135732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Administrator\桌面\新建文件夹\兄弟连墙纸\图片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52"/>
            <a:ext cx="4643470" cy="361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7544" y="-78829"/>
            <a:ext cx="8229600" cy="771525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memcached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服务器的管理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536" y="994693"/>
            <a:ext cx="8229600" cy="4954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启动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Memcache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常用参数</a:t>
            </a: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-p &lt;</a:t>
            </a:r>
            <a:r>
              <a:rPr lang="en-US" altLang="zh-CN" sz="1800" b="0" dirty="0" err="1" smtClean="0">
                <a:latin typeface="宋体" charset="-122"/>
                <a:ea typeface="宋体" charset="-122"/>
              </a:rPr>
              <a:t>num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&gt;   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设置端口号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默认不设置为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: 11211)</a:t>
            </a:r>
            <a:endParaRPr lang="zh-CN" altLang="en-US" sz="18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-U &lt;</a:t>
            </a:r>
            <a:r>
              <a:rPr lang="en-US" altLang="zh-CN" sz="1800" b="0" dirty="0" err="1" smtClean="0">
                <a:latin typeface="宋体" charset="-122"/>
                <a:ea typeface="宋体" charset="-122"/>
              </a:rPr>
              <a:t>num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&gt;   UDP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监听端口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默认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: 11211, 0 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时关闭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) </a:t>
            </a:r>
            <a:endParaRPr lang="zh-CN" altLang="en-US" sz="18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-l &lt;</a:t>
            </a:r>
            <a:r>
              <a:rPr lang="en-US" altLang="zh-CN" sz="1800" b="0" dirty="0" err="1" smtClean="0">
                <a:latin typeface="宋体" charset="-122"/>
                <a:ea typeface="宋体" charset="-122"/>
              </a:rPr>
              <a:t>ip_addr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&gt; 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绑定地址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默认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: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所有都允许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,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无论内外网或者本机更换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IP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，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有安全隐患，若设置为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127.0.0.1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就只能本机访问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)</a:t>
            </a: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-d   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独立进程运行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宋体" charset="-122"/>
                <a:ea typeface="宋体" charset="-122"/>
              </a:rPr>
              <a:t>... -d start 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启动</a:t>
            </a:r>
            <a:r>
              <a:rPr lang="en-US" altLang="zh-CN" sz="16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服务</a:t>
            </a:r>
            <a:r>
              <a:rPr lang="en-US" sz="1600" dirty="0" smtClean="0">
                <a:latin typeface="宋体" charset="-122"/>
                <a:ea typeface="宋体" charset="-122"/>
              </a:rPr>
              <a:t> </a:t>
            </a:r>
            <a:endParaRPr lang="zh-CN" altLang="en-US" sz="1600" dirty="0" smtClean="0">
              <a:latin typeface="宋体" charset="-122"/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宋体" charset="-122"/>
                <a:ea typeface="宋体" charset="-122"/>
              </a:rPr>
              <a:t>... -d restart 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重起</a:t>
            </a:r>
            <a:r>
              <a:rPr lang="en-US" altLang="zh-CN" sz="16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服务</a:t>
            </a:r>
            <a:r>
              <a:rPr lang="en-US" sz="1600" dirty="0" smtClean="0">
                <a:latin typeface="宋体" charset="-122"/>
                <a:ea typeface="宋体" charset="-122"/>
              </a:rPr>
              <a:t> </a:t>
            </a:r>
            <a:endParaRPr lang="zh-CN" altLang="en-US" sz="1600" dirty="0" smtClean="0">
              <a:latin typeface="宋体" charset="-122"/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宋体" charset="-122"/>
                <a:ea typeface="宋体" charset="-122"/>
              </a:rPr>
              <a:t>... -d </a:t>
            </a:r>
            <a:r>
              <a:rPr lang="en-US" altLang="zh-CN" sz="1600" dirty="0" err="1" smtClean="0">
                <a:latin typeface="宋体" charset="-122"/>
                <a:ea typeface="宋体" charset="-122"/>
              </a:rPr>
              <a:t>stop|shutdown</a:t>
            </a:r>
            <a:r>
              <a:rPr lang="en-US" altLang="zh-CN" sz="160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关闭正在运行的</a:t>
            </a:r>
            <a:r>
              <a:rPr lang="en-US" altLang="zh-CN" sz="16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服务</a:t>
            </a:r>
            <a:r>
              <a:rPr lang="en-US" sz="1600" dirty="0" smtClean="0">
                <a:latin typeface="宋体" charset="-122"/>
                <a:ea typeface="宋体" charset="-122"/>
              </a:rPr>
              <a:t> </a:t>
            </a:r>
            <a:endParaRPr lang="zh-CN" altLang="en-US" sz="1600" dirty="0" smtClean="0">
              <a:latin typeface="宋体" charset="-122"/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宋体" charset="-122"/>
                <a:ea typeface="宋体" charset="-122"/>
              </a:rPr>
              <a:t>... -d install 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安装</a:t>
            </a:r>
            <a:r>
              <a:rPr lang="en-US" altLang="zh-CN" sz="16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服务</a:t>
            </a:r>
            <a:r>
              <a:rPr lang="en-US" sz="1600" dirty="0" smtClean="0">
                <a:latin typeface="宋体" charset="-122"/>
                <a:ea typeface="宋体" charset="-122"/>
              </a:rPr>
              <a:t> </a:t>
            </a:r>
            <a:endParaRPr lang="zh-CN" altLang="en-US" sz="1600" dirty="0" smtClean="0">
              <a:latin typeface="宋体" charset="-122"/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宋体" charset="-122"/>
                <a:ea typeface="宋体" charset="-122"/>
              </a:rPr>
              <a:t>... -d uninstall 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卸载</a:t>
            </a:r>
            <a:r>
              <a:rPr lang="en-US" altLang="zh-CN" sz="16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服务 </a:t>
            </a:r>
          </a:p>
          <a:p>
            <a:endParaRPr lang="zh-CN" altLang="en-US" sz="2000" b="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6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1657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-u &lt;username&gt;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绑定使用指定用于运行进程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&lt;username&gt;</a:t>
            </a:r>
            <a:endParaRPr lang="zh-CN" altLang="en-US" sz="20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-m &lt;num&gt; 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允许最大内存用量，单位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M (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默认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: 64 MB)</a:t>
            </a:r>
            <a:endParaRPr lang="zh-CN" altLang="en-US" sz="20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-P &lt;file&gt;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将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PID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写入文件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&lt;file&gt;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，可以使得后边进行快速进程终止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,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需要与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-d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一起使用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-M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内存耗尽时返回错误，而不是删除项</a:t>
            </a:r>
            <a:r>
              <a:rPr lang="en-US" sz="2000" b="0" smtClean="0">
                <a:latin typeface="宋体" charset="-122"/>
                <a:ea typeface="宋体" charset="-122"/>
              </a:rPr>
              <a:t> </a:t>
            </a:r>
            <a:endParaRPr lang="zh-CN" altLang="en-US" sz="20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-c 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最大同时连接数，默认是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1024 </a:t>
            </a:r>
            <a:endParaRPr lang="zh-CN" altLang="en-US" sz="20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-f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块大小增长因子，默认是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1.25 </a:t>
            </a:r>
            <a:endParaRPr lang="zh-CN" altLang="en-US" sz="20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-n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最小分配空间，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key+value+flags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默认是</a:t>
            </a:r>
            <a:r>
              <a:rPr lang="en-US" altLang="zh-CN" sz="2000" b="0" smtClean="0">
                <a:latin typeface="宋体" charset="-122"/>
                <a:ea typeface="宋体" charset="-122"/>
              </a:rPr>
              <a:t>48 </a:t>
            </a:r>
            <a:endParaRPr lang="zh-CN" altLang="en-US" sz="20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0" smtClean="0">
                <a:latin typeface="宋体" charset="-122"/>
                <a:ea typeface="宋体" charset="-122"/>
              </a:rPr>
              <a:t>-h </a:t>
            </a:r>
            <a:r>
              <a:rPr lang="zh-CN" altLang="en-US" sz="2000" b="0" smtClean="0">
                <a:latin typeface="宋体" charset="-122"/>
                <a:ea typeface="宋体" charset="-122"/>
              </a:rPr>
              <a:t>显示帮助</a:t>
            </a:r>
          </a:p>
          <a:p>
            <a:pPr>
              <a:lnSpc>
                <a:spcPct val="150000"/>
              </a:lnSpc>
            </a:pPr>
            <a:endParaRPr lang="zh-CN" altLang="en-US" sz="2200" b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7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642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/>
                </a:solidFill>
                <a:latin typeface="宋体" charset="-122"/>
                <a:ea typeface="宋体" charset="-122"/>
              </a:rPr>
              <a:t>3.</a:t>
            </a:r>
            <a:r>
              <a:rPr lang="zh-CN" altLang="en-US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使用</a:t>
            </a:r>
            <a:r>
              <a:rPr lang="en-US" altLang="zh-CN" smtClean="0">
                <a:solidFill>
                  <a:schemeClr val="tx1"/>
                </a:solidFill>
                <a:latin typeface="宋体" charset="-122"/>
                <a:ea typeface="宋体" charset="-122"/>
              </a:rPr>
              <a:t>Telnet</a:t>
            </a:r>
            <a:r>
              <a:rPr lang="zh-CN" altLang="en-US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作为</a:t>
            </a:r>
            <a:r>
              <a:rPr lang="en-US" altLang="zh-CN" smtClean="0">
                <a:solidFill>
                  <a:schemeClr val="tx1"/>
                </a:solidFill>
                <a:latin typeface="宋体" charset="-122"/>
                <a:ea typeface="宋体" charset="-122"/>
              </a:rPr>
              <a:t>memecached</a:t>
            </a:r>
            <a:r>
              <a:rPr lang="zh-CN" altLang="en-US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的客户端管理</a:t>
            </a:r>
            <a:endParaRPr lang="en-US" altLang="zh-CN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308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3.1 </a:t>
            </a:r>
            <a:r>
              <a:rPr lang="zh-CN" altLang="en-US" sz="2400" smtClean="0">
                <a:latin typeface="宋体" charset="-122"/>
                <a:ea typeface="宋体" charset="-122"/>
              </a:rPr>
              <a:t>连接</a:t>
            </a:r>
            <a:r>
              <a:rPr lang="en-US" altLang="zh-CN" sz="240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smtClean="0">
                <a:latin typeface="宋体" charset="-122"/>
                <a:ea typeface="宋体" charset="-122"/>
              </a:rPr>
              <a:t>服务器</a:t>
            </a:r>
            <a:endParaRPr lang="en-US" altLang="zh-CN" sz="240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3.2 </a:t>
            </a:r>
            <a:r>
              <a:rPr lang="zh-CN" altLang="en-US" sz="2400" smtClean="0">
                <a:latin typeface="宋体" charset="-122"/>
                <a:ea typeface="宋体" charset="-122"/>
              </a:rPr>
              <a:t>基本的</a:t>
            </a:r>
            <a:r>
              <a:rPr lang="en-US" altLang="zh-CN" sz="2400" smtClean="0">
                <a:latin typeface="宋体" charset="-122"/>
                <a:ea typeface="宋体" charset="-122"/>
              </a:rPr>
              <a:t>memecached</a:t>
            </a:r>
            <a:r>
              <a:rPr lang="zh-CN" altLang="en-US" sz="2400" smtClean="0">
                <a:latin typeface="宋体" charset="-122"/>
                <a:ea typeface="宋体" charset="-122"/>
              </a:rPr>
              <a:t>客户端命令</a:t>
            </a:r>
            <a:endParaRPr lang="en-US" altLang="zh-CN" sz="240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3.3 </a:t>
            </a:r>
            <a:r>
              <a:rPr lang="zh-CN" altLang="en-US" sz="2400" smtClean="0">
                <a:latin typeface="宋体" charset="-122"/>
                <a:ea typeface="宋体" charset="-122"/>
              </a:rPr>
              <a:t>查看当前</a:t>
            </a:r>
            <a:r>
              <a:rPr lang="en-US" altLang="zh-CN" sz="240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smtClean="0">
                <a:latin typeface="宋体" charset="-122"/>
                <a:ea typeface="宋体" charset="-122"/>
              </a:rPr>
              <a:t>服务器的运行状态信息</a:t>
            </a:r>
            <a:endParaRPr lang="en-US" altLang="zh-CN" sz="240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3.4 </a:t>
            </a:r>
            <a:r>
              <a:rPr lang="zh-CN" altLang="en-US" sz="2400" smtClean="0">
                <a:latin typeface="宋体" charset="-122"/>
                <a:ea typeface="宋体" charset="-122"/>
              </a:rPr>
              <a:t>数据管理命令</a:t>
            </a:r>
          </a:p>
        </p:txBody>
      </p:sp>
    </p:spTree>
    <p:extLst>
      <p:ext uri="{BB962C8B-B14F-4D97-AF65-F5344CB8AC3E}">
        <p14:creationId xmlns:p14="http://schemas.microsoft.com/office/powerpoint/2010/main" val="283059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-222275"/>
            <a:ext cx="8229600" cy="842963"/>
          </a:xfrm>
        </p:spPr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memcached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服务器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charset="-122"/>
                <a:ea typeface="宋体" charset="-122"/>
              </a:rPr>
              <a:t>连接命令</a:t>
            </a:r>
            <a:endParaRPr lang="en-US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telnet 127.0.0.1 11211 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600" dirty="0" smtClean="0">
                <a:latin typeface="宋体" charset="-122"/>
                <a:ea typeface="宋体" charset="-122"/>
              </a:rPr>
              <a:t>					   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--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连接</a:t>
            </a:r>
            <a:r>
              <a:rPr lang="en-US" altLang="zh-CN" sz="26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端口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11211</a:t>
            </a:r>
            <a:endParaRPr lang="zh-CN" altLang="en-US" sz="2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宋体" charset="-122"/>
                <a:ea typeface="宋体" charset="-122"/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quit</a:t>
            </a:r>
            <a:r>
              <a:rPr lang="zh-CN" altLang="en-US" dirty="0" smtClean="0">
                <a:latin typeface="宋体" charset="-122"/>
                <a:ea typeface="宋体" charset="-122"/>
              </a:rPr>
              <a:t>退出。</a:t>
            </a:r>
          </a:p>
          <a:p>
            <a:endParaRPr lang="zh-CN" altLang="en-US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81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576064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基本的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memecached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客户端命令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85750" y="1091530"/>
            <a:ext cx="8643938" cy="48577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zh-CN" sz="2600" dirty="0" smtClean="0">
                <a:latin typeface="宋体" charset="-122"/>
                <a:ea typeface="宋体" charset="-122"/>
              </a:rPr>
              <a:t>5</a:t>
            </a:r>
            <a:r>
              <a:rPr lang="zh-CN" altLang="en-US" sz="2600" dirty="0" smtClean="0">
                <a:latin typeface="宋体" charset="-122"/>
                <a:ea typeface="宋体" charset="-122"/>
              </a:rPr>
              <a:t>个常用的命令</a:t>
            </a:r>
            <a:endParaRPr lang="en-US" altLang="zh-CN" sz="26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stats: 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当前所有</a:t>
            </a:r>
            <a:r>
              <a:rPr lang="en-US" altLang="zh-CN" sz="2200" b="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服务器运行的状态信息</a:t>
            </a:r>
            <a:endParaRPr lang="en-US" altLang="zh-CN" sz="22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add: 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添加一个数据到服务器</a:t>
            </a:r>
            <a:endParaRPr lang="en-US" altLang="zh-CN" sz="22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set: 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替换一个已经存在的数据，如果数据不存在，则和</a:t>
            </a:r>
            <a:r>
              <a:rPr lang="en-US" altLang="zh-CN" sz="2200" b="0" dirty="0" smtClean="0">
                <a:latin typeface="宋体" charset="-122"/>
                <a:ea typeface="宋体" charset="-122"/>
              </a:rPr>
              <a:t>add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命令相同。</a:t>
            </a:r>
            <a:endParaRPr lang="en-US" altLang="zh-CN" sz="22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get: 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从服务器端提取指定的数据。</a:t>
            </a:r>
            <a:endParaRPr lang="en-US" altLang="zh-CN" sz="22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delete: 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删除指定的单个数据，如果要清除所有数据，可以使用</a:t>
            </a:r>
            <a:r>
              <a:rPr lang="en-US" altLang="zh-CN" sz="2200" b="0" dirty="0" err="1" smtClean="0">
                <a:latin typeface="宋体" charset="-122"/>
                <a:ea typeface="宋体" charset="-122"/>
              </a:rPr>
              <a:t>flush_all</a:t>
            </a:r>
            <a:r>
              <a:rPr lang="zh-CN" altLang="en-US" sz="2200" b="0" dirty="0" smtClean="0">
                <a:latin typeface="宋体" charset="-122"/>
                <a:ea typeface="宋体" charset="-122"/>
              </a:rPr>
              <a:t>指令。</a:t>
            </a:r>
            <a:endParaRPr lang="en-US" altLang="zh-CN" sz="2200" b="0" dirty="0" smtClean="0">
              <a:latin typeface="宋体" charset="-122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的协议的错误部分主要是三个错误提示之提示指令：</a:t>
            </a:r>
          </a:p>
          <a:p>
            <a:pPr lvl="1">
              <a:lnSpc>
                <a:spcPts val="28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ERROR -- 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普通错误信息，比如指令错误之类的</a:t>
            </a:r>
            <a:endParaRPr lang="en-US" altLang="zh-CN" sz="18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CLIENT_ERROR &lt;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错误信息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&gt; -- 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客户端错误</a:t>
            </a:r>
            <a:endParaRPr lang="en-US" altLang="zh-CN" sz="18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sz="1800" b="0" dirty="0" smtClean="0">
                <a:latin typeface="宋体" charset="-122"/>
                <a:ea typeface="宋体" charset="-122"/>
              </a:rPr>
              <a:t>SERVER_ERROR &lt;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错误信息</a:t>
            </a:r>
            <a:r>
              <a:rPr lang="en-US" altLang="zh-CN" sz="1800" b="0" dirty="0" smtClean="0">
                <a:latin typeface="宋体" charset="-122"/>
                <a:ea typeface="宋体" charset="-122"/>
              </a:rPr>
              <a:t>&gt; --</a:t>
            </a:r>
            <a:r>
              <a:rPr lang="zh-CN" altLang="en-US" sz="1800" b="0" dirty="0" smtClean="0">
                <a:latin typeface="宋体" charset="-122"/>
                <a:ea typeface="宋体" charset="-122"/>
              </a:rPr>
              <a:t>服务器端错误</a:t>
            </a:r>
          </a:p>
        </p:txBody>
      </p:sp>
    </p:spTree>
    <p:extLst>
      <p:ext uri="{BB962C8B-B14F-4D97-AF65-F5344CB8AC3E}">
        <p14:creationId xmlns:p14="http://schemas.microsoft.com/office/powerpoint/2010/main" val="140102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-37778" y="-7392"/>
            <a:ext cx="8858250" cy="700088"/>
          </a:xfrm>
        </p:spPr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3.3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查看当前</a:t>
            </a:r>
            <a:r>
              <a:rPr lang="en-US" altLang="zh-CN" sz="2800" dirty="0" err="1" smtClean="0">
                <a:latin typeface="黑体" pitchFamily="2" charset="-122"/>
                <a:ea typeface="黑体" pitchFamily="2" charset="-122"/>
              </a:rPr>
              <a:t>memcached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服务器的运行状态信息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宋体" charset="-122"/>
                <a:ea typeface="宋体" charset="-122"/>
              </a:rPr>
              <a:t>Stats</a:t>
            </a:r>
            <a:r>
              <a:rPr lang="zh-CN" altLang="en-US" sz="1600" dirty="0" smtClean="0">
                <a:latin typeface="宋体" charset="-122"/>
                <a:ea typeface="宋体" charset="-122"/>
              </a:rPr>
              <a:t>这里显示了很多状态信息，下边详细解释每个状态项：</a:t>
            </a: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pid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1552 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服务进程的进程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ID</a:t>
            </a: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uptime 3792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服务从启动到当前所经过的时间，单位是秒。</a:t>
            </a:r>
            <a:endParaRPr lang="en-US" altLang="zh-CN" sz="1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time 1262517674 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服务器所在主机当前系统的时间，单位是秒。</a:t>
            </a:r>
            <a:endParaRPr lang="en-US" altLang="zh-CN" sz="1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version 1.2.6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 </a:t>
            </a:r>
            <a:r>
              <a:rPr lang="en-US" sz="1600" b="0" dirty="0" smtClean="0">
                <a:latin typeface="宋体" charset="-122"/>
                <a:ea typeface="宋体" charset="-122"/>
              </a:rPr>
              <a:t>组件的版本。这里是我当前使用的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1.2.6</a:t>
            </a:r>
            <a:r>
              <a:rPr lang="en-US" sz="1600" b="0" dirty="0" smtClean="0">
                <a:latin typeface="宋体" charset="-122"/>
                <a:ea typeface="宋体" charset="-122"/>
              </a:rPr>
              <a:t>。</a:t>
            </a: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pointer_size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32 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服务器所在主机操作系统的指针大小，一般为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32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或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64.</a:t>
            </a: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curr_items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1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表示存放当前的所有缓存对象的数量。不包括已经从缓存中删除的对象。</a:t>
            </a:r>
            <a:endParaRPr lang="en-US" altLang="zh-CN" sz="1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total_items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2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表示从启动到当前，系统存储过的所有对象数量，包括已经删除的对象。</a:t>
            </a:r>
            <a:endParaRPr lang="en-US" altLang="zh-CN" sz="1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bytes 593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表示系统存储缓存对象所使用的存储空间，单位为字节。</a:t>
            </a:r>
            <a:endParaRPr lang="en-US" altLang="zh-CN" sz="1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curr_connections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2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表示当前系统打开的连接数。</a:t>
            </a:r>
            <a:endParaRPr lang="en-US" altLang="zh-CN" sz="16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total_connections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28</a:t>
            </a:r>
            <a:r>
              <a:rPr lang="en-US" altLang="zh-CN" sz="16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表示从</a:t>
            </a:r>
            <a:r>
              <a:rPr lang="en-US" altLang="zh-CN" sz="1600" b="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b="0" dirty="0" smtClean="0">
                <a:latin typeface="宋体" charset="-122"/>
                <a:ea typeface="宋体" charset="-122"/>
              </a:rPr>
              <a:t>服务启动到当前时间，系统打开过的连接的总数。</a:t>
            </a:r>
          </a:p>
          <a:p>
            <a:endParaRPr lang="zh-CN" altLang="en-US" sz="160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58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0" y="928688"/>
            <a:ext cx="8686800" cy="5429250"/>
          </a:xfrm>
        </p:spPr>
        <p:txBody>
          <a:bodyPr/>
          <a:lstStyle/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connection_structures 9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表示从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服务启动到当前时间，被服务器分配的连接结构的数量，这个解释是协议文档给的，具体什么意思，我目前还没搞明白。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cmd_get 3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累积获取数据的数量，这里是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3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，因为我测试过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3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次，第一次因为没有序列化对象，所以获取数据失败，是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null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，后边有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2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次是我用不同对象测试了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2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次。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cmd_set 2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累积保存数据的树立数量，这里是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2.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虽然我存储了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3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次，但是第一次因为没有序列化，所以没有保存到缓存，也就没有记录。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get_hits 2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表示获取数据成功的次数。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get_misses 1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表示获取数据失败的次数。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evictions 0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为了给新的数据项目释放空间，从缓存移除的缓存对象的数目。比如超过缓存大小时根据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LRU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算法移除的对象，以及过期的对象。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bytes_read 1284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memcached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服务器从网络读取的总的字节数。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bytes_written 5362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memcached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服务器发送到网络的总的字节数。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limit_maxbytes 67108864 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memcached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服务缓存允许使用的最大字节数。这里为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67108864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字节，也就是是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64M.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与我们启动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服务设置的大小一致。</a:t>
            </a:r>
          </a:p>
          <a:p>
            <a:pPr lvl="1">
              <a:lnSpc>
                <a:spcPts val="2500"/>
              </a:lnSpc>
            </a:pPr>
            <a:r>
              <a:rPr lang="en-US" altLang="zh-CN" sz="16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STAT threads 1</a:t>
            </a:r>
            <a:r>
              <a:rPr lang="en-US" altLang="zh-CN" sz="1600" b="0" smtClean="0">
                <a:latin typeface="宋体" charset="-122"/>
                <a:ea typeface="宋体" charset="-122"/>
              </a:rPr>
              <a:t>		</a:t>
            </a:r>
            <a:r>
              <a:rPr lang="zh-CN" altLang="en-US" sz="1600" b="0" smtClean="0">
                <a:latin typeface="宋体" charset="-122"/>
                <a:ea typeface="宋体" charset="-122"/>
              </a:rPr>
              <a:t>被请求的工作线程的总数量。</a:t>
            </a:r>
          </a:p>
          <a:p>
            <a:pPr>
              <a:buFont typeface="Wingdings" pitchFamily="2" charset="2"/>
              <a:buNone/>
            </a:pPr>
            <a:endParaRPr lang="zh-CN" altLang="en-US" sz="1600" b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73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2865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数据管理命令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zh-CN" altLang="en-US" sz="2000" smtClean="0">
                <a:latin typeface="宋体" charset="-122"/>
                <a:ea typeface="宋体" charset="-122"/>
              </a:rPr>
              <a:t>格式：</a:t>
            </a:r>
            <a:r>
              <a:rPr lang="en-US" altLang="zh-CN" sz="2000" smtClean="0">
                <a:latin typeface="宋体" charset="-122"/>
                <a:ea typeface="宋体" charset="-122"/>
              </a:rPr>
              <a:t>&lt;</a:t>
            </a:r>
            <a:r>
              <a:rPr lang="zh-CN" altLang="en-US" sz="2000" smtClean="0">
                <a:latin typeface="宋体" charset="-122"/>
                <a:ea typeface="宋体" charset="-122"/>
              </a:rPr>
              <a:t>命令</a:t>
            </a:r>
            <a:r>
              <a:rPr lang="en-US" altLang="zh-CN" sz="2000" smtClean="0">
                <a:latin typeface="宋体" charset="-122"/>
                <a:ea typeface="宋体" charset="-122"/>
              </a:rPr>
              <a:t>&gt; &lt;</a:t>
            </a:r>
            <a:r>
              <a:rPr lang="zh-CN" altLang="en-US" sz="2000" smtClean="0">
                <a:latin typeface="宋体" charset="-122"/>
                <a:ea typeface="宋体" charset="-122"/>
              </a:rPr>
              <a:t>键</a:t>
            </a:r>
            <a:r>
              <a:rPr lang="en-US" altLang="zh-CN" sz="2000" smtClean="0">
                <a:latin typeface="宋体" charset="-122"/>
                <a:ea typeface="宋体" charset="-122"/>
              </a:rPr>
              <a:t>&gt; &lt;</a:t>
            </a:r>
            <a:r>
              <a:rPr lang="zh-CN" altLang="en-US" sz="2000" smtClean="0">
                <a:latin typeface="宋体" charset="-122"/>
                <a:ea typeface="宋体" charset="-122"/>
              </a:rPr>
              <a:t>标记</a:t>
            </a:r>
            <a:r>
              <a:rPr lang="en-US" altLang="zh-CN" sz="2000" smtClean="0">
                <a:latin typeface="宋体" charset="-122"/>
                <a:ea typeface="宋体" charset="-122"/>
              </a:rPr>
              <a:t>&gt; &lt;</a:t>
            </a:r>
            <a:r>
              <a:rPr lang="zh-CN" altLang="en-US" sz="2000" smtClean="0">
                <a:latin typeface="宋体" charset="-122"/>
                <a:ea typeface="宋体" charset="-122"/>
              </a:rPr>
              <a:t>有效期</a:t>
            </a:r>
            <a:r>
              <a:rPr lang="en-US" altLang="zh-CN" sz="2000" smtClean="0">
                <a:latin typeface="宋体" charset="-122"/>
                <a:ea typeface="宋体" charset="-122"/>
              </a:rPr>
              <a:t>&gt; &lt;</a:t>
            </a:r>
            <a:r>
              <a:rPr lang="zh-CN" altLang="en-US" sz="2000" smtClean="0">
                <a:latin typeface="宋体" charset="-122"/>
                <a:ea typeface="宋体" charset="-122"/>
              </a:rPr>
              <a:t>数据长度</a:t>
            </a:r>
            <a:r>
              <a:rPr lang="en-US" altLang="zh-CN" sz="2000" smtClean="0">
                <a:latin typeface="宋体" charset="-122"/>
                <a:ea typeface="宋体" charset="-122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>
                <a:latin typeface="宋体" charset="-122"/>
                <a:ea typeface="宋体" charset="-122"/>
              </a:rPr>
              <a:t>其中：</a:t>
            </a:r>
          </a:p>
          <a:p>
            <a:pPr lvl="1">
              <a:lnSpc>
                <a:spcPts val="2500"/>
              </a:lnSpc>
            </a:pPr>
            <a:r>
              <a:rPr lang="zh-CN" altLang="en-US" sz="1800" b="0" smtClean="0">
                <a:latin typeface="宋体" charset="-122"/>
                <a:ea typeface="宋体" charset="-122"/>
              </a:rPr>
              <a:t>命令：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add(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添加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set(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修改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delete(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删除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get(</a:t>
            </a:r>
            <a:r>
              <a:rPr lang="zh-CN" altLang="en-US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获取</a:t>
            </a:r>
            <a:r>
              <a:rPr lang="en-US" altLang="zh-CN" sz="1800" b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)</a:t>
            </a:r>
          </a:p>
          <a:p>
            <a:pPr lvl="1">
              <a:lnSpc>
                <a:spcPts val="2500"/>
              </a:lnSpc>
            </a:pPr>
            <a:r>
              <a:rPr lang="en-US" altLang="zh-CN" sz="1800" b="0" smtClean="0">
                <a:latin typeface="宋体" charset="-122"/>
                <a:ea typeface="宋体" charset="-122"/>
              </a:rPr>
              <a:t>&lt;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键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&gt; -key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，是发送过来指令的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key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内容</a:t>
            </a:r>
          </a:p>
          <a:p>
            <a:pPr lvl="1">
              <a:lnSpc>
                <a:spcPts val="2500"/>
              </a:lnSpc>
            </a:pPr>
            <a:r>
              <a:rPr lang="en-US" altLang="zh-CN" sz="1800" b="0" smtClean="0">
                <a:latin typeface="宋体" charset="-122"/>
                <a:ea typeface="宋体" charset="-122"/>
              </a:rPr>
              <a:t>&lt;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标记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&gt; - flags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，是调用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set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指令保存数据时候的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flags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标记</a:t>
            </a:r>
            <a:endParaRPr lang="en-US" altLang="zh-CN" sz="1800" b="0" smtClean="0">
              <a:latin typeface="宋体" charset="-122"/>
              <a:ea typeface="宋体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sz="1800" b="0" smtClean="0">
                <a:latin typeface="宋体" charset="-122"/>
                <a:ea typeface="宋体" charset="-122"/>
              </a:rPr>
              <a:t>有效期：是数据在服务器上的有效期限，如果是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0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，则数据永远有效，单位是秒</a:t>
            </a:r>
            <a:endParaRPr lang="en-US" altLang="zh-CN" sz="1800" b="0" smtClean="0">
              <a:latin typeface="宋体" charset="-122"/>
              <a:ea typeface="宋体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sz="1800" b="0" smtClean="0">
                <a:latin typeface="宋体" charset="-122"/>
                <a:ea typeface="宋体" charset="-122"/>
              </a:rPr>
              <a:t>数据的长度，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block data 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块数据的长度，一般在这个个长度结束以后下一行跟着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block data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数据内容，</a:t>
            </a:r>
            <a:endParaRPr lang="en-US" altLang="zh-CN" sz="1800" b="0" smtClean="0">
              <a:latin typeface="宋体" charset="-122"/>
              <a:ea typeface="宋体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sz="1800" b="0" smtClean="0">
                <a:latin typeface="宋体" charset="-122"/>
                <a:ea typeface="宋体" charset="-122"/>
              </a:rPr>
              <a:t>发送完数据以后，客户端一般等待服务器端的返回，服务器端的返回：</a:t>
            </a:r>
            <a:endParaRPr lang="en-US" altLang="zh-CN" sz="1800" b="0" smtClean="0">
              <a:latin typeface="宋体" charset="-122"/>
              <a:ea typeface="宋体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1800" b="0" smtClean="0">
                <a:latin typeface="宋体" charset="-122"/>
                <a:ea typeface="宋体" charset="-122"/>
              </a:rPr>
              <a:t>STORED 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数据保存成功</a:t>
            </a:r>
            <a:endParaRPr lang="en-US" altLang="zh-CN" sz="1800" b="0" smtClean="0">
              <a:latin typeface="宋体" charset="-122"/>
              <a:ea typeface="宋体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1800" b="0" smtClean="0">
                <a:latin typeface="宋体" charset="-122"/>
                <a:ea typeface="宋体" charset="-122"/>
              </a:rPr>
              <a:t>NOT_STORED 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数据保存失败，是因为服务器端这个数据</a:t>
            </a:r>
            <a:r>
              <a:rPr lang="en-US" altLang="zh-CN" sz="1800" b="0" smtClean="0">
                <a:latin typeface="宋体" charset="-122"/>
                <a:ea typeface="宋体" charset="-122"/>
              </a:rPr>
              <a:t>key</a:t>
            </a:r>
            <a:r>
              <a:rPr lang="zh-CN" altLang="en-US" sz="1800" b="0" smtClean="0">
                <a:latin typeface="宋体" charset="-122"/>
                <a:ea typeface="宋体" charset="-122"/>
              </a:rPr>
              <a:t>已经存在</a:t>
            </a:r>
          </a:p>
        </p:txBody>
      </p:sp>
    </p:spTree>
    <p:extLst>
      <p:ext uri="{BB962C8B-B14F-4D97-AF65-F5344CB8AC3E}">
        <p14:creationId xmlns:p14="http://schemas.microsoft.com/office/powerpoint/2010/main" val="336053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-7392"/>
            <a:ext cx="8229600" cy="7000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4.PHP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  <a:latin typeface="宋体" charset="-122"/>
                <a:ea typeface="宋体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管理接口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308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4.1 </a:t>
            </a:r>
            <a:r>
              <a:rPr lang="zh-CN" altLang="en-US" sz="2400" smtClean="0">
                <a:latin typeface="宋体" charset="-122"/>
                <a:ea typeface="宋体" charset="-122"/>
              </a:rPr>
              <a:t>安装</a:t>
            </a:r>
            <a:r>
              <a:rPr lang="en-US" altLang="zh-CN" sz="2400" smtClean="0">
                <a:latin typeface="宋体" charset="-122"/>
                <a:ea typeface="宋体" charset="-122"/>
              </a:rPr>
              <a:t>PHP</a:t>
            </a:r>
            <a:r>
              <a:rPr lang="zh-CN" altLang="en-US" sz="2400" smtClean="0">
                <a:latin typeface="宋体" charset="-122"/>
                <a:ea typeface="宋体" charset="-122"/>
              </a:rPr>
              <a:t>中的</a:t>
            </a:r>
            <a:r>
              <a:rPr lang="en-US" altLang="zh-CN" sz="240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smtClean="0">
                <a:latin typeface="宋体" charset="-122"/>
                <a:ea typeface="宋体" charset="-122"/>
              </a:rPr>
              <a:t>应用程序扩展接口</a:t>
            </a:r>
            <a:endParaRPr lang="en-US" altLang="zh-CN" sz="240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4.2 MemCache</a:t>
            </a:r>
            <a:r>
              <a:rPr lang="zh-CN" altLang="en-US" sz="2400" smtClean="0">
                <a:latin typeface="宋体" charset="-122"/>
                <a:ea typeface="宋体" charset="-122"/>
              </a:rPr>
              <a:t>应用程序扩展接口</a:t>
            </a:r>
            <a:endParaRPr lang="en-US" altLang="zh-CN" sz="240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charset="-122"/>
                <a:ea typeface="宋体" charset="-122"/>
              </a:rPr>
              <a:t>4.3 MemCache</a:t>
            </a:r>
            <a:r>
              <a:rPr lang="zh-CN" altLang="en-US" sz="2400" smtClean="0">
                <a:latin typeface="宋体" charset="-122"/>
                <a:ea typeface="宋体" charset="-122"/>
              </a:rPr>
              <a:t>的实例应用</a:t>
            </a:r>
          </a:p>
        </p:txBody>
      </p:sp>
    </p:spTree>
    <p:extLst>
      <p:ext uri="{BB962C8B-B14F-4D97-AF65-F5344CB8AC3E}">
        <p14:creationId xmlns:p14="http://schemas.microsoft.com/office/powerpoint/2010/main" val="301354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500063"/>
          </a:xfrm>
        </p:spPr>
        <p:txBody>
          <a:bodyPr/>
          <a:lstStyle/>
          <a:p>
            <a:r>
              <a:rPr lang="en-US" altLang="zh-CN" sz="2800" smtClean="0">
                <a:latin typeface="宋体" charset="-122"/>
                <a:ea typeface="宋体" charset="-122"/>
              </a:rPr>
              <a:t>4.1 </a:t>
            </a:r>
            <a:r>
              <a:rPr lang="zh-CN" altLang="en-US" sz="2800" smtClean="0">
                <a:latin typeface="宋体" charset="-122"/>
                <a:ea typeface="宋体" charset="-122"/>
              </a:rPr>
              <a:t>安装</a:t>
            </a:r>
            <a:r>
              <a:rPr lang="en-US" altLang="zh-CN" sz="2800" smtClean="0">
                <a:latin typeface="宋体" charset="-122"/>
                <a:ea typeface="宋体" charset="-122"/>
              </a:rPr>
              <a:t>PHP</a:t>
            </a:r>
            <a:r>
              <a:rPr lang="zh-CN" altLang="en-US" sz="2800" smtClean="0">
                <a:latin typeface="宋体" charset="-122"/>
                <a:ea typeface="宋体" charset="-122"/>
              </a:rPr>
              <a:t>中的</a:t>
            </a:r>
            <a:r>
              <a:rPr lang="en-US" altLang="zh-CN" sz="280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800" smtClean="0">
                <a:latin typeface="宋体" charset="-122"/>
                <a:ea typeface="宋体" charset="-122"/>
              </a:rPr>
              <a:t>应用程序扩展接口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en-US" altLang="zh-CN" sz="2000" dirty="0" err="1" smtClean="0">
                <a:latin typeface="宋体" charset="-122"/>
                <a:ea typeface="宋体" charset="-122"/>
              </a:rPr>
              <a:t>Liunx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系统下：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600"/>
              </a:lnSpc>
            </a:pPr>
            <a:r>
              <a:rPr lang="fr-FR" altLang="zh-CN" sz="1800" dirty="0" smtClean="0">
                <a:latin typeface="宋体" charset="-122"/>
                <a:ea typeface="宋体" charset="-122"/>
              </a:rPr>
              <a:t>tar  zxvf  memcache-2.2.5.tgz	</a:t>
            </a:r>
            <a:r>
              <a:rPr lang="zh-CN" altLang="en-US" sz="1800" dirty="0" smtClean="0">
                <a:latin typeface="宋体" charset="-122"/>
                <a:ea typeface="宋体" charset="-122"/>
              </a:rPr>
              <a:t>解压软件包</a:t>
            </a:r>
          </a:p>
          <a:p>
            <a:pPr lvl="1">
              <a:lnSpc>
                <a:spcPts val="2600"/>
              </a:lnSpc>
            </a:pPr>
            <a:r>
              <a:rPr lang="fr-FR" altLang="zh-CN" sz="1800" dirty="0" smtClean="0">
                <a:latin typeface="宋体" charset="-122"/>
                <a:ea typeface="宋体" charset="-122"/>
              </a:rPr>
              <a:t>cd  memcache-2.2.5		</a:t>
            </a:r>
            <a:r>
              <a:rPr lang="zh-CN" altLang="en-US" sz="1800" dirty="0" smtClean="0">
                <a:latin typeface="宋体" charset="-122"/>
                <a:ea typeface="宋体" charset="-122"/>
              </a:rPr>
              <a:t>进入目录</a:t>
            </a:r>
          </a:p>
          <a:p>
            <a:pPr lvl="1">
              <a:lnSpc>
                <a:spcPts val="2600"/>
              </a:lnSpc>
            </a:pPr>
            <a:r>
              <a:rPr lang="fr-FR" altLang="zh-CN" sz="1800" dirty="0" smtClean="0">
                <a:latin typeface="宋体" charset="-122"/>
                <a:ea typeface="宋体" charset="-122"/>
              </a:rPr>
              <a:t>/usr/local/php/bin/phpize		</a:t>
            </a:r>
            <a:r>
              <a:rPr lang="zh-CN" altLang="en-US" sz="1800" dirty="0" smtClean="0">
                <a:latin typeface="宋体" charset="-122"/>
                <a:ea typeface="宋体" charset="-122"/>
              </a:rPr>
              <a:t>生成配置环境</a:t>
            </a:r>
          </a:p>
          <a:p>
            <a:pPr lvl="1">
              <a:lnSpc>
                <a:spcPts val="2600"/>
              </a:lnSpc>
            </a:pPr>
            <a:r>
              <a:rPr lang="fr-FR" altLang="zh-CN" sz="1800" dirty="0" smtClean="0">
                <a:latin typeface="宋体" charset="-122"/>
                <a:ea typeface="宋体" charset="-122"/>
              </a:rPr>
              <a:t>./configure  --with-php-config=/usr/local/php/bin/php-config					</a:t>
            </a:r>
            <a:r>
              <a:rPr lang="zh-CN" altLang="en-US" sz="1800" dirty="0" smtClean="0">
                <a:latin typeface="宋体" charset="-122"/>
                <a:ea typeface="宋体" charset="-122"/>
              </a:rPr>
              <a:t>配置</a:t>
            </a:r>
          </a:p>
          <a:p>
            <a:pPr lvl="1">
              <a:lnSpc>
                <a:spcPts val="2600"/>
              </a:lnSpc>
            </a:pPr>
            <a:r>
              <a:rPr lang="en-US" altLang="zh-CN" sz="1800" dirty="0" smtClean="0">
                <a:latin typeface="宋体" charset="-122"/>
                <a:ea typeface="宋体" charset="-122"/>
              </a:rPr>
              <a:t>make  &amp;&amp;  make  install		</a:t>
            </a:r>
            <a:r>
              <a:rPr lang="zh-CN" altLang="en-US" sz="1800" dirty="0" smtClean="0">
                <a:latin typeface="宋体" charset="-122"/>
                <a:ea typeface="宋体" charset="-122"/>
              </a:rPr>
              <a:t>编译和安装</a:t>
            </a:r>
          </a:p>
          <a:p>
            <a:pPr lvl="1">
              <a:lnSpc>
                <a:spcPts val="2600"/>
              </a:lnSpc>
              <a:buFont typeface="Wingdings" pitchFamily="2" charset="2"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宋体" charset="-122"/>
                <a:ea typeface="宋体" charset="-122"/>
              </a:rPr>
              <a:t>修改</a:t>
            </a:r>
            <a:r>
              <a:rPr lang="en-US" altLang="zh-CN" sz="1800" dirty="0" smtClean="0">
                <a:latin typeface="宋体" charset="-122"/>
                <a:ea typeface="宋体" charset="-122"/>
              </a:rPr>
              <a:t>php.ini  </a:t>
            </a:r>
            <a:endParaRPr lang="zh-CN" altLang="en-US" sz="18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800" dirty="0" err="1" smtClean="0">
                <a:latin typeface="宋体" charset="-122"/>
                <a:ea typeface="宋体" charset="-122"/>
              </a:rPr>
              <a:t>extension_dir</a:t>
            </a:r>
            <a:r>
              <a:rPr lang="en-US" altLang="zh-CN" sz="1800" dirty="0" smtClean="0">
                <a:latin typeface="宋体" charset="-122"/>
                <a:ea typeface="宋体" charset="-122"/>
              </a:rPr>
              <a:t> = "/</a:t>
            </a:r>
            <a:r>
              <a:rPr lang="en-US" altLang="zh-CN" sz="1800" dirty="0" err="1" smtClean="0">
                <a:latin typeface="宋体" charset="-122"/>
                <a:ea typeface="宋体" charset="-122"/>
              </a:rPr>
              <a:t>usr</a:t>
            </a:r>
            <a:r>
              <a:rPr lang="en-US" altLang="zh-CN" sz="1800" dirty="0" smtClean="0">
                <a:latin typeface="宋体" charset="-122"/>
                <a:ea typeface="宋体" charset="-122"/>
              </a:rPr>
              <a:t>/local/</a:t>
            </a:r>
            <a:r>
              <a:rPr lang="en-US" altLang="zh-CN" sz="1800" dirty="0" err="1" smtClean="0">
                <a:latin typeface="宋体" charset="-122"/>
                <a:ea typeface="宋体" charset="-122"/>
              </a:rPr>
              <a:t>php</a:t>
            </a:r>
            <a:r>
              <a:rPr lang="en-US" altLang="zh-CN" sz="1800" dirty="0" smtClean="0">
                <a:latin typeface="宋体" charset="-122"/>
                <a:ea typeface="宋体" charset="-122"/>
              </a:rPr>
              <a:t>//lib/</a:t>
            </a:r>
            <a:r>
              <a:rPr lang="en-US" altLang="zh-CN" sz="1800" dirty="0" err="1" smtClean="0">
                <a:latin typeface="宋体" charset="-122"/>
                <a:ea typeface="宋体" charset="-122"/>
              </a:rPr>
              <a:t>php</a:t>
            </a:r>
            <a:r>
              <a:rPr lang="en-US" altLang="zh-CN" sz="1800" dirty="0" smtClean="0">
                <a:latin typeface="宋体" charset="-122"/>
                <a:ea typeface="宋体" charset="-122"/>
              </a:rPr>
              <a:t>/extensions/no-debug-non-zts-20060613/“	</a:t>
            </a:r>
            <a:endParaRPr lang="zh-CN" altLang="en-US" sz="18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800" dirty="0" smtClean="0">
                <a:latin typeface="宋体" charset="-122"/>
                <a:ea typeface="宋体" charset="-122"/>
              </a:rPr>
              <a:t>extension="memcache.so";</a:t>
            </a:r>
            <a:endParaRPr lang="zh-CN" altLang="en-US" sz="1800" dirty="0" smtClean="0">
              <a:latin typeface="宋体" charset="-122"/>
              <a:ea typeface="宋体" charset="-122"/>
            </a:endParaRPr>
          </a:p>
          <a:p>
            <a:endParaRPr lang="zh-CN" altLang="en-US" sz="200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0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5643563" y="49759"/>
            <a:ext cx="2871787" cy="642937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本章内容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2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1.MemCache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概述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2.memcached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的安装及管理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Telnet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作为</a:t>
            </a:r>
            <a:r>
              <a:rPr lang="en-US" altLang="zh-CN" dirty="0" err="1" smtClean="0">
                <a:solidFill>
                  <a:schemeClr val="tx1"/>
                </a:solidFill>
                <a:latin typeface="宋体" charset="-122"/>
                <a:ea typeface="宋体" charset="-122"/>
              </a:rPr>
              <a:t>memecached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的客户端管理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4.PHP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  <a:latin typeface="宋体" charset="-122"/>
                <a:ea typeface="宋体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管理接口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5.memcached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服务器的安全防护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14375"/>
          </a:xfrm>
        </p:spPr>
        <p:txBody>
          <a:bodyPr/>
          <a:lstStyle/>
          <a:p>
            <a:r>
              <a:rPr lang="en-US" altLang="zh-CN" sz="2800" dirty="0" smtClean="0">
                <a:latin typeface="宋体" charset="-122"/>
                <a:ea typeface="宋体" charset="-122"/>
              </a:rPr>
              <a:t>4.2 </a:t>
            </a:r>
            <a:r>
              <a:rPr lang="en-US" altLang="zh-CN" sz="280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800" dirty="0" smtClean="0">
                <a:latin typeface="宋体" charset="-122"/>
                <a:ea typeface="宋体" charset="-122"/>
              </a:rPr>
              <a:t>应用程序扩展接口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14313" y="1071563"/>
            <a:ext cx="8715375" cy="5165725"/>
          </a:xfrm>
        </p:spPr>
        <p:txBody>
          <a:bodyPr/>
          <a:lstStyle/>
          <a:p>
            <a:endParaRPr lang="en-US" altLang="zh-CN" sz="2200" dirty="0" smtClean="0">
              <a:latin typeface="宋体" charset="-122"/>
              <a:ea typeface="宋体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2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en-US" altLang="zh-CN" sz="220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类</a:t>
            </a:r>
            <a:endParaRPr lang="en-US" altLang="zh-CN" sz="22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3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3"/>
              </a:rPr>
              <a:t>::add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增加一个条目到缓存服务器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4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4"/>
              </a:rPr>
              <a:t>::</a:t>
            </a:r>
            <a:r>
              <a:rPr lang="en-US" altLang="zh-CN" sz="2200" dirty="0" err="1" smtClean="0">
                <a:latin typeface="宋体" charset="-122"/>
                <a:ea typeface="宋体" charset="-122"/>
                <a:hlinkClick r:id="rId4"/>
              </a:rPr>
              <a:t>addServer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向连接池中添加一个</a:t>
            </a:r>
            <a:r>
              <a:rPr lang="en-US" altLang="zh-CN" sz="220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服务器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5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5"/>
              </a:rPr>
              <a:t>::close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关闭</a:t>
            </a:r>
            <a:r>
              <a:rPr lang="en-US" altLang="zh-CN" sz="220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连接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6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6"/>
              </a:rPr>
              <a:t>::connect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打开一个</a:t>
            </a:r>
            <a:r>
              <a:rPr lang="en-US" altLang="zh-CN" sz="22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服务端连接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7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7"/>
              </a:rPr>
              <a:t>::decrement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减小元素的值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8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8"/>
              </a:rPr>
              <a:t>::delete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从服务端删除一个元素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9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9"/>
              </a:rPr>
              <a:t>::flush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清洗（删除）已经存储的所有的元素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10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10"/>
              </a:rPr>
              <a:t>::get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从服务端检回一个元素</a:t>
            </a:r>
          </a:p>
          <a:p>
            <a:pPr lvl="1">
              <a:lnSpc>
                <a:spcPts val="2900"/>
              </a:lnSpc>
            </a:pPr>
            <a:r>
              <a:rPr lang="en-US" altLang="zh-CN" sz="2200" dirty="0" err="1" smtClean="0">
                <a:latin typeface="宋体" charset="-122"/>
                <a:ea typeface="宋体" charset="-122"/>
                <a:hlinkClick r:id="rId11"/>
              </a:rPr>
              <a:t>Memcache</a:t>
            </a:r>
            <a:r>
              <a:rPr lang="en-US" altLang="zh-CN" sz="2200" dirty="0" smtClean="0">
                <a:latin typeface="宋体" charset="-122"/>
                <a:ea typeface="宋体" charset="-122"/>
                <a:hlinkClick r:id="rId11"/>
              </a:rPr>
              <a:t>::</a:t>
            </a:r>
            <a:r>
              <a:rPr lang="en-US" altLang="zh-CN" sz="2200" dirty="0" err="1" smtClean="0">
                <a:latin typeface="宋体" charset="-122"/>
                <a:ea typeface="宋体" charset="-122"/>
                <a:hlinkClick r:id="rId11"/>
              </a:rPr>
              <a:t>getExtendedStats</a:t>
            </a:r>
            <a:r>
              <a:rPr lang="en-US" altLang="zh-CN" sz="2200" dirty="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200" dirty="0" smtClean="0">
                <a:latin typeface="宋体" charset="-122"/>
                <a:ea typeface="宋体" charset="-122"/>
              </a:rPr>
              <a:t>缓存服务器池中所有服务器统计信息</a:t>
            </a:r>
          </a:p>
        </p:txBody>
      </p:sp>
    </p:spTree>
    <p:extLst>
      <p:ext uri="{BB962C8B-B14F-4D97-AF65-F5344CB8AC3E}">
        <p14:creationId xmlns:p14="http://schemas.microsoft.com/office/powerpoint/2010/main" val="39735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14313" y="928688"/>
            <a:ext cx="8786812" cy="5308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2"/>
              </a:rPr>
              <a:t>Memcache::getServerStatus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获取一个服务器的在线</a:t>
            </a:r>
            <a:r>
              <a:rPr lang="en-US" altLang="zh-CN" sz="2000" smtClean="0">
                <a:latin typeface="宋体" charset="-122"/>
                <a:ea typeface="宋体" charset="-122"/>
              </a:rPr>
              <a:t>/</a:t>
            </a:r>
            <a:r>
              <a:rPr lang="zh-CN" altLang="en-US" sz="2000" smtClean="0">
                <a:latin typeface="宋体" charset="-122"/>
                <a:ea typeface="宋体" charset="-122"/>
              </a:rPr>
              <a:t>离线状态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3"/>
              </a:rPr>
              <a:t>Memcache::getStats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获取服务器统计信息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4"/>
              </a:rPr>
              <a:t>Memcache::getVersion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返回服务器版本信息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5"/>
              </a:rPr>
              <a:t>Memcache::increment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增加一个元素的值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6"/>
              </a:rPr>
              <a:t>Memcache::pconnect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打开一个到服务器的持久化连接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7"/>
              </a:rPr>
              <a:t>Memcache::replace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替换已经存在的元素的值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8"/>
              </a:rPr>
              <a:t>Memcache::set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Store data at the server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9"/>
              </a:rPr>
              <a:t>Memcache::setCompressThreshold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开启大值自动压缩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10"/>
              </a:rPr>
              <a:t>Memcache::setServerParams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运行时修改服务器参数和状态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宋体" charset="-122"/>
                <a:ea typeface="宋体" charset="-122"/>
                <a:hlinkClick r:id="rId11"/>
              </a:rPr>
              <a:t>Memcache </a:t>
            </a:r>
            <a:r>
              <a:rPr lang="zh-CN" altLang="en-US" sz="2000" smtClean="0">
                <a:latin typeface="宋体" charset="-122"/>
                <a:ea typeface="宋体" charset="-122"/>
                <a:hlinkClick r:id="rId11"/>
              </a:rPr>
              <a:t>函数</a:t>
            </a:r>
            <a:r>
              <a:rPr lang="en-US" altLang="zh-CN" sz="2000" smtClean="0">
                <a:latin typeface="宋体" charset="-122"/>
                <a:ea typeface="宋体" charset="-122"/>
                <a:hlinkClick r:id="rId12"/>
              </a:rPr>
              <a:t>memcache_debug</a:t>
            </a:r>
            <a:r>
              <a:rPr lang="en-US" altLang="zh-CN" sz="2000" smtClean="0">
                <a:latin typeface="宋体" charset="-122"/>
                <a:ea typeface="宋体" charset="-122"/>
              </a:rPr>
              <a:t> — </a:t>
            </a:r>
            <a:r>
              <a:rPr lang="zh-CN" altLang="en-US" sz="2000" smtClean="0">
                <a:latin typeface="宋体" charset="-122"/>
                <a:ea typeface="宋体" charset="-122"/>
              </a:rPr>
              <a:t>转换调试输出的开</a:t>
            </a:r>
            <a:r>
              <a:rPr lang="en-US" altLang="zh-CN" sz="2000" smtClean="0">
                <a:latin typeface="宋体" charset="-122"/>
                <a:ea typeface="宋体" charset="-122"/>
              </a:rPr>
              <a:t>/</a:t>
            </a:r>
            <a:r>
              <a:rPr lang="zh-CN" altLang="en-US" sz="2000" smtClean="0">
                <a:latin typeface="宋体" charset="-122"/>
                <a:ea typeface="宋体" charset="-122"/>
              </a:rPr>
              <a:t>关</a:t>
            </a:r>
          </a:p>
        </p:txBody>
      </p:sp>
    </p:spTree>
    <p:extLst>
      <p:ext uri="{BB962C8B-B14F-4D97-AF65-F5344CB8AC3E}">
        <p14:creationId xmlns:p14="http://schemas.microsoft.com/office/powerpoint/2010/main" val="369825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charset="-122"/>
                <a:ea typeface="宋体" charset="-122"/>
              </a:rPr>
              <a:t>4.3 MemCache</a:t>
            </a:r>
            <a:r>
              <a:rPr lang="zh-CN" altLang="en-US" smtClean="0">
                <a:latin typeface="宋体" charset="-122"/>
                <a:ea typeface="宋体" charset="-122"/>
              </a:rPr>
              <a:t>的实例应用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285875"/>
            <a:ext cx="8472487" cy="4951413"/>
          </a:xfrm>
          <a:solidFill>
            <a:srgbClr val="FCFAF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//1. </a:t>
            </a:r>
            <a:r>
              <a:rPr lang="zh-CN" alt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创建对象</a:t>
            </a:r>
            <a:r>
              <a:rPr lang="zh-CN" alt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8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	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Memcache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//2. </a:t>
            </a:r>
            <a:r>
              <a:rPr lang="zh-CN" alt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添加服务</a:t>
            </a:r>
            <a:r>
              <a:rPr lang="zh-CN" alt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8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addServer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"192.168.150.250"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11211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addServer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"192.168.150.138"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11211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addServer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"192.168.112.128"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11211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//3. </a:t>
            </a:r>
            <a:r>
              <a:rPr lang="zh-CN" alt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放置信息</a:t>
            </a:r>
            <a:r>
              <a:rPr lang="zh-CN" alt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8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mystr"</a:t>
            </a:r>
            <a:r>
              <a:rPr lang="en-US" sz="1800" b="0" dirty="0" err="1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"hello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memcache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MEMCACHE_COMPRESSED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myarray"</a:t>
            </a:r>
            <a:r>
              <a:rPr lang="en-US" sz="1800" b="0" dirty="0" err="1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),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MEMCACHE_COMPRESSED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myob"</a:t>
            </a:r>
            <a:r>
              <a:rPr lang="en-US" sz="1800" b="0" dirty="0" err="1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(),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MEMCACHE_COMPRESSED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800" b="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//4. </a:t>
            </a:r>
            <a:r>
              <a:rPr lang="zh-CN" altLang="en-US" sz="1800" b="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获取信息</a:t>
            </a:r>
            <a:endParaRPr lang="en-US" altLang="zh-CN" sz="1800" b="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mystr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/&gt;"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var_dump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myarray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));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/&gt;"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0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1800" b="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mem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1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myob</a:t>
            </a:r>
            <a:r>
              <a:rPr lang="en-US" sz="1800" b="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)-&gt;</a:t>
            </a:r>
            <a:r>
              <a:rPr lang="en-US" sz="18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getinfo</a:t>
            </a:r>
            <a:r>
              <a:rPr lang="en-US" sz="1800" b="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18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9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00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5.memcached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服务器的安全防护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charset="-122"/>
                <a:ea typeface="宋体" charset="-122"/>
              </a:rPr>
              <a:t>1. </a:t>
            </a:r>
            <a:r>
              <a:rPr lang="zh-CN" altLang="en-US" dirty="0" smtClean="0">
                <a:latin typeface="宋体" charset="-122"/>
                <a:ea typeface="宋体" charset="-122"/>
              </a:rPr>
              <a:t>内网访问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memcached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-d -m 1024 -u root –l 192.168.0.10 –p 11211 –c 1024 start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charset="-122"/>
                <a:ea typeface="宋体" charset="-122"/>
              </a:rPr>
              <a:t>2. </a:t>
            </a:r>
            <a:r>
              <a:rPr lang="zh-CN" altLang="en-US" dirty="0" smtClean="0">
                <a:latin typeface="宋体" charset="-122"/>
                <a:ea typeface="宋体" charset="-122"/>
              </a:rPr>
              <a:t>设置防火墙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iptables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–F</a:t>
            </a:r>
          </a:p>
          <a:p>
            <a:pPr lvl="1">
              <a:lnSpc>
                <a:spcPct val="150000"/>
              </a:lnSpc>
            </a:pP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iptables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–P INPUT DROP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iptables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–A INPUT –p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tcp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 –s 192.168.0.10 –-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dport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11211 –j ACCEPT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iptables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–A INPUT –p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udp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–s 192.168.0.10 –-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dport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 11211 –j ACCEPT</a:t>
            </a:r>
          </a:p>
        </p:txBody>
      </p:sp>
    </p:spTree>
    <p:extLst>
      <p:ext uri="{BB962C8B-B14F-4D97-AF65-F5344CB8AC3E}">
        <p14:creationId xmlns:p14="http://schemas.microsoft.com/office/powerpoint/2010/main" val="221792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555501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总 结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  <a:ea typeface="宋体" charset="-122"/>
              </a:rPr>
              <a:t>本章必须掌握的知识点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0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在</a:t>
            </a:r>
            <a:r>
              <a:rPr lang="en-US" altLang="zh-CN" sz="2400" b="0" smtClean="0">
                <a:latin typeface="宋体" charset="-122"/>
                <a:ea typeface="宋体" charset="-122"/>
              </a:rPr>
              <a:t>Web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中的应用</a:t>
            </a:r>
            <a:endParaRPr lang="en-US" altLang="zh-CN" sz="24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的安装与管理</a:t>
            </a:r>
            <a:endParaRPr lang="en-US" altLang="zh-CN" sz="24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0" smtClean="0">
                <a:latin typeface="宋体" charset="-122"/>
                <a:ea typeface="宋体" charset="-122"/>
              </a:rPr>
              <a:t>PHP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的</a:t>
            </a:r>
            <a:r>
              <a:rPr lang="en-US" altLang="zh-CN" sz="2400" b="0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应用程序扩展的使用</a:t>
            </a:r>
            <a:endParaRPr lang="en-US" altLang="zh-CN" sz="24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0" smtClean="0">
                <a:latin typeface="宋体" charset="-122"/>
                <a:ea typeface="宋体" charset="-122"/>
              </a:rPr>
              <a:t>使用</a:t>
            </a:r>
            <a:r>
              <a:rPr lang="en-US" altLang="zh-CN" sz="2400" b="0" smtClean="0">
                <a:latin typeface="宋体" charset="-122"/>
                <a:ea typeface="宋体" charset="-122"/>
              </a:rPr>
              <a:t>Telnet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作为</a:t>
            </a:r>
            <a:r>
              <a:rPr lang="en-US" altLang="zh-CN" sz="2400" b="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的客户端管理</a:t>
            </a:r>
            <a:endParaRPr lang="en-US" altLang="zh-CN" sz="2400" b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0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b="0" smtClean="0">
                <a:latin typeface="宋体" charset="-122"/>
                <a:ea typeface="宋体" charset="-122"/>
              </a:rPr>
              <a:t>服务器的安全防护</a:t>
            </a:r>
          </a:p>
        </p:txBody>
      </p:sp>
    </p:spTree>
    <p:extLst>
      <p:ext uri="{BB962C8B-B14F-4D97-AF65-F5344CB8AC3E}">
        <p14:creationId xmlns:p14="http://schemas.microsoft.com/office/powerpoint/2010/main" val="219964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1" descr="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-7392"/>
            <a:ext cx="8229600" cy="700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1.MemCache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概述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08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1.1 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初识</a:t>
            </a:r>
            <a:r>
              <a:rPr lang="en-US" altLang="zh-CN" sz="2400" dirty="0" err="1" smtClean="0">
                <a:latin typeface="宋体" charset="-122"/>
                <a:ea typeface="宋体" charset="-122"/>
              </a:rPr>
              <a:t>MemCache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1.2 </a:t>
            </a:r>
            <a:r>
              <a:rPr lang="en-US" altLang="zh-CN" sz="240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在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Web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中的应用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初识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MemCache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57188" y="1196752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是一个高性能的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2"/>
              </a:rPr>
              <a:t>分布式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的内存对象缓存系统，通过在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3"/>
              </a:rPr>
              <a:t>内存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里维护一个统一的巨大的</a:t>
            </a:r>
            <a:r>
              <a:rPr lang="en-US" altLang="zh-CN" sz="2000" b="0" dirty="0" smtClean="0">
                <a:latin typeface="宋体" charset="-122"/>
                <a:ea typeface="宋体" charset="-122"/>
                <a:hlinkClick r:id="rId4"/>
              </a:rPr>
              <a:t>hash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4"/>
              </a:rPr>
              <a:t>表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，它能够用来存储各种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5"/>
              </a:rPr>
              <a:t>格式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的数据，包括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6"/>
              </a:rPr>
              <a:t>图像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、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7"/>
              </a:rPr>
              <a:t>视频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、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8"/>
              </a:rPr>
              <a:t>文件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以及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9"/>
              </a:rPr>
              <a:t>数据库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检索的结果等。简单的说就是将数据调用到内存中，然后从内存中读取，从而大大提高读取速度。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是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danga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的一个项目，最早是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LiveJour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10" tooltip="查看图片"/>
              </a:rPr>
              <a:t>  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MemCachenal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服务的，最初为了加速 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LiveJournal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访问速度而开发的，后来被很多大型的网站采用。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是以守护程序方式运行于一个或多个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11"/>
              </a:rPr>
              <a:t>服务器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中，随时会接收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12"/>
              </a:rPr>
              <a:t>客户端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的</a:t>
            </a:r>
            <a:r>
              <a:rPr lang="zh-CN" altLang="en-US" sz="2000" b="0" dirty="0" smtClean="0">
                <a:latin typeface="宋体" charset="-122"/>
                <a:ea typeface="宋体" charset="-122"/>
                <a:hlinkClick r:id="rId13"/>
              </a:rPr>
              <a:t>连接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和操作。</a:t>
            </a:r>
          </a:p>
          <a:p>
            <a:endParaRPr lang="zh-CN" altLang="en-US" sz="2000" b="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62865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MemCache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中的应用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8625" y="1196752"/>
            <a:ext cx="8229600" cy="43799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缓存系统最主要的就是为了提高动态网页应用，分担数据库检索的压力。对于网站流量比较大的，可以使用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缓解数据库的压力，主要的焦点集中在以下两个方面：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	1. 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使用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作为中间缓存层减少数据库的压力。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	2. 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分布式的应用。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89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0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2.memcached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的安装及管理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08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2.1 </a:t>
            </a:r>
            <a:r>
              <a:rPr lang="en-US" altLang="zh-CN" sz="2400" dirty="0" err="1" smtClean="0">
                <a:latin typeface="宋体" charset="-122"/>
                <a:ea typeface="宋体" charset="-122"/>
              </a:rPr>
              <a:t>Liunx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下安装</a:t>
            </a:r>
            <a:r>
              <a:rPr lang="en-US" altLang="zh-CN" sz="24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软件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2.2 Windows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下安装</a:t>
            </a:r>
            <a:r>
              <a:rPr lang="en-US" altLang="zh-CN" sz="24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软件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2.3 </a:t>
            </a:r>
            <a:r>
              <a:rPr lang="en-US" altLang="zh-CN" sz="240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服务器的管理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80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57213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Liunx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下安装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MemCached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软件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14313" y="980728"/>
            <a:ext cx="8786812" cy="4525963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b="0" dirty="0" smtClean="0">
                <a:latin typeface="宋体" charset="-122"/>
                <a:ea typeface="宋体" charset="-122"/>
              </a:rPr>
              <a:t>安装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源代码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   </a:t>
            </a:r>
            <a:r>
              <a:rPr lang="en-US" altLang="zh-CN" sz="2000" b="0" dirty="0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http://memcached.googlecode.com/files/memcached-1.4.10.tar.gz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1.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首先安装依赖包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libevent</a:t>
            </a: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yum –y install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libevent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*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2.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主包已经安装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,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别忘记安装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libevent-devel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*,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不然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./configure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过不去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tar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xzf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/lamp/memcached-1.4.10.tar.gz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解压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memcached</a:t>
            </a: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cd /lamp/memcached-1.4.10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进入</a:t>
            </a:r>
            <a:r>
              <a:rPr lang="en-US" sz="2000" b="0" dirty="0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memcached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目录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./configure --prefix=/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usr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/local/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配置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make &amp;&amp; make install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	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编译与安装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useradd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	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添加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用户</a:t>
            </a:r>
          </a:p>
          <a:p>
            <a:pPr>
              <a:buFont typeface="Wingdings" pitchFamily="2" charset="2"/>
              <a:buNone/>
            </a:pP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endParaRPr lang="zh-CN" altLang="en-US" sz="2000" b="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8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2371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3.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因为系统不能用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root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运行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软件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	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usr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/local/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/bin/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memcached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–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umemcache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&amp; 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#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后台运行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 	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netstat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–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tunpl|grep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:11211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查看端口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 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telnet 192.168.10.1 11211	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连接测试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	stats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命令：查看当前状态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4.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写入自启动：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vi 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etc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rc.local</a:t>
            </a:r>
            <a:endParaRPr lang="zh-CN" altLang="en-US" sz="2000" b="0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	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usr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/local/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/bin/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memcached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–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umemcache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&amp;</a:t>
            </a:r>
            <a:endParaRPr lang="zh-CN" altLang="en-US" sz="2000" b="0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5.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如何杀掉后台进程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pkill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memcached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endParaRPr lang="zh-CN" altLang="en-US" sz="2000" b="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4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2865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Windows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下安装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memcached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软件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4525963"/>
          </a:xfrm>
        </p:spPr>
        <p:txBody>
          <a:bodyPr/>
          <a:lstStyle/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1.1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在网上下载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memcached-1.2.1-win32.zip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。解压放某个盘下面，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 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比如在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c:\memcached</a:t>
            </a: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1.2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在终端（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cmd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）下：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D:\AppServ&gt;memcached.exe -d install 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安装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D:\AppServ&gt;memcached.exe -d uninstall 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卸载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D:\AppServ&gt;memcached.exe -d start 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启动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D:\AppServ&gt;memcached.exe -d stop 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停止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memcached.exe -h  	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		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获取所有帮助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1.3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在启动之后连接：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 D:\AppServ&gt; telnet 127.0.0.1 11211   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--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连接</a:t>
            </a:r>
            <a:r>
              <a:rPr lang="en-US" altLang="zh-CN" sz="2000" b="0" dirty="0" err="1" smtClean="0">
                <a:latin typeface="宋体" charset="-122"/>
                <a:ea typeface="宋体" charset="-122"/>
              </a:rPr>
              <a:t>memcache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端口</a:t>
            </a:r>
            <a:r>
              <a:rPr lang="en-US" altLang="zh-CN" sz="2000" b="0" dirty="0" smtClean="0">
                <a:latin typeface="宋体" charset="-122"/>
                <a:ea typeface="宋体" charset="-122"/>
              </a:rPr>
              <a:t>11211</a:t>
            </a:r>
            <a:endParaRPr lang="zh-CN" altLang="en-US" sz="2000" b="0" dirty="0" smtClean="0">
              <a:latin typeface="宋体" charset="-122"/>
              <a:ea typeface="宋体" charset="-122"/>
            </a:endParaRP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宋体" charset="-122"/>
                <a:ea typeface="宋体" charset="-122"/>
              </a:rPr>
              <a:t>	  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使用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quit</a:t>
            </a:r>
            <a:r>
              <a:rPr lang="zh-CN" altLang="en-US" sz="2000" b="0" dirty="0" smtClean="0">
                <a:latin typeface="宋体" charset="-122"/>
                <a:ea typeface="宋体" charset="-122"/>
              </a:rPr>
              <a:t>退出。</a:t>
            </a:r>
          </a:p>
          <a:p>
            <a:pPr>
              <a:buFont typeface="Wingdings" pitchFamily="2" charset="2"/>
              <a:buNone/>
            </a:pPr>
            <a:endParaRPr lang="zh-CN" altLang="en-US" sz="2000" b="0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1201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PORT">
  <a:themeElements>
    <a:clrScheme name="1_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POR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1166</Words>
  <Application>Microsoft Office PowerPoint</Application>
  <PresentationFormat>全屏显示(4:3)</PresentationFormat>
  <Paragraphs>201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CONTPORT</vt:lpstr>
      <vt:lpstr>1_CONTPORT</vt:lpstr>
      <vt:lpstr>自定义设计方案</vt:lpstr>
      <vt:lpstr>Memcache</vt:lpstr>
      <vt:lpstr>本章内容</vt:lpstr>
      <vt:lpstr>1.MemCache概述</vt:lpstr>
      <vt:lpstr>1.1 初识MemCache</vt:lpstr>
      <vt:lpstr>1.2 MemCache在Web中的应用</vt:lpstr>
      <vt:lpstr>2.memcached的安装及管理</vt:lpstr>
      <vt:lpstr>2.1 Liunx下安装MemCached软件</vt:lpstr>
      <vt:lpstr>PowerPoint 演示文稿</vt:lpstr>
      <vt:lpstr>2.2 Windows下安装memcached软件</vt:lpstr>
      <vt:lpstr>2.3 memcached服务器的管理</vt:lpstr>
      <vt:lpstr>PowerPoint 演示文稿</vt:lpstr>
      <vt:lpstr>3.使用Telnet作为memecached的客户端管理</vt:lpstr>
      <vt:lpstr>3.1 连接memcached服务器</vt:lpstr>
      <vt:lpstr>3.2 基本的memecached客户端命令</vt:lpstr>
      <vt:lpstr>3.3 查看当前memcached服务器的运行状态信息</vt:lpstr>
      <vt:lpstr>PowerPoint 演示文稿</vt:lpstr>
      <vt:lpstr>3.4 数据管理命令</vt:lpstr>
      <vt:lpstr>4.PHP的memcached管理接口</vt:lpstr>
      <vt:lpstr>4.1 安装PHP中的MemCached应用程序扩展接口</vt:lpstr>
      <vt:lpstr>4.2 MemCache应用程序扩展接口</vt:lpstr>
      <vt:lpstr>PowerPoint 演示文稿</vt:lpstr>
      <vt:lpstr>4.3 MemCache的实例应用</vt:lpstr>
      <vt:lpstr>5.memcached服务器的安全防护</vt:lpstr>
      <vt:lpstr>总 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452</cp:revision>
  <dcterms:modified xsi:type="dcterms:W3CDTF">2013-05-21T05:18:29Z</dcterms:modified>
</cp:coreProperties>
</file>