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523-1617-4D8A-A6A6-A0B0E52E1D30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C65F-ECB8-4EFD-B3B5-082E7CC7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5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523-1617-4D8A-A6A6-A0B0E52E1D30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C65F-ECB8-4EFD-B3B5-082E7CC7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98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523-1617-4D8A-A6A6-A0B0E52E1D30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C65F-ECB8-4EFD-B3B5-082E7CC7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81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523-1617-4D8A-A6A6-A0B0E52E1D30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C65F-ECB8-4EFD-B3B5-082E7CC7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42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523-1617-4D8A-A6A6-A0B0E52E1D30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C65F-ECB8-4EFD-B3B5-082E7CC7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90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523-1617-4D8A-A6A6-A0B0E52E1D30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C65F-ECB8-4EFD-B3B5-082E7CC7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12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523-1617-4D8A-A6A6-A0B0E52E1D30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C65F-ECB8-4EFD-B3B5-082E7CC7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35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523-1617-4D8A-A6A6-A0B0E52E1D30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C65F-ECB8-4EFD-B3B5-082E7CC7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96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523-1617-4D8A-A6A6-A0B0E52E1D30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C65F-ECB8-4EFD-B3B5-082E7CC7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43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523-1617-4D8A-A6A6-A0B0E52E1D30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C65F-ECB8-4EFD-B3B5-082E7CC7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75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523-1617-4D8A-A6A6-A0B0E52E1D30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C65F-ECB8-4EFD-B3B5-082E7CC7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9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3523-1617-4D8A-A6A6-A0B0E52E1D30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3C65F-ECB8-4EFD-B3B5-082E7CC7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33550" y="20367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8000" dirty="0" smtClean="0"/>
              <a:t>Principle of RSRG for</a:t>
            </a:r>
            <a:br>
              <a:rPr lang="en-US" altLang="zh-TW" sz="8000" dirty="0" smtClean="0"/>
            </a:br>
            <a:r>
              <a:rPr lang="en-US" altLang="zh-TW" sz="8000" dirty="0" smtClean="0"/>
              <a:t>Boundary Spectrum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22672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152025" y="2194044"/>
                <a:ext cx="7023589" cy="1438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altLang="zh-TW" sz="36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latin typeface="Cambria Math" panose="02040503050406030204" pitchFamily="18" charset="0"/>
                                        </a:rPr>
                                        <m:t>AA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AA</m:t>
                                  </m:r>
                                </m:sub>
                              </m:sSub>
                              <m: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BA</m:t>
                                  </m:r>
                                </m:sub>
                              </m:sSub>
                              <m: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3600" i="0">
                                      <a:latin typeface="Cambria Math" panose="02040503050406030204" pitchFamily="18" charset="0"/>
                                    </a:rPr>
                                    <m:t>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TW" altLang="en-US" sz="3600" dirty="0"/>
                                <m:t> </m:t>
                              </m:r>
                            </m:e>
                            <m:e>
                              <m: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sym typeface="Wingdings 2" panose="05020102010507070707" pitchFamily="18" charset="2"/>
                                    </a:rPr>
                                    <m:t>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AA</m:t>
                                  </m:r>
                                </m:sub>
                              </m:sSub>
                              <m: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altLang="zh-TW" sz="36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latin typeface="Cambria Math" panose="02040503050406030204" pitchFamily="18" charset="0"/>
                                        </a:rPr>
                                        <m:t>BB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BA</m:t>
                                  </m:r>
                                </m:sub>
                              </m:sSub>
                              <m:r>
                                <a:rPr lang="en-US" altLang="zh-TW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025" y="2194044"/>
                <a:ext cx="7023589" cy="1438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789141" y="473711"/>
                <a:ext cx="8367612" cy="1431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3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3600" b="0" i="0" smtClean="0">
                              <a:latin typeface="Cambria Math" panose="02040503050406030204" pitchFamily="18" charset="0"/>
                            </a:rPr>
                            <m:t>𝟙</m:t>
                          </m:r>
                          <m:r>
                            <a:rPr lang="en-US" altLang="zh-TW" sz="3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TW" sz="3600" b="0" i="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TW" sz="3600" b="0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3600" b="0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36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TW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360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  <m:sup>
                                        <m:r>
                                          <a:rPr lang="en-US" altLang="zh-TW" sz="3600" i="1" smtClean="0">
                                            <a:latin typeface="Cambria Math" panose="02040503050406030204" pitchFamily="18" charset="0"/>
                                            <a:sym typeface="Wingdings 2" panose="05020102010507070707" pitchFamily="18" charset="2"/>
                                          </a:rPr>
                                          <m:t>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TW" sz="3600" i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3600" b="0" i="0" smtClean="0">
                                            <a:latin typeface="Cambria Math" panose="02040503050406030204" pitchFamily="18" charset="0"/>
                                          </a:rPr>
                                          <m:t>BB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36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TW" sz="36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36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36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TW" sz="36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36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36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36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TW" sz="36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36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36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BB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3600" i="0">
                              <a:latin typeface="Cambria Math" panose="02040503050406030204" pitchFamily="18" charset="0"/>
                            </a:rPr>
                            <m:t>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36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TW" sz="3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36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141" y="473711"/>
                <a:ext cx="8367612" cy="14319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382265" y="3724744"/>
                <a:ext cx="9086205" cy="1632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3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3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AA</m:t>
                          </m:r>
                        </m:sub>
                      </m:sSub>
                      <m:r>
                        <a:rPr lang="en-US" altLang="zh-TW" sz="3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3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TW" sz="3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36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altLang="zh-TW" sz="3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36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AA</m:t>
                                      </m:r>
                                    </m:sub>
                                  </m:sSub>
                                  <m:r>
                                    <a:rPr lang="en-US" altLang="zh-TW" sz="36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6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d>
                                    <m:dPr>
                                      <m:ctrlPr>
                                        <a:rPr lang="en-US" altLang="zh-TW" sz="36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TW" sz="36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TW" sz="360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  <m:r>
                                            <a:rPr lang="en-US" altLang="zh-TW" sz="360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36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36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36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BB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TW" sz="36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p>
                                      <m:r>
                                        <a:rPr lang="en-US" altLang="zh-TW" sz="36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sym typeface="Wingdings 2" panose="05020102010507070707" pitchFamily="18" charset="2"/>
                                        </a:rPr>
                                        <m:t>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265" y="3724744"/>
                <a:ext cx="9086205" cy="1632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向右箭號 6"/>
          <p:cNvSpPr/>
          <p:nvPr/>
        </p:nvSpPr>
        <p:spPr>
          <a:xfrm>
            <a:off x="675504" y="2454876"/>
            <a:ext cx="1210962" cy="876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811428" y="4102975"/>
            <a:ext cx="1210962" cy="876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26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98216" y="351138"/>
                <a:ext cx="9824036" cy="2216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altLang="zh-TW" sz="3600" b="0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3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3600" b="0" i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 2" panose="05020102010507070707" pitchFamily="18" charset="2"/>
                                            </a:rPr>
                                            <m:t>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sSup>
                                        <m:sSupPr>
                                          <m:ctrlPr>
                                            <a:rPr lang="en-US" altLang="zh-TW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i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3600" i="0">
                                              <a:latin typeface="Cambria Math" panose="02040503050406030204" pitchFamily="18" charset="0"/>
                                              <a:sym typeface="Wingdings 2" panose="05020102010507070707" pitchFamily="18" charset="2"/>
                                            </a:rPr>
                                            <m:t>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altLang="zh-TW" sz="3600" b="0" i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e>
                                      <m:r>
                                        <a:rPr lang="en-US" altLang="zh-TW" sz="3600" i="0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3600" i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3600" i="0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3600" i="0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3600" i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3600" i="0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TW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3600" b="0" i="0" smtClean="0">
                          <a:latin typeface="Cambria Math" panose="02040503050406030204" pitchFamily="18" charset="0"/>
                        </a:rPr>
                        <m:t>𝟙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16" y="351138"/>
                <a:ext cx="9824036" cy="2216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226830" y="3077537"/>
                <a:ext cx="7156831" cy="1438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zh-TW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3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TW" altLang="en-US" sz="3600" i="0" smtClean="0">
                                  <a:latin typeface="Cambria Math" panose="02040503050406030204" pitchFamily="18" charset="0"/>
                                </a:rPr>
                                <m:t>𝟙</m:t>
                              </m:r>
                            </m:e>
                            <m:e>
                              <m:r>
                                <a:rPr lang="en-US" altLang="zh-TW" sz="3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 2" panose="05020102010507070707" pitchFamily="18" charset="2"/>
                                    </a:rPr>
                                    <m:t>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zh-TW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3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zh-TW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830" y="3077537"/>
                <a:ext cx="7156831" cy="1438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23276" y="4735002"/>
                <a:ext cx="10760831" cy="1475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400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TW" sz="400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m:rPr>
                              <m:sty m:val="p"/>
                            </m:rPr>
                            <a:rPr lang="en-US" altLang="zh-TW" sz="40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4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4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f>
                            <m:fPr>
                              <m:ctrlPr>
                                <a:rPr lang="en-US" altLang="zh-TW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40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altLang="zh-TW" sz="40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zh-TW" sz="4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 2" panose="05020102010507070707" pitchFamily="18" charset="2"/>
                                </a:rPr>
                                <m:t></m:t>
                              </m:r>
                            </m:sup>
                          </m:sSup>
                          <m:r>
                            <a:rPr lang="en-US" altLang="zh-TW" sz="4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altLang="zh-TW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4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TW" sz="4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4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sz="4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f>
                        <m:fPr>
                          <m:ctrlPr>
                            <a:rPr lang="en-US" altLang="zh-TW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4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4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TW" sz="4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sz="4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4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sSub>
                        <m:sSubPr>
                          <m:ctrlPr>
                            <a:rPr lang="en-US" altLang="zh-TW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4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TW" sz="4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altLang="zh-TW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4000" i="0" smtClean="0">
                          <a:latin typeface="Cambria Math" panose="02040503050406030204" pitchFamily="18" charset="0"/>
                        </a:rPr>
                        <m:t>𝟙</m:t>
                      </m:r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6" y="4735002"/>
                <a:ext cx="10760831" cy="14754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4932122" y="478367"/>
            <a:ext cx="846667" cy="160020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/>
          <a:srcRect l="8204" t="3824" r="58266" b="3474"/>
          <a:stretch/>
        </p:blipFill>
        <p:spPr>
          <a:xfrm>
            <a:off x="10067925" y="238125"/>
            <a:ext cx="1947433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0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93227" y="148687"/>
                <a:ext cx="9824036" cy="2216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altLang="zh-TW" sz="3600" b="0" i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3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3600" b="0" i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 2" panose="05020102010507070707" pitchFamily="18" charset="2"/>
                                            </a:rPr>
                                            <m:t>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sSup>
                                        <m:sSupPr>
                                          <m:ctrlPr>
                                            <a:rPr lang="en-US" altLang="zh-TW" sz="360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i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3600" i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 2" panose="05020102010507070707" pitchFamily="18" charset="2"/>
                                            </a:rPr>
                                            <m:t>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altLang="zh-TW" sz="3600" b="0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e>
                                      <m:r>
                                        <a:rPr lang="en-US" altLang="zh-TW" sz="3600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3600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3600" i="0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3600" i="0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3600" i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3600" i="0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TW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3600" b="0" i="0" smtClean="0">
                          <a:latin typeface="Cambria Math" panose="02040503050406030204" pitchFamily="18" charset="0"/>
                        </a:rPr>
                        <m:t>𝟙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27" y="148687"/>
                <a:ext cx="9824036" cy="2216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236537" y="2822165"/>
                <a:ext cx="7289816" cy="24971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3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 2" panose="05020102010507070707" pitchFamily="18" charset="2"/>
                                    </a:rPr>
                                    <m:t>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  <a:sym typeface="Wingdings 2" panose="05020102010507070707" pitchFamily="18" charset="2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  <m: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36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  <m: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TW" altLang="en-US" sz="3600" i="0" smtClean="0">
                                  <a:latin typeface="Cambria Math" panose="02040503050406030204" pitchFamily="18" charset="0"/>
                                </a:rPr>
                                <m:t>𝟙</m:t>
                              </m:r>
                            </m:e>
                            <m:e>
                              <m:r>
                                <a:rPr lang="en-US" altLang="zh-TW" sz="3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 2" panose="05020102010507070707" pitchFamily="18" charset="2"/>
                                    </a:rPr>
                                    <m:t>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3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3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zh-TW" sz="3600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sym typeface="Wingdings 2" panose="05020102010507070707" pitchFamily="18" charset="2"/>
                                    </a:rPr>
                                    <m:t>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  <m:r>
                                <a:rPr lang="en-US" altLang="zh-TW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3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altLang="zh-TW" sz="3600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  <m:r>
                                <a:rPr lang="en-US" altLang="zh-TW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36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537" y="2822165"/>
                <a:ext cx="7289816" cy="24971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62467" y="5505590"/>
                <a:ext cx="11725902" cy="991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60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TW" sz="260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m:rPr>
                              <m:sty m:val="p"/>
                            </m:rPr>
                            <a:rPr lang="en-US" altLang="zh-TW" sz="26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6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6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zh-TW" sz="26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 2" panose="05020102010507070707" pitchFamily="18" charset="2"/>
                                </a:rPr>
                                <m:t>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TW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sz="2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altLang="zh-TW" sz="2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TW" sz="2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f>
                            <m:fPr>
                              <m:ctrlPr>
                                <a:rPr lang="en-US" altLang="zh-TW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sz="26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altLang="zh-TW" sz="26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6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6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zh-TW" sz="26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Wingdings 2" panose="05020102010507070707" pitchFamily="18" charset="2"/>
                                </a:rPr>
                                <m:t></m:t>
                              </m:r>
                            </m:sup>
                          </m:sSup>
                          <m:r>
                            <a:rPr lang="en-US" altLang="zh-TW" sz="2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altLang="zh-TW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TW" sz="2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altLang="zh-TW" sz="26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6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altLang="zh-TW" sz="26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 2" panose="05020102010507070707" pitchFamily="18" charset="2"/>
                            </a:rPr>
                            <m:t></m:t>
                          </m:r>
                        </m:sup>
                      </m:sSup>
                      <m:f>
                        <m:fPr>
                          <m:ctrlPr>
                            <a:rPr lang="en-US" altLang="zh-TW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TW" sz="2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26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sSub>
                        <m:sSubPr>
                          <m:ctrlPr>
                            <a:rPr lang="en-US" altLang="zh-TW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TW" sz="2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TW" sz="2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sz="2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f>
                        <m:fPr>
                          <m:ctrlPr>
                            <a:rPr lang="en-US" altLang="zh-TW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TW" sz="2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p>
                        <m:sSupPr>
                          <m:ctrlPr>
                            <a:rPr lang="en-US" altLang="zh-TW" sz="2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6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altLang="zh-TW" sz="26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 2" panose="05020102010507070707" pitchFamily="18" charset="2"/>
                            </a:rPr>
                            <m:t></m:t>
                          </m:r>
                        </m:sup>
                      </m:sSup>
                      <m:sSub>
                        <m:sSubPr>
                          <m:ctrlPr>
                            <a:rPr lang="en-US" altLang="zh-TW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TW" sz="2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  <m:r>
                        <a:rPr lang="en-US" altLang="zh-TW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600" i="0" smtClean="0">
                          <a:latin typeface="Cambria Math" panose="02040503050406030204" pitchFamily="18" charset="0"/>
                        </a:rPr>
                        <m:t>𝟙</m:t>
                      </m:r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7" y="5505590"/>
                <a:ext cx="11725902" cy="9913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7670797" y="315227"/>
            <a:ext cx="846667" cy="160020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670795" y="1340178"/>
            <a:ext cx="846667" cy="1600200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624667" y="4495800"/>
            <a:ext cx="7103533" cy="75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824819" y="5505590"/>
            <a:ext cx="1763181" cy="991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8839200" y="5505590"/>
            <a:ext cx="2370667" cy="991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9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56551" y="220152"/>
                <a:ext cx="10760831" cy="1475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400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TW" sz="400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m:rPr>
                              <m:sty m:val="p"/>
                            </m:rPr>
                            <a:rPr lang="en-US" altLang="zh-TW" sz="40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4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4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f>
                            <m:fPr>
                              <m:ctrlPr>
                                <a:rPr lang="en-US" altLang="zh-TW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40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altLang="zh-TW" sz="40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zh-TW" sz="4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 2" panose="05020102010507070707" pitchFamily="18" charset="2"/>
                                </a:rPr>
                                <m:t></m:t>
                              </m:r>
                            </m:sup>
                          </m:sSup>
                          <m:r>
                            <a:rPr lang="en-US" altLang="zh-TW" sz="4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altLang="zh-TW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4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TW" sz="4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4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sz="4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f>
                        <m:fPr>
                          <m:ctrlPr>
                            <a:rPr lang="en-US" altLang="zh-TW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4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4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TW" sz="4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sz="4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4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sSub>
                        <m:sSubPr>
                          <m:ctrlPr>
                            <a:rPr lang="en-US" altLang="zh-TW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4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TW" sz="4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altLang="zh-TW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4000" i="0" smtClean="0">
                          <a:latin typeface="Cambria Math" panose="02040503050406030204" pitchFamily="18" charset="0"/>
                        </a:rPr>
                        <m:t>𝟙</m:t>
                      </m:r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51" y="220152"/>
                <a:ext cx="10760831" cy="14754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6551" y="1695556"/>
                <a:ext cx="11725902" cy="991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60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TW" sz="260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m:rPr>
                              <m:sty m:val="p"/>
                            </m:rPr>
                            <a:rPr lang="en-US" altLang="zh-TW" sz="26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6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6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zh-TW" sz="26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 2" panose="05020102010507070707" pitchFamily="18" charset="2"/>
                                </a:rPr>
                                <m:t>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TW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sz="2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altLang="zh-TW" sz="2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TW" sz="2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f>
                            <m:fPr>
                              <m:ctrlPr>
                                <a:rPr lang="en-US" altLang="zh-TW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sz="26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altLang="zh-TW" sz="26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6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6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zh-TW" sz="26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Wingdings 2" panose="05020102010507070707" pitchFamily="18" charset="2"/>
                                </a:rPr>
                                <m:t></m:t>
                              </m:r>
                            </m:sup>
                          </m:sSup>
                          <m:r>
                            <a:rPr lang="en-US" altLang="zh-TW" sz="2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altLang="zh-TW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TW" sz="2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altLang="zh-TW" sz="26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6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altLang="zh-TW" sz="26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 2" panose="05020102010507070707" pitchFamily="18" charset="2"/>
                            </a:rPr>
                            <m:t></m:t>
                          </m:r>
                        </m:sup>
                      </m:sSup>
                      <m:f>
                        <m:fPr>
                          <m:ctrlPr>
                            <a:rPr lang="en-US" altLang="zh-TW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TW" sz="2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26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sSub>
                        <m:sSubPr>
                          <m:ctrlPr>
                            <a:rPr lang="en-US" altLang="zh-TW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TW" sz="2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TW" sz="2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sz="2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f>
                        <m:fPr>
                          <m:ctrlPr>
                            <a:rPr lang="en-US" altLang="zh-TW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TW" sz="2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p>
                        <m:sSupPr>
                          <m:ctrlPr>
                            <a:rPr lang="en-US" altLang="zh-TW" sz="2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6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altLang="zh-TW" sz="26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 2" panose="05020102010507070707" pitchFamily="18" charset="2"/>
                            </a:rPr>
                            <m:t></m:t>
                          </m:r>
                        </m:sup>
                      </m:sSup>
                      <m:sSub>
                        <m:sSubPr>
                          <m:ctrlPr>
                            <a:rPr lang="en-US" altLang="zh-TW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TW" sz="2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  <m:r>
                        <a:rPr lang="en-US" altLang="zh-TW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600" i="0" smtClean="0">
                          <a:latin typeface="Cambria Math" panose="02040503050406030204" pitchFamily="18" charset="0"/>
                        </a:rPr>
                        <m:t>𝟙</m:t>
                      </m:r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51" y="1695556"/>
                <a:ext cx="11725902" cy="9913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向下箭號 5"/>
          <p:cNvSpPr/>
          <p:nvPr/>
        </p:nvSpPr>
        <p:spPr>
          <a:xfrm>
            <a:off x="5114925" y="2829861"/>
            <a:ext cx="1609725" cy="148590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6551" y="4333851"/>
                <a:ext cx="6564810" cy="7907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4400" i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TW" sz="4400" i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zh-TW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40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4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44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altLang="zh-TW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sz="4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a:rPr lang="en-US" altLang="zh-TW" sz="4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4400" i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en-US" altLang="zh-TW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TW" sz="4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acc>
                      <m:sSub>
                        <m:sSubPr>
                          <m:ctrlPr>
                            <a:rPr lang="en-US" altLang="zh-TW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sz="4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a:rPr lang="en-US" altLang="zh-TW" sz="4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4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4400" i="0" smtClean="0">
                          <a:latin typeface="Cambria Math" panose="02040503050406030204" pitchFamily="18" charset="0"/>
                        </a:rPr>
                        <m:t>𝟙</m:t>
                      </m:r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51" y="4333851"/>
                <a:ext cx="6564810" cy="790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61301" y="5142670"/>
                <a:ext cx="8843639" cy="914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4400" i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TW" sz="4400" i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zh-TW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40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4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44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altLang="zh-TW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sz="4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a:rPr lang="en-US" altLang="zh-TW" sz="4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TW" sz="44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acc>
                        </m:e>
                        <m:sup>
                          <m:r>
                            <a:rPr lang="en-US" altLang="zh-TW" sz="4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 2" panose="05020102010507070707" pitchFamily="18" charset="2"/>
                            </a:rPr>
                            <m:t></m:t>
                          </m:r>
                        </m:sup>
                      </m:sSup>
                      <m:sSub>
                        <m:sSubPr>
                          <m:ctrlPr>
                            <a:rPr lang="en-US" altLang="zh-TW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sz="4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a:rPr lang="en-US" altLang="zh-TW" sz="4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TW" sz="4400" b="0" i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en-US" altLang="zh-TW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TW" sz="4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acc>
                      <m:sSub>
                        <m:sSubPr>
                          <m:ctrlPr>
                            <a:rPr lang="en-US" altLang="zh-TW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sz="4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a:rPr lang="en-US" altLang="zh-TW" sz="4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altLang="zh-TW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4400" i="0" smtClean="0">
                          <a:latin typeface="Cambria Math" panose="02040503050406030204" pitchFamily="18" charset="0"/>
                        </a:rPr>
                        <m:t>𝟙</m:t>
                      </m:r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01" y="5142670"/>
                <a:ext cx="8843639" cy="9147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6"/>
          <a:srcRect l="58216" t="6699" r="10789" b="10414"/>
          <a:stretch/>
        </p:blipFill>
        <p:spPr>
          <a:xfrm>
            <a:off x="9963150" y="2829861"/>
            <a:ext cx="1800225" cy="37814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786051" y="2961498"/>
            <a:ext cx="1728648" cy="190659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14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54600" r="629"/>
          <a:stretch/>
        </p:blipFill>
        <p:spPr>
          <a:xfrm>
            <a:off x="9124468" y="361161"/>
            <a:ext cx="2600324" cy="45620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49991"/>
          <a:stretch/>
        </p:blipFill>
        <p:spPr>
          <a:xfrm>
            <a:off x="5953234" y="343724"/>
            <a:ext cx="2904534" cy="4562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02413" y="737528"/>
                <a:ext cx="5517471" cy="2216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36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3600" b="0" i="0" smtClean="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en-US" altLang="zh-TW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altLang="zh-TW" sz="3600" b="0" i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  <a:sym typeface="Wingdings 2" panose="05020102010507070707" pitchFamily="18" charset="2"/>
                                            </a:rPr>
                                            <m:t>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sSup>
                                        <m:sSupPr>
                                          <m:ctrlPr>
                                            <a:rPr lang="en-US" altLang="zh-TW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i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3600" i="0">
                                              <a:latin typeface="Cambria Math" panose="02040503050406030204" pitchFamily="18" charset="0"/>
                                              <a:sym typeface="Wingdings 2" panose="05020102010507070707" pitchFamily="18" charset="2"/>
                                            </a:rPr>
                                            <m:t>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altLang="zh-TW" sz="3600" b="0" i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e>
                                      <m:r>
                                        <a:rPr lang="en-US" altLang="zh-TW" sz="3600" i="0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3600" i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3600" i="0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3" y="737528"/>
                <a:ext cx="5517471" cy="2216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393474" y="3360536"/>
                <a:ext cx="4776820" cy="1012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unc>
                        <m:func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3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3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32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altLang="zh-TW" sz="3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32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TW" sz="32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  <m:t>𝟙</m:t>
                              </m:r>
                              <m:r>
                                <a:rPr lang="en-US" altLang="zh-TW" sz="3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32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zh-TW" altLang="en-US" sz="3200" dirty="0"/>
                            <m:t> </m:t>
                          </m:r>
                        </m:e>
                      </m:func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74" y="3360536"/>
                <a:ext cx="4776820" cy="1012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6775602" y="670295"/>
            <a:ext cx="888275" cy="127145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157401" y="735609"/>
            <a:ext cx="1728648" cy="190659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815854" y="735609"/>
                <a:ext cx="1356590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surf</m:t>
                          </m:r>
                        </m:sub>
                      </m:sSub>
                      <m:r>
                        <a:rPr lang="en-US" altLang="zh-TW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TW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854" y="735609"/>
                <a:ext cx="135659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0780908" y="1862173"/>
                <a:ext cx="1411092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bulk</m:t>
                          </m:r>
                        </m:sub>
                      </m:sSub>
                      <m:r>
                        <a:rPr lang="en-US" altLang="zh-TW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TW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908" y="1862173"/>
                <a:ext cx="141109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87615" y="5040585"/>
                <a:ext cx="12199878" cy="800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3400" b="0" dirty="0" smtClean="0">
                    <a:solidFill>
                      <a:srgbClr val="0070C0"/>
                    </a:solidFill>
                  </a:rPr>
                  <a:t>Total</a:t>
                </a:r>
                <a:r>
                  <a:rPr lang="en-US" altLang="zh-TW" sz="3400" b="0" dirty="0" smtClean="0"/>
                  <a:t> Spectral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3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total</m:t>
                        </m:r>
                      </m:sub>
                    </m:sSub>
                    <m:r>
                      <a:rPr lang="en-US" altLang="zh-TW" sz="3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3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zh-TW" sz="3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TW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sz="3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</m:acc>
                    <m:r>
                      <a:rPr lang="en-US" altLang="zh-TW" sz="3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</m:t>
                    </m:r>
                    <m:f>
                      <m:fPr>
                        <m:ctrlPr>
                          <a:rPr lang="en-US" altLang="zh-TW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3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den>
                    </m:f>
                    <m:func>
                      <m:funcPr>
                        <m:ctrlPr>
                          <a:rPr lang="en-US" altLang="zh-TW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3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3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zh-TW" altLang="en-US" sz="3400" i="0">
                                <a:latin typeface="Cambria Math" panose="02040503050406030204" pitchFamily="18" charset="0"/>
                              </a:rPr>
                              <m:t>ε</m:t>
                            </m:r>
                            <m:r>
                              <a:rPr lang="en-US" altLang="zh-TW" sz="3400" b="0" i="0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TW" sz="3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TW" sz="34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TW" sz="3400" b="0" i="0" smtClean="0">
                            <a:latin typeface="Cambria Math" panose="02040503050406030204" pitchFamily="18" charset="0"/>
                          </a:rPr>
                          <m:t>Im</m:t>
                        </m:r>
                        <m:r>
                          <a:rPr lang="en-US" altLang="zh-TW" sz="3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3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tr</m:t>
                        </m:r>
                        <m:r>
                          <a:rPr lang="en-US" altLang="zh-TW" sz="3400" b="0" i="0" smtClean="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m:rPr>
                            <m:sty m:val="p"/>
                          </m:rPr>
                          <a:rPr lang="en-US" altLang="zh-TW" sz="3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altLang="zh-TW" sz="3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34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altLang="zh-TW" sz="34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TW" sz="3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4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acc>
                            <m:r>
                              <a:rPr lang="en-US" altLang="zh-TW" sz="3400" b="0" i="0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m:rPr>
                                <m:sty m:val="p"/>
                              </m:rPr>
                              <a:rPr lang="en-US" altLang="zh-TW" sz="34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zh-TW" altLang="en-US" sz="340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altLang="zh-TW" sz="3400" b="0" i="0" smtClean="0">
                            <a:latin typeface="Cambria Math" panose="02040503050406030204" pitchFamily="18" charset="0"/>
                          </a:rPr>
                          <m:t> ))</m:t>
                        </m:r>
                        <m:r>
                          <m:rPr>
                            <m:nor/>
                          </m:rPr>
                          <a:rPr lang="zh-TW" altLang="en-US" sz="3400" dirty="0"/>
                          <m:t> </m:t>
                        </m:r>
                      </m:e>
                    </m:func>
                  </m:oMath>
                </a14:m>
                <a:endParaRPr lang="zh-TW" altLang="en-US" sz="3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5" y="5040585"/>
                <a:ext cx="12199878" cy="800925"/>
              </a:xfrm>
              <a:prstGeom prst="rect">
                <a:avLst/>
              </a:prstGeom>
              <a:blipFill>
                <a:blip r:embed="rId7"/>
                <a:stretch>
                  <a:fillRect l="-2148" t="-3053" b="-114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3904902" y="5838783"/>
                <a:ext cx="6352316" cy="917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3600" b="0" dirty="0" smtClean="0">
                    <a:solidFill>
                      <a:srgbClr val="0070C0"/>
                    </a:solidFill>
                  </a:rPr>
                  <a:t>Total </a:t>
                </a:r>
                <a:r>
                  <a:rPr lang="en-US" altLang="zh-TW" sz="3600" b="0" dirty="0" smtClean="0"/>
                  <a:t>D.O.S </a:t>
                </a:r>
                <a14:m>
                  <m:oMath xmlns:m="http://schemas.openxmlformats.org/officeDocument/2006/math">
                    <m:r>
                      <a:rPr lang="en-US" altLang="zh-TW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TW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p>
                                <m:r>
                                  <a:rPr lang="en-US" altLang="zh-TW" sz="3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⃗"/>
                                <m:ctrlPr>
                                  <a:rPr lang="en-US" altLang="zh-TW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acc>
                          </m:num>
                          <m:den>
                            <m:r>
                              <a:rPr lang="en-US" altLang="zh-TW" sz="36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zh-TW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  <m:sup>
                                <m:r>
                                  <a:rPr lang="en-US" altLang="zh-TW" sz="3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sz="3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36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3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36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total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3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altLang="zh-TW" sz="3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TW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acc>
                          </m:e>
                        </m:d>
                        <m:r>
                          <m:rPr>
                            <m:nor/>
                          </m:rPr>
                          <a:rPr lang="zh-TW" altLang="en-US" sz="3600" dirty="0"/>
                          <m:t> </m:t>
                        </m:r>
                      </m:e>
                    </m:nary>
                  </m:oMath>
                </a14:m>
                <a:endParaRPr lang="zh-TW" altLang="en-US" sz="36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902" y="5838783"/>
                <a:ext cx="6352316" cy="917624"/>
              </a:xfrm>
              <a:prstGeom prst="rect">
                <a:avLst/>
              </a:prstGeom>
              <a:blipFill>
                <a:blip r:embed="rId8"/>
                <a:stretch>
                  <a:fillRect l="-4415" b="-17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5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 can find details in: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350"/>
          </a:xfrm>
        </p:spPr>
        <p:txBody>
          <a:bodyPr/>
          <a:lstStyle/>
          <a:p>
            <a:r>
              <a:rPr lang="en-US" altLang="zh-TW" b="1" dirty="0" smtClean="0"/>
              <a:t>G. Grosso and G. </a:t>
            </a:r>
            <a:r>
              <a:rPr lang="en-US" altLang="zh-TW" b="1" dirty="0" err="1" smtClean="0"/>
              <a:t>Parravicini</a:t>
            </a:r>
            <a:r>
              <a:rPr lang="en-US" altLang="zh-TW" b="1" dirty="0" smtClean="0"/>
              <a:t>, Solid State Physics (Elsevier Science, 2000). 1</a:t>
            </a:r>
            <a:r>
              <a:rPr lang="en-US" altLang="zh-TW" b="1" baseline="30000" dirty="0" smtClean="0"/>
              <a:t>st</a:t>
            </a:r>
            <a:r>
              <a:rPr lang="en-US" altLang="zh-TW" b="1" dirty="0" smtClean="0"/>
              <a:t> edition: </a:t>
            </a:r>
            <a:r>
              <a:rPr lang="en-US" altLang="zh-TW" b="1" dirty="0" err="1" smtClean="0"/>
              <a:t>ch</a:t>
            </a:r>
            <a:r>
              <a:rPr lang="en-US" altLang="zh-TW" b="1" dirty="0" smtClean="0"/>
              <a:t> </a:t>
            </a:r>
            <a:r>
              <a:rPr lang="en-US" altLang="zh-TW" b="1" dirty="0" smtClean="0"/>
              <a:t>1.4.2 </a:t>
            </a:r>
            <a:r>
              <a:rPr lang="en-US" altLang="zh-TW" b="1" dirty="0" smtClean="0"/>
              <a:t>&amp; </a:t>
            </a:r>
            <a:r>
              <a:rPr lang="en-US" altLang="zh-TW" b="1" dirty="0" err="1" smtClean="0"/>
              <a:t>ch</a:t>
            </a:r>
            <a:r>
              <a:rPr lang="en-US" altLang="zh-TW" b="1" dirty="0" smtClean="0"/>
              <a:t> </a:t>
            </a:r>
            <a:r>
              <a:rPr lang="en-US" altLang="zh-TW" b="1" dirty="0" smtClean="0"/>
              <a:t>5.8.4</a:t>
            </a:r>
            <a:endParaRPr lang="en-US" altLang="zh-TW" b="1" dirty="0" smtClean="0"/>
          </a:p>
          <a:p>
            <a:endParaRPr lang="zh-TW" altLang="en-US" sz="4400" b="1" dirty="0" smtClean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2982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And papers on the </a:t>
            </a:r>
            <a:r>
              <a:rPr lang="en-US" altLang="zh-TW" dirty="0" err="1" smtClean="0"/>
              <a:t>github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28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50</Words>
  <Application>Microsoft Office PowerPoint</Application>
  <PresentationFormat>寬螢幕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Cambria Math</vt:lpstr>
      <vt:lpstr>Wingdings 2</vt:lpstr>
      <vt:lpstr>Office 佈景主題</vt:lpstr>
      <vt:lpstr>Principle of RSRG for Boundary Spectrum</vt:lpstr>
      <vt:lpstr>PowerPoint 簡報</vt:lpstr>
      <vt:lpstr>PowerPoint 簡報</vt:lpstr>
      <vt:lpstr>PowerPoint 簡報</vt:lpstr>
      <vt:lpstr>PowerPoint 簡報</vt:lpstr>
      <vt:lpstr>PowerPoint 簡報</vt:lpstr>
      <vt:lpstr>You can find details in: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of RSRG</dc:title>
  <dc:creator>user</dc:creator>
  <cp:lastModifiedBy>user</cp:lastModifiedBy>
  <cp:revision>17</cp:revision>
  <dcterms:created xsi:type="dcterms:W3CDTF">2022-03-24T02:37:41Z</dcterms:created>
  <dcterms:modified xsi:type="dcterms:W3CDTF">2022-03-25T07:27:37Z</dcterms:modified>
</cp:coreProperties>
</file>