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4"/>
  </p:notesMasterIdLst>
  <p:sldIdLst>
    <p:sldId id="281" r:id="rId2"/>
    <p:sldId id="403" r:id="rId3"/>
    <p:sldId id="470" r:id="rId4"/>
    <p:sldId id="452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3" r:id="rId15"/>
    <p:sldId id="480" r:id="rId16"/>
    <p:sldId id="481" r:id="rId17"/>
    <p:sldId id="484" r:id="rId18"/>
    <p:sldId id="482" r:id="rId19"/>
    <p:sldId id="485" r:id="rId20"/>
    <p:sldId id="486" r:id="rId21"/>
    <p:sldId id="488" r:id="rId22"/>
    <p:sldId id="489" r:id="rId23"/>
    <p:sldId id="490" r:id="rId24"/>
    <p:sldId id="498" r:id="rId25"/>
    <p:sldId id="493" r:id="rId26"/>
    <p:sldId id="499" r:id="rId27"/>
    <p:sldId id="421" r:id="rId28"/>
    <p:sldId id="487" r:id="rId29"/>
    <p:sldId id="494" r:id="rId30"/>
    <p:sldId id="500" r:id="rId31"/>
    <p:sldId id="495" r:id="rId32"/>
    <p:sldId id="496" r:id="rId33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3902" autoAdjust="0"/>
  </p:normalViewPr>
  <p:slideViewPr>
    <p:cSldViewPr snapToGrid="0">
      <p:cViewPr varScale="1">
        <p:scale>
          <a:sx n="82" d="100"/>
          <a:sy n="82" d="100"/>
        </p:scale>
        <p:origin x="15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zh-TW" altLang="en-US" dirty="0"/>
              <a:t>實際的例子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36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/>
              <a:t>Sample application that introduce configuration service.</a:t>
            </a:r>
          </a:p>
          <a:p>
            <a:pPr marL="228600" indent="-228600">
              <a:buAutoNum type="arabicPeriod"/>
            </a:pPr>
            <a:r>
              <a:rPr kumimoji="1" lang="en-US" altLang="zh-TW" dirty="0"/>
              <a:t>Contains files that are necessary for you to complete project 6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5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/>
              <a:t>In this project, we want you to run your unicast DHCP application so that h1, h2, h3 in this topology can get IP from DHCP server.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11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081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41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1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13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/>
              <a:t>Configuration service mentioned here will be explained later.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00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097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59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/>
              <a:t>Configuration service mentioned here will be explained later.</a:t>
            </a:r>
          </a:p>
          <a:p>
            <a:pPr>
              <a:buNone/>
            </a:pPr>
            <a:r>
              <a:rPr kumimoji="1" lang="en-US" altLang="zh-TW" dirty="0"/>
              <a:t>In function 2, “DHCP server” here means the connect point specified in configuration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4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/>
              <a:t>Can skip this page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2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/>
              <a:t>Configuration service mentioned here will be explained later.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83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66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17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07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20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5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/>
              <a:t>第一層</a:t>
            </a:r>
            <a:endParaRPr lang="en-US" dirty="0"/>
          </a:p>
          <a:p>
            <a:pPr lvl="1"/>
            <a:r>
              <a:rPr lang="zh-TW" altLang="en-US" dirty="0"/>
              <a:t>第二層</a:t>
            </a:r>
            <a:endParaRPr lang="en-US" dirty="0"/>
          </a:p>
          <a:p>
            <a:pPr lvl="2"/>
            <a:r>
              <a:rPr lang="zh-TW" altLang="en-US" dirty="0"/>
              <a:t> 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srg.github.io/ryu-book/zh_tw/html/rest_api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/>
              <a:t>Unicast DHCP </a:t>
            </a:r>
            <a:r>
              <a:rPr lang="en-US" altLang="zh-TW" dirty="0" smtClean="0"/>
              <a:t>Application</a:t>
            </a:r>
            <a:endParaRPr lang="en-US" altLang="zh-TW" dirty="0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2152949395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2019/05/09 </a:t>
                      </a: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(Thu.)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2019/05/26 (Sun.)</a:t>
                      </a:r>
                      <a:endParaRPr lang="en-US" sz="2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(7/8)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cxnSp>
        <p:nvCxnSpPr>
          <p:cNvPr id="20" name="直線接點 19"/>
          <p:cNvCxnSpPr>
            <a:cxnSpLocks/>
          </p:cNvCxnSpPr>
          <p:nvPr/>
        </p:nvCxnSpPr>
        <p:spPr>
          <a:xfrm>
            <a:off x="4489792" y="2858042"/>
            <a:ext cx="1462053" cy="130109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cxnSpLocks/>
          </p:cNvCxnSpPr>
          <p:nvPr/>
        </p:nvCxnSpPr>
        <p:spPr>
          <a:xfrm flipH="1">
            <a:off x="2317163" y="2824510"/>
            <a:ext cx="1450310" cy="1262176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53724" y="3100781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DHCP ACK (unicast)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剪去單一角落矩形 24"/>
          <p:cNvSpPr/>
          <p:nvPr/>
        </p:nvSpPr>
        <p:spPr>
          <a:xfrm>
            <a:off x="6445041" y="4490869"/>
            <a:ext cx="2506131" cy="1384997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ysClr val="windowText" lastClr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12437" y="5892466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DHCP ACK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22818" y="4490872"/>
            <a:ext cx="2662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TW" dirty="0">
                <a:solidFill>
                  <a:schemeClr val="bg1"/>
                </a:solidFill>
              </a:rPr>
              <a:t>L2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en-US" altLang="zh-TW" dirty="0" err="1">
                <a:solidFill>
                  <a:schemeClr val="bg1"/>
                </a:solidFill>
              </a:rPr>
              <a:t>Src</a:t>
            </a:r>
            <a:r>
              <a:rPr lang="en-US" altLang="zh-TW" dirty="0">
                <a:solidFill>
                  <a:schemeClr val="bg1"/>
                </a:solidFill>
              </a:rPr>
              <a:t>.:SERVER_MAC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Dst.:HOST1_MAC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Src.:10.1.11.50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Dst.:10.1.11.102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8A64CCB-EC44-6949-9E1D-E6FDE1A03733}"/>
              </a:ext>
            </a:extLst>
          </p:cNvPr>
          <p:cNvGrpSpPr/>
          <p:nvPr/>
        </p:nvGrpSpPr>
        <p:grpSpPr>
          <a:xfrm>
            <a:off x="1461727" y="1762660"/>
            <a:ext cx="5034579" cy="4501385"/>
            <a:chOff x="2574584" y="2278652"/>
            <a:chExt cx="3489576" cy="3120007"/>
          </a:xfrm>
        </p:grpSpPr>
        <p:pic>
          <p:nvPicPr>
            <p:cNvPr id="32" name="Picture 2" descr="ãswitch iconãçåçæå°çµæ">
              <a:extLst>
                <a:ext uri="{FF2B5EF4-FFF2-40B4-BE49-F238E27FC236}">
                  <a16:creationId xmlns:a16="http://schemas.microsoft.com/office/drawing/2014/main" id="{29FD3141-D3CF-F043-9ED9-FF46516B51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ãpciconãçåçæå°çµæ">
              <a:extLst>
                <a:ext uri="{FF2B5EF4-FFF2-40B4-BE49-F238E27FC236}">
                  <a16:creationId xmlns:a16="http://schemas.microsoft.com/office/drawing/2014/main" id="{3C78D210-E01E-0442-BF81-069E3DC30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36A0628A-6CEC-044E-939C-4003289A68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8018FC39-1D9F-1C4D-8A74-4A2C38B87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D5750FB-F3A2-334F-BB09-FA3CAB32E646}"/>
                </a:ext>
              </a:extLst>
            </p:cNvPr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A46CE4-26B9-A147-A345-230D19A5A808}"/>
                </a:ext>
              </a:extLst>
            </p:cNvPr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2437929-864F-824D-BF73-F21B8E88BC38}"/>
                </a:ext>
              </a:extLst>
            </p:cNvPr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E4E9927-61E8-544B-A3A5-9AE3D276EED0}"/>
                </a:ext>
              </a:extLst>
            </p:cNvPr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B837E26-C7D3-EB45-9BEC-45783BDE4014}"/>
                </a:ext>
              </a:extLst>
            </p:cNvPr>
            <p:cNvSpPr txBox="1"/>
            <p:nvPr/>
          </p:nvSpPr>
          <p:spPr>
            <a:xfrm>
              <a:off x="2574584" y="4758679"/>
              <a:ext cx="1016857" cy="63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</a:p>
            <a:p>
              <a:pPr algn="ctr"/>
              <a:r>
                <a:rPr lang="en-US" altLang="zh-TW" sz="1800" dirty="0"/>
                <a:t>10.1.11.3/24</a:t>
              </a:r>
              <a:endParaRPr lang="zh-TW" altLang="en-US" sz="18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D8E4709-E196-5D49-B14B-2F4A32E5B999}"/>
                </a:ext>
              </a:extLst>
            </p:cNvPr>
            <p:cNvSpPr txBox="1"/>
            <p:nvPr/>
          </p:nvSpPr>
          <p:spPr>
            <a:xfrm>
              <a:off x="5237127" y="469495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1</a:t>
              </a:r>
              <a:endParaRPr lang="zh-TW" altLang="en-US" sz="18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BC4589A-7319-7F47-9250-D6EF5ED84772}"/>
                </a:ext>
              </a:extLst>
            </p:cNvPr>
            <p:cNvSpPr txBox="1"/>
            <p:nvPr/>
          </p:nvSpPr>
          <p:spPr>
            <a:xfrm>
              <a:off x="4007434" y="471251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2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63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(8/8)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9F45491-8513-B743-AA2E-7CC91C43B4E8}"/>
              </a:ext>
            </a:extLst>
          </p:cNvPr>
          <p:cNvGrpSpPr/>
          <p:nvPr/>
        </p:nvGrpSpPr>
        <p:grpSpPr>
          <a:xfrm>
            <a:off x="1461727" y="1762660"/>
            <a:ext cx="5261938" cy="4501385"/>
            <a:chOff x="2574584" y="2278652"/>
            <a:chExt cx="3647164" cy="3120007"/>
          </a:xfrm>
        </p:grpSpPr>
        <p:pic>
          <p:nvPicPr>
            <p:cNvPr id="38" name="Picture 2" descr="ãswitch iconãçåçæå°çµæ">
              <a:extLst>
                <a:ext uri="{FF2B5EF4-FFF2-40B4-BE49-F238E27FC236}">
                  <a16:creationId xmlns:a16="http://schemas.microsoft.com/office/drawing/2014/main" id="{7BEFB239-0AC8-7C45-91BF-F5F25B201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ãpciconãçåçæå°çµæ">
              <a:extLst>
                <a:ext uri="{FF2B5EF4-FFF2-40B4-BE49-F238E27FC236}">
                  <a16:creationId xmlns:a16="http://schemas.microsoft.com/office/drawing/2014/main" id="{80B0ED05-22DE-8C44-8FEB-44B0E40CC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09310A79-9135-7F4C-AF9F-AF70F6F886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482D63A2-2DA9-4E47-9378-B032EAE3D4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0915FE6-24E6-CF4A-A9E3-3E4B8A0B471A}"/>
                </a:ext>
              </a:extLst>
            </p:cNvPr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99DBC13-8193-3543-88B0-4202B2842698}"/>
                </a:ext>
              </a:extLst>
            </p:cNvPr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B9BFAA5-DEA9-3A42-B9AC-1EE914D69440}"/>
                </a:ext>
              </a:extLst>
            </p:cNvPr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0223C0-562F-A44B-BF5D-A0D4D337560B}"/>
                </a:ext>
              </a:extLst>
            </p:cNvPr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4A87C0DE-1700-9F4C-A7CB-9E7974B4F78C}"/>
                </a:ext>
              </a:extLst>
            </p:cNvPr>
            <p:cNvSpPr txBox="1"/>
            <p:nvPr/>
          </p:nvSpPr>
          <p:spPr>
            <a:xfrm>
              <a:off x="2574584" y="4758679"/>
              <a:ext cx="1016857" cy="63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</a:p>
            <a:p>
              <a:pPr algn="ctr"/>
              <a:r>
                <a:rPr lang="en-US" altLang="zh-TW" sz="1800" dirty="0"/>
                <a:t>10.1.11.3/24</a:t>
              </a:r>
              <a:endParaRPr lang="zh-TW" altLang="en-US" sz="18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52F65F1E-A697-7E49-A537-C4CABB53EFBB}"/>
                </a:ext>
              </a:extLst>
            </p:cNvPr>
            <p:cNvSpPr txBox="1"/>
            <p:nvPr/>
          </p:nvSpPr>
          <p:spPr>
            <a:xfrm>
              <a:off x="5116005" y="4718130"/>
              <a:ext cx="1105743" cy="447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host 1</a:t>
              </a:r>
            </a:p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</a:rPr>
                <a:t>10.1.11.26/24</a:t>
              </a:r>
              <a:endParaRPr lang="zh-TW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BEAA8F6-9DEE-7C4B-AC36-93E959F232D9}"/>
                </a:ext>
              </a:extLst>
            </p:cNvPr>
            <p:cNvSpPr txBox="1"/>
            <p:nvPr/>
          </p:nvSpPr>
          <p:spPr>
            <a:xfrm>
              <a:off x="3891117" y="4715932"/>
              <a:ext cx="1105743" cy="447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host 2</a:t>
              </a:r>
            </a:p>
            <a:p>
              <a:pPr algn="ctr"/>
              <a:r>
                <a:rPr lang="en-US" altLang="zh-TW" sz="1800" dirty="0"/>
                <a:t>10.1.11.25/24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72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About DHCP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Project 6 Requirements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06638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project, you need to implement an </a:t>
            </a:r>
            <a:r>
              <a:rPr lang="en-US" altLang="zh-TW" dirty="0">
                <a:solidFill>
                  <a:srgbClr val="FF0000"/>
                </a:solidFill>
              </a:rPr>
              <a:t>unicast DHCP application</a:t>
            </a:r>
            <a:r>
              <a:rPr lang="en-US" altLang="zh-TW" dirty="0"/>
              <a:t> that support: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/>
              <a:t>Dynamically set DHCP server’s connect point through REST API (configuration service).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/>
              <a:t>Compute path between DHCP client and DHCP server.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/>
              <a:t>Install flow rules to forward DHCP transaction traffic.</a:t>
            </a:r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79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20B622F-D767-B74D-8D34-72FA1E567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4377064" y="3707221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0F39C813-96BA-F040-83D6-D13D8BEF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56" y="5021519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B9216F24-0DB8-C241-A6EB-0088B1495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487572" y="512679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1D4D4C1A-A5A2-DF4B-9FCB-C1C54DCC2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712416" y="512679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1AA70C8-C8D0-1342-A2D9-166AEB833845}"/>
              </a:ext>
            </a:extLst>
          </p:cNvPr>
          <p:cNvCxnSpPr>
            <a:cxnSpLocks/>
          </p:cNvCxnSpPr>
          <p:nvPr/>
        </p:nvCxnSpPr>
        <p:spPr>
          <a:xfrm>
            <a:off x="2378819" y="4055022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9D0BB47-5102-1147-9405-5B86265F67D0}"/>
              </a:ext>
            </a:extLst>
          </p:cNvPr>
          <p:cNvCxnSpPr/>
          <p:nvPr/>
        </p:nvCxnSpPr>
        <p:spPr>
          <a:xfrm flipH="1">
            <a:off x="4903235" y="4074731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D4347E6-9E92-144B-BF90-F99841CF3F2B}"/>
              </a:ext>
            </a:extLst>
          </p:cNvPr>
          <p:cNvCxnSpPr/>
          <p:nvPr/>
        </p:nvCxnSpPr>
        <p:spPr>
          <a:xfrm>
            <a:off x="4908879" y="4074731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56F12B5-DEF0-DF4C-B732-E8E6219CC0CA}"/>
              </a:ext>
            </a:extLst>
          </p:cNvPr>
          <p:cNvSpPr txBox="1"/>
          <p:nvPr/>
        </p:nvSpPr>
        <p:spPr>
          <a:xfrm>
            <a:off x="5439102" y="37438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F775F62A-6405-D345-AF17-40B8216FFF2B}"/>
              </a:ext>
            </a:extLst>
          </p:cNvPr>
          <p:cNvCxnSpPr/>
          <p:nvPr/>
        </p:nvCxnSpPr>
        <p:spPr>
          <a:xfrm>
            <a:off x="5203520" y="4159100"/>
            <a:ext cx="949504" cy="84497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2CFE3D84-7BCC-FA4B-9087-4F33EACCB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850469" y="3707220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BA939DFD-D0A9-D748-A521-1F9A8EB5E8E2}"/>
              </a:ext>
            </a:extLst>
          </p:cNvPr>
          <p:cNvSpPr txBox="1"/>
          <p:nvPr/>
        </p:nvSpPr>
        <p:spPr>
          <a:xfrm>
            <a:off x="857513" y="37438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0E4E0624-9CF5-B44D-B0AF-201112196FD8}"/>
              </a:ext>
            </a:extLst>
          </p:cNvPr>
          <p:cNvCxnSpPr/>
          <p:nvPr/>
        </p:nvCxnSpPr>
        <p:spPr>
          <a:xfrm>
            <a:off x="2850420" y="3967170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7F4F353-885E-7F4E-9C41-F6902F871522}"/>
              </a:ext>
            </a:extLst>
          </p:cNvPr>
          <p:cNvSpPr txBox="1"/>
          <p:nvPr/>
        </p:nvSpPr>
        <p:spPr>
          <a:xfrm>
            <a:off x="1959473" y="579004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EC1BFE8-96C7-C646-8116-03456DAAE4F3}"/>
              </a:ext>
            </a:extLst>
          </p:cNvPr>
          <p:cNvSpPr txBox="1"/>
          <p:nvPr/>
        </p:nvSpPr>
        <p:spPr>
          <a:xfrm>
            <a:off x="4496714" y="58782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FBAAC8FA-0419-8C4D-B165-BFD7714656AD}"/>
              </a:ext>
            </a:extLst>
          </p:cNvPr>
          <p:cNvSpPr txBox="1"/>
          <p:nvPr/>
        </p:nvSpPr>
        <p:spPr>
          <a:xfrm>
            <a:off x="5738492" y="58782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242EB18-70C9-8C4D-8FC1-700143BCAF4D}"/>
              </a:ext>
            </a:extLst>
          </p:cNvPr>
          <p:cNvCxnSpPr>
            <a:cxnSpLocks/>
          </p:cNvCxnSpPr>
          <p:nvPr/>
        </p:nvCxnSpPr>
        <p:spPr>
          <a:xfrm>
            <a:off x="2929170" y="3858220"/>
            <a:ext cx="1439884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C007312-8C5B-E54E-B093-40563AEC4166}"/>
              </a:ext>
            </a:extLst>
          </p:cNvPr>
          <p:cNvCxnSpPr>
            <a:cxnSpLocks/>
          </p:cNvCxnSpPr>
          <p:nvPr/>
        </p:nvCxnSpPr>
        <p:spPr>
          <a:xfrm>
            <a:off x="2222200" y="4148467"/>
            <a:ext cx="6115" cy="862417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圖說文字 8">
            <a:extLst>
              <a:ext uri="{FF2B5EF4-FFF2-40B4-BE49-F238E27FC236}">
                <a16:creationId xmlns:a16="http://schemas.microsoft.com/office/drawing/2014/main" id="{3B96C169-77A1-5548-8A91-2A39E654FDBD}"/>
              </a:ext>
            </a:extLst>
          </p:cNvPr>
          <p:cNvSpPr/>
          <p:nvPr/>
        </p:nvSpPr>
        <p:spPr>
          <a:xfrm>
            <a:off x="6645349" y="4359349"/>
            <a:ext cx="1977656" cy="832366"/>
          </a:xfrm>
          <a:prstGeom prst="wedgeRoundRectCallout">
            <a:avLst>
              <a:gd name="adj1" fmla="val -42338"/>
              <a:gd name="adj2" fmla="val 81661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May I have an IP address?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6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(1/7)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9" name="文字版面配置區 2">
            <a:extLst>
              <a:ext uri="{FF2B5EF4-FFF2-40B4-BE49-F238E27FC236}">
                <a16:creationId xmlns:a16="http://schemas.microsoft.com/office/drawing/2014/main" id="{27DAE18D-D5D3-0E44-9018-DD0AEFCD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Before DHCP transaction</a:t>
            </a:r>
          </a:p>
          <a:p>
            <a:pPr marL="1035050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bg2"/>
                </a:solidFill>
              </a:rPr>
              <a:t>Network manager upload configuration file to ONOS</a:t>
            </a:r>
          </a:p>
          <a:p>
            <a:pPr marL="1035050" lvl="1" indent="-457200">
              <a:buFont typeface="+mj-lt"/>
              <a:buAutoNum type="alphaLcPeriod"/>
            </a:pPr>
            <a:r>
              <a:rPr lang="en-US" altLang="zh-TW" dirty="0">
                <a:solidFill>
                  <a:schemeClr val="bg2"/>
                </a:solidFill>
              </a:rPr>
              <a:t>Your application should install a flow rule to request DHCP packets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DHCP DISCOVER will be packet-in to controller by switch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Controller compute path between DHCP client and server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Controller install flow rules to forward DHCP packets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97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A32DC1A4-CB26-E14B-A924-BDEBE40C5F29}"/>
              </a:ext>
            </a:extLst>
          </p:cNvPr>
          <p:cNvSpPr/>
          <p:nvPr/>
        </p:nvSpPr>
        <p:spPr>
          <a:xfrm>
            <a:off x="3068178" y="3452542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(2/7)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52" y="3398904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142429" y="4173052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剪去單一角落矩形 10">
            <a:extLst>
              <a:ext uri="{FF2B5EF4-FFF2-40B4-BE49-F238E27FC236}">
                <a16:creationId xmlns:a16="http://schemas.microsoft.com/office/drawing/2014/main" id="{B44124C6-EE63-DB4E-8F17-D9E7D4440E2B}"/>
              </a:ext>
            </a:extLst>
          </p:cNvPr>
          <p:cNvSpPr/>
          <p:nvPr/>
        </p:nvSpPr>
        <p:spPr>
          <a:xfrm>
            <a:off x="3185760" y="1809658"/>
            <a:ext cx="1784387" cy="785179"/>
          </a:xfrm>
          <a:prstGeom prst="snip1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DHCP server: of:0…02/1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578205C-815F-9B4D-962A-0F0F00AC27F0}"/>
              </a:ext>
            </a:extLst>
          </p:cNvPr>
          <p:cNvCxnSpPr>
            <a:cxnSpLocks/>
          </p:cNvCxnSpPr>
          <p:nvPr/>
        </p:nvCxnSpPr>
        <p:spPr>
          <a:xfrm flipH="1">
            <a:off x="4077953" y="2679901"/>
            <a:ext cx="1" cy="722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9DF75B-5AFE-174C-B50B-0DD9A10DE509}"/>
              </a:ext>
            </a:extLst>
          </p:cNvPr>
          <p:cNvSpPr txBox="1"/>
          <p:nvPr/>
        </p:nvSpPr>
        <p:spPr>
          <a:xfrm>
            <a:off x="4970147" y="220224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1. JSON file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373084-B8E5-FB40-AAFC-9298A7F012FE}"/>
              </a:ext>
            </a:extLst>
          </p:cNvPr>
          <p:cNvSpPr txBox="1"/>
          <p:nvPr/>
        </p:nvSpPr>
        <p:spPr>
          <a:xfrm>
            <a:off x="4165616" y="2827394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2. REST API (POST)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F2F35C-D783-6748-84B6-D101E6076F1D}"/>
              </a:ext>
            </a:extLst>
          </p:cNvPr>
          <p:cNvSpPr txBox="1"/>
          <p:nvPr/>
        </p:nvSpPr>
        <p:spPr>
          <a:xfrm>
            <a:off x="4049340" y="4641407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3. DHCP server is at </a:t>
            </a:r>
          </a:p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of:0…02/1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雲朵形圖說文字 15">
            <a:extLst>
              <a:ext uri="{FF2B5EF4-FFF2-40B4-BE49-F238E27FC236}">
                <a16:creationId xmlns:a16="http://schemas.microsoft.com/office/drawing/2014/main" id="{85016027-FCD1-E94A-83E8-7FBC85F74B03}"/>
              </a:ext>
            </a:extLst>
          </p:cNvPr>
          <p:cNvSpPr/>
          <p:nvPr/>
        </p:nvSpPr>
        <p:spPr>
          <a:xfrm>
            <a:off x="3670409" y="4257870"/>
            <a:ext cx="3272652" cy="1419916"/>
          </a:xfrm>
          <a:prstGeom prst="cloudCallout">
            <a:avLst>
              <a:gd name="adj1" fmla="val -30028"/>
              <a:gd name="adj2" fmla="val -627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版面配置區 2">
            <a:extLst>
              <a:ext uri="{FF2B5EF4-FFF2-40B4-BE49-F238E27FC236}">
                <a16:creationId xmlns:a16="http://schemas.microsoft.com/office/drawing/2014/main" id="{27DAE18D-D5D3-0E44-9018-DD0AEFCD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a. Network manager upload configuration file to ONOS</a:t>
            </a:r>
          </a:p>
        </p:txBody>
      </p:sp>
    </p:spTree>
    <p:extLst>
      <p:ext uri="{BB962C8B-B14F-4D97-AF65-F5344CB8AC3E}">
        <p14:creationId xmlns:p14="http://schemas.microsoft.com/office/powerpoint/2010/main" val="101061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(3/7)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7B9DFB7-A4E3-4E4E-B945-C76482B8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3962398" y="3749753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A091F57-CFE4-8E4E-BDCA-8FEBA151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90" y="5064051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841436F6-80E5-8140-92AE-D0D7EB46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072906" y="5169330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EADFCEE5-A7E1-BB45-80DA-8B628EC9F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297750" y="5169330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06630AB-14C7-F24B-BFE1-09143A678124}"/>
              </a:ext>
            </a:extLst>
          </p:cNvPr>
          <p:cNvCxnSpPr>
            <a:cxnSpLocks/>
          </p:cNvCxnSpPr>
          <p:nvPr/>
        </p:nvCxnSpPr>
        <p:spPr>
          <a:xfrm>
            <a:off x="1964153" y="4097554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0847990-4E79-AD4E-9062-43D4219AD420}"/>
              </a:ext>
            </a:extLst>
          </p:cNvPr>
          <p:cNvCxnSpPr/>
          <p:nvPr/>
        </p:nvCxnSpPr>
        <p:spPr>
          <a:xfrm flipH="1">
            <a:off x="4488569" y="4117263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0C1E8F8-5D2B-1749-83D5-83E8C8F5D90F}"/>
              </a:ext>
            </a:extLst>
          </p:cNvPr>
          <p:cNvCxnSpPr/>
          <p:nvPr/>
        </p:nvCxnSpPr>
        <p:spPr>
          <a:xfrm>
            <a:off x="4494213" y="4117263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47C8CFE-4136-CC45-82F0-0A646EC33520}"/>
              </a:ext>
            </a:extLst>
          </p:cNvPr>
          <p:cNvSpPr txBox="1"/>
          <p:nvPr/>
        </p:nvSpPr>
        <p:spPr>
          <a:xfrm>
            <a:off x="5022257" y="382503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pic>
        <p:nvPicPr>
          <p:cNvPr id="73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E82FA350-4877-E242-9ABA-AD86A53DA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435803" y="3749752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8BF09C-E8A8-5D4A-86F7-6D6D98154F0B}"/>
              </a:ext>
            </a:extLst>
          </p:cNvPr>
          <p:cNvSpPr txBox="1"/>
          <p:nvPr/>
        </p:nvSpPr>
        <p:spPr>
          <a:xfrm>
            <a:off x="358655" y="3825036"/>
            <a:ext cx="10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1C0347C-62BB-A143-BC5A-29E31E0BD545}"/>
              </a:ext>
            </a:extLst>
          </p:cNvPr>
          <p:cNvCxnSpPr/>
          <p:nvPr/>
        </p:nvCxnSpPr>
        <p:spPr>
          <a:xfrm>
            <a:off x="2435754" y="4009702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A086D4-1F6E-C843-851F-AF7B7C2CB60D}"/>
              </a:ext>
            </a:extLst>
          </p:cNvPr>
          <p:cNvSpPr txBox="1"/>
          <p:nvPr/>
        </p:nvSpPr>
        <p:spPr>
          <a:xfrm>
            <a:off x="1544807" y="583257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3B6595-3B32-7048-BAAA-0DE4BD37A2A3}"/>
              </a:ext>
            </a:extLst>
          </p:cNvPr>
          <p:cNvSpPr txBox="1"/>
          <p:nvPr/>
        </p:nvSpPr>
        <p:spPr>
          <a:xfrm>
            <a:off x="4082048" y="59208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E7E11C-1620-AC4C-B2A8-F4B5BB37EA80}"/>
              </a:ext>
            </a:extLst>
          </p:cNvPr>
          <p:cNvSpPr txBox="1"/>
          <p:nvPr/>
        </p:nvSpPr>
        <p:spPr>
          <a:xfrm>
            <a:off x="5323826" y="59208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5" y="1591374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512844" y="201330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5D8F586-8D85-0949-A183-1C6D4B7E1174}"/>
              </a:ext>
            </a:extLst>
          </p:cNvPr>
          <p:cNvSpPr/>
          <p:nvPr/>
        </p:nvSpPr>
        <p:spPr>
          <a:xfrm>
            <a:off x="4438688" y="1645012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ACAD46F-FEDC-1D47-8CEE-857126DD2A6F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966822" y="2444324"/>
            <a:ext cx="2140792" cy="13054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293B72B7-4DFB-D141-8662-52A296C0053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107613" y="2415705"/>
            <a:ext cx="385804" cy="133404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909B835-4FE6-3B47-9679-ADB902203E6C}"/>
              </a:ext>
            </a:extLst>
          </p:cNvPr>
          <p:cNvSpPr txBox="1"/>
          <p:nvPr/>
        </p:nvSpPr>
        <p:spPr>
          <a:xfrm>
            <a:off x="4481218" y="273235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Install flow rule to 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request DHCP packets.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43D309C-75B7-4D4E-BBF2-85D44B586B62}"/>
              </a:ext>
            </a:extLst>
          </p:cNvPr>
          <p:cNvCxnSpPr/>
          <p:nvPr/>
        </p:nvCxnSpPr>
        <p:spPr>
          <a:xfrm>
            <a:off x="7389628" y="5083311"/>
            <a:ext cx="850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E81DCF-A570-274F-9402-24A0F4D9D1D5}"/>
              </a:ext>
            </a:extLst>
          </p:cNvPr>
          <p:cNvSpPr txBox="1"/>
          <p:nvPr/>
        </p:nvSpPr>
        <p:spPr>
          <a:xfrm>
            <a:off x="7218451" y="50833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data plane</a:t>
            </a:r>
            <a:endParaRPr lang="zh-TW" altLang="en-US" sz="1800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14E365D-A490-3F4A-ADFC-CCB2D5CEBD6A}"/>
              </a:ext>
            </a:extLst>
          </p:cNvPr>
          <p:cNvCxnSpPr/>
          <p:nvPr/>
        </p:nvCxnSpPr>
        <p:spPr>
          <a:xfrm>
            <a:off x="7389628" y="5690220"/>
            <a:ext cx="85060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FE877B6-F018-DD44-9B0D-5625002D9DEC}"/>
              </a:ext>
            </a:extLst>
          </p:cNvPr>
          <p:cNvSpPr txBox="1"/>
          <p:nvPr/>
        </p:nvSpPr>
        <p:spPr>
          <a:xfrm>
            <a:off x="7096623" y="570408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control plane</a:t>
            </a:r>
            <a:endParaRPr lang="zh-TW" altLang="en-US" sz="1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8896BB-530D-3C4C-B465-BC0D6459304B}"/>
              </a:ext>
            </a:extLst>
          </p:cNvPr>
          <p:cNvSpPr/>
          <p:nvPr/>
        </p:nvSpPr>
        <p:spPr>
          <a:xfrm>
            <a:off x="7147625" y="4888126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5C5EEC-F034-DB4C-AEA0-4BD7BFBE6544}"/>
              </a:ext>
            </a:extLst>
          </p:cNvPr>
          <p:cNvSpPr/>
          <p:nvPr/>
        </p:nvSpPr>
        <p:spPr>
          <a:xfrm>
            <a:off x="7147625" y="5527422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版面配置區 2">
            <a:extLst>
              <a:ext uri="{FF2B5EF4-FFF2-40B4-BE49-F238E27FC236}">
                <a16:creationId xmlns:a16="http://schemas.microsoft.com/office/drawing/2014/main" id="{44412FC0-CC19-7A4D-9A9F-08E010BD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b. Your application should install a flow rule to request DHCP packets</a:t>
            </a:r>
          </a:p>
          <a:p>
            <a:pPr marL="635000" indent="-457200">
              <a:buFont typeface="+mj-lt"/>
              <a:buAutoNum type="arabicPeriod"/>
            </a:pPr>
            <a:endParaRPr lang="en-US" altLang="zh-TW" dirty="0">
              <a:solidFill>
                <a:schemeClr val="bg2"/>
              </a:solidFill>
            </a:endParaRPr>
          </a:p>
        </p:txBody>
      </p:sp>
      <p:sp>
        <p:nvSpPr>
          <p:cNvPr id="51" name="圓角矩形圖說文字 50">
            <a:extLst>
              <a:ext uri="{FF2B5EF4-FFF2-40B4-BE49-F238E27FC236}">
                <a16:creationId xmlns:a16="http://schemas.microsoft.com/office/drawing/2014/main" id="{85ED0333-6DA7-F848-BFA7-DC1F88345D57}"/>
              </a:ext>
            </a:extLst>
          </p:cNvPr>
          <p:cNvSpPr/>
          <p:nvPr/>
        </p:nvSpPr>
        <p:spPr>
          <a:xfrm>
            <a:off x="6697363" y="1893324"/>
            <a:ext cx="2304058" cy="1162191"/>
          </a:xfrm>
          <a:prstGeom prst="wedgeRoundRectCallout">
            <a:avLst>
              <a:gd name="adj1" fmla="val -59171"/>
              <a:gd name="adj2" fmla="val -37378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800" dirty="0">
                <a:solidFill>
                  <a:schemeClr val="bg2"/>
                </a:solidFill>
              </a:rPr>
              <a:t>Send all DHCP packet to me if I haven’t tell you how to forward them.</a:t>
            </a:r>
            <a:endParaRPr kumimoji="1" lang="zh-TW" alt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(4/7)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7B9DFB7-A4E3-4E4E-B945-C76482B8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3962398" y="3749751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A091F57-CFE4-8E4E-BDCA-8FEBA151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90" y="5064049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841436F6-80E5-8140-92AE-D0D7EB46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072906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EADFCEE5-A7E1-BB45-80DA-8B628EC9F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297750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06630AB-14C7-F24B-BFE1-09143A678124}"/>
              </a:ext>
            </a:extLst>
          </p:cNvPr>
          <p:cNvCxnSpPr>
            <a:cxnSpLocks/>
          </p:cNvCxnSpPr>
          <p:nvPr/>
        </p:nvCxnSpPr>
        <p:spPr>
          <a:xfrm>
            <a:off x="1964153" y="4097552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0847990-4E79-AD4E-9062-43D4219AD420}"/>
              </a:ext>
            </a:extLst>
          </p:cNvPr>
          <p:cNvCxnSpPr/>
          <p:nvPr/>
        </p:nvCxnSpPr>
        <p:spPr>
          <a:xfrm flipH="1">
            <a:off x="4488569" y="4117261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0C1E8F8-5D2B-1749-83D5-83E8C8F5D90F}"/>
              </a:ext>
            </a:extLst>
          </p:cNvPr>
          <p:cNvCxnSpPr/>
          <p:nvPr/>
        </p:nvCxnSpPr>
        <p:spPr>
          <a:xfrm>
            <a:off x="4494213" y="4117261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47C8CFE-4136-CC45-82F0-0A646EC33520}"/>
              </a:ext>
            </a:extLst>
          </p:cNvPr>
          <p:cNvSpPr txBox="1"/>
          <p:nvPr/>
        </p:nvSpPr>
        <p:spPr>
          <a:xfrm>
            <a:off x="5024436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471DA0B-813B-6E4C-A32E-2C3C039CB56D}"/>
              </a:ext>
            </a:extLst>
          </p:cNvPr>
          <p:cNvCxnSpPr/>
          <p:nvPr/>
        </p:nvCxnSpPr>
        <p:spPr>
          <a:xfrm>
            <a:off x="4788854" y="4201630"/>
            <a:ext cx="949504" cy="84497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C8547A1-0DCD-5848-AEB5-708CD54C6FC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4082048" y="2380214"/>
            <a:ext cx="411369" cy="136953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0EFB1FA-9F16-C34F-8500-786F2D859F77}"/>
              </a:ext>
            </a:extLst>
          </p:cNvPr>
          <p:cNvSpPr txBox="1"/>
          <p:nvPr/>
        </p:nvSpPr>
        <p:spPr>
          <a:xfrm>
            <a:off x="5286745" y="4436543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DHCP DISCOVER (L2 broadcast)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3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E82FA350-4877-E242-9ABA-AD86A53DA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435803" y="3749750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8BF09C-E8A8-5D4A-86F7-6D6D98154F0B}"/>
              </a:ext>
            </a:extLst>
          </p:cNvPr>
          <p:cNvSpPr txBox="1"/>
          <p:nvPr/>
        </p:nvSpPr>
        <p:spPr>
          <a:xfrm>
            <a:off x="442847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1C0347C-62BB-A143-BC5A-29E31E0BD545}"/>
              </a:ext>
            </a:extLst>
          </p:cNvPr>
          <p:cNvCxnSpPr/>
          <p:nvPr/>
        </p:nvCxnSpPr>
        <p:spPr>
          <a:xfrm>
            <a:off x="2435754" y="4009700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A086D4-1F6E-C843-851F-AF7B7C2CB60D}"/>
              </a:ext>
            </a:extLst>
          </p:cNvPr>
          <p:cNvSpPr txBox="1"/>
          <p:nvPr/>
        </p:nvSpPr>
        <p:spPr>
          <a:xfrm>
            <a:off x="1544807" y="583257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3B6595-3B32-7048-BAAA-0DE4BD37A2A3}"/>
              </a:ext>
            </a:extLst>
          </p:cNvPr>
          <p:cNvSpPr txBox="1"/>
          <p:nvPr/>
        </p:nvSpPr>
        <p:spPr>
          <a:xfrm>
            <a:off x="4082048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E7E11C-1620-AC4C-B2A8-F4B5BB37EA80}"/>
              </a:ext>
            </a:extLst>
          </p:cNvPr>
          <p:cNvSpPr txBox="1"/>
          <p:nvPr/>
        </p:nvSpPr>
        <p:spPr>
          <a:xfrm>
            <a:off x="5323826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5" y="1591372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482486" y="2010882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5D8F586-8D85-0949-A183-1C6D4B7E1174}"/>
              </a:ext>
            </a:extLst>
          </p:cNvPr>
          <p:cNvSpPr/>
          <p:nvPr/>
        </p:nvSpPr>
        <p:spPr>
          <a:xfrm>
            <a:off x="4438688" y="1645010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F6E1743-AA23-8845-94EC-74F8391002DA}"/>
              </a:ext>
            </a:extLst>
          </p:cNvPr>
          <p:cNvCxnSpPr/>
          <p:nvPr/>
        </p:nvCxnSpPr>
        <p:spPr>
          <a:xfrm>
            <a:off x="7389628" y="5083309"/>
            <a:ext cx="850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2C0DE7-D1CC-324C-AA9B-489FE9A34542}"/>
              </a:ext>
            </a:extLst>
          </p:cNvPr>
          <p:cNvSpPr txBox="1"/>
          <p:nvPr/>
        </p:nvSpPr>
        <p:spPr>
          <a:xfrm>
            <a:off x="7218451" y="508330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data plane</a:t>
            </a:r>
            <a:endParaRPr lang="zh-TW" altLang="en-US" sz="18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BC92FA7-7728-E244-9D19-8BA3BB19D6F7}"/>
              </a:ext>
            </a:extLst>
          </p:cNvPr>
          <p:cNvCxnSpPr/>
          <p:nvPr/>
        </p:nvCxnSpPr>
        <p:spPr>
          <a:xfrm>
            <a:off x="7389628" y="5690218"/>
            <a:ext cx="85060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C99DA13-5957-AE4C-BB78-E59AB0132302}"/>
              </a:ext>
            </a:extLst>
          </p:cNvPr>
          <p:cNvSpPr txBox="1"/>
          <p:nvPr/>
        </p:nvSpPr>
        <p:spPr>
          <a:xfrm>
            <a:off x="7096623" y="57040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control plane</a:t>
            </a:r>
            <a:endParaRPr lang="zh-TW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470A00-F2F6-F84F-A021-7B32F5AFDFC8}"/>
              </a:ext>
            </a:extLst>
          </p:cNvPr>
          <p:cNvSpPr/>
          <p:nvPr/>
        </p:nvSpPr>
        <p:spPr>
          <a:xfrm>
            <a:off x="7147625" y="4888124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3BD8A3-E910-1F49-B9C6-6269AD1ED8A3}"/>
              </a:ext>
            </a:extLst>
          </p:cNvPr>
          <p:cNvSpPr/>
          <p:nvPr/>
        </p:nvSpPr>
        <p:spPr>
          <a:xfrm>
            <a:off x="7147625" y="5527420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文字版面配置區 2">
            <a:extLst>
              <a:ext uri="{FF2B5EF4-FFF2-40B4-BE49-F238E27FC236}">
                <a16:creationId xmlns:a16="http://schemas.microsoft.com/office/drawing/2014/main" id="{E88EF52E-D8CB-AA4A-839D-8A0A5C1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 startAt="2"/>
            </a:pPr>
            <a:r>
              <a:rPr lang="en-US" altLang="zh-TW" dirty="0">
                <a:solidFill>
                  <a:schemeClr val="bg2"/>
                </a:solidFill>
              </a:rPr>
              <a:t>DHCP DISCOVER will be packet-in to controller by switch</a:t>
            </a:r>
          </a:p>
          <a:p>
            <a:pPr marL="635000" indent="-457200">
              <a:buFont typeface="+mj-lt"/>
              <a:buAutoNum type="arabicPeriod" startAt="2"/>
            </a:pPr>
            <a:endParaRPr lang="en-US" altLang="zh-TW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6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(5/7)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7B9DFB7-A4E3-4E4E-B945-C76482B8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3962398" y="3749751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A091F57-CFE4-8E4E-BDCA-8FEBA151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90" y="5064049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841436F6-80E5-8140-92AE-D0D7EB46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072906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EADFCEE5-A7E1-BB45-80DA-8B628EC9F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297750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06630AB-14C7-F24B-BFE1-09143A678124}"/>
              </a:ext>
            </a:extLst>
          </p:cNvPr>
          <p:cNvCxnSpPr>
            <a:cxnSpLocks/>
          </p:cNvCxnSpPr>
          <p:nvPr/>
        </p:nvCxnSpPr>
        <p:spPr>
          <a:xfrm>
            <a:off x="1964153" y="4097552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0847990-4E79-AD4E-9062-43D4219AD420}"/>
              </a:ext>
            </a:extLst>
          </p:cNvPr>
          <p:cNvCxnSpPr/>
          <p:nvPr/>
        </p:nvCxnSpPr>
        <p:spPr>
          <a:xfrm flipH="1">
            <a:off x="4488569" y="4117261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0C1E8F8-5D2B-1749-83D5-83E8C8F5D90F}"/>
              </a:ext>
            </a:extLst>
          </p:cNvPr>
          <p:cNvCxnSpPr/>
          <p:nvPr/>
        </p:nvCxnSpPr>
        <p:spPr>
          <a:xfrm>
            <a:off x="4494213" y="4117261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47C8CFE-4136-CC45-82F0-0A646EC33520}"/>
              </a:ext>
            </a:extLst>
          </p:cNvPr>
          <p:cNvSpPr txBox="1"/>
          <p:nvPr/>
        </p:nvSpPr>
        <p:spPr>
          <a:xfrm>
            <a:off x="5024436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pic>
        <p:nvPicPr>
          <p:cNvPr id="73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E82FA350-4877-E242-9ABA-AD86A53DA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435803" y="3749750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8BF09C-E8A8-5D4A-86F7-6D6D98154F0B}"/>
              </a:ext>
            </a:extLst>
          </p:cNvPr>
          <p:cNvSpPr txBox="1"/>
          <p:nvPr/>
        </p:nvSpPr>
        <p:spPr>
          <a:xfrm>
            <a:off x="442847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1C0347C-62BB-A143-BC5A-29E31E0BD545}"/>
              </a:ext>
            </a:extLst>
          </p:cNvPr>
          <p:cNvCxnSpPr/>
          <p:nvPr/>
        </p:nvCxnSpPr>
        <p:spPr>
          <a:xfrm>
            <a:off x="2435754" y="4009700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A086D4-1F6E-C843-851F-AF7B7C2CB60D}"/>
              </a:ext>
            </a:extLst>
          </p:cNvPr>
          <p:cNvSpPr txBox="1"/>
          <p:nvPr/>
        </p:nvSpPr>
        <p:spPr>
          <a:xfrm>
            <a:off x="1544807" y="583257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3B6595-3B32-7048-BAAA-0DE4BD37A2A3}"/>
              </a:ext>
            </a:extLst>
          </p:cNvPr>
          <p:cNvSpPr txBox="1"/>
          <p:nvPr/>
        </p:nvSpPr>
        <p:spPr>
          <a:xfrm>
            <a:off x="4082048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E7E11C-1620-AC4C-B2A8-F4B5BB37EA80}"/>
              </a:ext>
            </a:extLst>
          </p:cNvPr>
          <p:cNvSpPr txBox="1"/>
          <p:nvPr/>
        </p:nvSpPr>
        <p:spPr>
          <a:xfrm>
            <a:off x="5323826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5" y="1931620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482486" y="235113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5D8F586-8D85-0949-A183-1C6D4B7E1174}"/>
              </a:ext>
            </a:extLst>
          </p:cNvPr>
          <p:cNvSpPr/>
          <p:nvPr/>
        </p:nvSpPr>
        <p:spPr>
          <a:xfrm>
            <a:off x="4438688" y="1985258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F6E1743-AA23-8845-94EC-74F8391002DA}"/>
              </a:ext>
            </a:extLst>
          </p:cNvPr>
          <p:cNvCxnSpPr/>
          <p:nvPr/>
        </p:nvCxnSpPr>
        <p:spPr>
          <a:xfrm>
            <a:off x="7389628" y="5083309"/>
            <a:ext cx="850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2C0DE7-D1CC-324C-AA9B-489FE9A34542}"/>
              </a:ext>
            </a:extLst>
          </p:cNvPr>
          <p:cNvSpPr txBox="1"/>
          <p:nvPr/>
        </p:nvSpPr>
        <p:spPr>
          <a:xfrm>
            <a:off x="7218451" y="508330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data plane</a:t>
            </a:r>
            <a:endParaRPr lang="zh-TW" altLang="en-US" sz="18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BC92FA7-7728-E244-9D19-8BA3BB19D6F7}"/>
              </a:ext>
            </a:extLst>
          </p:cNvPr>
          <p:cNvCxnSpPr/>
          <p:nvPr/>
        </p:nvCxnSpPr>
        <p:spPr>
          <a:xfrm>
            <a:off x="7389628" y="5690218"/>
            <a:ext cx="85060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C99DA13-5957-AE4C-BB78-E59AB0132302}"/>
              </a:ext>
            </a:extLst>
          </p:cNvPr>
          <p:cNvSpPr txBox="1"/>
          <p:nvPr/>
        </p:nvSpPr>
        <p:spPr>
          <a:xfrm>
            <a:off x="7096623" y="57040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control plane</a:t>
            </a:r>
            <a:endParaRPr lang="zh-TW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470A00-F2F6-F84F-A021-7B32F5AFDFC8}"/>
              </a:ext>
            </a:extLst>
          </p:cNvPr>
          <p:cNvSpPr/>
          <p:nvPr/>
        </p:nvSpPr>
        <p:spPr>
          <a:xfrm>
            <a:off x="7147625" y="4888124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3BD8A3-E910-1F49-B9C6-6269AD1ED8A3}"/>
              </a:ext>
            </a:extLst>
          </p:cNvPr>
          <p:cNvSpPr/>
          <p:nvPr/>
        </p:nvSpPr>
        <p:spPr>
          <a:xfrm>
            <a:off x="7147625" y="5527420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文字版面配置區 2">
            <a:extLst>
              <a:ext uri="{FF2B5EF4-FFF2-40B4-BE49-F238E27FC236}">
                <a16:creationId xmlns:a16="http://schemas.microsoft.com/office/drawing/2014/main" id="{E88EF52E-D8CB-AA4A-839D-8A0A5C1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 startAt="3"/>
            </a:pPr>
            <a:r>
              <a:rPr lang="en-US" altLang="zh-TW" dirty="0">
                <a:solidFill>
                  <a:schemeClr val="bg2"/>
                </a:solidFill>
              </a:rPr>
              <a:t>Controller compute path between DHCP client and server</a:t>
            </a:r>
          </a:p>
          <a:p>
            <a:pPr marL="177800" indent="0"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    (Note: a bit like what you did in project 4)</a:t>
            </a:r>
          </a:p>
          <a:p>
            <a:pPr marL="635000" indent="-457200">
              <a:buFont typeface="+mj-lt"/>
              <a:buAutoNum type="arabicPeriod" startAt="3"/>
            </a:pPr>
            <a:endParaRPr lang="en-US" altLang="zh-TW" dirty="0">
              <a:solidFill>
                <a:schemeClr val="bg2"/>
              </a:solidFill>
            </a:endParaRPr>
          </a:p>
        </p:txBody>
      </p:sp>
      <p:pic>
        <p:nvPicPr>
          <p:cNvPr id="1026" name="Picture 2" descr="「maze solution」的圖片搜尋結果">
            <a:extLst>
              <a:ext uri="{FF2B5EF4-FFF2-40B4-BE49-F238E27FC236}">
                <a16:creationId xmlns:a16="http://schemas.microsoft.com/office/drawing/2014/main" id="{2C3CD311-929F-FB44-B933-64FF33383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2883" r="2835" b="15606"/>
          <a:stretch/>
        </p:blipFill>
        <p:spPr bwMode="auto">
          <a:xfrm>
            <a:off x="6841540" y="2588327"/>
            <a:ext cx="1946780" cy="9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雲朵形圖說文字 6">
            <a:extLst>
              <a:ext uri="{FF2B5EF4-FFF2-40B4-BE49-F238E27FC236}">
                <a16:creationId xmlns:a16="http://schemas.microsoft.com/office/drawing/2014/main" id="{FB267554-49F4-ED44-BE46-6F82AE3E2398}"/>
              </a:ext>
            </a:extLst>
          </p:cNvPr>
          <p:cNvSpPr/>
          <p:nvPr/>
        </p:nvSpPr>
        <p:spPr>
          <a:xfrm>
            <a:off x="6533555" y="2203225"/>
            <a:ext cx="2610444" cy="1865507"/>
          </a:xfrm>
          <a:prstGeom prst="cloudCallout">
            <a:avLst>
              <a:gd name="adj1" fmla="val -48937"/>
              <a:gd name="adj2" fmla="val -514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94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(6/7)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7B9DFB7-A4E3-4E4E-B945-C76482B8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3962398" y="3749751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A091F57-CFE4-8E4E-BDCA-8FEBA151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90" y="5064049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841436F6-80E5-8140-92AE-D0D7EB46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072906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EADFCEE5-A7E1-BB45-80DA-8B628EC9F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297750" y="5169328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06630AB-14C7-F24B-BFE1-09143A678124}"/>
              </a:ext>
            </a:extLst>
          </p:cNvPr>
          <p:cNvCxnSpPr>
            <a:cxnSpLocks/>
          </p:cNvCxnSpPr>
          <p:nvPr/>
        </p:nvCxnSpPr>
        <p:spPr>
          <a:xfrm>
            <a:off x="1964153" y="4097552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0847990-4E79-AD4E-9062-43D4219AD420}"/>
              </a:ext>
            </a:extLst>
          </p:cNvPr>
          <p:cNvCxnSpPr/>
          <p:nvPr/>
        </p:nvCxnSpPr>
        <p:spPr>
          <a:xfrm flipH="1">
            <a:off x="4488569" y="4117261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0C1E8F8-5D2B-1749-83D5-83E8C8F5D90F}"/>
              </a:ext>
            </a:extLst>
          </p:cNvPr>
          <p:cNvCxnSpPr/>
          <p:nvPr/>
        </p:nvCxnSpPr>
        <p:spPr>
          <a:xfrm>
            <a:off x="4494213" y="4117261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47C8CFE-4136-CC45-82F0-0A646EC33520}"/>
              </a:ext>
            </a:extLst>
          </p:cNvPr>
          <p:cNvSpPr txBox="1"/>
          <p:nvPr/>
        </p:nvSpPr>
        <p:spPr>
          <a:xfrm>
            <a:off x="5024436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pic>
        <p:nvPicPr>
          <p:cNvPr id="73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E82FA350-4877-E242-9ABA-AD86A53DA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435803" y="3749750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8BF09C-E8A8-5D4A-86F7-6D6D98154F0B}"/>
              </a:ext>
            </a:extLst>
          </p:cNvPr>
          <p:cNvSpPr txBox="1"/>
          <p:nvPr/>
        </p:nvSpPr>
        <p:spPr>
          <a:xfrm>
            <a:off x="442847" y="3786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1C0347C-62BB-A143-BC5A-29E31E0BD545}"/>
              </a:ext>
            </a:extLst>
          </p:cNvPr>
          <p:cNvCxnSpPr/>
          <p:nvPr/>
        </p:nvCxnSpPr>
        <p:spPr>
          <a:xfrm>
            <a:off x="2435754" y="4009700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A086D4-1F6E-C843-851F-AF7B7C2CB60D}"/>
              </a:ext>
            </a:extLst>
          </p:cNvPr>
          <p:cNvSpPr txBox="1"/>
          <p:nvPr/>
        </p:nvSpPr>
        <p:spPr>
          <a:xfrm>
            <a:off x="1544807" y="583257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3B6595-3B32-7048-BAAA-0DE4BD37A2A3}"/>
              </a:ext>
            </a:extLst>
          </p:cNvPr>
          <p:cNvSpPr txBox="1"/>
          <p:nvPr/>
        </p:nvSpPr>
        <p:spPr>
          <a:xfrm>
            <a:off x="4082048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E7E11C-1620-AC4C-B2A8-F4B5BB37EA80}"/>
              </a:ext>
            </a:extLst>
          </p:cNvPr>
          <p:cNvSpPr txBox="1"/>
          <p:nvPr/>
        </p:nvSpPr>
        <p:spPr>
          <a:xfrm>
            <a:off x="5323826" y="59208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5" y="1931617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482486" y="2351127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5D8F586-8D85-0949-A183-1C6D4B7E1174}"/>
              </a:ext>
            </a:extLst>
          </p:cNvPr>
          <p:cNvSpPr/>
          <p:nvPr/>
        </p:nvSpPr>
        <p:spPr>
          <a:xfrm>
            <a:off x="4438688" y="1985255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F6E1743-AA23-8845-94EC-74F8391002DA}"/>
              </a:ext>
            </a:extLst>
          </p:cNvPr>
          <p:cNvCxnSpPr/>
          <p:nvPr/>
        </p:nvCxnSpPr>
        <p:spPr>
          <a:xfrm>
            <a:off x="7389628" y="5083309"/>
            <a:ext cx="850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2C0DE7-D1CC-324C-AA9B-489FE9A34542}"/>
              </a:ext>
            </a:extLst>
          </p:cNvPr>
          <p:cNvSpPr txBox="1"/>
          <p:nvPr/>
        </p:nvSpPr>
        <p:spPr>
          <a:xfrm>
            <a:off x="7218451" y="508330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data plane</a:t>
            </a:r>
            <a:endParaRPr lang="zh-TW" altLang="en-US" sz="18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BC92FA7-7728-E244-9D19-8BA3BB19D6F7}"/>
              </a:ext>
            </a:extLst>
          </p:cNvPr>
          <p:cNvCxnSpPr/>
          <p:nvPr/>
        </p:nvCxnSpPr>
        <p:spPr>
          <a:xfrm>
            <a:off x="7389628" y="5690218"/>
            <a:ext cx="85060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C99DA13-5957-AE4C-BB78-E59AB0132302}"/>
              </a:ext>
            </a:extLst>
          </p:cNvPr>
          <p:cNvSpPr txBox="1"/>
          <p:nvPr/>
        </p:nvSpPr>
        <p:spPr>
          <a:xfrm>
            <a:off x="7096623" y="57040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control plane</a:t>
            </a:r>
            <a:endParaRPr lang="zh-TW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470A00-F2F6-F84F-A021-7B32F5AFDFC8}"/>
              </a:ext>
            </a:extLst>
          </p:cNvPr>
          <p:cNvSpPr/>
          <p:nvPr/>
        </p:nvSpPr>
        <p:spPr>
          <a:xfrm>
            <a:off x="7147625" y="4888124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3BD8A3-E910-1F49-B9C6-6269AD1ED8A3}"/>
              </a:ext>
            </a:extLst>
          </p:cNvPr>
          <p:cNvSpPr/>
          <p:nvPr/>
        </p:nvSpPr>
        <p:spPr>
          <a:xfrm>
            <a:off x="7147625" y="5527420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文字版面配置區 2">
            <a:extLst>
              <a:ext uri="{FF2B5EF4-FFF2-40B4-BE49-F238E27FC236}">
                <a16:creationId xmlns:a16="http://schemas.microsoft.com/office/drawing/2014/main" id="{E88EF52E-D8CB-AA4A-839D-8A0A5C1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 startAt="4"/>
            </a:pPr>
            <a:r>
              <a:rPr lang="en-US" altLang="zh-TW" dirty="0">
                <a:solidFill>
                  <a:schemeClr val="bg2"/>
                </a:solidFill>
              </a:rPr>
              <a:t>Controller install flow rules to forward DHCP packets</a:t>
            </a:r>
          </a:p>
          <a:p>
            <a:pPr marL="177800" indent="0"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    (Note: proactive and reactive forwarding are both acceptable)</a:t>
            </a: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A6BEDB7B-D5C0-374C-BDDE-4BD35132A3E9}"/>
              </a:ext>
            </a:extLst>
          </p:cNvPr>
          <p:cNvCxnSpPr>
            <a:cxnSpLocks/>
          </p:cNvCxnSpPr>
          <p:nvPr/>
        </p:nvCxnSpPr>
        <p:spPr>
          <a:xfrm flipH="1">
            <a:off x="1966822" y="2732350"/>
            <a:ext cx="2140792" cy="101740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B6F82D4C-78E2-6E4A-A440-F07EDC52F69D}"/>
              </a:ext>
            </a:extLst>
          </p:cNvPr>
          <p:cNvCxnSpPr>
            <a:cxnSpLocks/>
          </p:cNvCxnSpPr>
          <p:nvPr/>
        </p:nvCxnSpPr>
        <p:spPr>
          <a:xfrm>
            <a:off x="4107614" y="2732350"/>
            <a:ext cx="385803" cy="10174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E83EE1C-7B18-094F-98D4-E4AE068B58AD}"/>
              </a:ext>
            </a:extLst>
          </p:cNvPr>
          <p:cNvSpPr txBox="1"/>
          <p:nvPr/>
        </p:nvSpPr>
        <p:spPr>
          <a:xfrm>
            <a:off x="4481218" y="2732350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Install flow rule to 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forward DHCP packets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between host 1 and server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About DHCP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Project 6 Requirements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Hints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(7/7)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B7B9DFB7-A4E3-4E4E-B945-C76482B88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3962398" y="3196853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A091F57-CFE4-8E4E-BDCA-8FEBA151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90" y="4511151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841436F6-80E5-8140-92AE-D0D7EB46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072906" y="4616430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EADFCEE5-A7E1-BB45-80DA-8B628EC9F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5297750" y="4616430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06630AB-14C7-F24B-BFE1-09143A678124}"/>
              </a:ext>
            </a:extLst>
          </p:cNvPr>
          <p:cNvCxnSpPr>
            <a:cxnSpLocks/>
          </p:cNvCxnSpPr>
          <p:nvPr/>
        </p:nvCxnSpPr>
        <p:spPr>
          <a:xfrm>
            <a:off x="1964153" y="3544654"/>
            <a:ext cx="0" cy="98575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0847990-4E79-AD4E-9062-43D4219AD420}"/>
              </a:ext>
            </a:extLst>
          </p:cNvPr>
          <p:cNvCxnSpPr/>
          <p:nvPr/>
        </p:nvCxnSpPr>
        <p:spPr>
          <a:xfrm flipH="1">
            <a:off x="4488569" y="3564363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0C1E8F8-5D2B-1749-83D5-83E8C8F5D90F}"/>
              </a:ext>
            </a:extLst>
          </p:cNvPr>
          <p:cNvCxnSpPr/>
          <p:nvPr/>
        </p:nvCxnSpPr>
        <p:spPr>
          <a:xfrm>
            <a:off x="4494213" y="3564363"/>
            <a:ext cx="1236135" cy="110004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47C8CFE-4136-CC45-82F0-0A646EC33520}"/>
              </a:ext>
            </a:extLst>
          </p:cNvPr>
          <p:cNvSpPr txBox="1"/>
          <p:nvPr/>
        </p:nvSpPr>
        <p:spPr>
          <a:xfrm>
            <a:off x="5024436" y="32334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1</a:t>
            </a:r>
            <a:endParaRPr lang="zh-TW" altLang="en-US" sz="1800" dirty="0"/>
          </a:p>
        </p:txBody>
      </p:sp>
      <p:pic>
        <p:nvPicPr>
          <p:cNvPr id="73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E82FA350-4877-E242-9ABA-AD86A53DA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435803" y="3196852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8BF09C-E8A8-5D4A-86F7-6D6D98154F0B}"/>
              </a:ext>
            </a:extLst>
          </p:cNvPr>
          <p:cNvSpPr txBox="1"/>
          <p:nvPr/>
        </p:nvSpPr>
        <p:spPr>
          <a:xfrm>
            <a:off x="442847" y="32334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switch 2</a:t>
            </a:r>
            <a:endParaRPr lang="zh-TW" altLang="en-US" sz="1800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1C0347C-62BB-A143-BC5A-29E31E0BD545}"/>
              </a:ext>
            </a:extLst>
          </p:cNvPr>
          <p:cNvCxnSpPr/>
          <p:nvPr/>
        </p:nvCxnSpPr>
        <p:spPr>
          <a:xfrm>
            <a:off x="2435754" y="3456802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A086D4-1F6E-C843-851F-AF7B7C2CB60D}"/>
              </a:ext>
            </a:extLst>
          </p:cNvPr>
          <p:cNvSpPr txBox="1"/>
          <p:nvPr/>
        </p:nvSpPr>
        <p:spPr>
          <a:xfrm>
            <a:off x="715698" y="473903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DHCP</a:t>
            </a:r>
          </a:p>
          <a:p>
            <a:pPr algn="ctr"/>
            <a:r>
              <a:rPr lang="en-US" altLang="zh-TW" sz="1800" dirty="0"/>
              <a:t>server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3B6595-3B32-7048-BAAA-0DE4BD37A2A3}"/>
              </a:ext>
            </a:extLst>
          </p:cNvPr>
          <p:cNvSpPr txBox="1"/>
          <p:nvPr/>
        </p:nvSpPr>
        <p:spPr>
          <a:xfrm>
            <a:off x="3252931" y="49964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E7E11C-1620-AC4C-B2A8-F4B5BB37EA80}"/>
              </a:ext>
            </a:extLst>
          </p:cNvPr>
          <p:cNvSpPr txBox="1"/>
          <p:nvPr/>
        </p:nvSpPr>
        <p:spPr>
          <a:xfrm>
            <a:off x="6138772" y="49964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host 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5" y="1708330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482486" y="212784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5D8F586-8D85-0949-A183-1C6D4B7E1174}"/>
              </a:ext>
            </a:extLst>
          </p:cNvPr>
          <p:cNvSpPr/>
          <p:nvPr/>
        </p:nvSpPr>
        <p:spPr>
          <a:xfrm>
            <a:off x="4438688" y="1761968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F6E1743-AA23-8845-94EC-74F8391002DA}"/>
              </a:ext>
            </a:extLst>
          </p:cNvPr>
          <p:cNvCxnSpPr/>
          <p:nvPr/>
        </p:nvCxnSpPr>
        <p:spPr>
          <a:xfrm>
            <a:off x="7389628" y="4530411"/>
            <a:ext cx="850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2C0DE7-D1CC-324C-AA9B-489FE9A34542}"/>
              </a:ext>
            </a:extLst>
          </p:cNvPr>
          <p:cNvSpPr txBox="1"/>
          <p:nvPr/>
        </p:nvSpPr>
        <p:spPr>
          <a:xfrm>
            <a:off x="7218451" y="45304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data plane</a:t>
            </a:r>
            <a:endParaRPr lang="zh-TW" altLang="en-US" sz="18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BC92FA7-7728-E244-9D19-8BA3BB19D6F7}"/>
              </a:ext>
            </a:extLst>
          </p:cNvPr>
          <p:cNvCxnSpPr/>
          <p:nvPr/>
        </p:nvCxnSpPr>
        <p:spPr>
          <a:xfrm>
            <a:off x="7389628" y="5137320"/>
            <a:ext cx="85060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C99DA13-5957-AE4C-BB78-E59AB0132302}"/>
              </a:ext>
            </a:extLst>
          </p:cNvPr>
          <p:cNvSpPr txBox="1"/>
          <p:nvPr/>
        </p:nvSpPr>
        <p:spPr>
          <a:xfrm>
            <a:off x="7096623" y="515118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control plane</a:t>
            </a:r>
            <a:endParaRPr lang="zh-TW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470A00-F2F6-F84F-A021-7B32F5AFDFC8}"/>
              </a:ext>
            </a:extLst>
          </p:cNvPr>
          <p:cNvSpPr/>
          <p:nvPr/>
        </p:nvSpPr>
        <p:spPr>
          <a:xfrm>
            <a:off x="7147625" y="4335226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3BD8A3-E910-1F49-B9C6-6269AD1ED8A3}"/>
              </a:ext>
            </a:extLst>
          </p:cNvPr>
          <p:cNvSpPr/>
          <p:nvPr/>
        </p:nvSpPr>
        <p:spPr>
          <a:xfrm>
            <a:off x="7147625" y="4974522"/>
            <a:ext cx="1403535" cy="5885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文字版面配置區 2">
            <a:extLst>
              <a:ext uri="{FF2B5EF4-FFF2-40B4-BE49-F238E27FC236}">
                <a16:creationId xmlns:a16="http://schemas.microsoft.com/office/drawing/2014/main" id="{E88EF52E-D8CB-AA4A-839D-8A0A5C1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 startAt="5"/>
            </a:pPr>
            <a:r>
              <a:rPr lang="en-US" altLang="zh-TW" dirty="0">
                <a:solidFill>
                  <a:schemeClr val="bg2"/>
                </a:solidFill>
              </a:rPr>
              <a:t>Done</a:t>
            </a:r>
            <a:endParaRPr lang="en-US" altLang="zh-TW" sz="2000" dirty="0">
              <a:solidFill>
                <a:schemeClr val="bg2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4B72C51-3522-804C-BE1F-7E3C713406F6}"/>
              </a:ext>
            </a:extLst>
          </p:cNvPr>
          <p:cNvCxnSpPr/>
          <p:nvPr/>
        </p:nvCxnSpPr>
        <p:spPr>
          <a:xfrm>
            <a:off x="4799480" y="3659367"/>
            <a:ext cx="949504" cy="84497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A89DA4D-AF8D-0444-BE13-EE9C326168EE}"/>
              </a:ext>
            </a:extLst>
          </p:cNvPr>
          <p:cNvCxnSpPr>
            <a:cxnSpLocks/>
          </p:cNvCxnSpPr>
          <p:nvPr/>
        </p:nvCxnSpPr>
        <p:spPr>
          <a:xfrm>
            <a:off x="2525130" y="3358487"/>
            <a:ext cx="1439884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FD6024E-103B-8C4C-8C9E-9227439D016E}"/>
              </a:ext>
            </a:extLst>
          </p:cNvPr>
          <p:cNvCxnSpPr>
            <a:cxnSpLocks/>
          </p:cNvCxnSpPr>
          <p:nvPr/>
        </p:nvCxnSpPr>
        <p:spPr>
          <a:xfrm>
            <a:off x="1818160" y="3648734"/>
            <a:ext cx="6115" cy="862417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圖說文字 41">
            <a:extLst>
              <a:ext uri="{FF2B5EF4-FFF2-40B4-BE49-F238E27FC236}">
                <a16:creationId xmlns:a16="http://schemas.microsoft.com/office/drawing/2014/main" id="{FFB04546-6A86-F94D-8306-30CADFF9FB24}"/>
              </a:ext>
            </a:extLst>
          </p:cNvPr>
          <p:cNvSpPr/>
          <p:nvPr/>
        </p:nvSpPr>
        <p:spPr>
          <a:xfrm>
            <a:off x="2104392" y="5545760"/>
            <a:ext cx="1977656" cy="832366"/>
          </a:xfrm>
          <a:prstGeom prst="wedgeRoundRectCallout">
            <a:avLst>
              <a:gd name="adj1" fmla="val -36424"/>
              <a:gd name="adj2" fmla="val -88232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Here’s the IP address!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43" name="圓角矩形圖說文字 42">
            <a:extLst>
              <a:ext uri="{FF2B5EF4-FFF2-40B4-BE49-F238E27FC236}">
                <a16:creationId xmlns:a16="http://schemas.microsoft.com/office/drawing/2014/main" id="{E0948939-72DC-1142-A8CF-9702F91ACDC4}"/>
              </a:ext>
            </a:extLst>
          </p:cNvPr>
          <p:cNvSpPr/>
          <p:nvPr/>
        </p:nvSpPr>
        <p:spPr>
          <a:xfrm>
            <a:off x="4974159" y="5545760"/>
            <a:ext cx="1977656" cy="832366"/>
          </a:xfrm>
          <a:prstGeom prst="wedgeRoundRectCallout">
            <a:avLst>
              <a:gd name="adj1" fmla="val -21908"/>
              <a:gd name="adj2" fmla="val -74180"/>
              <a:gd name="adj3" fmla="val 166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Nice, I’ll take it.</a:t>
            </a:r>
          </a:p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Thanks.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Provided File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“project_6.zip” </a:t>
            </a:r>
            <a:r>
              <a:rPr lang="en-US" altLang="zh-TW" dirty="0" smtClean="0"/>
              <a:t>includes two directories and following files:</a:t>
            </a: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r>
              <a:rPr lang="en-US" altLang="zh-TW" b="1" u="sng" dirty="0" err="1"/>
              <a:t>EchoConfig</a:t>
            </a:r>
            <a:r>
              <a:rPr lang="en-US" altLang="zh-TW" dirty="0"/>
              <a:t>: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reference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for ONOS users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451610" lvl="2" indent="-457200">
              <a:buFont typeface="Wingdings" pitchFamily="2" charset="2"/>
              <a:buChar char="l"/>
            </a:pPr>
            <a:r>
              <a:rPr lang="en-US" altLang="zh-TW" dirty="0" err="1"/>
              <a:t>EchoConfig</a:t>
            </a:r>
            <a:r>
              <a:rPr lang="en-US" altLang="zh-TW" dirty="0"/>
              <a:t> is an example application that read configuration file through REST API and echo it to log file.</a:t>
            </a:r>
          </a:p>
          <a:p>
            <a:pPr marL="1451610" lvl="2" indent="-457200">
              <a:buFont typeface="Wingdings" pitchFamily="2" charset="2"/>
              <a:buChar char="l"/>
            </a:pPr>
            <a:r>
              <a:rPr lang="en-US" altLang="zh-TW" dirty="0"/>
              <a:t>Sample configuration file is also provided. </a:t>
            </a:r>
          </a:p>
          <a:p>
            <a:pPr marL="1451610" lvl="2" indent="-457200">
              <a:buFont typeface="Wingdings" pitchFamily="2" charset="2"/>
              <a:buChar char="l"/>
            </a:pPr>
            <a:r>
              <a:rPr lang="en-US" altLang="zh-TW" dirty="0"/>
              <a:t>This application is provided with ONOS version only.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b="1" u="sng" dirty="0"/>
              <a:t>SDN-NFV-Project6</a:t>
            </a:r>
            <a:r>
              <a:rPr lang="en-US" altLang="zh-TW" dirty="0"/>
              <a:t>:</a:t>
            </a:r>
          </a:p>
          <a:p>
            <a:pPr marL="1451610" lvl="2" indent="-457200">
              <a:buFont typeface="+mj-lt"/>
              <a:buAutoNum type="alphaLcPeriod"/>
            </a:pPr>
            <a:r>
              <a:rPr lang="en-US" altLang="zh-TW" sz="2400" b="1" dirty="0" err="1"/>
              <a:t>topo.py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mininet</a:t>
            </a:r>
            <a:r>
              <a:rPr lang="en-US" altLang="zh-TW" sz="2400" dirty="0"/>
              <a:t> topology</a:t>
            </a:r>
          </a:p>
          <a:p>
            <a:pPr marL="1451610" lvl="2" indent="-457200">
              <a:buFont typeface="+mj-lt"/>
              <a:buAutoNum type="alphaLcPeriod"/>
            </a:pPr>
            <a:r>
              <a:rPr lang="en-US" altLang="zh-TW" sz="2400" b="1" dirty="0" err="1"/>
              <a:t>dhcpd.conf</a:t>
            </a:r>
            <a:r>
              <a:rPr lang="en-US" altLang="zh-TW" sz="2400" dirty="0"/>
              <a:t>: configuration file for </a:t>
            </a:r>
            <a:r>
              <a:rPr lang="en-US" altLang="zh-TW" sz="2400" dirty="0" err="1"/>
              <a:t>mininet</a:t>
            </a:r>
            <a:r>
              <a:rPr lang="en-US" altLang="zh-TW" sz="2400" dirty="0"/>
              <a:t> topology</a:t>
            </a:r>
          </a:p>
          <a:p>
            <a:pPr marL="1451610" lvl="2" indent="-457200">
              <a:buFont typeface="+mj-lt"/>
              <a:buAutoNum type="alphaLcPeriod"/>
            </a:pPr>
            <a:r>
              <a:rPr lang="en-US" altLang="zh-TW" sz="2400" b="1" dirty="0" err="1"/>
              <a:t>unicastdhcp.json</a:t>
            </a:r>
            <a:r>
              <a:rPr lang="en-US" altLang="zh-TW" sz="2400" dirty="0"/>
              <a:t>: configuration file for unicast DHCP app 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example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for </a:t>
            </a:r>
            <a:r>
              <a:rPr lang="en-US" altLang="zh-TW" sz="2400" dirty="0">
                <a:solidFill>
                  <a:srgbClr val="FF0000"/>
                </a:solidFill>
              </a:rPr>
              <a:t>ONOS </a:t>
            </a:r>
            <a:r>
              <a:rPr lang="en-US" altLang="zh-TW" sz="2400" dirty="0" smtClean="0">
                <a:solidFill>
                  <a:srgbClr val="FF0000"/>
                </a:solidFill>
              </a:rPr>
              <a:t>users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994410" lvl="2" indent="0">
              <a:buNone/>
            </a:pPr>
            <a:endParaRPr lang="en-US" altLang="zh-TW" sz="2400" dirty="0"/>
          </a:p>
          <a:p>
            <a:pPr marL="1451610" lvl="2" indent="-457200">
              <a:buFont typeface="+mj-lt"/>
              <a:buAutoNum type="alphaLcPeriod"/>
            </a:pPr>
            <a:endParaRPr lang="en-US" altLang="zh-TW" sz="2400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5940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Topology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The topology provided in ”project_6.zip”  consist of:</a:t>
            </a:r>
          </a:p>
          <a:p>
            <a:pPr lvl="1"/>
            <a:r>
              <a:rPr lang="en-US" altLang="zh-TW" dirty="0"/>
              <a:t> 3 switches </a:t>
            </a:r>
          </a:p>
          <a:p>
            <a:pPr lvl="1"/>
            <a:r>
              <a:rPr lang="en-US" altLang="zh-TW" dirty="0"/>
              <a:t> 3 hosts</a:t>
            </a:r>
          </a:p>
          <a:p>
            <a:pPr lvl="1"/>
            <a:r>
              <a:rPr lang="en-US" altLang="zh-TW" dirty="0"/>
              <a:t> 1 DHCP server</a:t>
            </a:r>
          </a:p>
          <a:p>
            <a:pPr marL="1451610" lvl="2" indent="-457200">
              <a:buFont typeface="+mj-lt"/>
              <a:buAutoNum type="alphaLcPeriod"/>
            </a:pPr>
            <a:endParaRPr lang="en-US" altLang="zh-TW" sz="2400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997620AB-E55E-364D-8A81-704A4AD9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4058092" y="3143687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AE46FE95-40EB-1648-8D73-0B9A4BB3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8" y="4467554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D169E1B6-E24F-BF4D-8594-4240E71E1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4163751" y="4519019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27444F88-6B66-F449-AB2F-7950B1AA5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6765082" y="4517212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077AE50-A5D8-3541-A75A-0D054C943DAB}"/>
              </a:ext>
            </a:extLst>
          </p:cNvPr>
          <p:cNvCxnSpPr>
            <a:cxnSpLocks/>
          </p:cNvCxnSpPr>
          <p:nvPr/>
        </p:nvCxnSpPr>
        <p:spPr>
          <a:xfrm flipH="1">
            <a:off x="1422603" y="3448173"/>
            <a:ext cx="639913" cy="10619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838E1BB-FDD5-7C43-93D2-7F9F0ED0A934}"/>
              </a:ext>
            </a:extLst>
          </p:cNvPr>
          <p:cNvCxnSpPr/>
          <p:nvPr/>
        </p:nvCxnSpPr>
        <p:spPr>
          <a:xfrm flipH="1">
            <a:off x="4584263" y="3479298"/>
            <a:ext cx="4848" cy="11169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F83337CC-F0E9-6848-B783-71572D23B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1531497" y="3143686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A71904C-4E5B-6840-9E40-30BF2D8E4DFC}"/>
              </a:ext>
            </a:extLst>
          </p:cNvPr>
          <p:cNvCxnSpPr/>
          <p:nvPr/>
        </p:nvCxnSpPr>
        <p:spPr>
          <a:xfrm>
            <a:off x="2531448" y="3403636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6F43335-60D6-2641-806B-05ECD4459CA3}"/>
              </a:ext>
            </a:extLst>
          </p:cNvPr>
          <p:cNvCxnSpPr>
            <a:cxnSpLocks/>
          </p:cNvCxnSpPr>
          <p:nvPr/>
        </p:nvCxnSpPr>
        <p:spPr>
          <a:xfrm>
            <a:off x="7185594" y="3379749"/>
            <a:ext cx="0" cy="119817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ãswitch iconãçåçæå°çµæ">
            <a:extLst>
              <a:ext uri="{FF2B5EF4-FFF2-40B4-BE49-F238E27FC236}">
                <a16:creationId xmlns:a16="http://schemas.microsoft.com/office/drawing/2014/main" id="{6496D5EC-60D2-9E4C-A84A-EB82D78B2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1" b="29459"/>
          <a:stretch/>
        </p:blipFill>
        <p:spPr bwMode="auto">
          <a:xfrm>
            <a:off x="6657244" y="3143686"/>
            <a:ext cx="1062038" cy="4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407996C-CD36-AB4C-A5DD-862930CB5CC6}"/>
              </a:ext>
            </a:extLst>
          </p:cNvPr>
          <p:cNvCxnSpPr/>
          <p:nvPr/>
        </p:nvCxnSpPr>
        <p:spPr>
          <a:xfrm>
            <a:off x="5111337" y="3402415"/>
            <a:ext cx="1584205" cy="12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ãnotebook iconãçåçæå°çµæ">
            <a:extLst>
              <a:ext uri="{FF2B5EF4-FFF2-40B4-BE49-F238E27FC236}">
                <a16:creationId xmlns:a16="http://schemas.microsoft.com/office/drawing/2014/main" id="{78F98911-3716-3A4C-BEFD-B1DBBBF4B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4261" r="7601" b="14196"/>
          <a:stretch/>
        </p:blipFill>
        <p:spPr bwMode="auto">
          <a:xfrm>
            <a:off x="2055122" y="4467554"/>
            <a:ext cx="841022" cy="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D0C82B5-4F00-9E49-AE19-3E129FCABAFE}"/>
              </a:ext>
            </a:extLst>
          </p:cNvPr>
          <p:cNvCxnSpPr>
            <a:cxnSpLocks/>
          </p:cNvCxnSpPr>
          <p:nvPr/>
        </p:nvCxnSpPr>
        <p:spPr>
          <a:xfrm>
            <a:off x="2108589" y="3483614"/>
            <a:ext cx="378618" cy="103540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81066C-453F-5648-9DB5-F57F244E584B}"/>
              </a:ext>
            </a:extLst>
          </p:cNvPr>
          <p:cNvSpPr txBox="1"/>
          <p:nvPr/>
        </p:nvSpPr>
        <p:spPr>
          <a:xfrm>
            <a:off x="618252" y="5262213"/>
            <a:ext cx="164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h4</a:t>
            </a:r>
          </a:p>
          <a:p>
            <a:pPr algn="ctr"/>
            <a:r>
              <a:rPr lang="en-US" altLang="zh-TW" sz="1800" dirty="0"/>
              <a:t>(DHCP server)</a:t>
            </a:r>
          </a:p>
          <a:p>
            <a:pPr algn="ctr"/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10.1.11.3/24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51A1DD2-44A7-B44D-8A44-3E2E67A4D006}"/>
              </a:ext>
            </a:extLst>
          </p:cNvPr>
          <p:cNvSpPr txBox="1"/>
          <p:nvPr/>
        </p:nvSpPr>
        <p:spPr>
          <a:xfrm>
            <a:off x="1649294" y="5262211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h3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BB058C-F866-0D45-A338-C335D7D78768}"/>
              </a:ext>
            </a:extLst>
          </p:cNvPr>
          <p:cNvSpPr txBox="1"/>
          <p:nvPr/>
        </p:nvSpPr>
        <p:spPr>
          <a:xfrm>
            <a:off x="3763475" y="5262991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h2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E89126F-0E2A-0E45-8F73-37A19DCAD9A4}"/>
              </a:ext>
            </a:extLst>
          </p:cNvPr>
          <p:cNvSpPr txBox="1"/>
          <p:nvPr/>
        </p:nvSpPr>
        <p:spPr>
          <a:xfrm>
            <a:off x="6364806" y="5267392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h1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C46EA5-A095-EA4C-9CD5-DA8150D94CC7}"/>
              </a:ext>
            </a:extLst>
          </p:cNvPr>
          <p:cNvSpPr txBox="1"/>
          <p:nvPr/>
        </p:nvSpPr>
        <p:spPr>
          <a:xfrm>
            <a:off x="6364806" y="2849639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s1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C8DFD97-E955-8F40-80F1-DF412F256690}"/>
              </a:ext>
            </a:extLst>
          </p:cNvPr>
          <p:cNvSpPr txBox="1"/>
          <p:nvPr/>
        </p:nvSpPr>
        <p:spPr>
          <a:xfrm>
            <a:off x="1241728" y="2842908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s3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80CD54-C211-474C-902F-941917DE93C8}"/>
              </a:ext>
            </a:extLst>
          </p:cNvPr>
          <p:cNvSpPr txBox="1"/>
          <p:nvPr/>
        </p:nvSpPr>
        <p:spPr>
          <a:xfrm>
            <a:off x="3765160" y="2843024"/>
            <a:ext cx="16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s2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Commands 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Remember to install </a:t>
            </a:r>
            <a:r>
              <a:rPr lang="en-US" altLang="zh-TW" dirty="0" err="1"/>
              <a:t>isc</a:t>
            </a:r>
            <a:r>
              <a:rPr lang="en-US" altLang="zh-TW" dirty="0"/>
              <a:t>-</a:t>
            </a:r>
            <a:r>
              <a:rPr lang="en-US" altLang="zh-TW" dirty="0" err="1"/>
              <a:t>dhcp</a:t>
            </a:r>
            <a:r>
              <a:rPr lang="en-US" altLang="zh-TW" dirty="0"/>
              <a:t>-server before you start this project: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dirty="0" smtClean="0"/>
              <a:t>To use </a:t>
            </a:r>
            <a:r>
              <a:rPr lang="en-US" altLang="zh-TW" dirty="0" err="1" smtClean="0"/>
              <a:t>dhcpd</a:t>
            </a:r>
            <a:r>
              <a:rPr lang="en-US" altLang="zh-TW" dirty="0" smtClean="0"/>
              <a:t>, we should disable/modify </a:t>
            </a:r>
            <a:r>
              <a:rPr lang="en-US" altLang="zh-TW" dirty="0" err="1" smtClean="0"/>
              <a:t>AppArmor</a:t>
            </a:r>
            <a:r>
              <a:rPr lang="en-US" altLang="zh-TW" dirty="0" smtClean="0"/>
              <a:t> (only need to be done in the first time)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09D119F-FFFD-4943-89E8-24F5204E4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21527"/>
              </p:ext>
            </p:extLst>
          </p:nvPr>
        </p:nvGraphicFramePr>
        <p:xfrm>
          <a:off x="755650" y="1371900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$ </a:t>
                      </a:r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/>
                        <a:t>apt-get install </a:t>
                      </a:r>
                      <a:r>
                        <a:rPr lang="en-US" altLang="zh-TW" sz="2000" dirty="0" err="1"/>
                        <a:t>isc</a:t>
                      </a:r>
                      <a:r>
                        <a:rPr lang="en-US" altLang="zh-TW" sz="2000" dirty="0"/>
                        <a:t>-</a:t>
                      </a:r>
                      <a:r>
                        <a:rPr lang="en-US" altLang="zh-TW" sz="2000" dirty="0" err="1"/>
                        <a:t>dhcp</a:t>
                      </a:r>
                      <a:r>
                        <a:rPr lang="en-US" altLang="zh-TW" sz="2000" dirty="0"/>
                        <a:t>-server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460F2F9-43CB-DE40-9596-6F030B1D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27633"/>
              </p:ext>
            </p:extLst>
          </p:nvPr>
        </p:nvGraphicFramePr>
        <p:xfrm>
          <a:off x="755649" y="3037743"/>
          <a:ext cx="8208963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63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$ </a:t>
                      </a:r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ln -s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apparmor.d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usr.sbin.dhcpd</a:t>
                      </a:r>
                      <a:r>
                        <a:rPr lang="en-US" altLang="zh-TW" sz="2000" dirty="0" smtClean="0"/>
                        <a:t>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apparmor.d</a:t>
                      </a:r>
                      <a:r>
                        <a:rPr lang="en-US" altLang="zh-TW" sz="2000" dirty="0" smtClean="0"/>
                        <a:t>/disable/</a:t>
                      </a:r>
                    </a:p>
                    <a:p>
                      <a:r>
                        <a:rPr lang="en-US" altLang="zh-TW" sz="2000" dirty="0" smtClean="0"/>
                        <a:t>$ </a:t>
                      </a:r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apparmor_parser</a:t>
                      </a:r>
                      <a:r>
                        <a:rPr lang="en-US" altLang="zh-TW" sz="2000" dirty="0" smtClean="0"/>
                        <a:t> -R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apparmor.d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usr.sbin.dhcpd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460F2F9-43CB-DE40-9596-6F030B1D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110"/>
              </p:ext>
            </p:extLst>
          </p:nvPr>
        </p:nvGraphicFramePr>
        <p:xfrm>
          <a:off x="755649" y="3944380"/>
          <a:ext cx="8208963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63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init.d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</a:t>
                      </a:r>
                      <a:r>
                        <a:rPr lang="en-US" altLang="zh-TW" sz="2000" dirty="0" smtClean="0"/>
                        <a:t> stop</a:t>
                      </a:r>
                    </a:p>
                    <a:p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sed</a:t>
                      </a:r>
                      <a:r>
                        <a:rPr lang="en-US" altLang="zh-TW" sz="2000" dirty="0" smtClean="0"/>
                        <a:t> -</a:t>
                      </a:r>
                      <a:r>
                        <a:rPr lang="en-US" altLang="zh-TW" sz="2000" dirty="0" err="1" smtClean="0"/>
                        <a:t>i</a:t>
                      </a:r>
                      <a:r>
                        <a:rPr lang="en-US" altLang="zh-TW" sz="2000" dirty="0" smtClean="0"/>
                        <a:t> '30i /</a:t>
                      </a:r>
                      <a:r>
                        <a:rPr lang="en-US" altLang="zh-TW" sz="2000" dirty="0" err="1" smtClean="0"/>
                        <a:t>var</a:t>
                      </a:r>
                      <a:r>
                        <a:rPr lang="en-US" altLang="zh-TW" sz="2000" dirty="0" smtClean="0"/>
                        <a:t>/lib/</a:t>
                      </a:r>
                      <a:r>
                        <a:rPr lang="en-US" altLang="zh-TW" sz="2000" dirty="0" err="1" smtClean="0"/>
                        <a:t>dhcp</a:t>
                      </a:r>
                      <a:r>
                        <a:rPr lang="en-US" altLang="zh-TW" sz="2000" dirty="0" smtClean="0"/>
                        <a:t>{,3}/</a:t>
                      </a:r>
                      <a:r>
                        <a:rPr lang="en-US" altLang="zh-TW" sz="2000" dirty="0" err="1" smtClean="0"/>
                        <a:t>dhcpclient</a:t>
                      </a:r>
                      <a:r>
                        <a:rPr lang="en-US" altLang="zh-TW" sz="2000" dirty="0" smtClean="0"/>
                        <a:t>* </a:t>
                      </a:r>
                      <a:r>
                        <a:rPr lang="en-US" altLang="zh-TW" sz="2000" dirty="0" err="1" smtClean="0"/>
                        <a:t>lrw</a:t>
                      </a:r>
                      <a:r>
                        <a:rPr lang="en-US" altLang="zh-TW" sz="2000" dirty="0" smtClean="0"/>
                        <a:t>,'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apparmor.d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sbin.dhclient</a:t>
                      </a:r>
                      <a:endParaRPr lang="en-US" altLang="zh-TW" sz="2000" dirty="0" smtClean="0"/>
                    </a:p>
                    <a:p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/</a:t>
                      </a:r>
                      <a:r>
                        <a:rPr lang="en-US" altLang="zh-TW" sz="2000" dirty="0" err="1" smtClean="0"/>
                        <a:t>etc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init.d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en-US" altLang="zh-TW" sz="2000" dirty="0" err="1" smtClean="0"/>
                        <a:t>apparmor</a:t>
                      </a:r>
                      <a:r>
                        <a:rPr lang="en-US" altLang="zh-TW" sz="2000" dirty="0" smtClean="0"/>
                        <a:t> start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8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Commands 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/>
              <a:t>following command to start the topology:</a:t>
            </a:r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pPr marL="105156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In </a:t>
            </a:r>
            <a:r>
              <a:rPr lang="en-US" altLang="zh-TW" dirty="0" err="1"/>
              <a:t>mininet</a:t>
            </a:r>
            <a:r>
              <a:rPr lang="en-US" altLang="zh-TW" dirty="0"/>
              <a:t> CLI, use following command to ask an IP for a host </a:t>
            </a:r>
          </a:p>
          <a:p>
            <a:pPr marL="177800" indent="0">
              <a:buNone/>
            </a:pPr>
            <a:r>
              <a:rPr lang="en-US" altLang="zh-TW" dirty="0"/>
              <a:t>    (which means to start an DHCP transaction):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H1 –eth0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B238E40-CBC3-BF4D-9A25-9D5CE1CE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3025"/>
              </p:ext>
            </p:extLst>
          </p:nvPr>
        </p:nvGraphicFramePr>
        <p:xfrm>
          <a:off x="755650" y="1354100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$ </a:t>
                      </a:r>
                      <a:r>
                        <a:rPr lang="en-US" altLang="zh-TW" sz="2000" dirty="0" err="1" smtClean="0"/>
                        <a:t>sudo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/>
                        <a:t>python </a:t>
                      </a:r>
                      <a:r>
                        <a:rPr lang="en-US" altLang="zh-TW" sz="2000" dirty="0" smtClean="0"/>
                        <a:t>topo.py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460F2F9-43CB-DE40-9596-6F030B1D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8439"/>
              </p:ext>
            </p:extLst>
          </p:nvPr>
        </p:nvGraphicFramePr>
        <p:xfrm>
          <a:off x="755650" y="3059555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mininet</a:t>
                      </a:r>
                      <a:r>
                        <a:rPr lang="en-US" altLang="zh-TW" sz="2000" dirty="0"/>
                        <a:t>&gt; h1 </a:t>
                      </a:r>
                      <a:r>
                        <a:rPr lang="en-US" altLang="zh-TW" sz="2000" dirty="0" err="1"/>
                        <a:t>dhclient</a:t>
                      </a:r>
                      <a:r>
                        <a:rPr lang="en-US" altLang="zh-TW" sz="2000" dirty="0"/>
                        <a:t> {</a:t>
                      </a:r>
                      <a:r>
                        <a:rPr lang="en-US" altLang="zh-TW" sz="2000" dirty="0" err="1"/>
                        <a:t>interface_name</a:t>
                      </a:r>
                      <a:r>
                        <a:rPr lang="en-US" altLang="zh-TW" sz="2000" dirty="0"/>
                        <a:t>}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7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</a:t>
            </a:r>
            <a:r>
              <a:rPr lang="en-US" altLang="zh-TW" dirty="0" smtClean="0"/>
              <a:t>Configuring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following command to upload a config file by REST API: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dirty="0"/>
              <a:t>For ONOS: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en-US" altLang="zh-TW" dirty="0"/>
              <a:t>For RYU:</a:t>
            </a:r>
          </a:p>
          <a:p>
            <a:pPr lvl="2"/>
            <a:r>
              <a:rPr lang="en-US" altLang="zh-TW" dirty="0">
                <a:hlinkClick r:id="rId3"/>
              </a:rPr>
              <a:t>https://osrg.github.io/ryu-book/zh_tw/html/rest_api.html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25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32DDCBB6-32B0-8D49-8435-E8292B9F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26809"/>
              </p:ext>
            </p:extLst>
          </p:nvPr>
        </p:nvGraphicFramePr>
        <p:xfrm>
          <a:off x="1042729" y="1733607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43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$ </a:t>
                      </a:r>
                      <a:r>
                        <a:rPr lang="en-US" altLang="zh-TW" sz="2000" dirty="0" err="1" smtClean="0"/>
                        <a:t>onos-netcfg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/>
                        <a:t>{</a:t>
                      </a:r>
                      <a:r>
                        <a:rPr lang="en-US" altLang="zh-TW" sz="2000" dirty="0" err="1"/>
                        <a:t>controller_IP</a:t>
                      </a:r>
                      <a:r>
                        <a:rPr lang="en-US" altLang="zh-TW" sz="2000" dirty="0"/>
                        <a:t>} {</a:t>
                      </a:r>
                      <a:r>
                        <a:rPr lang="en-US" altLang="zh-TW" sz="2000" dirty="0" err="1"/>
                        <a:t>json_file_name</a:t>
                      </a:r>
                      <a:r>
                        <a:rPr lang="en-US" altLang="zh-TW" sz="2000" dirty="0"/>
                        <a:t>}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3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2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app deactivate </a:t>
            </a:r>
            <a:r>
              <a:rPr lang="en-US" altLang="zh-TW" dirty="0" err="1">
                <a:latin typeface="Comic Sans MS" panose="030F0702030302020204" pitchFamily="66" charset="0"/>
              </a:rPr>
              <a:t>fwd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tools/test/bin/</a:t>
            </a:r>
            <a:r>
              <a:rPr lang="en-US" altLang="zh-TW" dirty="0" err="1" smtClean="0">
                <a:latin typeface="Comic Sans MS" panose="030F0702030302020204" pitchFamily="66" charset="0"/>
              </a:rPr>
              <a:t>onos</a:t>
            </a:r>
            <a:r>
              <a:rPr lang="en-US" altLang="zh-TW" dirty="0" smtClean="0">
                <a:latin typeface="Comic Sans MS" panose="030F0702030302020204" pitchFamily="66" charset="0"/>
              </a:rPr>
              <a:t> localhost</a:t>
            </a: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cd $ONOS_ROOT/tools/package/archetypes/app</a:t>
            </a:r>
          </a:p>
          <a:p>
            <a:r>
              <a:rPr lang="en-US" altLang="zh-TW" dirty="0" err="1" smtClean="0">
                <a:latin typeface="Comic Sans MS" panose="030F0702030302020204" pitchFamily="66" charset="0"/>
              </a:rPr>
              <a:t>onos</a:t>
            </a:r>
            <a:r>
              <a:rPr lang="en-US" altLang="zh-TW" dirty="0" smtClean="0">
                <a:latin typeface="Comic Sans MS" panose="030F0702030302020204" pitchFamily="66" charset="0"/>
              </a:rPr>
              <a:t>-app localhost reinstall! target/app-1.0-SNAPSHOT.oar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$ </a:t>
            </a:r>
            <a:r>
              <a:rPr lang="en-US" altLang="zh-TW" dirty="0" err="1">
                <a:latin typeface="Comic Sans MS" panose="030F0702030302020204" pitchFamily="66" charset="0"/>
              </a:rPr>
              <a:t>mvn</a:t>
            </a:r>
            <a:r>
              <a:rPr lang="en-US" altLang="zh-TW" dirty="0">
                <a:latin typeface="Comic Sans MS" panose="030F0702030302020204" pitchFamily="66" charset="0"/>
              </a:rPr>
              <a:t> clean install -</a:t>
            </a:r>
            <a:r>
              <a:rPr lang="en-US" altLang="zh-TW" dirty="0" err="1">
                <a:latin typeface="Comic Sans MS" panose="030F0702030302020204" pitchFamily="66" charset="0"/>
              </a:rPr>
              <a:t>DskipTests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onos-netcfg</a:t>
            </a:r>
            <a:r>
              <a:rPr lang="en-US" altLang="zh-TW" dirty="0" smtClean="0">
                <a:latin typeface="Comic Sans MS" panose="030F0702030302020204" pitchFamily="66" charset="0"/>
              </a:rPr>
              <a:t> 127.0.0.1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unicastdhcp.json</a:t>
            </a:r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/>
              <a:t>h1 </a:t>
            </a:r>
            <a:r>
              <a:rPr lang="en-US" altLang="zh-TW" dirty="0" err="1"/>
              <a:t>dhclient</a:t>
            </a:r>
            <a:r>
              <a:rPr lang="en-US" altLang="zh-TW" dirty="0"/>
              <a:t> </a:t>
            </a:r>
            <a:r>
              <a:rPr lang="en-US" altLang="zh-TW" dirty="0" smtClean="0"/>
              <a:t>h1-eth0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/>
              <a:t>http://localhost:8181/onos/ui </a:t>
            </a:r>
            <a:endParaRPr lang="en-US" altLang="zh-TW" dirty="0">
              <a:latin typeface="Comic Sans MS" panose="030F0702030302020204" pitchFamily="66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05013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Files</a:t>
            </a:r>
          </a:p>
          <a:p>
            <a:pPr lvl="1"/>
            <a:r>
              <a:rPr lang="en-US" altLang="zh-TW" dirty="0"/>
              <a:t>All files of your application</a:t>
            </a:r>
          </a:p>
          <a:p>
            <a:pPr lvl="1"/>
            <a:r>
              <a:rPr lang="en-US" altLang="zh-TW" dirty="0"/>
              <a:t>Config file you used in provided topology</a:t>
            </a:r>
          </a:p>
          <a:p>
            <a:r>
              <a:rPr lang="en-US" altLang="zh-TW" dirty="0"/>
              <a:t>Submit </a:t>
            </a:r>
          </a:p>
          <a:p>
            <a:pPr lvl="1"/>
            <a:r>
              <a:rPr lang="en-US" altLang="zh-TW" dirty="0"/>
              <a:t>Upload “.zip” file to e3</a:t>
            </a:r>
          </a:p>
          <a:p>
            <a:pPr lvl="2"/>
            <a:r>
              <a:rPr lang="en-US" altLang="zh-TW" dirty="0"/>
              <a:t>Named: </a:t>
            </a:r>
            <a:r>
              <a:rPr lang="en-US" altLang="zh-TW" b="1" dirty="0">
                <a:solidFill>
                  <a:srgbClr val="FF0000"/>
                </a:solidFill>
              </a:rPr>
              <a:t>project6_studentID.zip</a:t>
            </a:r>
          </a:p>
          <a:p>
            <a:pPr lvl="1"/>
            <a:r>
              <a:rPr lang="en-US" altLang="zh-TW" dirty="0"/>
              <a:t>Wrong file name or format would not be scored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969204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About DHCP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Project 6 Requirements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Hints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 err="1">
                <a:solidFill>
                  <a:schemeClr val="bg2"/>
                </a:solidFill>
              </a:rPr>
              <a:t>EchoConfig</a:t>
            </a:r>
            <a:endParaRPr lang="en-US" altLang="zh-TW" dirty="0">
              <a:solidFill>
                <a:schemeClr val="bg2"/>
              </a:solidFill>
            </a:endParaRPr>
          </a:p>
          <a:p>
            <a:pPr marL="1051560" lvl="1" indent="-457200">
              <a:buFont typeface="+mj-lt"/>
              <a:buAutoNum type="arabicPeriod"/>
            </a:pPr>
            <a:endParaRPr lang="en-US" altLang="zh-TW" dirty="0">
              <a:solidFill>
                <a:schemeClr val="bg2"/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84557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 - </a:t>
            </a:r>
            <a:r>
              <a:rPr lang="en-US" altLang="zh-TW" dirty="0" err="1"/>
              <a:t>EchoConfig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51510" indent="-457200"/>
            <a:r>
              <a:rPr lang="en-US" altLang="zh-TW" dirty="0" err="1"/>
              <a:t>EchoConfig</a:t>
            </a:r>
            <a:r>
              <a:rPr lang="en-US" altLang="zh-TW" dirty="0"/>
              <a:t> is an example application that read configuration file through REST API and echo it to log file.</a:t>
            </a:r>
          </a:p>
          <a:p>
            <a:pPr marL="651510" indent="-457200"/>
            <a:r>
              <a:rPr lang="en-US" altLang="zh-TW" dirty="0"/>
              <a:t>We will explain this application for ONOS and RYU separately.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29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58BB8BB8-1C60-7A46-9189-FCA91A898B4A}"/>
              </a:ext>
            </a:extLst>
          </p:cNvPr>
          <p:cNvSpPr/>
          <p:nvPr/>
        </p:nvSpPr>
        <p:spPr>
          <a:xfrm>
            <a:off x="3110710" y="4218088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err="1">
                <a:solidFill>
                  <a:schemeClr val="bg2"/>
                </a:solidFill>
              </a:rPr>
              <a:t>EchoConfig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pic>
        <p:nvPicPr>
          <p:cNvPr id="8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0CFE6348-3311-EE4C-A7C8-651081DF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4" y="4164450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BA154BC-8748-A74F-BFB7-D65C4DAF3A6D}"/>
              </a:ext>
            </a:extLst>
          </p:cNvPr>
          <p:cNvSpPr txBox="1"/>
          <p:nvPr/>
        </p:nvSpPr>
        <p:spPr>
          <a:xfrm>
            <a:off x="2184961" y="493859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剪去單一角落矩形 10">
            <a:extLst>
              <a:ext uri="{FF2B5EF4-FFF2-40B4-BE49-F238E27FC236}">
                <a16:creationId xmlns:a16="http://schemas.microsoft.com/office/drawing/2014/main" id="{19513D2B-7B25-2248-979F-645973118F6A}"/>
              </a:ext>
            </a:extLst>
          </p:cNvPr>
          <p:cNvSpPr/>
          <p:nvPr/>
        </p:nvSpPr>
        <p:spPr>
          <a:xfrm>
            <a:off x="3228292" y="2575204"/>
            <a:ext cx="1784387" cy="785179"/>
          </a:xfrm>
          <a:prstGeom prst="snip1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smtClean="0">
                <a:solidFill>
                  <a:schemeClr val="bg2"/>
                </a:solidFill>
              </a:rPr>
              <a:t>JSON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163BC16-14BF-4145-919D-0584A72E2C0F}"/>
              </a:ext>
            </a:extLst>
          </p:cNvPr>
          <p:cNvCxnSpPr>
            <a:cxnSpLocks/>
          </p:cNvCxnSpPr>
          <p:nvPr/>
        </p:nvCxnSpPr>
        <p:spPr>
          <a:xfrm flipH="1">
            <a:off x="4120485" y="3445447"/>
            <a:ext cx="1" cy="722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4C717-F1A9-0C47-A69F-0CCD509C01F9}"/>
              </a:ext>
            </a:extLst>
          </p:cNvPr>
          <p:cNvSpPr txBox="1"/>
          <p:nvPr/>
        </p:nvSpPr>
        <p:spPr>
          <a:xfrm>
            <a:off x="5012679" y="296779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1. JSON file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6902D0-A46B-3A47-8F7C-81E159C50AE0}"/>
              </a:ext>
            </a:extLst>
          </p:cNvPr>
          <p:cNvSpPr txBox="1"/>
          <p:nvPr/>
        </p:nvSpPr>
        <p:spPr>
          <a:xfrm>
            <a:off x="4208148" y="3592940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2. REST API (POST)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3EE986-C437-3041-9322-391754456DE1}"/>
              </a:ext>
            </a:extLst>
          </p:cNvPr>
          <p:cNvSpPr txBox="1"/>
          <p:nvPr/>
        </p:nvSpPr>
        <p:spPr>
          <a:xfrm>
            <a:off x="4614510" y="5404446"/>
            <a:ext cx="176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3.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Print on log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C8778888-55AB-1C42-A3EA-F4022FA55987}"/>
              </a:ext>
            </a:extLst>
          </p:cNvPr>
          <p:cNvSpPr/>
          <p:nvPr/>
        </p:nvSpPr>
        <p:spPr>
          <a:xfrm>
            <a:off x="4550737" y="5307930"/>
            <a:ext cx="1924493" cy="593142"/>
          </a:xfrm>
          <a:prstGeom prst="wedgeRoundRectCallout">
            <a:avLst>
              <a:gd name="adj1" fmla="val -40722"/>
              <a:gd name="adj2" fmla="val -117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07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About DHCP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Project 6 Requirements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Hints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04283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A32DC1A4-CB26-E14B-A924-BDEBE40C5F29}"/>
              </a:ext>
            </a:extLst>
          </p:cNvPr>
          <p:cNvSpPr/>
          <p:nvPr/>
        </p:nvSpPr>
        <p:spPr>
          <a:xfrm>
            <a:off x="3068178" y="3452542"/>
            <a:ext cx="1977019" cy="47846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Unicast DHCP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6 Requirement - Workflow (2/7)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30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29" name="Picture 4" descr="ãpciconãçåçæå°çµæ">
            <a:extLst>
              <a:ext uri="{FF2B5EF4-FFF2-40B4-BE49-F238E27FC236}">
                <a16:creationId xmlns:a16="http://schemas.microsoft.com/office/drawing/2014/main" id="{4374F1C4-3AC6-B841-ACA9-57208F70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52" y="3398904"/>
            <a:ext cx="76852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833C8-FA0F-C545-8B76-EB61A05E11F1}"/>
              </a:ext>
            </a:extLst>
          </p:cNvPr>
          <p:cNvSpPr txBox="1"/>
          <p:nvPr/>
        </p:nvSpPr>
        <p:spPr>
          <a:xfrm>
            <a:off x="2142429" y="4173052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/>
              <a:t>Controller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剪去單一角落矩形 10">
            <a:extLst>
              <a:ext uri="{FF2B5EF4-FFF2-40B4-BE49-F238E27FC236}">
                <a16:creationId xmlns:a16="http://schemas.microsoft.com/office/drawing/2014/main" id="{B44124C6-EE63-DB4E-8F17-D9E7D4440E2B}"/>
              </a:ext>
            </a:extLst>
          </p:cNvPr>
          <p:cNvSpPr/>
          <p:nvPr/>
        </p:nvSpPr>
        <p:spPr>
          <a:xfrm>
            <a:off x="3185760" y="1809658"/>
            <a:ext cx="1784387" cy="785179"/>
          </a:xfrm>
          <a:prstGeom prst="snip1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bg2"/>
                </a:solidFill>
              </a:rPr>
              <a:t>DHCP server: of:0…02/1</a:t>
            </a:r>
            <a:endParaRPr kumimoji="1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578205C-815F-9B4D-962A-0F0F00AC27F0}"/>
              </a:ext>
            </a:extLst>
          </p:cNvPr>
          <p:cNvCxnSpPr>
            <a:cxnSpLocks/>
          </p:cNvCxnSpPr>
          <p:nvPr/>
        </p:nvCxnSpPr>
        <p:spPr>
          <a:xfrm flipH="1">
            <a:off x="4077953" y="2679901"/>
            <a:ext cx="1" cy="722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9DF75B-5AFE-174C-B50B-0DD9A10DE509}"/>
              </a:ext>
            </a:extLst>
          </p:cNvPr>
          <p:cNvSpPr txBox="1"/>
          <p:nvPr/>
        </p:nvSpPr>
        <p:spPr>
          <a:xfrm>
            <a:off x="4970147" y="220224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1. JSON file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373084-B8E5-FB40-AAFC-9298A7F012FE}"/>
              </a:ext>
            </a:extLst>
          </p:cNvPr>
          <p:cNvSpPr txBox="1"/>
          <p:nvPr/>
        </p:nvSpPr>
        <p:spPr>
          <a:xfrm>
            <a:off x="4165616" y="2827394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2. REST API (POST)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F2F35C-D783-6748-84B6-D101E6076F1D}"/>
              </a:ext>
            </a:extLst>
          </p:cNvPr>
          <p:cNvSpPr txBox="1"/>
          <p:nvPr/>
        </p:nvSpPr>
        <p:spPr>
          <a:xfrm>
            <a:off x="4049340" y="4641407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3. DHCP server is at </a:t>
            </a:r>
          </a:p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of:0…02/1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雲朵形圖說文字 15">
            <a:extLst>
              <a:ext uri="{FF2B5EF4-FFF2-40B4-BE49-F238E27FC236}">
                <a16:creationId xmlns:a16="http://schemas.microsoft.com/office/drawing/2014/main" id="{85016027-FCD1-E94A-83E8-7FBC85F74B03}"/>
              </a:ext>
            </a:extLst>
          </p:cNvPr>
          <p:cNvSpPr/>
          <p:nvPr/>
        </p:nvSpPr>
        <p:spPr>
          <a:xfrm>
            <a:off x="3670409" y="4257870"/>
            <a:ext cx="3272652" cy="1419916"/>
          </a:xfrm>
          <a:prstGeom prst="cloudCallout">
            <a:avLst>
              <a:gd name="adj1" fmla="val -30028"/>
              <a:gd name="adj2" fmla="val -627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版面配置區 2">
            <a:extLst>
              <a:ext uri="{FF2B5EF4-FFF2-40B4-BE49-F238E27FC236}">
                <a16:creationId xmlns:a16="http://schemas.microsoft.com/office/drawing/2014/main" id="{27DAE18D-D5D3-0E44-9018-DD0AEFCD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350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a. Network manager upload configuration file to ONOS</a:t>
            </a:r>
          </a:p>
        </p:txBody>
      </p:sp>
    </p:spTree>
    <p:extLst>
      <p:ext uri="{BB962C8B-B14F-4D97-AF65-F5344CB8AC3E}">
        <p14:creationId xmlns:p14="http://schemas.microsoft.com/office/powerpoint/2010/main" val="88157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 – </a:t>
            </a:r>
            <a:r>
              <a:rPr lang="en-US" altLang="zh-TW" dirty="0" err="1"/>
              <a:t>EchoConfig</a:t>
            </a:r>
            <a:r>
              <a:rPr lang="en-US" altLang="zh-TW" dirty="0"/>
              <a:t> ONOS version 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51510" indent="-457200"/>
            <a:r>
              <a:rPr lang="en-US" altLang="zh-TW" dirty="0"/>
              <a:t>Including: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/>
              <a:t>2 source code files</a:t>
            </a:r>
          </a:p>
          <a:p>
            <a:pPr marL="1337310" lvl="2" indent="-342900">
              <a:buFont typeface="Wingdings" pitchFamily="2" charset="2"/>
              <a:buChar char="l"/>
            </a:pPr>
            <a:r>
              <a:rPr lang="en-US" altLang="zh-TW" dirty="0" err="1"/>
              <a:t>AppComponent.java</a:t>
            </a:r>
            <a:r>
              <a:rPr lang="en-US" altLang="zh-TW" dirty="0"/>
              <a:t>: main source code file for the application</a:t>
            </a:r>
          </a:p>
          <a:p>
            <a:pPr marL="1337310" lvl="2" indent="-342900">
              <a:buFont typeface="Wingdings" pitchFamily="2" charset="2"/>
              <a:buChar char="l"/>
            </a:pPr>
            <a:r>
              <a:rPr lang="en-US" altLang="zh-TW" dirty="0" err="1"/>
              <a:t>MyConfig.java</a:t>
            </a:r>
            <a:r>
              <a:rPr lang="en-US" altLang="zh-TW" dirty="0"/>
              <a:t>: the config class which will be imported in        </a:t>
            </a:r>
          </a:p>
          <a:p>
            <a:pPr marL="994410" lvl="2" indent="0">
              <a:buNone/>
            </a:pPr>
            <a:r>
              <a:rPr lang="en-US" altLang="zh-TW" dirty="0"/>
              <a:t>                                  “</a:t>
            </a:r>
            <a:r>
              <a:rPr lang="en-US" altLang="zh-TW" dirty="0" err="1"/>
              <a:t>AppComponent.java</a:t>
            </a:r>
            <a:r>
              <a:rPr lang="en-US" altLang="zh-TW" dirty="0"/>
              <a:t>”.</a:t>
            </a:r>
          </a:p>
          <a:p>
            <a:pPr marL="1051560" lvl="1" indent="-457200">
              <a:buFont typeface="+mj-lt"/>
              <a:buAutoNum type="arabicPeriod"/>
            </a:pPr>
            <a:r>
              <a:rPr lang="en-US" altLang="zh-TW" dirty="0"/>
              <a:t>1 sample config file</a:t>
            </a:r>
          </a:p>
          <a:p>
            <a:pPr marL="651510" indent="-457200"/>
            <a:r>
              <a:rPr lang="en-US" altLang="zh-TW" dirty="0"/>
              <a:t>Create your own </a:t>
            </a:r>
            <a:r>
              <a:rPr lang="en-US" altLang="zh-TW" dirty="0" err="1"/>
              <a:t>EchoConfig</a:t>
            </a:r>
            <a:r>
              <a:rPr lang="en-US" altLang="zh-TW" dirty="0"/>
              <a:t> application according to provided source code.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You may need to do some modification according to your package name.</a:t>
            </a:r>
          </a:p>
          <a:p>
            <a:r>
              <a:rPr lang="en-US" altLang="zh-TW" dirty="0"/>
              <a:t>   Compile your application and install into ONOS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31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93268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 – </a:t>
            </a:r>
            <a:r>
              <a:rPr lang="en-US" altLang="zh-TW" dirty="0" err="1"/>
              <a:t>EchoConfig</a:t>
            </a:r>
            <a:r>
              <a:rPr lang="en-US" altLang="zh-TW" dirty="0"/>
              <a:t> ONOS version 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</p:spPr>
        <p:txBody>
          <a:bodyPr/>
          <a:lstStyle/>
          <a:p>
            <a:pPr marL="651510" indent="-457200"/>
            <a:r>
              <a:rPr lang="en-US" altLang="zh-TW" dirty="0"/>
              <a:t>Check that the application title is correct in configuration file:</a:t>
            </a:r>
          </a:p>
          <a:p>
            <a:pPr marL="651510" indent="-457200"/>
            <a:endParaRPr lang="en-US" altLang="zh-TW" dirty="0"/>
          </a:p>
          <a:p>
            <a:pPr marL="651510" indent="-457200"/>
            <a:endParaRPr lang="en-US" altLang="zh-TW" dirty="0"/>
          </a:p>
          <a:p>
            <a:pPr marL="651510" indent="-457200"/>
            <a:endParaRPr lang="en-US" altLang="zh-TW" dirty="0"/>
          </a:p>
          <a:p>
            <a:pPr marL="651510" indent="-457200"/>
            <a:endParaRPr lang="en-US" altLang="zh-TW" dirty="0"/>
          </a:p>
          <a:p>
            <a:pPr marL="651510" indent="-457200"/>
            <a:endParaRPr lang="en-US" altLang="zh-TW" dirty="0"/>
          </a:p>
          <a:p>
            <a:pPr marL="651510" indent="-457200"/>
            <a:r>
              <a:rPr lang="en-US" altLang="zh-TW" dirty="0"/>
              <a:t>Upload the config file</a:t>
            </a:r>
          </a:p>
          <a:p>
            <a:pPr marL="651510" indent="-457200"/>
            <a:r>
              <a:rPr lang="en-US" altLang="zh-TW" dirty="0"/>
              <a:t>The </a:t>
            </a:r>
            <a:r>
              <a:rPr lang="en-US" altLang="zh-TW" dirty="0" err="1"/>
              <a:t>EchoConfig</a:t>
            </a:r>
            <a:r>
              <a:rPr lang="en-US" altLang="zh-TW" dirty="0"/>
              <a:t> application will echo the config file in ONOS log: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32</a:t>
            </a:fld>
            <a:endParaRPr lang="en-US" sz="1200" b="0" i="0" u="none" strike="noStrike" cap="none" dirty="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0242" name="Picture 2" descr="https://scontent.ftpe8-4.fna.fbcdn.net/v/t1.15752-9/59605720_2637160049689075_1956607579014561792_n.png?_nc_cat=111&amp;_nc_ht=scontent.ftpe8-4.fna&amp;oh=d0257328db5fcd54e396d0b85d2a6f3d&amp;oe=5D6EADBE">
            <a:extLst>
              <a:ext uri="{FF2B5EF4-FFF2-40B4-BE49-F238E27FC236}">
                <a16:creationId xmlns:a16="http://schemas.microsoft.com/office/drawing/2014/main" id="{79791827-8B44-7D4C-86DB-A7FFCAD5A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9" b="34187"/>
          <a:stretch/>
        </p:blipFill>
        <p:spPr bwMode="auto">
          <a:xfrm>
            <a:off x="954880" y="1403496"/>
            <a:ext cx="7678757" cy="1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F1F5722-2E0B-8C40-91F2-9836F7B83A04}"/>
              </a:ext>
            </a:extLst>
          </p:cNvPr>
          <p:cNvSpPr/>
          <p:nvPr/>
        </p:nvSpPr>
        <p:spPr>
          <a:xfrm>
            <a:off x="2551814" y="1477925"/>
            <a:ext cx="1350335" cy="40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20728-EE64-8B47-8626-1AE72640E508}"/>
              </a:ext>
            </a:extLst>
          </p:cNvPr>
          <p:cNvSpPr/>
          <p:nvPr/>
        </p:nvSpPr>
        <p:spPr>
          <a:xfrm>
            <a:off x="4949824" y="2320886"/>
            <a:ext cx="1784351" cy="326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244" name="Picture 4" descr="https://scontent.ftpe8-2.fna.fbcdn.net/v/t1.15752-9/59870788_287403445471024_8670174420859355136_n.png?_nc_cat=103&amp;_nc_ht=scontent.ftpe8-2.fna&amp;oh=a5eb711536d013628b0766f6252e7143&amp;oe=5D683CC5">
            <a:extLst>
              <a:ext uri="{FF2B5EF4-FFF2-40B4-BE49-F238E27FC236}">
                <a16:creationId xmlns:a16="http://schemas.microsoft.com/office/drawing/2014/main" id="{6267CA5B-F55C-3C4A-9D71-13958EB7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21980"/>
            <a:ext cx="914400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content.ftpe8-2.fna.fbcdn.net/v/t1.15752-9/59870788_287403445471024_8670174420859355136_n.png?_nc_cat=103&amp;_nc_ht=scontent.ftpe8-2.fna&amp;oh=a5eb711536d013628b0766f6252e7143&amp;oe=5D683CC5">
            <a:extLst>
              <a:ext uri="{FF2B5EF4-FFF2-40B4-BE49-F238E27FC236}">
                <a16:creationId xmlns:a16="http://schemas.microsoft.com/office/drawing/2014/main" id="{61B5C326-AC82-1A45-8932-E297EDF42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5" b="31518"/>
          <a:stretch/>
        </p:blipFill>
        <p:spPr bwMode="auto">
          <a:xfrm>
            <a:off x="668498" y="5376054"/>
            <a:ext cx="8296114" cy="9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39D6F6-D918-EC4D-8D26-CC35C8A598A2}"/>
              </a:ext>
            </a:extLst>
          </p:cNvPr>
          <p:cNvSpPr/>
          <p:nvPr/>
        </p:nvSpPr>
        <p:spPr>
          <a:xfrm>
            <a:off x="4949824" y="4521980"/>
            <a:ext cx="4098483" cy="475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F28B93-72FA-834E-9EF3-CDFC44CCE2B4}"/>
              </a:ext>
            </a:extLst>
          </p:cNvPr>
          <p:cNvSpPr/>
          <p:nvPr/>
        </p:nvSpPr>
        <p:spPr>
          <a:xfrm>
            <a:off x="668497" y="5376051"/>
            <a:ext cx="8296115" cy="90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19219B3-7EBA-3249-9387-94A71D367E08}"/>
              </a:ext>
            </a:extLst>
          </p:cNvPr>
          <p:cNvCxnSpPr/>
          <p:nvPr/>
        </p:nvCxnSpPr>
        <p:spPr>
          <a:xfrm flipH="1">
            <a:off x="668497" y="4521978"/>
            <a:ext cx="4281327" cy="854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8BB0975-6D43-DF44-B6A9-802B9AAC9E4E}"/>
              </a:ext>
            </a:extLst>
          </p:cNvPr>
          <p:cNvCxnSpPr>
            <a:cxnSpLocks/>
          </p:cNvCxnSpPr>
          <p:nvPr/>
        </p:nvCxnSpPr>
        <p:spPr>
          <a:xfrm flipH="1">
            <a:off x="8964612" y="4997306"/>
            <a:ext cx="83696" cy="378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(1/8)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Dynamic Host Configuration Protocol</a:t>
            </a:r>
          </a:p>
          <a:p>
            <a:pPr lvl="1"/>
            <a:r>
              <a:rPr lang="en-US" altLang="zh-TW" dirty="0"/>
              <a:t>Provide necessary information for a host to access network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/>
              <a:t>IP address, gateway, DNS (Domain Name Server), etc.</a:t>
            </a:r>
          </a:p>
          <a:p>
            <a:pPr lvl="1"/>
            <a:r>
              <a:rPr lang="en-US" altLang="zh-TW" dirty="0"/>
              <a:t>A DHCP transaction is completed by 4-way handshake: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992594" y="2652723"/>
            <a:ext cx="5158811" cy="3542396"/>
            <a:chOff x="2012436" y="1686604"/>
            <a:chExt cx="4086941" cy="2806376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2404531" y="2077158"/>
              <a:ext cx="0" cy="2415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4018835" y="2077158"/>
              <a:ext cx="0" cy="2415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2460972" y="2365022"/>
              <a:ext cx="1507067" cy="18062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H="1">
              <a:off x="2428183" y="2886040"/>
              <a:ext cx="1518350" cy="19897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2012436" y="1698827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client</a:t>
              </a:r>
              <a:endParaRPr lang="zh-TW" altLang="en-US" sz="2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75944" y="1686604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server</a:t>
              </a:r>
              <a:endParaRPr lang="zh-TW" altLang="en-US" sz="2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 rot="396018">
              <a:off x="2584749" y="2124868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DISCOVER</a:t>
              </a:r>
              <a:endParaRPr lang="zh-TW" altLang="en-US" sz="16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 rot="21136573">
              <a:off x="2747975" y="2675580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OFFER</a:t>
              </a:r>
              <a:endParaRPr lang="zh-TW" altLang="en-US" sz="16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 rot="392445">
              <a:off x="2662376" y="3199568"/>
              <a:ext cx="1173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REQUEST</a:t>
              </a:r>
              <a:endParaRPr lang="zh-TW" altLang="en-US" sz="16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2455328" y="3427325"/>
              <a:ext cx="1507067" cy="18062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 rot="21110159">
              <a:off x="2885031" y="3705439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ACK</a:t>
              </a:r>
              <a:endParaRPr lang="zh-TW" altLang="en-US" sz="16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2443689" y="3914400"/>
              <a:ext cx="1518350" cy="19897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V="1">
              <a:off x="5204357" y="4197271"/>
              <a:ext cx="704489" cy="3267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5099548" y="3858717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unicast</a:t>
              </a:r>
              <a:endParaRPr lang="zh-TW" altLang="en-US" sz="1600" dirty="0"/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V="1">
              <a:off x="5204356" y="3579804"/>
              <a:ext cx="704489" cy="1737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013823" y="3220028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broadcast</a:t>
              </a:r>
              <a:endParaRPr lang="zh-TW" altLang="en-US" sz="16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 rot="5400000">
              <a:off x="4166838" y="281144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time</a:t>
              </a:r>
              <a:endParaRPr lang="zh-TW" altLang="en-US" sz="2000" dirty="0"/>
            </a:p>
          </p:txBody>
        </p:sp>
        <p:cxnSp>
          <p:nvCxnSpPr>
            <p:cNvPr id="42" name="直線單箭頭接點 41"/>
            <p:cNvCxnSpPr/>
            <p:nvPr/>
          </p:nvCxnSpPr>
          <p:spPr>
            <a:xfrm>
              <a:off x="4472343" y="3285069"/>
              <a:ext cx="0" cy="6293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65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(2/8)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2290" name="Picture 2" descr="https://scontent.ftpe8-4.fna.fbcdn.net/v/t1.15752-9/59347696_1284797971668234_2642452816110551040_n.png?_nc_cat=102&amp;_nc_ht=scontent.ftpe8-4.fna&amp;oh=631366995e448b463187a48321be933a&amp;oe=5D5ED5DE">
            <a:extLst>
              <a:ext uri="{FF2B5EF4-FFF2-40B4-BE49-F238E27FC236}">
                <a16:creationId xmlns:a16="http://schemas.microsoft.com/office/drawing/2014/main" id="{6F593299-4C71-2B4A-9C55-25D1917F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" y="2954964"/>
            <a:ext cx="8973294" cy="12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(3/8)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F52BA45-0A15-294B-9695-4441B1E18348}"/>
              </a:ext>
            </a:extLst>
          </p:cNvPr>
          <p:cNvGrpSpPr/>
          <p:nvPr/>
        </p:nvGrpSpPr>
        <p:grpSpPr>
          <a:xfrm>
            <a:off x="1590251" y="1762660"/>
            <a:ext cx="4906057" cy="4510548"/>
            <a:chOff x="2663666" y="2278652"/>
            <a:chExt cx="3400494" cy="3126358"/>
          </a:xfrm>
        </p:grpSpPr>
        <p:pic>
          <p:nvPicPr>
            <p:cNvPr id="2050" name="Picture 2" descr="ãswitch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ãpcicon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ãnotebook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ãnotebook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接點 5"/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663666" y="4758679"/>
              <a:ext cx="838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  <a:endParaRPr lang="zh-TW" altLang="en-US" sz="1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237127" y="469495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1</a:t>
              </a:r>
              <a:endParaRPr lang="zh-TW" altLang="en-US" sz="1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07434" y="471251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2</a:t>
              </a:r>
              <a:endParaRPr lang="zh-TW" altLang="en-US" sz="1800" dirty="0"/>
            </a:p>
          </p:txBody>
        </p:sp>
      </p:grpSp>
      <p:sp>
        <p:nvSpPr>
          <p:cNvPr id="18" name="橢圓 17"/>
          <p:cNvSpPr/>
          <p:nvPr/>
        </p:nvSpPr>
        <p:spPr>
          <a:xfrm>
            <a:off x="4976235" y="3928276"/>
            <a:ext cx="1849867" cy="1849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20052" y="5826471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newly attached,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interface is configured as DHCP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4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(4/8)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cxnSp>
        <p:nvCxnSpPr>
          <p:cNvPr id="20" name="直線接點 19"/>
          <p:cNvCxnSpPr>
            <a:cxnSpLocks/>
          </p:cNvCxnSpPr>
          <p:nvPr/>
        </p:nvCxnSpPr>
        <p:spPr>
          <a:xfrm>
            <a:off x="4717694" y="2981666"/>
            <a:ext cx="1233132" cy="1097375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cxnSpLocks/>
          </p:cNvCxnSpPr>
          <p:nvPr/>
        </p:nvCxnSpPr>
        <p:spPr>
          <a:xfrm flipH="1">
            <a:off x="2259514" y="2969015"/>
            <a:ext cx="1301417" cy="113259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cxnSpLocks/>
          </p:cNvCxnSpPr>
          <p:nvPr/>
        </p:nvCxnSpPr>
        <p:spPr>
          <a:xfrm>
            <a:off x="4319313" y="3214312"/>
            <a:ext cx="0" cy="100425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303106" y="3229002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DHCP DISCOVER (L2 broadcast)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剪去單一角落矩形 33"/>
          <p:cNvSpPr/>
          <p:nvPr/>
        </p:nvSpPr>
        <p:spPr>
          <a:xfrm>
            <a:off x="6671733" y="4490869"/>
            <a:ext cx="2218267" cy="1384997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ysClr val="windowText" lastClr="00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4175" y="4490872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TW" dirty="0">
                <a:solidFill>
                  <a:schemeClr val="bg1"/>
                </a:solidFill>
              </a:rPr>
              <a:t>L2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Src.:HOST1_MAC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en-US" altLang="zh-TW" dirty="0" err="1">
                <a:solidFill>
                  <a:schemeClr val="bg1"/>
                </a:solidFill>
              </a:rPr>
              <a:t>Dst</a:t>
            </a:r>
            <a:r>
              <a:rPr lang="en-US" altLang="zh-TW" dirty="0">
                <a:solidFill>
                  <a:schemeClr val="bg1"/>
                </a:solidFill>
              </a:rPr>
              <a:t>.:FF:FF:FF:FF:FF:FF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Src.:0.0.0.0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Dst.:255.255.255.255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939129" y="589246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DHCP DISCOVER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7FF72A9-C3C7-3A43-B92E-F3AFFA5C52A3}"/>
              </a:ext>
            </a:extLst>
          </p:cNvPr>
          <p:cNvGrpSpPr/>
          <p:nvPr/>
        </p:nvGrpSpPr>
        <p:grpSpPr>
          <a:xfrm>
            <a:off x="1461727" y="1762660"/>
            <a:ext cx="5034579" cy="4501385"/>
            <a:chOff x="2574584" y="2278652"/>
            <a:chExt cx="3489576" cy="3120007"/>
          </a:xfrm>
        </p:grpSpPr>
        <p:pic>
          <p:nvPicPr>
            <p:cNvPr id="31" name="Picture 2" descr="ãswitch iconãçåçæå°çµæ">
              <a:extLst>
                <a:ext uri="{FF2B5EF4-FFF2-40B4-BE49-F238E27FC236}">
                  <a16:creationId xmlns:a16="http://schemas.microsoft.com/office/drawing/2014/main" id="{62453BBA-305A-E949-8D3F-92F9E6F9D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ãpciconãçåçæå°çµæ">
              <a:extLst>
                <a:ext uri="{FF2B5EF4-FFF2-40B4-BE49-F238E27FC236}">
                  <a16:creationId xmlns:a16="http://schemas.microsoft.com/office/drawing/2014/main" id="{00821970-9869-054A-B040-26D64CE25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F0741C48-5795-EB40-A5F9-C0E8541FC1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E224BC0B-5CB2-C649-9D89-D52826979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22A1E86-0CCD-5E46-B914-C1E6A61BFA4F}"/>
                </a:ext>
              </a:extLst>
            </p:cNvPr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D0E1279-7CDF-5D43-B024-DD1F594458AE}"/>
                </a:ext>
              </a:extLst>
            </p:cNvPr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292E4EE-C697-5D41-BC68-8A53AAA1F050}"/>
                </a:ext>
              </a:extLst>
            </p:cNvPr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8BF4BFA-C7F0-984A-9720-8E7421BCBC5A}"/>
                </a:ext>
              </a:extLst>
            </p:cNvPr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ED56CCA-1C46-844C-8371-B78CC05E15D0}"/>
                </a:ext>
              </a:extLst>
            </p:cNvPr>
            <p:cNvSpPr txBox="1"/>
            <p:nvPr/>
          </p:nvSpPr>
          <p:spPr>
            <a:xfrm>
              <a:off x="2574584" y="4758679"/>
              <a:ext cx="1016857" cy="63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</a:p>
            <a:p>
              <a:pPr algn="ctr"/>
              <a:r>
                <a:rPr lang="en-US" altLang="zh-TW" sz="1800" dirty="0"/>
                <a:t>10.1.11.3/24</a:t>
              </a:r>
              <a:endParaRPr lang="zh-TW" altLang="en-US" sz="1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5F19A53-E4BA-064D-A829-F152E3F989FF}"/>
                </a:ext>
              </a:extLst>
            </p:cNvPr>
            <p:cNvSpPr txBox="1"/>
            <p:nvPr/>
          </p:nvSpPr>
          <p:spPr>
            <a:xfrm>
              <a:off x="5237127" y="469495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1</a:t>
              </a:r>
              <a:endParaRPr lang="zh-TW" altLang="en-US" sz="1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B5205A45-F4F9-1E48-A9AA-BD7787E485B9}"/>
                </a:ext>
              </a:extLst>
            </p:cNvPr>
            <p:cNvSpPr txBox="1"/>
            <p:nvPr/>
          </p:nvSpPr>
          <p:spPr>
            <a:xfrm>
              <a:off x="4007434" y="471251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2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3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(5/8)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6851136" y="6524625"/>
            <a:ext cx="2230437" cy="32385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cxnSp>
        <p:nvCxnSpPr>
          <p:cNvPr id="20" name="直線接點 19"/>
          <p:cNvCxnSpPr>
            <a:cxnSpLocks/>
          </p:cNvCxnSpPr>
          <p:nvPr/>
        </p:nvCxnSpPr>
        <p:spPr>
          <a:xfrm>
            <a:off x="4670391" y="2945565"/>
            <a:ext cx="1320205" cy="117486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cxnSpLocks/>
          </p:cNvCxnSpPr>
          <p:nvPr/>
        </p:nvCxnSpPr>
        <p:spPr>
          <a:xfrm flipH="1">
            <a:off x="2158294" y="2945565"/>
            <a:ext cx="1349981" cy="117486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5650" y="3136064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DHCP OFFER (unicast)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剪去單一角落矩形 24"/>
          <p:cNvSpPr/>
          <p:nvPr/>
        </p:nvSpPr>
        <p:spPr>
          <a:xfrm>
            <a:off x="6455674" y="4490869"/>
            <a:ext cx="2506131" cy="1384997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ysClr val="windowText" lastClr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23070" y="5892466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DHCP OFFER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33451" y="4490872"/>
            <a:ext cx="2662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TW" dirty="0">
                <a:solidFill>
                  <a:schemeClr val="bg1"/>
                </a:solidFill>
              </a:rPr>
              <a:t>L2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en-US" altLang="zh-TW" dirty="0" err="1">
                <a:solidFill>
                  <a:schemeClr val="bg1"/>
                </a:solidFill>
              </a:rPr>
              <a:t>Src</a:t>
            </a:r>
            <a:r>
              <a:rPr lang="en-US" altLang="zh-TW" dirty="0">
                <a:solidFill>
                  <a:schemeClr val="bg1"/>
                </a:solidFill>
              </a:rPr>
              <a:t>.:SERVER_MAC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Dst.:HOST1_MAC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Src.:10.1.11.50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Dst.:10.1.11.102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8029570" y="5723468"/>
            <a:ext cx="216954" cy="5644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246524" y="5415414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IP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for </a:t>
            </a:r>
          </a:p>
          <a:p>
            <a:r>
              <a:rPr lang="en-US" altLang="zh-TW" b="1" dirty="0">
                <a:solidFill>
                  <a:srgbClr val="FFFF00"/>
                </a:solidFill>
              </a:rPr>
              <a:t>host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86250" y="5620453"/>
            <a:ext cx="980104" cy="187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BFDB07C-BF6E-D14E-97BB-47EA139813FD}"/>
              </a:ext>
            </a:extLst>
          </p:cNvPr>
          <p:cNvGrpSpPr/>
          <p:nvPr/>
        </p:nvGrpSpPr>
        <p:grpSpPr>
          <a:xfrm>
            <a:off x="1461727" y="1762660"/>
            <a:ext cx="5034579" cy="4501385"/>
            <a:chOff x="2574584" y="2278652"/>
            <a:chExt cx="3489576" cy="3120007"/>
          </a:xfrm>
        </p:grpSpPr>
        <p:pic>
          <p:nvPicPr>
            <p:cNvPr id="35" name="Picture 2" descr="ãswitch iconãçåçæå°çµæ">
              <a:extLst>
                <a:ext uri="{FF2B5EF4-FFF2-40B4-BE49-F238E27FC236}">
                  <a16:creationId xmlns:a16="http://schemas.microsoft.com/office/drawing/2014/main" id="{ACB1478B-5761-4043-9863-3C4072A227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ãpciconãçåçæå°çµæ">
              <a:extLst>
                <a:ext uri="{FF2B5EF4-FFF2-40B4-BE49-F238E27FC236}">
                  <a16:creationId xmlns:a16="http://schemas.microsoft.com/office/drawing/2014/main" id="{C6861CE1-322B-5740-9758-A2D85EDBE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DEC84D3F-86EB-2D4F-AF95-A16DA7BCC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D6056344-5F9C-B041-9F63-64742B31A7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7BB7B3B-866A-9140-B60A-9278CB096E15}"/>
                </a:ext>
              </a:extLst>
            </p:cNvPr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E379DA1-0F66-6444-B66C-11920A967C53}"/>
                </a:ext>
              </a:extLst>
            </p:cNvPr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F042856-7A37-7545-B1F0-F201D86BACB6}"/>
                </a:ext>
              </a:extLst>
            </p:cNvPr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3ECBBE8-D2A4-4F46-8730-C85417294368}"/>
                </a:ext>
              </a:extLst>
            </p:cNvPr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53172BB-74BD-8E41-B676-8FB20F9AAF5A}"/>
                </a:ext>
              </a:extLst>
            </p:cNvPr>
            <p:cNvSpPr txBox="1"/>
            <p:nvPr/>
          </p:nvSpPr>
          <p:spPr>
            <a:xfrm>
              <a:off x="2574584" y="4758679"/>
              <a:ext cx="1016857" cy="63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</a:p>
            <a:p>
              <a:pPr algn="ctr"/>
              <a:r>
                <a:rPr lang="en-US" altLang="zh-TW" sz="1800" dirty="0"/>
                <a:t>10.1.11.3/24</a:t>
              </a:r>
              <a:endParaRPr lang="zh-TW" altLang="en-US" sz="1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E2F2D6F-A6EA-3B46-A46E-9B506E965724}"/>
                </a:ext>
              </a:extLst>
            </p:cNvPr>
            <p:cNvSpPr txBox="1"/>
            <p:nvPr/>
          </p:nvSpPr>
          <p:spPr>
            <a:xfrm>
              <a:off x="5237127" y="469495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1</a:t>
              </a:r>
              <a:endParaRPr lang="zh-TW" altLang="en-US" sz="18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936163E-CE35-0344-8696-DEECD86BFD62}"/>
                </a:ext>
              </a:extLst>
            </p:cNvPr>
            <p:cNvSpPr txBox="1"/>
            <p:nvPr/>
          </p:nvSpPr>
          <p:spPr>
            <a:xfrm>
              <a:off x="4007434" y="471251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2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18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DHCP (6/8)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cxnSp>
        <p:nvCxnSpPr>
          <p:cNvPr id="20" name="直線接點 19"/>
          <p:cNvCxnSpPr>
            <a:cxnSpLocks/>
          </p:cNvCxnSpPr>
          <p:nvPr/>
        </p:nvCxnSpPr>
        <p:spPr>
          <a:xfrm>
            <a:off x="4605162" y="2902691"/>
            <a:ext cx="1441356" cy="1282675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cxnSpLocks/>
          </p:cNvCxnSpPr>
          <p:nvPr/>
        </p:nvCxnSpPr>
        <p:spPr>
          <a:xfrm flipH="1">
            <a:off x="2324216" y="2904408"/>
            <a:ext cx="1364173" cy="118721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cxnSpLocks/>
          </p:cNvCxnSpPr>
          <p:nvPr/>
        </p:nvCxnSpPr>
        <p:spPr>
          <a:xfrm>
            <a:off x="4319313" y="3085210"/>
            <a:ext cx="0" cy="1178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326578" y="3236251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DHCP REQUEST (L2 broadcast)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剪去單一角落矩形 33"/>
          <p:cNvSpPr/>
          <p:nvPr/>
        </p:nvSpPr>
        <p:spPr>
          <a:xfrm>
            <a:off x="6671733" y="4490869"/>
            <a:ext cx="2218267" cy="1384997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ysClr val="windowText" lastClr="00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4175" y="4490872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TW" dirty="0">
                <a:solidFill>
                  <a:schemeClr val="bg1"/>
                </a:solidFill>
              </a:rPr>
              <a:t>L2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Src.:HOST1_MAC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en-US" altLang="zh-TW" dirty="0" err="1">
                <a:solidFill>
                  <a:schemeClr val="bg1"/>
                </a:solidFill>
              </a:rPr>
              <a:t>Dst</a:t>
            </a:r>
            <a:r>
              <a:rPr lang="en-US" altLang="zh-TW" dirty="0">
                <a:solidFill>
                  <a:schemeClr val="bg1"/>
                </a:solidFill>
              </a:rPr>
              <a:t>.:FF:FF:FF:FF:FF:FF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Src.:0.0.0.0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Dst.:255.255.255.255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939129" y="5892466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DHCP REQUEST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FF4EEFF-CA9B-1D48-8BC6-9962F16B0391}"/>
              </a:ext>
            </a:extLst>
          </p:cNvPr>
          <p:cNvGrpSpPr/>
          <p:nvPr/>
        </p:nvGrpSpPr>
        <p:grpSpPr>
          <a:xfrm>
            <a:off x="1461727" y="1762660"/>
            <a:ext cx="5034579" cy="4501385"/>
            <a:chOff x="2574584" y="2278652"/>
            <a:chExt cx="3489576" cy="3120007"/>
          </a:xfrm>
        </p:grpSpPr>
        <p:pic>
          <p:nvPicPr>
            <p:cNvPr id="31" name="Picture 2" descr="ãswitch iconãçåçæå°çµæ">
              <a:extLst>
                <a:ext uri="{FF2B5EF4-FFF2-40B4-BE49-F238E27FC236}">
                  <a16:creationId xmlns:a16="http://schemas.microsoft.com/office/drawing/2014/main" id="{7DD836BB-3D5D-5A40-BBA1-E95D16745E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1" b="29459"/>
            <a:stretch/>
          </p:blipFill>
          <p:spPr bwMode="auto">
            <a:xfrm>
              <a:off x="3887786" y="2590799"/>
              <a:ext cx="1062038" cy="42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ãpciconãçåçæå°çµæ">
              <a:extLst>
                <a:ext uri="{FF2B5EF4-FFF2-40B4-BE49-F238E27FC236}">
                  <a16:creationId xmlns:a16="http://schemas.microsoft.com/office/drawing/2014/main" id="{04FB03F8-BF01-9C43-813F-F03B8E7E8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49" y="3978891"/>
              <a:ext cx="768526" cy="76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9461B198-7849-934C-9648-1F1124871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3998294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ãnotebook iconãçåçæå°çµæ">
              <a:extLst>
                <a:ext uri="{FF2B5EF4-FFF2-40B4-BE49-F238E27FC236}">
                  <a16:creationId xmlns:a16="http://schemas.microsoft.com/office/drawing/2014/main" id="{9F33B1BE-CDAB-E948-B7DB-F7F752DD8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8" t="14261" r="7601" b="14196"/>
            <a:stretch/>
          </p:blipFill>
          <p:spPr bwMode="auto">
            <a:xfrm>
              <a:off x="5223138" y="4010376"/>
              <a:ext cx="841022" cy="70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132E19D-F827-3B46-AB8D-4D5BD8F4CE86}"/>
                </a:ext>
              </a:extLst>
            </p:cNvPr>
            <p:cNvCxnSpPr/>
            <p:nvPr/>
          </p:nvCxnSpPr>
          <p:spPr>
            <a:xfrm flipH="1">
              <a:off x="3217333" y="2968978"/>
              <a:ext cx="1196624" cy="104139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AA67F11-9B9F-F645-B8F9-69E1E709C7DD}"/>
                </a:ext>
              </a:extLst>
            </p:cNvPr>
            <p:cNvCxnSpPr/>
            <p:nvPr/>
          </p:nvCxnSpPr>
          <p:spPr>
            <a:xfrm flipH="1">
              <a:off x="4413957" y="2958309"/>
              <a:ext cx="4848" cy="111698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9DEBA5E-189B-7C47-A708-9FB44318176E}"/>
                </a:ext>
              </a:extLst>
            </p:cNvPr>
            <p:cNvCxnSpPr/>
            <p:nvPr/>
          </p:nvCxnSpPr>
          <p:spPr>
            <a:xfrm>
              <a:off x="4419601" y="2958309"/>
              <a:ext cx="1236135" cy="110004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7430579-9C24-A84C-B5B2-92FBF43DFF2D}"/>
                </a:ext>
              </a:extLst>
            </p:cNvPr>
            <p:cNvSpPr txBox="1"/>
            <p:nvPr/>
          </p:nvSpPr>
          <p:spPr>
            <a:xfrm>
              <a:off x="4001023" y="227865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switch</a:t>
              </a:r>
              <a:endParaRPr lang="zh-TW" altLang="en-US" sz="18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F29D42A-966B-9B40-8464-1931B5A566F9}"/>
                </a:ext>
              </a:extLst>
            </p:cNvPr>
            <p:cNvSpPr txBox="1"/>
            <p:nvPr/>
          </p:nvSpPr>
          <p:spPr>
            <a:xfrm>
              <a:off x="2574584" y="4758679"/>
              <a:ext cx="1016857" cy="639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dirty="0"/>
                <a:t>DHCP</a:t>
              </a:r>
            </a:p>
            <a:p>
              <a:pPr algn="ctr"/>
              <a:r>
                <a:rPr lang="en-US" altLang="zh-TW" sz="1800" dirty="0"/>
                <a:t>Server</a:t>
              </a:r>
            </a:p>
            <a:p>
              <a:pPr algn="ctr"/>
              <a:r>
                <a:rPr lang="en-US" altLang="zh-TW" sz="1800" dirty="0"/>
                <a:t>10.1.11.3/24</a:t>
              </a:r>
              <a:endParaRPr lang="zh-TW" altLang="en-US" sz="1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85BCB43-530D-7645-8BED-6F0FC8A8850B}"/>
                </a:ext>
              </a:extLst>
            </p:cNvPr>
            <p:cNvSpPr txBox="1"/>
            <p:nvPr/>
          </p:nvSpPr>
          <p:spPr>
            <a:xfrm>
              <a:off x="5237127" y="469495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1</a:t>
              </a:r>
              <a:endParaRPr lang="zh-TW" altLang="en-US" sz="1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AC62ACC-BEB1-7C47-AED1-CF42B4A446B5}"/>
                </a:ext>
              </a:extLst>
            </p:cNvPr>
            <p:cNvSpPr txBox="1"/>
            <p:nvPr/>
          </p:nvSpPr>
          <p:spPr>
            <a:xfrm>
              <a:off x="4007434" y="471251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host 2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9021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24197</TotalTime>
  <Words>1411</Words>
  <Application>Microsoft Office PowerPoint</Application>
  <PresentationFormat>如螢幕大小 (4:3)</PresentationFormat>
  <Paragraphs>480</Paragraphs>
  <Slides>32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Noto Sans Symbols</vt:lpstr>
      <vt:lpstr>Quintessential</vt:lpstr>
      <vt:lpstr>新細明體</vt:lpstr>
      <vt:lpstr>Arial</vt:lpstr>
      <vt:lpstr>Arial Black</vt:lpstr>
      <vt:lpstr>Calibri</vt:lpstr>
      <vt:lpstr>Comic Sans MS</vt:lpstr>
      <vt:lpstr>Tahoma</vt:lpstr>
      <vt:lpstr>Wingdings</vt:lpstr>
      <vt:lpstr>佈景主題1</vt:lpstr>
      <vt:lpstr>Project 6</vt:lpstr>
      <vt:lpstr>Outline </vt:lpstr>
      <vt:lpstr>Outline </vt:lpstr>
      <vt:lpstr>About DHCP (1/8)</vt:lpstr>
      <vt:lpstr>About DHCP (2/8)</vt:lpstr>
      <vt:lpstr>About DHCP (3/8)</vt:lpstr>
      <vt:lpstr>About DHCP (4/8)</vt:lpstr>
      <vt:lpstr>About DHCP (5/8)</vt:lpstr>
      <vt:lpstr>About DHCP (6/8)</vt:lpstr>
      <vt:lpstr>About DHCP (7/8)</vt:lpstr>
      <vt:lpstr>About DHCP (8/8)</vt:lpstr>
      <vt:lpstr>Outline </vt:lpstr>
      <vt:lpstr>Project 6 Requirement</vt:lpstr>
      <vt:lpstr>Project 6 Requirement - Workflow (1/7)</vt:lpstr>
      <vt:lpstr>Project 6 Requirement - Workflow (2/7)</vt:lpstr>
      <vt:lpstr>Project 6 Requirement - Workflow (3/7)</vt:lpstr>
      <vt:lpstr>Project 6 Requirement - Workflow (4/7)</vt:lpstr>
      <vt:lpstr>Project 6 Requirement - Workflow (5/7)</vt:lpstr>
      <vt:lpstr>Project 6 Requirement - Workflow (6/7)</vt:lpstr>
      <vt:lpstr>Project 6 Requirement - Workflow (7/7)</vt:lpstr>
      <vt:lpstr>Project 6 Requirement - Provided File </vt:lpstr>
      <vt:lpstr>Project 6 Requirement - Topology</vt:lpstr>
      <vt:lpstr>Project 6 Requirement - Commands (1/2)</vt:lpstr>
      <vt:lpstr>Project 6 Requirement - Commands (1/2)</vt:lpstr>
      <vt:lpstr>Project 6 Requirement - Configuring</vt:lpstr>
      <vt:lpstr>PowerPoint 簡報</vt:lpstr>
      <vt:lpstr>Submit to e3</vt:lpstr>
      <vt:lpstr>Outline </vt:lpstr>
      <vt:lpstr>Hints - EchoConfig</vt:lpstr>
      <vt:lpstr>Project 6 Requirement - Workflow (2/7)</vt:lpstr>
      <vt:lpstr>Hints – EchoConfig ONOS version (1/2)</vt:lpstr>
      <vt:lpstr>Hints – EchoConfig ONOS version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Yisung Chiu</dc:creator>
  <cp:lastModifiedBy>vivid vivid</cp:lastModifiedBy>
  <cp:revision>405</cp:revision>
  <dcterms:modified xsi:type="dcterms:W3CDTF">2019-05-22T19:00:24Z</dcterms:modified>
</cp:coreProperties>
</file>