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24"/>
  </p:notesMasterIdLst>
  <p:sldIdLst>
    <p:sldId id="470" r:id="rId2"/>
    <p:sldId id="281" r:id="rId3"/>
    <p:sldId id="473" r:id="rId4"/>
    <p:sldId id="474" r:id="rId5"/>
    <p:sldId id="403" r:id="rId6"/>
    <p:sldId id="469" r:id="rId7"/>
    <p:sldId id="415" r:id="rId8"/>
    <p:sldId id="463" r:id="rId9"/>
    <p:sldId id="484" r:id="rId10"/>
    <p:sldId id="486" r:id="rId11"/>
    <p:sldId id="482" r:id="rId12"/>
    <p:sldId id="475" r:id="rId13"/>
    <p:sldId id="477" r:id="rId14"/>
    <p:sldId id="476" r:id="rId15"/>
    <p:sldId id="478" r:id="rId16"/>
    <p:sldId id="480" r:id="rId17"/>
    <p:sldId id="472" r:id="rId18"/>
    <p:sldId id="471" r:id="rId19"/>
    <p:sldId id="468" r:id="rId20"/>
    <p:sldId id="421" r:id="rId21"/>
    <p:sldId id="481" r:id="rId22"/>
    <p:sldId id="422" r:id="rId23"/>
  </p:sldIdLst>
  <p:sldSz cx="9144000" cy="6858000" type="screen4x3"/>
  <p:notesSz cx="6797675" cy="99282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BCBC"/>
    <a:srgbClr val="CC9900"/>
    <a:srgbClr val="E6E6E6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1C0FF5-F7A0-49E4-AF44-5FBE3C1C352F}">
  <a:tblStyle styleId="{341C0FF5-F7A0-49E4-AF44-5FBE3C1C352F}" styleName="Table_0">
    <a:wholeTbl>
      <a:tcTxStyle b="off" i="off">
        <a:font>
          <a:latin typeface="Tahoma"/>
          <a:ea typeface="Tahoma"/>
          <a:cs typeface="Tahom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6F6EF"/>
          </a:solidFill>
        </a:fill>
      </a:tcStyle>
    </a:wholeTbl>
    <a:band1H>
      <a:tcTxStyle/>
      <a:tcStyle>
        <a:tcBdr/>
        <a:fill>
          <a:solidFill>
            <a:srgbClr val="CAECD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ECD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ahoma"/>
          <a:ea typeface="Tahoma"/>
          <a:cs typeface="Tahom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ahoma"/>
          <a:ea typeface="Tahoma"/>
          <a:cs typeface="Tahom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3913" autoAdjust="0"/>
  </p:normalViewPr>
  <p:slideViewPr>
    <p:cSldViewPr snapToGrid="0">
      <p:cViewPr varScale="1">
        <p:scale>
          <a:sx n="88" d="100"/>
          <a:sy n="88" d="100"/>
        </p:scale>
        <p:origin x="13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8" cy="4964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50442" y="0"/>
            <a:ext cx="2945658" cy="4964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7"/>
            <a:ext cx="4962525" cy="37226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30090"/>
            <a:ext cx="2945658" cy="4964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50442" y="9430090"/>
            <a:ext cx="2945658" cy="4964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79850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說明有兩種方式 </a:t>
            </a:r>
            <a:r>
              <a:rPr lang="en-US" altLang="zh-TW" dirty="0" smtClean="0"/>
              <a:t>CLI AND restful </a:t>
            </a:r>
            <a:r>
              <a:rPr lang="en-US" altLang="zh-TW" dirty="0" err="1" smtClean="0"/>
              <a:t>api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2537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說明有兩種方式 </a:t>
            </a:r>
            <a:r>
              <a:rPr lang="en-US" altLang="zh-TW" dirty="0" smtClean="0"/>
              <a:t>CLI AND restful </a:t>
            </a:r>
            <a:r>
              <a:rPr lang="en-US" altLang="zh-TW" dirty="0" err="1" smtClean="0"/>
              <a:t>api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3165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標題投影片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107950" y="83657"/>
            <a:ext cx="8928100" cy="2114866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0" name="Shape 20" descr="clou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40200" y="4103687"/>
            <a:ext cx="4822824" cy="2327274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2071688" y="512612"/>
            <a:ext cx="6624637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FFC81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1371600" y="2507083"/>
            <a:ext cx="6400799" cy="228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rgbClr val="5F5F5F"/>
              </a:buClr>
              <a:buFont typeface="Noto Sans Symbols"/>
              <a:buNone/>
              <a:defRPr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48590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9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6680" algn="l" rtl="0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ct val="8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1919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37160" algn="l" rtl="0"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ct val="59999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67639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67639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6764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6764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3" name="Shape 23"/>
          <p:cNvSpPr/>
          <p:nvPr/>
        </p:nvSpPr>
        <p:spPr>
          <a:xfrm>
            <a:off x="6699250" y="6632428"/>
            <a:ext cx="2432498" cy="190646"/>
          </a:xfrm>
          <a:prstGeom prst="rect">
            <a:avLst/>
          </a:prstGeom>
          <a:noFill/>
          <a:ln>
            <a:noFill/>
          </a:ln>
        </p:spPr>
        <p:txBody>
          <a:bodyPr wrap="square" lIns="82100" tIns="41050" rIns="82100" bIns="41050" anchor="b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2012, Wireless Internet Laboratory. All rights reserved.</a:t>
            </a:r>
          </a:p>
        </p:txBody>
      </p:sp>
      <p:pic>
        <p:nvPicPr>
          <p:cNvPr id="24" name="Shape 24" descr="comp-man-transparen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596" y="126188"/>
            <a:ext cx="1892589" cy="2039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755650" y="188913"/>
            <a:ext cx="838834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FFC81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body" idx="1" hasCustomPrompt="1"/>
          </p:nvPr>
        </p:nvSpPr>
        <p:spPr>
          <a:xfrm>
            <a:off x="179388" y="836612"/>
            <a:ext cx="8785225" cy="568801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Wingdings" panose="05000000000000000000" pitchFamily="2" charset="2"/>
              <a:buChar char="p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4859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90000"/>
              <a:buFont typeface="Wingdings" panose="05000000000000000000" pitchFamily="2" charset="2"/>
              <a:buChar char="n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6680" algn="l" rtl="0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ct val="80000"/>
              <a:buFont typeface="Calibri"/>
              <a:buChar char="‒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1919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Wingdings" panose="05000000000000000000" pitchFamily="2" charset="2"/>
              <a:buChar char="l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37160" algn="l" rtl="0"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ct val="59999"/>
              <a:buFontTx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67639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67639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6764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6764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r>
              <a:rPr lang="zh-TW" altLang="en-US" dirty="0" smtClean="0"/>
              <a:t>第一層</a:t>
            </a:r>
            <a:endParaRPr lang="en-US" dirty="0" smtClean="0"/>
          </a:p>
          <a:p>
            <a:pPr lvl="1"/>
            <a:r>
              <a:rPr lang="zh-TW" altLang="en-US" dirty="0" smtClean="0"/>
              <a:t>第二層</a:t>
            </a:r>
            <a:endParaRPr lang="en-US" dirty="0" smtClean="0"/>
          </a:p>
          <a:p>
            <a:pPr lvl="2"/>
            <a:r>
              <a:rPr lang="zh-TW" altLang="en-US" dirty="0" smtClean="0"/>
              <a:t> 第三層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第四層</a:t>
            </a:r>
            <a:endParaRPr lang="en-US" altLang="zh-TW" dirty="0" smtClean="0"/>
          </a:p>
          <a:p>
            <a:pPr lvl="4"/>
            <a:r>
              <a:rPr lang="zh-TW" altLang="en-US" dirty="0" smtClean="0"/>
              <a:t>第五層</a:t>
            </a:r>
            <a:endParaRPr dirty="0"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79388" y="6524625"/>
            <a:ext cx="1904999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734175" y="6524625"/>
            <a:ext cx="2230437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16263" y="6524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20"/>
              </a:spcBef>
              <a:buNone/>
              <a:defRPr sz="1100" b="0" i="1" u="none" strike="noStrike" cap="none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區段標題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r>
              <a:rPr lang="zh-TW" altLang="en-US" dirty="0" smtClean="0"/>
              <a:t>按一下</a:t>
            </a:r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1" hasCustomPrompt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Font typeface="Noto Sans Symbols"/>
              <a:buNone/>
              <a:defRPr sz="2000" b="1" i="0" u="none" strike="noStrike" cap="none">
                <a:solidFill>
                  <a:srgbClr val="CC99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rgbClr val="FFCC66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rgbClr val="FFCC66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r>
              <a:rPr lang="zh-TW" altLang="en-US" dirty="0" smtClean="0"/>
              <a:t>按一下</a:t>
            </a:r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179388" y="6524625"/>
            <a:ext cx="1904999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16263" y="6524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20"/>
              </a:spcBef>
              <a:buNone/>
              <a:defRPr sz="1100" i="1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734175" y="6524625"/>
            <a:ext cx="2230437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‹#›</a:t>
            </a:fld>
            <a:endParaRPr lang="en-US" sz="1200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含標題的圖片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rgbClr val="FFC81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5F5F5F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rgbClr val="FFCC66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FFCC66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FFCC66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5F5F5F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FFCC66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179388" y="6524625"/>
            <a:ext cx="1904999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3116263" y="6524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20"/>
              </a:spcBef>
              <a:buNone/>
              <a:defRPr sz="1100" i="1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6734175" y="6524625"/>
            <a:ext cx="2230437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‹#›</a:t>
            </a:fld>
            <a:r>
              <a:rPr lang="en-US" sz="12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 /32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標題及直排文字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755650" y="188913"/>
            <a:ext cx="838834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FFC81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 rot="5400000">
            <a:off x="1727994" y="-711993"/>
            <a:ext cx="5688011" cy="8785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48590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9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6680" algn="l" rtl="0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ct val="8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1919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37160" algn="l" rtl="0"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ct val="59999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67639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67639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6764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6764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179388" y="6524625"/>
            <a:ext cx="1904999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3116263" y="6524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20"/>
              </a:spcBef>
              <a:buNone/>
              <a:defRPr sz="1100" i="1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6734175" y="6524625"/>
            <a:ext cx="2230437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‹#›</a:t>
            </a:fld>
            <a:r>
              <a:rPr lang="en-US" sz="12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 /32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直排標題及文字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 rot="5400000">
            <a:off x="4856163" y="2236787"/>
            <a:ext cx="6335711" cy="22399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FFC81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 rot="5400000">
            <a:off x="297657" y="70644"/>
            <a:ext cx="6335711" cy="657224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48590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9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6680" algn="l" rtl="0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ct val="8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1919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37160" algn="l" rtl="0"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ct val="59999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67639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67639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6764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6764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179388" y="6524625"/>
            <a:ext cx="1904999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3116263" y="6524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20"/>
              </a:spcBef>
              <a:buNone/>
              <a:defRPr sz="1100" i="1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6734175" y="6524625"/>
            <a:ext cx="2230437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‹#›</a:t>
            </a:fld>
            <a:r>
              <a:rPr lang="en-US" sz="12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 /32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07950" y="83658"/>
            <a:ext cx="8928100" cy="692149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755650" y="188913"/>
            <a:ext cx="838834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FFC81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179388" y="836612"/>
            <a:ext cx="8785225" cy="568801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48590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9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6680" algn="l" rtl="0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ct val="8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1919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37160" algn="l" rtl="0"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ct val="59999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67639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67639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6764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6764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lvl="1"/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179388" y="6524625"/>
            <a:ext cx="1904999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3116263" y="6524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20"/>
              </a:spcBef>
              <a:buNone/>
              <a:defRPr sz="1100" b="0" i="1" u="none" strike="noStrike" cap="none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734175" y="6524625"/>
            <a:ext cx="2230437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‹#›</a:t>
            </a:fld>
            <a:endParaRPr lang="en-US" sz="11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107950" y="6488112"/>
            <a:ext cx="8856662" cy="36512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7" name="Shape 17" descr="comp-man-transparent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0"/>
            <a:ext cx="776287" cy="83661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6" r:id="rId4"/>
    <p:sldLayoutId id="2147483657" r:id="rId5"/>
    <p:sldLayoutId id="2147483658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marR="0" lvl="0" indent="-165100" algn="l" rtl="0">
        <a:lnSpc>
          <a:spcPct val="100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p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L="594360" marR="0" lvl="1" indent="0" algn="l" rtl="0">
        <a:lnSpc>
          <a:spcPct val="100000"/>
        </a:lnSpc>
        <a:spcBef>
          <a:spcPts val="0"/>
        </a:spcBef>
        <a:spcAft>
          <a:spcPts val="0"/>
        </a:spcAft>
        <a:buFont typeface="Wingdings" panose="05000000000000000000" pitchFamily="2" charset="2"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rg/ryu/blob/master/ryu/topology/api.py" TargetMode="External"/><Relationship Id="rId2" Type="http://schemas.openxmlformats.org/officeDocument/2006/relationships/hyperlink" Target="https://ryu.readthedocs.io/en/latest/api_ref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pi.onosproject.org/1.15.0/apidoc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 3 Recall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Packet-out defined in </a:t>
            </a:r>
            <a:r>
              <a:rPr lang="en-US" altLang="zh-TW" dirty="0" err="1" smtClean="0"/>
              <a:t>OpenFlow</a:t>
            </a:r>
            <a:r>
              <a:rPr lang="en-US" altLang="zh-TW" dirty="0" smtClean="0"/>
              <a:t> 1.3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Make sure to Packet-out </a:t>
            </a:r>
            <a:r>
              <a:rPr lang="en-US" altLang="zh-TW" dirty="0" smtClean="0"/>
              <a:t>when you send Flow-mod</a:t>
            </a:r>
          </a:p>
          <a:p>
            <a:pPr lvl="1"/>
            <a:r>
              <a:rPr lang="en-US" altLang="zh-TW" dirty="0" smtClean="0"/>
              <a:t>Since flow modification message only </a:t>
            </a:r>
            <a:r>
              <a:rPr lang="en-US" altLang="zh-TW" dirty="0"/>
              <a:t>install flow </a:t>
            </a:r>
            <a:r>
              <a:rPr lang="en-US" altLang="zh-TW" dirty="0" smtClean="0"/>
              <a:t>rule on the switch</a:t>
            </a:r>
          </a:p>
          <a:p>
            <a:pPr marL="594360" lvl="1" indent="0">
              <a:buNone/>
            </a:pPr>
            <a:r>
              <a:rPr lang="en-US" altLang="zh-TW" dirty="0" smtClean="0"/>
              <a:t>						            </a:t>
            </a:r>
            <a:r>
              <a:rPr lang="en-US" altLang="zh-TW" dirty="0" smtClean="0">
                <a:solidFill>
                  <a:srgbClr val="FF0000"/>
                </a:solidFill>
              </a:rPr>
              <a:t>… without buffer ID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r>
              <a:rPr lang="en-US" altLang="zh-TW" dirty="0" smtClean="0"/>
              <a:t>Flow modification messages with buffer ID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80062"/>
            <a:ext cx="9144000" cy="101353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36071"/>
            <a:ext cx="9144000" cy="1441982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496996" y="6216846"/>
            <a:ext cx="3467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Refer from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</a:rPr>
              <a:t>OpenFlow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 specification v1.3.0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23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Compile, Install and Activate ONOS Application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Compile ONOS application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Run ONOS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Install and activate ONOS application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Note:</a:t>
            </a:r>
            <a:r>
              <a:rPr lang="zh-TW" altLang="en-US" dirty="0" smtClean="0"/>
              <a:t> </a:t>
            </a:r>
            <a:r>
              <a:rPr lang="en-US" altLang="zh-TW" dirty="0" smtClean="0"/>
              <a:t>By using an </a:t>
            </a:r>
            <a:r>
              <a:rPr lang="en-US" altLang="zh-TW" dirty="0"/>
              <a:t>exclamation mark </a:t>
            </a:r>
            <a:r>
              <a:rPr lang="en-US" altLang="zh-TW" dirty="0" smtClean="0"/>
              <a:t>with `install` </a:t>
            </a:r>
            <a:r>
              <a:rPr lang="en-US" altLang="zh-TW" dirty="0"/>
              <a:t>parameter, the application will be activated immediately after being installed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14251" y="1300033"/>
            <a:ext cx="8450361" cy="672867"/>
            <a:chOff x="4612118" y="1852677"/>
            <a:chExt cx="3530601" cy="762650"/>
          </a:xfrm>
        </p:grpSpPr>
        <p:sp>
          <p:nvSpPr>
            <p:cNvPr id="6" name="文字方塊 5"/>
            <p:cNvSpPr txBox="1"/>
            <p:nvPr/>
          </p:nvSpPr>
          <p:spPr>
            <a:xfrm>
              <a:off x="4612118" y="1852677"/>
              <a:ext cx="3530601" cy="76265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$ 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cd &lt;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artifactId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&gt;</a:t>
              </a:r>
            </a:p>
            <a:p>
              <a:pPr marL="177800"/>
              <a:r>
                <a:rPr lang="en-US" altLang="zh-TW" sz="1800" dirty="0" smtClean="0">
                  <a:latin typeface="Comic Sans MS" panose="030F0702030302020204" pitchFamily="66" charset="0"/>
                </a:rPr>
                <a:t>$ 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mvn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 clean install -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DskipTests</a:t>
              </a:r>
              <a:endParaRPr lang="en-US" altLang="zh-TW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4612118" y="1852677"/>
              <a:ext cx="3530601" cy="76265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514251" y="3045707"/>
            <a:ext cx="8450361" cy="395869"/>
            <a:chOff x="4612118" y="1852677"/>
            <a:chExt cx="3530601" cy="448691"/>
          </a:xfrm>
        </p:grpSpPr>
        <p:sp>
          <p:nvSpPr>
            <p:cNvPr id="9" name="文字方塊 8"/>
            <p:cNvSpPr txBox="1"/>
            <p:nvPr/>
          </p:nvSpPr>
          <p:spPr>
            <a:xfrm>
              <a:off x="4612118" y="1852677"/>
              <a:ext cx="3530601" cy="448691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 smtClean="0">
                  <a:latin typeface="Comic Sans MS" panose="030F0702030302020204" pitchFamily="66" charset="0"/>
                </a:rPr>
                <a:t>$ ok clean</a:t>
              </a:r>
              <a:endParaRPr lang="en-US" altLang="zh-TW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4612118" y="1852677"/>
              <a:ext cx="3530601" cy="44869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514251" y="4397910"/>
            <a:ext cx="8516538" cy="672867"/>
            <a:chOff x="4612118" y="1852677"/>
            <a:chExt cx="3530601" cy="502505"/>
          </a:xfrm>
        </p:grpSpPr>
        <p:sp>
          <p:nvSpPr>
            <p:cNvPr id="12" name="文字方塊 11"/>
            <p:cNvSpPr txBox="1"/>
            <p:nvPr/>
          </p:nvSpPr>
          <p:spPr>
            <a:xfrm>
              <a:off x="4612118" y="1852677"/>
              <a:ext cx="3530601" cy="502505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 smtClean="0">
                  <a:latin typeface="Comic Sans MS" panose="030F0702030302020204" pitchFamily="66" charset="0"/>
                </a:rPr>
                <a:t>$ 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onos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-app localhost reinstall! 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t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arget/&lt;package&gt;-&lt;version&gt;.oar</a:t>
              </a:r>
            </a:p>
            <a:p>
              <a:pPr marL="177800"/>
              <a:endParaRPr lang="en-US" altLang="zh-TW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13" name="圓角矩形 12"/>
            <p:cNvSpPr/>
            <p:nvPr/>
          </p:nvSpPr>
          <p:spPr>
            <a:xfrm>
              <a:off x="4612118" y="1852677"/>
              <a:ext cx="3530601" cy="44869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164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app deactivate </a:t>
            </a:r>
            <a:r>
              <a:rPr lang="en-US" altLang="zh-TW" dirty="0" err="1">
                <a:latin typeface="Comic Sans MS" panose="030F0702030302020204" pitchFamily="66" charset="0"/>
              </a:rPr>
              <a:t>fwd</a:t>
            </a:r>
            <a:endParaRPr lang="en-US" altLang="zh-TW" dirty="0">
              <a:latin typeface="Comic Sans MS" panose="030F0702030302020204" pitchFamily="66" charset="0"/>
            </a:endParaRPr>
          </a:p>
          <a:p>
            <a:r>
              <a:rPr lang="en-US" altLang="zh-TW" dirty="0" smtClean="0">
                <a:latin typeface="Comic Sans MS" panose="030F0702030302020204" pitchFamily="66" charset="0"/>
              </a:rPr>
              <a:t>tools/test/bin/</a:t>
            </a:r>
            <a:r>
              <a:rPr lang="en-US" altLang="zh-TW" dirty="0" err="1" smtClean="0">
                <a:latin typeface="Comic Sans MS" panose="030F0702030302020204" pitchFamily="66" charset="0"/>
              </a:rPr>
              <a:t>onos</a:t>
            </a:r>
            <a:r>
              <a:rPr lang="en-US" altLang="zh-TW" dirty="0" smtClean="0">
                <a:latin typeface="Comic Sans MS" panose="030F0702030302020204" pitchFamily="66" charset="0"/>
              </a:rPr>
              <a:t> localhost</a:t>
            </a:r>
          </a:p>
          <a:p>
            <a:r>
              <a:rPr lang="en-US" altLang="zh-TW" dirty="0" smtClean="0">
                <a:latin typeface="Comic Sans MS" panose="030F0702030302020204" pitchFamily="66" charset="0"/>
              </a:rPr>
              <a:t>cd $ONOS_ROOT/tools/package/archetypes/app</a:t>
            </a:r>
          </a:p>
          <a:p>
            <a:r>
              <a:rPr lang="en-US" altLang="zh-TW" dirty="0" err="1" smtClean="0">
                <a:latin typeface="Comic Sans MS" panose="030F0702030302020204" pitchFamily="66" charset="0"/>
              </a:rPr>
              <a:t>onos</a:t>
            </a:r>
            <a:r>
              <a:rPr lang="en-US" altLang="zh-TW" dirty="0" smtClean="0">
                <a:latin typeface="Comic Sans MS" panose="030F0702030302020204" pitchFamily="66" charset="0"/>
              </a:rPr>
              <a:t>-app localhost reinstall! target/app-1.0-SNAPSHOT.oar</a:t>
            </a:r>
          </a:p>
          <a:p>
            <a:r>
              <a:rPr lang="en-US" altLang="zh-TW" dirty="0">
                <a:latin typeface="Comic Sans MS" panose="030F0702030302020204" pitchFamily="66" charset="0"/>
              </a:rPr>
              <a:t>$ </a:t>
            </a:r>
            <a:r>
              <a:rPr lang="en-US" altLang="zh-TW" dirty="0" err="1">
                <a:latin typeface="Comic Sans MS" panose="030F0702030302020204" pitchFamily="66" charset="0"/>
              </a:rPr>
              <a:t>mvn</a:t>
            </a:r>
            <a:r>
              <a:rPr lang="en-US" altLang="zh-TW" dirty="0">
                <a:latin typeface="Comic Sans MS" panose="030F0702030302020204" pitchFamily="66" charset="0"/>
              </a:rPr>
              <a:t> clean install -</a:t>
            </a:r>
            <a:r>
              <a:rPr lang="en-US" altLang="zh-TW" dirty="0" err="1">
                <a:latin typeface="Comic Sans MS" panose="030F0702030302020204" pitchFamily="66" charset="0"/>
              </a:rPr>
              <a:t>DskipTests</a:t>
            </a:r>
            <a:endParaRPr lang="en-US" altLang="zh-TW">
              <a:latin typeface="Comic Sans MS" panose="030F0702030302020204" pitchFamily="66" charset="0"/>
            </a:endParaRPr>
          </a:p>
          <a:p>
            <a:endParaRPr lang="en-US" altLang="zh-TW" dirty="0">
              <a:latin typeface="Comic Sans MS" panose="030F0702030302020204" pitchFamily="66" charset="0"/>
            </a:endParaRPr>
          </a:p>
          <a:p>
            <a:r>
              <a:rPr lang="en-US" altLang="zh-TW" dirty="0"/>
              <a:t>http://localhost:8181/onos/ui </a:t>
            </a:r>
            <a:endParaRPr lang="en-US" altLang="zh-TW" dirty="0">
              <a:latin typeface="Comic Sans MS" panose="030F0702030302020204" pitchFamily="66" charset="0"/>
            </a:endParaRP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404533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Demonstration (I)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Using </a:t>
            </a:r>
            <a:r>
              <a:rPr lang="en-US" altLang="zh-TW" dirty="0" err="1" smtClean="0"/>
              <a:t>Mininet</a:t>
            </a:r>
            <a:r>
              <a:rPr lang="zh-TW" altLang="en-US" dirty="0"/>
              <a:t> </a:t>
            </a:r>
            <a:r>
              <a:rPr lang="en-US" altLang="zh-TW" dirty="0" smtClean="0"/>
              <a:t>tree topology with depth in 2</a:t>
            </a:r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444582" y="1351889"/>
            <a:ext cx="8520030" cy="395870"/>
            <a:chOff x="4583010" y="1852676"/>
            <a:chExt cx="3559709" cy="448692"/>
          </a:xfrm>
        </p:grpSpPr>
        <p:sp>
          <p:nvSpPr>
            <p:cNvPr id="7" name="文字方塊 6"/>
            <p:cNvSpPr txBox="1"/>
            <p:nvPr/>
          </p:nvSpPr>
          <p:spPr>
            <a:xfrm>
              <a:off x="4583010" y="1852676"/>
              <a:ext cx="3530601" cy="448691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$ 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sudo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 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mn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 --controller=remote --topo=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tree,depth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=2</a:t>
              </a: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4612118" y="1852677"/>
              <a:ext cx="3530601" cy="44869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32037" y="2572012"/>
            <a:ext cx="6079926" cy="312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9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Demonstration (II)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Ping from h1 to h3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ONOS log</a:t>
            </a:r>
          </a:p>
          <a:p>
            <a:pPr lvl="1"/>
            <a:r>
              <a:rPr lang="en-US" altLang="zh-TW" dirty="0" smtClean="0"/>
              <a:t>Only devices connected source hosts would send Packet-in</a:t>
            </a:r>
          </a:p>
          <a:p>
            <a:pPr lvl="1"/>
            <a:r>
              <a:rPr lang="en-US" altLang="zh-TW" dirty="0" smtClean="0"/>
              <a:t>Flow rules would be installed on devices in the following path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88"/>
          <a:stretch/>
        </p:blipFill>
        <p:spPr>
          <a:xfrm>
            <a:off x="1" y="3467848"/>
            <a:ext cx="9143999" cy="2398627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</a:blip>
          <a:srcRect l="5658" t="4641" r="1136" b="4497"/>
          <a:stretch/>
        </p:blipFill>
        <p:spPr>
          <a:xfrm>
            <a:off x="5206815" y="836610"/>
            <a:ext cx="3756844" cy="1884423"/>
          </a:xfrm>
          <a:prstGeom prst="rect">
            <a:avLst/>
          </a:prstGeom>
        </p:spPr>
      </p:pic>
      <p:grpSp>
        <p:nvGrpSpPr>
          <p:cNvPr id="13" name="群組 12"/>
          <p:cNvGrpSpPr/>
          <p:nvPr/>
        </p:nvGrpSpPr>
        <p:grpSpPr>
          <a:xfrm>
            <a:off x="514251" y="1351889"/>
            <a:ext cx="4695427" cy="395869"/>
            <a:chOff x="4612118" y="1852677"/>
            <a:chExt cx="3530601" cy="448691"/>
          </a:xfrm>
        </p:grpSpPr>
        <p:sp>
          <p:nvSpPr>
            <p:cNvPr id="14" name="文字方塊 13"/>
            <p:cNvSpPr txBox="1"/>
            <p:nvPr/>
          </p:nvSpPr>
          <p:spPr>
            <a:xfrm>
              <a:off x="4612118" y="1852677"/>
              <a:ext cx="3530601" cy="448691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 err="1">
                  <a:latin typeface="Comic Sans MS" panose="030F0702030302020204" pitchFamily="66" charset="0"/>
                </a:rPr>
                <a:t>m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ininet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&gt; h1 ping h3</a:t>
              </a:r>
              <a:endParaRPr lang="en-US" altLang="zh-TW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15" name="圓角矩形 14"/>
            <p:cNvSpPr/>
            <p:nvPr/>
          </p:nvSpPr>
          <p:spPr>
            <a:xfrm>
              <a:off x="4612118" y="1852677"/>
              <a:ext cx="3530601" cy="44869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54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Demonstration (III)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Capture </a:t>
            </a:r>
            <a:r>
              <a:rPr lang="en-US" altLang="zh-TW" dirty="0" err="1" smtClean="0"/>
              <a:t>OpenFlow</a:t>
            </a:r>
            <a:r>
              <a:rPr lang="en-US" altLang="zh-TW" dirty="0" smtClean="0"/>
              <a:t> packets from Loopback interface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41"/>
          <a:stretch/>
        </p:blipFill>
        <p:spPr>
          <a:xfrm>
            <a:off x="-1" y="1389467"/>
            <a:ext cx="9144002" cy="99234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798" y="4408376"/>
            <a:ext cx="7112201" cy="203205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"/>
          <a:stretch/>
        </p:blipFill>
        <p:spPr>
          <a:xfrm>
            <a:off x="-1" y="2381809"/>
            <a:ext cx="7112202" cy="2026567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 flipH="1">
            <a:off x="4677295" y="1889760"/>
            <a:ext cx="2412738" cy="49204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>
            <a:off x="7849393" y="2106532"/>
            <a:ext cx="311957" cy="230184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084491" y="1805568"/>
            <a:ext cx="1643872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084491" y="1954132"/>
            <a:ext cx="1643872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/>
          <p:cNvCxnSpPr/>
          <p:nvPr/>
        </p:nvCxnSpPr>
        <p:spPr>
          <a:xfrm>
            <a:off x="1158240" y="4408374"/>
            <a:ext cx="13355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3200400" y="6440290"/>
            <a:ext cx="12275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5180416" y="2637209"/>
            <a:ext cx="2668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 smtClean="0">
                <a:solidFill>
                  <a:srgbClr val="FF0000"/>
                </a:solidFill>
              </a:rPr>
              <a:t>Each ICMP request and reply only trigger one Packet-in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9388" y="1395009"/>
            <a:ext cx="1904336" cy="2342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99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Demonstration (IV)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Forwarding packets in data plane is much faster than installing flow rules in controller plane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err="1" smtClean="0"/>
              <a:t>Pingall</a:t>
            </a:r>
            <a:r>
              <a:rPr lang="en-US" altLang="zh-TW" dirty="0" smtClean="0"/>
              <a:t> in </a:t>
            </a:r>
            <a:r>
              <a:rPr lang="en-US" altLang="zh-TW" dirty="0" err="1" smtClean="0"/>
              <a:t>Mininet</a:t>
            </a:r>
            <a:r>
              <a:rPr lang="en-US" altLang="zh-TW" dirty="0" smtClean="0"/>
              <a:t> only take one ICMP packet into consideration</a:t>
            </a:r>
          </a:p>
          <a:p>
            <a:pPr lvl="1"/>
            <a:r>
              <a:rPr lang="en-US" altLang="zh-TW" dirty="0" smtClean="0"/>
              <a:t>Thus, </a:t>
            </a:r>
            <a:r>
              <a:rPr lang="en-US" altLang="zh-TW" dirty="0" err="1" smtClean="0"/>
              <a:t>pingall</a:t>
            </a:r>
            <a:r>
              <a:rPr lang="en-US" altLang="zh-TW" dirty="0" smtClean="0"/>
              <a:t> would not work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Use ping to test your program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87" y="1671095"/>
            <a:ext cx="7941425" cy="247183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1287" y="3680616"/>
            <a:ext cx="5943600" cy="2263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r="5334"/>
          <a:stretch/>
        </p:blipFill>
        <p:spPr>
          <a:xfrm>
            <a:off x="0" y="5165418"/>
            <a:ext cx="9144000" cy="841999"/>
          </a:xfrm>
          <a:prstGeom prst="rect">
            <a:avLst/>
          </a:prstGeom>
        </p:spPr>
      </p:pic>
      <p:cxnSp>
        <p:nvCxnSpPr>
          <p:cNvPr id="9" name="直線接點 8"/>
          <p:cNvCxnSpPr/>
          <p:nvPr/>
        </p:nvCxnSpPr>
        <p:spPr>
          <a:xfrm>
            <a:off x="4594166" y="5455778"/>
            <a:ext cx="13355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4751599" y="6216846"/>
            <a:ext cx="4213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Refer from GitHub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</a:rPr>
              <a:t>mininet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</a:rPr>
              <a:t>mininet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 - mininet/net.py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83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Hints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Since forwarding packets </a:t>
            </a:r>
            <a:r>
              <a:rPr lang="en-US" altLang="zh-TW" dirty="0"/>
              <a:t>in data plane is much faster than installing flow rules in controller plane</a:t>
            </a:r>
          </a:p>
          <a:p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Install flow rules on network devices from destination to source in the path</a:t>
            </a:r>
          </a:p>
          <a:p>
            <a:pPr lvl="1"/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Do not Packet-out when installing flow rules</a:t>
            </a:r>
          </a:p>
          <a:p>
            <a:pPr lvl="1"/>
            <a:r>
              <a:rPr lang="en-US" altLang="zh-TW" dirty="0" smtClean="0"/>
              <a:t>Or the packet which triggers Packet-in would reach the next device before the flow rule successfully installed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first packet </a:t>
            </a:r>
            <a:r>
              <a:rPr lang="en-US" altLang="zh-TW" dirty="0" smtClean="0"/>
              <a:t>is inevitably lost due to timeout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dirty="0" smtClean="0"/>
              <a:t>That is why always two packet loss in every ping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73714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Project 4 Requirements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Reference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252018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Reference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Path Service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18</a:t>
            </a:fld>
            <a:endParaRPr lang="en-US" sz="1200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187085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Ryu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Ryu</a:t>
            </a:r>
            <a:r>
              <a:rPr lang="en-US" altLang="zh-TW" dirty="0" smtClean="0"/>
              <a:t> API Reference</a:t>
            </a:r>
          </a:p>
          <a:p>
            <a:pPr lvl="2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ryu.readthedocs.io/en/latest/api_ref.html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Ryu</a:t>
            </a:r>
            <a:r>
              <a:rPr lang="en-US" altLang="zh-TW" dirty="0" smtClean="0"/>
              <a:t> GitHub – ryu/ryu/topology/api.py</a:t>
            </a:r>
          </a:p>
          <a:p>
            <a:pPr lvl="2"/>
            <a:r>
              <a:rPr lang="en-US" altLang="zh-TW" dirty="0">
                <a:hlinkClick r:id="rId3"/>
              </a:rPr>
              <a:t>https://github.com/osrg/ryu/blob/master/ryu/topology/api.py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ONOS</a:t>
            </a:r>
          </a:p>
          <a:p>
            <a:pPr lvl="1"/>
            <a:r>
              <a:rPr lang="en-US" altLang="zh-TW" dirty="0" smtClean="0"/>
              <a:t>ONOS Java API 1.15.0</a:t>
            </a:r>
          </a:p>
          <a:p>
            <a:pPr lvl="2"/>
            <a:r>
              <a:rPr lang="en-US" altLang="zh-TW" dirty="0">
                <a:hlinkClick r:id="rId4"/>
              </a:rPr>
              <a:t>http://api.onosproject.org/1.15.0/apidocs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ONOS </a:t>
            </a:r>
            <a:r>
              <a:rPr lang="en-US" altLang="zh-TW" dirty="0" err="1" smtClean="0"/>
              <a:t>TopologyService.getGraph</a:t>
            </a:r>
            <a:r>
              <a:rPr lang="en-US" altLang="zh-TW" dirty="0" smtClean="0"/>
              <a:t>() would return the topology graph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DO NOT </a:t>
            </a:r>
            <a:r>
              <a:rPr lang="en-US" altLang="zh-TW" dirty="0" smtClean="0"/>
              <a:t>use ONOS built-in APIs to find paths (e.g. </a:t>
            </a:r>
            <a:r>
              <a:rPr lang="en-US" altLang="zh-TW" dirty="0" err="1" smtClean="0"/>
              <a:t>TopologyService.getPath</a:t>
            </a:r>
            <a:r>
              <a:rPr lang="en-US" altLang="zh-TW" dirty="0" smtClean="0"/>
              <a:t>())</a:t>
            </a:r>
          </a:p>
          <a:p>
            <a:pPr lvl="1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179691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Project 4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anchor="ctr" anchorCtr="0"/>
          <a:lstStyle/>
          <a:p>
            <a:r>
              <a:rPr lang="en-US" altLang="zh-TW" dirty="0" smtClean="0"/>
              <a:t>Path Service</a:t>
            </a:r>
            <a:endParaRPr lang="en-US" altLang="zh-TW" dirty="0"/>
          </a:p>
        </p:txBody>
      </p:sp>
      <p:graphicFrame>
        <p:nvGraphicFramePr>
          <p:cNvPr id="4" name="Shape 107"/>
          <p:cNvGraphicFramePr/>
          <p:nvPr>
            <p:extLst>
              <p:ext uri="{D42A27DB-BD31-4B8C-83A1-F6EECF244321}">
                <p14:modId xmlns:p14="http://schemas.microsoft.com/office/powerpoint/2010/main" val="2179861890"/>
              </p:ext>
            </p:extLst>
          </p:nvPr>
        </p:nvGraphicFramePr>
        <p:xfrm>
          <a:off x="1331640" y="5108623"/>
          <a:ext cx="6480725" cy="1080000"/>
        </p:xfrm>
        <a:graphic>
          <a:graphicData uri="http://schemas.openxmlformats.org/drawingml/2006/table">
            <a:tbl>
              <a:tblPr firstRow="1" bandRow="1">
                <a:noFill/>
                <a:tableStyleId>{341C0FF5-F7A0-49E4-AF44-5FBE3C1C352F}</a:tableStyleId>
              </a:tblPr>
              <a:tblGrid>
                <a:gridCol w="23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800" b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Date: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800" b="0" u="none" strike="noStrike" cap="non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2019/04/11 (Thu.)</a:t>
                      </a:r>
                      <a:endParaRPr lang="en-US" sz="2800" b="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800" b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Deadline: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800" b="0" u="none" strike="noStrike" cap="non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2019/04/28 (Sun.)</a:t>
                      </a:r>
                      <a:endParaRPr lang="en-US" sz="2800" b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64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Submit to e3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Files</a:t>
            </a:r>
          </a:p>
          <a:p>
            <a:pPr lvl="1"/>
            <a:r>
              <a:rPr lang="en-US" altLang="zh-TW" dirty="0" smtClean="0"/>
              <a:t>All files of your application</a:t>
            </a:r>
          </a:p>
          <a:p>
            <a:r>
              <a:rPr lang="en-US" altLang="zh-TW" dirty="0" smtClean="0"/>
              <a:t>Submit </a:t>
            </a:r>
          </a:p>
          <a:p>
            <a:pPr lvl="1"/>
            <a:r>
              <a:rPr lang="en-US" altLang="zh-TW" dirty="0" smtClean="0"/>
              <a:t>Upload “.zip” file </a:t>
            </a:r>
            <a:r>
              <a:rPr lang="en-US" altLang="zh-TW" dirty="0"/>
              <a:t>to </a:t>
            </a:r>
            <a:r>
              <a:rPr lang="en-US" altLang="zh-TW" dirty="0" smtClean="0"/>
              <a:t>e3</a:t>
            </a:r>
          </a:p>
          <a:p>
            <a:pPr lvl="2"/>
            <a:r>
              <a:rPr lang="en-US" altLang="zh-TW" dirty="0" smtClean="0"/>
              <a:t>Named: </a:t>
            </a:r>
            <a:r>
              <a:rPr lang="en-US" altLang="zh-TW" b="1" dirty="0" smtClean="0">
                <a:solidFill>
                  <a:srgbClr val="FF0000"/>
                </a:solidFill>
              </a:rPr>
              <a:t>project4_studentID.zip</a:t>
            </a:r>
          </a:p>
          <a:p>
            <a:pPr lvl="1"/>
            <a:r>
              <a:rPr lang="en-US" altLang="zh-TW" dirty="0" smtClean="0"/>
              <a:t>Wrong file name or format would not be scored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20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334258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Hints for Demo Scenario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Finding paths</a:t>
            </a:r>
          </a:p>
          <a:p>
            <a:pPr lvl="1"/>
            <a:r>
              <a:rPr lang="en-US" altLang="zh-TW" dirty="0" smtClean="0"/>
              <a:t>Your application should be able to deal with loops in the topology</a:t>
            </a:r>
          </a:p>
          <a:p>
            <a:endParaRPr lang="en-US" altLang="zh-TW" dirty="0"/>
          </a:p>
          <a:p>
            <a:r>
              <a:rPr lang="en-US" altLang="zh-TW" dirty="0" smtClean="0"/>
              <a:t>Proactive installing flow rules</a:t>
            </a:r>
          </a:p>
          <a:p>
            <a:pPr lvl="1"/>
            <a:r>
              <a:rPr lang="en-US" altLang="zh-TW" dirty="0" smtClean="0"/>
              <a:t>Please check if only two Packet-in are captured from Wireshark instead of logging</a:t>
            </a:r>
          </a:p>
          <a:p>
            <a:pPr lvl="2"/>
            <a:r>
              <a:rPr lang="en-US" altLang="zh-TW" dirty="0" smtClean="0"/>
              <a:t>Since controller like ONOS would abstract some operations below</a:t>
            </a:r>
          </a:p>
          <a:p>
            <a:pPr lvl="1"/>
            <a:r>
              <a:rPr lang="en-US" altLang="zh-TW" dirty="0" smtClean="0"/>
              <a:t>Probably do not set timeout too short in case that switches trigger another Packet-in after flow rules timeout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21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2020269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Thank you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Q &amp; 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22</a:t>
            </a:fld>
            <a:endParaRPr lang="en-US" sz="1200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308154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Ryu</a:t>
            </a:r>
            <a:r>
              <a:rPr lang="en-US" altLang="zh-TW" dirty="0" smtClean="0"/>
              <a:t> – What Should an SDN Application do?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Request Packet-in</a:t>
            </a:r>
          </a:p>
          <a:p>
            <a:pPr lvl="1"/>
            <a:r>
              <a:rPr lang="en-US" altLang="zh-TW" dirty="0" err="1" smtClean="0"/>
              <a:t>switch_features_handler</a:t>
            </a:r>
            <a:r>
              <a:rPr lang="en-US" altLang="zh-TW" dirty="0" smtClean="0"/>
              <a:t>()</a:t>
            </a:r>
          </a:p>
          <a:p>
            <a:endParaRPr lang="en-US" altLang="zh-TW" dirty="0"/>
          </a:p>
          <a:p>
            <a:r>
              <a:rPr lang="en-US" altLang="zh-TW" dirty="0" smtClean="0"/>
              <a:t>Handle Packet-in</a:t>
            </a:r>
          </a:p>
          <a:p>
            <a:pPr lvl="1"/>
            <a:r>
              <a:rPr lang="en-US" altLang="zh-TW" dirty="0" smtClean="0"/>
              <a:t>_</a:t>
            </a:r>
            <a:r>
              <a:rPr lang="en-US" altLang="zh-TW" dirty="0" err="1" smtClean="0"/>
              <a:t>packet_in_handler</a:t>
            </a:r>
            <a:r>
              <a:rPr lang="en-US" altLang="zh-TW" dirty="0" smtClean="0"/>
              <a:t>()</a:t>
            </a:r>
          </a:p>
          <a:p>
            <a:endParaRPr lang="en-US" altLang="zh-TW" dirty="0"/>
          </a:p>
          <a:p>
            <a:r>
              <a:rPr lang="en-US" altLang="zh-TW" dirty="0" smtClean="0"/>
              <a:t>Packet-out</a:t>
            </a:r>
          </a:p>
          <a:p>
            <a:pPr lvl="1"/>
            <a:r>
              <a:rPr lang="en-US" altLang="zh-TW" dirty="0" err="1" smtClean="0"/>
              <a:t>OFPPacketOut</a:t>
            </a:r>
            <a:r>
              <a:rPr lang="en-US" altLang="zh-TW" dirty="0" smtClean="0"/>
              <a:t>()</a:t>
            </a:r>
          </a:p>
          <a:p>
            <a:endParaRPr lang="en-US" altLang="zh-TW" dirty="0"/>
          </a:p>
          <a:p>
            <a:r>
              <a:rPr lang="en-US" altLang="zh-TW" dirty="0" smtClean="0"/>
              <a:t>Flow-mod</a:t>
            </a:r>
          </a:p>
          <a:p>
            <a:pPr lvl="1"/>
            <a:r>
              <a:rPr lang="en-US" altLang="zh-TW" dirty="0" err="1" smtClean="0"/>
              <a:t>add_flow</a:t>
            </a:r>
            <a:r>
              <a:rPr lang="en-US" altLang="zh-TW" dirty="0" smtClean="0"/>
              <a:t>()   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</a:rPr>
              <a:t>OFPFlowMod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240789" y="6216846"/>
            <a:ext cx="2723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Refer from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</a:rPr>
              <a:t>Ryu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 SimpleSwitch13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96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ONOS – What Should an SDN Application do?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Request Packet-in</a:t>
            </a:r>
          </a:p>
          <a:p>
            <a:pPr lvl="1"/>
            <a:r>
              <a:rPr lang="en-US" altLang="zh-TW" dirty="0" err="1" smtClean="0"/>
              <a:t>requestIntercepts</a:t>
            </a:r>
            <a:r>
              <a:rPr lang="en-US" altLang="zh-TW" dirty="0" smtClean="0"/>
              <a:t>()</a:t>
            </a:r>
          </a:p>
          <a:p>
            <a:endParaRPr lang="en-US" altLang="zh-TW" dirty="0"/>
          </a:p>
          <a:p>
            <a:r>
              <a:rPr lang="en-US" altLang="zh-TW" dirty="0" smtClean="0"/>
              <a:t>Handle Packet-in</a:t>
            </a:r>
          </a:p>
          <a:p>
            <a:pPr lvl="1"/>
            <a:r>
              <a:rPr lang="en-US" altLang="zh-TW" dirty="0" err="1" smtClean="0"/>
              <a:t>PacketProcessor</a:t>
            </a:r>
            <a:r>
              <a:rPr lang="en-US" altLang="zh-TW" dirty="0" smtClean="0"/>
              <a:t>{process()}</a:t>
            </a:r>
          </a:p>
          <a:p>
            <a:endParaRPr lang="en-US" altLang="zh-TW" dirty="0"/>
          </a:p>
          <a:p>
            <a:r>
              <a:rPr lang="en-US" altLang="zh-TW" dirty="0" smtClean="0"/>
              <a:t>Packet-out</a:t>
            </a:r>
          </a:p>
          <a:p>
            <a:pPr lvl="1"/>
            <a:r>
              <a:rPr lang="en-US" altLang="zh-TW" dirty="0" err="1" smtClean="0"/>
              <a:t>packetOut</a:t>
            </a:r>
            <a:r>
              <a:rPr lang="en-US" altLang="zh-TW" dirty="0" smtClean="0"/>
              <a:t>()   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</a:rPr>
              <a:t>PacketContext.setOutput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().send()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Flow-mod</a:t>
            </a:r>
            <a:endParaRPr lang="en-US" altLang="zh-TW" dirty="0"/>
          </a:p>
          <a:p>
            <a:pPr lvl="1"/>
            <a:r>
              <a:rPr lang="en-US" altLang="zh-TW" dirty="0" err="1" smtClean="0"/>
              <a:t>installRule</a:t>
            </a:r>
            <a:r>
              <a:rPr lang="en-US" altLang="zh-TW" dirty="0" smtClean="0"/>
              <a:t>()   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</a:rPr>
              <a:t>FlowObjectiveService.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</a:rPr>
              <a:t>orward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227692" y="6216846"/>
            <a:ext cx="3736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Refer from ONOS v1.15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</a:rPr>
              <a:t>ReactiveForwarding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30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Project 4 Requirements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Reference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382482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Project 4 Requirements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Reference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185990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Project 4 Requirements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Path Service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7</a:t>
            </a:fld>
            <a:endParaRPr lang="en-US" sz="1200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122550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Write a path service application which finds a path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Construct a graph of network topology when Packet-in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Find a path between the source and destination</a:t>
            </a:r>
          </a:p>
          <a:p>
            <a:pPr lvl="1"/>
            <a:r>
              <a:rPr lang="en-US" altLang="zh-TW" dirty="0" smtClean="0"/>
              <a:t>You could use algorithms like BFS, Dijkstra or spanning tree</a:t>
            </a:r>
          </a:p>
          <a:p>
            <a:pPr lvl="1"/>
            <a:r>
              <a:rPr lang="en-US" altLang="zh-TW" dirty="0" smtClean="0"/>
              <a:t>Shortest path algorithms are not required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Proactive install flow rules on each devices in the path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Each packet from hosts would only trigger one Packet-in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F</a:t>
            </a:r>
            <a:r>
              <a:rPr lang="en-US" altLang="zh-TW" dirty="0" smtClean="0"/>
              <a:t>low rules would be proactively installed on devices in the following path</a:t>
            </a:r>
          </a:p>
          <a:p>
            <a:pPr lvl="1"/>
            <a:r>
              <a:rPr lang="en-US" altLang="zh-TW" dirty="0" smtClean="0"/>
              <a:t>Compare </a:t>
            </a:r>
            <a:r>
              <a:rPr lang="en-US" altLang="zh-TW" dirty="0"/>
              <a:t>with reactive forwarding such as SimpleSwitch13 in </a:t>
            </a:r>
            <a:r>
              <a:rPr lang="en-US" altLang="zh-TW" dirty="0" err="1"/>
              <a:t>Ryu</a:t>
            </a:r>
            <a:r>
              <a:rPr lang="en-US" altLang="zh-TW" dirty="0"/>
              <a:t> or </a:t>
            </a:r>
            <a:r>
              <a:rPr lang="en-US" altLang="zh-TW" dirty="0" err="1"/>
              <a:t>ReactiveForwarding</a:t>
            </a:r>
            <a:r>
              <a:rPr lang="en-US" altLang="zh-TW" dirty="0"/>
              <a:t> in ONOS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294495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Write ONOS Application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You code should be placed under `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/main/java/</a:t>
            </a:r>
            <a:r>
              <a:rPr lang="en-US" altLang="zh-TW" dirty="0" err="1" smtClean="0"/>
              <a:t>nctu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winlab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testapp</a:t>
            </a:r>
            <a:r>
              <a:rPr lang="en-US" altLang="zh-TW" dirty="0" smtClean="0"/>
              <a:t>/`</a:t>
            </a:r>
          </a:p>
          <a:p>
            <a:endParaRPr lang="en-US" altLang="zh-TW" dirty="0"/>
          </a:p>
          <a:p>
            <a:r>
              <a:rPr lang="en-US" altLang="zh-TW" dirty="0" smtClean="0"/>
              <a:t>A template code is created , </a:t>
            </a:r>
            <a:r>
              <a:rPr lang="en-US" altLang="zh-TW" dirty="0"/>
              <a:t>and you </a:t>
            </a:r>
            <a:r>
              <a:rPr lang="en-US" altLang="zh-TW" dirty="0" smtClean="0"/>
              <a:t>can simply use it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14251" y="2576068"/>
            <a:ext cx="8450361" cy="672867"/>
            <a:chOff x="4612118" y="1852677"/>
            <a:chExt cx="3530601" cy="762650"/>
          </a:xfrm>
        </p:grpSpPr>
        <p:sp>
          <p:nvSpPr>
            <p:cNvPr id="6" name="文字方塊 5"/>
            <p:cNvSpPr txBox="1"/>
            <p:nvPr/>
          </p:nvSpPr>
          <p:spPr>
            <a:xfrm>
              <a:off x="4612118" y="1852677"/>
              <a:ext cx="3530601" cy="76265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 smtClean="0">
                  <a:latin typeface="Comic Sans MS" panose="030F0702030302020204" pitchFamily="66" charset="0"/>
                </a:rPr>
                <a:t>$ cd &lt;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artifactId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&gt;</a:t>
              </a:r>
            </a:p>
            <a:p>
              <a:pPr marL="177800"/>
              <a:r>
                <a:rPr lang="en-US" altLang="zh-TW" sz="1800" dirty="0" smtClean="0">
                  <a:latin typeface="Comic Sans MS" panose="030F0702030302020204" pitchFamily="66" charset="0"/>
                </a:rPr>
                <a:t>$ vi 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src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/main/java/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nctu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/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winlab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/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testapp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/AppComponent.java</a:t>
              </a:r>
              <a:endParaRPr lang="en-US" altLang="zh-TW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4612118" y="1852677"/>
              <a:ext cx="3530601" cy="76265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0634123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簡報設計範本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20846</TotalTime>
  <Words>720</Words>
  <Application>Microsoft Office PowerPoint</Application>
  <PresentationFormat>如螢幕大小 (4:3)</PresentationFormat>
  <Paragraphs>186</Paragraphs>
  <Slides>22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2" baseType="lpstr">
      <vt:lpstr>Noto Sans Symbols</vt:lpstr>
      <vt:lpstr>Quintessential</vt:lpstr>
      <vt:lpstr>新細明體</vt:lpstr>
      <vt:lpstr>Arial</vt:lpstr>
      <vt:lpstr>Arial Black</vt:lpstr>
      <vt:lpstr>Calibri</vt:lpstr>
      <vt:lpstr>Comic Sans MS</vt:lpstr>
      <vt:lpstr>Tahoma</vt:lpstr>
      <vt:lpstr>Wingdings</vt:lpstr>
      <vt:lpstr>佈景主題1</vt:lpstr>
      <vt:lpstr>Lab 3 Recall</vt:lpstr>
      <vt:lpstr>Project 4</vt:lpstr>
      <vt:lpstr>Ryu – What Should an SDN Application do?</vt:lpstr>
      <vt:lpstr>ONOS – What Should an SDN Application do?</vt:lpstr>
      <vt:lpstr>Outline </vt:lpstr>
      <vt:lpstr>Outline </vt:lpstr>
      <vt:lpstr>Project 4 Requirements</vt:lpstr>
      <vt:lpstr>Requirement</vt:lpstr>
      <vt:lpstr>Write ONOS Application</vt:lpstr>
      <vt:lpstr>Compile, Install and Activate ONOS Application</vt:lpstr>
      <vt:lpstr>PowerPoint 簡報</vt:lpstr>
      <vt:lpstr>Demonstration (I)</vt:lpstr>
      <vt:lpstr>Demonstration (II)</vt:lpstr>
      <vt:lpstr>Demonstration (III)</vt:lpstr>
      <vt:lpstr>Demonstration (IV)</vt:lpstr>
      <vt:lpstr>Hints</vt:lpstr>
      <vt:lpstr>Outline </vt:lpstr>
      <vt:lpstr>Reference</vt:lpstr>
      <vt:lpstr>Reference</vt:lpstr>
      <vt:lpstr>Submit to e3</vt:lpstr>
      <vt:lpstr>Hints for Demo Scenario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Network Project 1-1</dc:title>
  <dc:creator>Yisung Chiu</dc:creator>
  <cp:lastModifiedBy>vivid vivid</cp:lastModifiedBy>
  <cp:revision>375</cp:revision>
  <dcterms:modified xsi:type="dcterms:W3CDTF">2019-05-20T15:28:28Z</dcterms:modified>
</cp:coreProperties>
</file>