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01F115-9AC8-4C75-B732-51660EAB1802}">
  <a:tblStyle styleId="{0301F115-9AC8-4C75-B732-51660EAB18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b58c4a3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b58c4a3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b58c4a3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b58c4a3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b58c4a3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b58c4a3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c8c0ac4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c8c0ac4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c8c0ac4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c8c0ac4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b58c4a3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b58c4a3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dc4337c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dc4337c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b58c4a3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b58c4a3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Time</a:t>
            </a:r>
            <a:endParaRPr/>
          </a:p>
          <a:p>
            <a:pPr indent="-298450" lvl="0" marL="457200" rtl="0" algn="l">
              <a:spcBef>
                <a:spcPts val="0"/>
              </a:spcBef>
              <a:spcAft>
                <a:spcPts val="0"/>
              </a:spcAft>
              <a:buSzPts val="1100"/>
              <a:buAutoNum type="arabicPeriod"/>
            </a:pPr>
            <a:r>
              <a:rPr lang="en"/>
              <a:t>Strategy</a:t>
            </a:r>
            <a:endParaRPr/>
          </a:p>
          <a:p>
            <a:pPr indent="-298450" lvl="0" marL="457200" rtl="0" algn="l">
              <a:spcBef>
                <a:spcPts val="0"/>
              </a:spcBef>
              <a:spcAft>
                <a:spcPts val="0"/>
              </a:spcAft>
              <a:buSzPts val="1100"/>
              <a:buAutoNum type="arabicPeriod"/>
            </a:pPr>
            <a:r>
              <a:rPr lang="en"/>
              <a:t>Choose the right airport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b58c4a3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b58c4a3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b58c4a3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b58c4a3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b58c4a3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b58c4a3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c8c0ac4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c8c0ac4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b58c4a3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b58c4a3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b58c4a32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b58c4a32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b58c4a32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b58c4a32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595959"/>
                </a:solidFill>
              </a:rPr>
              <a:t>the peak for searching price is May, while it is June for the actual flight price. So, it could be a strategy to wait a while before purchasing flights that fly in June. </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dilwong/flightprices" TargetMode="External"/><Relationship Id="rId4" Type="http://schemas.openxmlformats.org/officeDocument/2006/relationships/hyperlink" Target="https://github.com/dilwong/Flight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Evaluating Flight Price Changes</a:t>
            </a:r>
            <a:endParaRPr sz="3800"/>
          </a:p>
        </p:txBody>
      </p:sp>
      <p:sp>
        <p:nvSpPr>
          <p:cNvPr id="87" name="Google Shape;87;p13"/>
          <p:cNvSpPr txBox="1"/>
          <p:nvPr>
            <p:ph idx="1" type="subTitle"/>
          </p:nvPr>
        </p:nvSpPr>
        <p:spPr>
          <a:xfrm>
            <a:off x="729625" y="3172900"/>
            <a:ext cx="7688100" cy="964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SzPts val="1018"/>
              <a:buNone/>
            </a:pPr>
            <a:r>
              <a:rPr lang="en" sz="1790"/>
              <a:t>Hanze Zhang (hanzez), Yi-Hsueh Yang (yihsuehy)</a:t>
            </a:r>
            <a:endParaRPr sz="1790"/>
          </a:p>
          <a:p>
            <a:pPr indent="0" lvl="0" marL="0" rtl="0" algn="r">
              <a:spcBef>
                <a:spcPts val="0"/>
              </a:spcBef>
              <a:spcAft>
                <a:spcPts val="0"/>
              </a:spcAft>
              <a:buSzPts val="1018"/>
              <a:buNone/>
            </a:pPr>
            <a:r>
              <a:t/>
            </a:r>
            <a:endParaRPr sz="1790"/>
          </a:p>
        </p:txBody>
      </p:sp>
      <p:sp>
        <p:nvSpPr>
          <p:cNvPr id="88" name="Google Shape;88;p13"/>
          <p:cNvSpPr txBox="1"/>
          <p:nvPr>
            <p:ph idx="1" type="subTitle"/>
          </p:nvPr>
        </p:nvSpPr>
        <p:spPr>
          <a:xfrm>
            <a:off x="6786450" y="1993175"/>
            <a:ext cx="1665300" cy="5787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SzPct val="56843"/>
              <a:buNone/>
            </a:pPr>
            <a:r>
              <a:rPr lang="en" sz="1790"/>
              <a:t>Team 11</a:t>
            </a:r>
            <a:endParaRPr sz="1790"/>
          </a:p>
          <a:p>
            <a:pPr indent="0" lvl="0" marL="0" rtl="0" algn="r">
              <a:spcBef>
                <a:spcPts val="0"/>
              </a:spcBef>
              <a:spcAft>
                <a:spcPts val="0"/>
              </a:spcAft>
              <a:buSzPct val="56843"/>
              <a:buNone/>
            </a:pPr>
            <a:r>
              <a:t/>
            </a:r>
            <a:endParaRPr sz="17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0" y="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Q2. </a:t>
            </a:r>
            <a:r>
              <a:rPr lang="en" sz="2000"/>
              <a:t>Average Flight Price among weekdays </a:t>
            </a:r>
            <a:endParaRPr sz="2000"/>
          </a:p>
        </p:txBody>
      </p:sp>
      <p:pic>
        <p:nvPicPr>
          <p:cNvPr id="160" name="Google Shape;160;p22"/>
          <p:cNvPicPr preferRelativeResize="0"/>
          <p:nvPr/>
        </p:nvPicPr>
        <p:blipFill>
          <a:blip r:embed="rId3">
            <a:alphaModFix/>
          </a:blip>
          <a:stretch>
            <a:fillRect/>
          </a:stretch>
        </p:blipFill>
        <p:spPr>
          <a:xfrm>
            <a:off x="2480000" y="1152476"/>
            <a:ext cx="3852669" cy="3991025"/>
          </a:xfrm>
          <a:prstGeom prst="rect">
            <a:avLst/>
          </a:prstGeom>
          <a:noFill/>
          <a:ln>
            <a:noFill/>
          </a:ln>
        </p:spPr>
      </p:pic>
      <p:sp>
        <p:nvSpPr>
          <p:cNvPr id="161" name="Google Shape;161;p22"/>
          <p:cNvSpPr txBox="1"/>
          <p:nvPr/>
        </p:nvSpPr>
        <p:spPr>
          <a:xfrm>
            <a:off x="5343475" y="2571750"/>
            <a:ext cx="3267600" cy="6771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Search on Sundays &amp; Mondays</a:t>
            </a:r>
            <a:endParaRPr b="1" sz="1600"/>
          </a:p>
          <a:p>
            <a:pPr indent="0" lvl="0" marL="0" rtl="0" algn="l">
              <a:spcBef>
                <a:spcPts val="0"/>
              </a:spcBef>
              <a:spcAft>
                <a:spcPts val="0"/>
              </a:spcAft>
              <a:buNone/>
            </a:pPr>
            <a:r>
              <a:rPr b="1" lang="en" sz="1600"/>
              <a:t>Fly on Tuesdays &amp; Wednesdays</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nvSpPr>
        <p:spPr>
          <a:xfrm>
            <a:off x="716525" y="1317025"/>
            <a:ext cx="3023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Three airports near NYC:</a:t>
            </a:r>
            <a:endParaRPr b="1">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Newark Liberty International Airport (EWR)</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John F. Kennedy International Airport (JFK)</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LaGuardia Airport (LGA)</a:t>
            </a:r>
            <a:endParaRPr sz="1200">
              <a:solidFill>
                <a:schemeClr val="dk2"/>
              </a:solidFill>
              <a:latin typeface="Lato"/>
              <a:ea typeface="Lato"/>
              <a:cs typeface="Lato"/>
              <a:sym typeface="Lato"/>
            </a:endParaRPr>
          </a:p>
        </p:txBody>
      </p:sp>
      <p:pic>
        <p:nvPicPr>
          <p:cNvPr id="167" name="Google Shape;167;p23"/>
          <p:cNvPicPr preferRelativeResize="0"/>
          <p:nvPr/>
        </p:nvPicPr>
        <p:blipFill>
          <a:blip r:embed="rId3">
            <a:alphaModFix/>
          </a:blip>
          <a:stretch>
            <a:fillRect/>
          </a:stretch>
        </p:blipFill>
        <p:spPr>
          <a:xfrm>
            <a:off x="3500075" y="1101450"/>
            <a:ext cx="5594550" cy="3647350"/>
          </a:xfrm>
          <a:prstGeom prst="rect">
            <a:avLst/>
          </a:prstGeom>
          <a:noFill/>
          <a:ln>
            <a:noFill/>
          </a:ln>
        </p:spPr>
      </p:pic>
      <p:sp>
        <p:nvSpPr>
          <p:cNvPr id="168" name="Google Shape;168;p23"/>
          <p:cNvSpPr/>
          <p:nvPr/>
        </p:nvSpPr>
        <p:spPr>
          <a:xfrm>
            <a:off x="7392375" y="2137163"/>
            <a:ext cx="872400" cy="1023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5472800" y="3329375"/>
            <a:ext cx="872400" cy="1023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lang="en" sz="2000"/>
              <a:t>Q3. D</a:t>
            </a:r>
            <a:r>
              <a:rPr lang="en" sz="2000"/>
              <a:t>ifference in price for flights from the same origin but flying to different airports in the same city?</a:t>
            </a:r>
            <a:r>
              <a:rPr lang="en" sz="2000"/>
              <a:t>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209650" y="619500"/>
            <a:ext cx="4125024" cy="2654590"/>
          </a:xfrm>
          <a:prstGeom prst="rect">
            <a:avLst/>
          </a:prstGeom>
          <a:noFill/>
          <a:ln>
            <a:noFill/>
          </a:ln>
        </p:spPr>
      </p:pic>
      <p:pic>
        <p:nvPicPr>
          <p:cNvPr id="176" name="Google Shape;176;p24"/>
          <p:cNvPicPr preferRelativeResize="0"/>
          <p:nvPr/>
        </p:nvPicPr>
        <p:blipFill>
          <a:blip r:embed="rId4">
            <a:alphaModFix/>
          </a:blip>
          <a:stretch>
            <a:fillRect/>
          </a:stretch>
        </p:blipFill>
        <p:spPr>
          <a:xfrm>
            <a:off x="4690875" y="2341042"/>
            <a:ext cx="4125024" cy="2689283"/>
          </a:xfrm>
          <a:prstGeom prst="rect">
            <a:avLst/>
          </a:prstGeom>
          <a:noFill/>
          <a:ln>
            <a:noFill/>
          </a:ln>
        </p:spPr>
      </p:pic>
      <p:sp>
        <p:nvSpPr>
          <p:cNvPr id="177" name="Google Shape;177;p24"/>
          <p:cNvSpPr txBox="1"/>
          <p:nvPr/>
        </p:nvSpPr>
        <p:spPr>
          <a:xfrm>
            <a:off x="527713" y="3274100"/>
            <a:ext cx="31383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On average, from most departure cities, flying to LGA costs lower than flying to other airports for both direct and </a:t>
            </a:r>
            <a:r>
              <a:rPr lang="en" sz="1200">
                <a:latin typeface="Lato"/>
                <a:ea typeface="Lato"/>
                <a:cs typeface="Lato"/>
                <a:sym typeface="Lato"/>
              </a:rPr>
              <a:t>transfer</a:t>
            </a:r>
            <a:r>
              <a:rPr lang="en" sz="1200">
                <a:latin typeface="Lato"/>
                <a:ea typeface="Lato"/>
                <a:cs typeface="Lato"/>
                <a:sym typeface="Lato"/>
              </a:rPr>
              <a:t> flights.</a:t>
            </a:r>
            <a:endParaRPr sz="1200">
              <a:latin typeface="Lato"/>
              <a:ea typeface="Lato"/>
              <a:cs typeface="Lato"/>
              <a:sym typeface="Lato"/>
            </a:endParaRPr>
          </a:p>
        </p:txBody>
      </p:sp>
      <p:sp>
        <p:nvSpPr>
          <p:cNvPr id="178" name="Google Shape;178;p24"/>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lang="en" sz="2000"/>
              <a:t>Q3. Difference in price for flights from the same origin but flying to different airports in the same city?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714875" y="1304300"/>
            <a:ext cx="30231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Two airports near San Francisco:</a:t>
            </a:r>
            <a:endParaRPr b="1">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Oakland International Airport</a:t>
            </a:r>
            <a:r>
              <a:rPr lang="en" sz="1200">
                <a:solidFill>
                  <a:schemeClr val="dk2"/>
                </a:solidFill>
                <a:latin typeface="Lato"/>
                <a:ea typeface="Lato"/>
                <a:cs typeface="Lato"/>
                <a:sym typeface="Lato"/>
              </a:rPr>
              <a:t> (OAK)</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San Francisco International Airport </a:t>
            </a:r>
            <a:r>
              <a:rPr lang="en" sz="1200">
                <a:solidFill>
                  <a:schemeClr val="dk2"/>
                </a:solidFill>
                <a:latin typeface="Lato"/>
                <a:ea typeface="Lato"/>
                <a:cs typeface="Lato"/>
                <a:sym typeface="Lato"/>
              </a:rPr>
              <a:t>(SFO)</a:t>
            </a:r>
            <a:endParaRPr sz="1200">
              <a:solidFill>
                <a:schemeClr val="dk2"/>
              </a:solidFill>
              <a:latin typeface="Lato"/>
              <a:ea typeface="Lato"/>
              <a:cs typeface="Lato"/>
              <a:sym typeface="Lato"/>
            </a:endParaRPr>
          </a:p>
        </p:txBody>
      </p:sp>
      <p:pic>
        <p:nvPicPr>
          <p:cNvPr id="184" name="Google Shape;184;p25"/>
          <p:cNvPicPr preferRelativeResize="0"/>
          <p:nvPr/>
        </p:nvPicPr>
        <p:blipFill>
          <a:blip r:embed="rId3">
            <a:alphaModFix/>
          </a:blip>
          <a:stretch>
            <a:fillRect/>
          </a:stretch>
        </p:blipFill>
        <p:spPr>
          <a:xfrm>
            <a:off x="4390575" y="581650"/>
            <a:ext cx="4437425" cy="4365126"/>
          </a:xfrm>
          <a:prstGeom prst="rect">
            <a:avLst/>
          </a:prstGeom>
          <a:noFill/>
          <a:ln>
            <a:noFill/>
          </a:ln>
        </p:spPr>
      </p:pic>
      <p:sp>
        <p:nvSpPr>
          <p:cNvPr id="185" name="Google Shape;185;p25"/>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lang="en" sz="2000"/>
              <a:t>Q3. Difference in price for flights from the same origin but flying to different airports in the same city?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3">
            <a:alphaModFix/>
          </a:blip>
          <a:stretch>
            <a:fillRect/>
          </a:stretch>
        </p:blipFill>
        <p:spPr>
          <a:xfrm>
            <a:off x="130200" y="626025"/>
            <a:ext cx="4309600" cy="2726573"/>
          </a:xfrm>
          <a:prstGeom prst="rect">
            <a:avLst/>
          </a:prstGeom>
          <a:noFill/>
          <a:ln>
            <a:noFill/>
          </a:ln>
        </p:spPr>
      </p:pic>
      <p:pic>
        <p:nvPicPr>
          <p:cNvPr id="191" name="Google Shape;191;p26"/>
          <p:cNvPicPr preferRelativeResize="0"/>
          <p:nvPr/>
        </p:nvPicPr>
        <p:blipFill>
          <a:blip r:embed="rId4">
            <a:alphaModFix/>
          </a:blip>
          <a:stretch>
            <a:fillRect/>
          </a:stretch>
        </p:blipFill>
        <p:spPr>
          <a:xfrm>
            <a:off x="4629775" y="1597450"/>
            <a:ext cx="3520950" cy="3463601"/>
          </a:xfrm>
          <a:prstGeom prst="rect">
            <a:avLst/>
          </a:prstGeom>
          <a:noFill/>
          <a:ln>
            <a:noFill/>
          </a:ln>
        </p:spPr>
      </p:pic>
      <p:sp>
        <p:nvSpPr>
          <p:cNvPr id="192" name="Google Shape;192;p26"/>
          <p:cNvSpPr txBox="1"/>
          <p:nvPr/>
        </p:nvSpPr>
        <p:spPr>
          <a:xfrm>
            <a:off x="484625" y="3265800"/>
            <a:ext cx="3284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Not too many airports have direct flights flying to OAK.</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Among those that have direct flight to OAK, flying to OAK costs much lower than flying to SFO.</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For transfer flights, SFO is a better option as it has lower average total fare than OAK.</a:t>
            </a:r>
            <a:endParaRPr sz="1200">
              <a:latin typeface="Lato"/>
              <a:ea typeface="Lato"/>
              <a:cs typeface="Lato"/>
              <a:sym typeface="Lato"/>
            </a:endParaRPr>
          </a:p>
        </p:txBody>
      </p:sp>
      <p:sp>
        <p:nvSpPr>
          <p:cNvPr id="193" name="Google Shape;193;p26"/>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lang="en" sz="2000"/>
              <a:t>Q3. Difference in price for flights from the same origin but flying to different airports in the same city?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99" name="Google Shape;19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a:solidFill>
                  <a:srgbClr val="FF9900"/>
                </a:solidFill>
              </a:rPr>
              <a:t>No flight number</a:t>
            </a:r>
            <a:r>
              <a:rPr lang="en"/>
              <a:t> → hard to find insight related to individual flight</a:t>
            </a:r>
            <a:endParaRPr/>
          </a:p>
          <a:p>
            <a:pPr indent="-298450" lvl="1" marL="914400" rtl="0" algn="l">
              <a:spcBef>
                <a:spcPts val="0"/>
              </a:spcBef>
              <a:spcAft>
                <a:spcPts val="0"/>
              </a:spcAft>
              <a:buSzPts val="1100"/>
              <a:buAutoNum type="alphaLcPeriod"/>
            </a:pPr>
            <a:r>
              <a:rPr lang="en"/>
              <a:t>One possible solution is to perform </a:t>
            </a:r>
            <a:r>
              <a:rPr b="1" lang="en">
                <a:solidFill>
                  <a:srgbClr val="FF9900"/>
                </a:solidFill>
              </a:rPr>
              <a:t>groupby</a:t>
            </a:r>
            <a:r>
              <a:rPr lang="en"/>
              <a:t> on columns that can help identify unique flights, such as departure time, airlines, departure and arrival cities, times, etc.</a:t>
            </a:r>
            <a:endParaRPr/>
          </a:p>
          <a:p>
            <a:pPr indent="-298450" lvl="1" marL="914400" rtl="0" algn="l">
              <a:spcBef>
                <a:spcPts val="0"/>
              </a:spcBef>
              <a:spcAft>
                <a:spcPts val="0"/>
              </a:spcAft>
              <a:buSzPts val="1100"/>
              <a:buAutoNum type="alphaLcPeriod"/>
            </a:pPr>
            <a:r>
              <a:rPr lang="en"/>
              <a:t>However, after the groupby we still have </a:t>
            </a:r>
            <a:r>
              <a:rPr b="1" lang="en">
                <a:solidFill>
                  <a:srgbClr val="FF9900"/>
                </a:solidFill>
              </a:rPr>
              <a:t>2,094,702</a:t>
            </a:r>
            <a:r>
              <a:rPr lang="en"/>
              <a:t> unique groups.</a:t>
            </a:r>
            <a:endParaRPr/>
          </a:p>
          <a:p>
            <a:pPr indent="-311150" lvl="0" marL="457200" rtl="0" algn="l">
              <a:spcBef>
                <a:spcPts val="0"/>
              </a:spcBef>
              <a:spcAft>
                <a:spcPts val="0"/>
              </a:spcAft>
              <a:buSzPts val="1300"/>
              <a:buAutoNum type="arabicPeriod"/>
            </a:pPr>
            <a:r>
              <a:rPr b="1" lang="en">
                <a:solidFill>
                  <a:srgbClr val="FF9900"/>
                </a:solidFill>
              </a:rPr>
              <a:t>Original data is too big</a:t>
            </a:r>
            <a:r>
              <a:rPr lang="en"/>
              <a:t> → so the only feasible way is to divide the data into </a:t>
            </a:r>
            <a:r>
              <a:rPr lang="en"/>
              <a:t>piece</a:t>
            </a:r>
            <a:r>
              <a:rPr lang="en"/>
              <a:t> for analysis, gain limited some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8"/>
          <p:cNvPicPr preferRelativeResize="0"/>
          <p:nvPr/>
        </p:nvPicPr>
        <p:blipFill>
          <a:blip r:embed="rId3">
            <a:alphaModFix/>
          </a:blip>
          <a:stretch>
            <a:fillRect/>
          </a:stretch>
        </p:blipFill>
        <p:spPr>
          <a:xfrm>
            <a:off x="135950" y="212000"/>
            <a:ext cx="3199750" cy="2535000"/>
          </a:xfrm>
          <a:prstGeom prst="rect">
            <a:avLst/>
          </a:prstGeom>
          <a:noFill/>
          <a:ln>
            <a:noFill/>
          </a:ln>
        </p:spPr>
      </p:pic>
      <p:pic>
        <p:nvPicPr>
          <p:cNvPr id="205" name="Google Shape;205;p28"/>
          <p:cNvPicPr preferRelativeResize="0"/>
          <p:nvPr/>
        </p:nvPicPr>
        <p:blipFill>
          <a:blip r:embed="rId4">
            <a:alphaModFix/>
          </a:blip>
          <a:stretch>
            <a:fillRect/>
          </a:stretch>
        </p:blipFill>
        <p:spPr>
          <a:xfrm>
            <a:off x="5351941" y="129750"/>
            <a:ext cx="3267234" cy="2617250"/>
          </a:xfrm>
          <a:prstGeom prst="rect">
            <a:avLst/>
          </a:prstGeom>
          <a:noFill/>
          <a:ln>
            <a:noFill/>
          </a:ln>
        </p:spPr>
      </p:pic>
      <p:pic>
        <p:nvPicPr>
          <p:cNvPr id="206" name="Google Shape;206;p28"/>
          <p:cNvPicPr preferRelativeResize="0"/>
          <p:nvPr/>
        </p:nvPicPr>
        <p:blipFill>
          <a:blip r:embed="rId5">
            <a:alphaModFix/>
          </a:blip>
          <a:stretch>
            <a:fillRect/>
          </a:stretch>
        </p:blipFill>
        <p:spPr>
          <a:xfrm>
            <a:off x="2727200" y="2664750"/>
            <a:ext cx="3029702" cy="242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94" name="Google Shape;94;p14"/>
          <p:cNvSpPr txBox="1"/>
          <p:nvPr>
            <p:ph idx="1" type="body"/>
          </p:nvPr>
        </p:nvSpPr>
        <p:spPr>
          <a:xfrm>
            <a:off x="729450" y="1853850"/>
            <a:ext cx="7688700" cy="29271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AutoNum type="arabicPeriod"/>
            </a:pPr>
            <a:r>
              <a:rPr lang="en" sz="1400"/>
              <a:t>It’s the cheapest to </a:t>
            </a:r>
            <a:r>
              <a:rPr b="1" lang="en" sz="1400">
                <a:solidFill>
                  <a:srgbClr val="FF9900"/>
                </a:solidFill>
              </a:rPr>
              <a:t>search on Sundays</a:t>
            </a:r>
            <a:r>
              <a:rPr lang="en" sz="1400"/>
              <a:t> and </a:t>
            </a:r>
            <a:r>
              <a:rPr b="1" lang="en" sz="1400">
                <a:solidFill>
                  <a:srgbClr val="FF9900"/>
                </a:solidFill>
              </a:rPr>
              <a:t>Mondays </a:t>
            </a:r>
            <a:r>
              <a:rPr lang="en" sz="1400"/>
              <a:t>and </a:t>
            </a:r>
            <a:r>
              <a:rPr b="1" lang="en" sz="1400">
                <a:solidFill>
                  <a:srgbClr val="FF9900"/>
                </a:solidFill>
              </a:rPr>
              <a:t>fly on Tuesdays</a:t>
            </a:r>
            <a:r>
              <a:rPr lang="en" sz="1400"/>
              <a:t> </a:t>
            </a:r>
            <a:r>
              <a:rPr lang="en" sz="1400"/>
              <a:t>and </a:t>
            </a:r>
            <a:r>
              <a:rPr b="1" lang="en" sz="1400">
                <a:solidFill>
                  <a:srgbClr val="FF9900"/>
                </a:solidFill>
              </a:rPr>
              <a:t>Wednesdays</a:t>
            </a:r>
            <a:r>
              <a:rPr lang="en" sz="1400"/>
              <a:t>. </a:t>
            </a:r>
            <a:endParaRPr sz="1400"/>
          </a:p>
          <a:p>
            <a:pPr indent="-317500" lvl="0" marL="457200" rtl="0" algn="l">
              <a:lnSpc>
                <a:spcPct val="150000"/>
              </a:lnSpc>
              <a:spcBef>
                <a:spcPts val="0"/>
              </a:spcBef>
              <a:spcAft>
                <a:spcPts val="0"/>
              </a:spcAft>
              <a:buSzPts val="1400"/>
              <a:buAutoNum type="arabicPeriod"/>
            </a:pPr>
            <a:r>
              <a:rPr lang="en" sz="1400"/>
              <a:t>Search and buy tickets in advance, avoid purchasing before going back to school.</a:t>
            </a:r>
            <a:endParaRPr sz="1400"/>
          </a:p>
          <a:p>
            <a:pPr indent="-317500" lvl="0" marL="457200" rtl="0" algn="l">
              <a:lnSpc>
                <a:spcPct val="150000"/>
              </a:lnSpc>
              <a:spcBef>
                <a:spcPts val="0"/>
              </a:spcBef>
              <a:spcAft>
                <a:spcPts val="0"/>
              </a:spcAft>
              <a:buSzPts val="1400"/>
              <a:buAutoNum type="arabicPeriod"/>
            </a:pPr>
            <a:r>
              <a:rPr lang="en" sz="1400"/>
              <a:t>The </a:t>
            </a:r>
            <a:r>
              <a:rPr lang="en" sz="1400"/>
              <a:t>tickets price climbs to its</a:t>
            </a:r>
            <a:r>
              <a:rPr b="1" lang="en" sz="1400">
                <a:solidFill>
                  <a:srgbClr val="FF9900"/>
                </a:solidFill>
              </a:rPr>
              <a:t> peak at June</a:t>
            </a:r>
            <a:r>
              <a:rPr lang="en" sz="1400"/>
              <a:t> </a:t>
            </a:r>
            <a:r>
              <a:rPr lang="en" sz="1400"/>
              <a:t>and starts to fall linearly afterwards</a:t>
            </a:r>
            <a:r>
              <a:rPr lang="en" sz="1400"/>
              <a:t>, </a:t>
            </a:r>
            <a:r>
              <a:rPr b="1" lang="en" sz="1400">
                <a:solidFill>
                  <a:srgbClr val="FF9900"/>
                </a:solidFill>
              </a:rPr>
              <a:t>price for vacation on July and August should be better</a:t>
            </a:r>
            <a:r>
              <a:rPr lang="en" sz="1400"/>
              <a:t> than you thought</a:t>
            </a:r>
            <a:endParaRPr sz="1400"/>
          </a:p>
          <a:p>
            <a:pPr indent="-317500" lvl="0" marL="457200" rtl="0" algn="l">
              <a:lnSpc>
                <a:spcPct val="150000"/>
              </a:lnSpc>
              <a:spcBef>
                <a:spcPts val="0"/>
              </a:spcBef>
              <a:spcAft>
                <a:spcPts val="0"/>
              </a:spcAft>
              <a:buSzPts val="1400"/>
              <a:buAutoNum type="arabicPeriod"/>
            </a:pPr>
            <a:r>
              <a:rPr lang="en" sz="1400"/>
              <a:t>If you are going to </a:t>
            </a:r>
            <a:r>
              <a:rPr b="1" lang="en" sz="1400"/>
              <a:t>New York City</a:t>
            </a:r>
            <a:r>
              <a:rPr lang="en" sz="1400"/>
              <a:t>:</a:t>
            </a:r>
            <a:endParaRPr sz="1400"/>
          </a:p>
          <a:p>
            <a:pPr indent="-298450" lvl="1" marL="914400" rtl="0" algn="l">
              <a:lnSpc>
                <a:spcPct val="150000"/>
              </a:lnSpc>
              <a:spcBef>
                <a:spcPts val="0"/>
              </a:spcBef>
              <a:spcAft>
                <a:spcPts val="0"/>
              </a:spcAft>
              <a:buSzPts val="1100"/>
              <a:buAutoNum type="alphaLcPeriod"/>
            </a:pPr>
            <a:r>
              <a:rPr lang="en"/>
              <a:t>From most cities, </a:t>
            </a:r>
            <a:r>
              <a:rPr b="1" lang="en">
                <a:solidFill>
                  <a:srgbClr val="FF9900"/>
                </a:solidFill>
              </a:rPr>
              <a:t>flying to </a:t>
            </a:r>
            <a:r>
              <a:rPr b="1" lang="en">
                <a:solidFill>
                  <a:srgbClr val="FF9900"/>
                </a:solidFill>
              </a:rPr>
              <a:t>LaGuardia Airport</a:t>
            </a:r>
            <a:r>
              <a:rPr lang="en"/>
              <a:t> should cost you less than flying to JFK and EWR.</a:t>
            </a:r>
            <a:endParaRPr/>
          </a:p>
          <a:p>
            <a:pPr indent="-317500" lvl="0" marL="457200" rtl="0" algn="l">
              <a:lnSpc>
                <a:spcPct val="150000"/>
              </a:lnSpc>
              <a:spcBef>
                <a:spcPts val="0"/>
              </a:spcBef>
              <a:spcAft>
                <a:spcPts val="0"/>
              </a:spcAft>
              <a:buSzPts val="1400"/>
              <a:buAutoNum type="arabicPeriod"/>
            </a:pPr>
            <a:r>
              <a:rPr lang="en" sz="1400"/>
              <a:t>If you are going to </a:t>
            </a:r>
            <a:r>
              <a:rPr b="1" lang="en" sz="1400"/>
              <a:t>San Francisco:</a:t>
            </a:r>
            <a:endParaRPr b="1" sz="1400"/>
          </a:p>
          <a:p>
            <a:pPr indent="-298450" lvl="1" marL="914400" rtl="0" algn="l">
              <a:lnSpc>
                <a:spcPct val="150000"/>
              </a:lnSpc>
              <a:spcBef>
                <a:spcPts val="0"/>
              </a:spcBef>
              <a:spcAft>
                <a:spcPts val="0"/>
              </a:spcAft>
              <a:buSzPts val="1100"/>
              <a:buAutoNum type="alphaLcPeriod"/>
            </a:pPr>
            <a:r>
              <a:rPr lang="en"/>
              <a:t>For </a:t>
            </a:r>
            <a:r>
              <a:rPr b="1" lang="en"/>
              <a:t>direct </a:t>
            </a:r>
            <a:r>
              <a:rPr lang="en"/>
              <a:t>flights, you might only be able to fly to </a:t>
            </a:r>
            <a:r>
              <a:rPr b="1" lang="en">
                <a:solidFill>
                  <a:srgbClr val="FF9900"/>
                </a:solidFill>
              </a:rPr>
              <a:t>SFO</a:t>
            </a:r>
            <a:r>
              <a:rPr lang="en"/>
              <a:t>.</a:t>
            </a:r>
            <a:endParaRPr/>
          </a:p>
          <a:p>
            <a:pPr indent="-298450" lvl="1" marL="914400" rtl="0" algn="l">
              <a:lnSpc>
                <a:spcPct val="150000"/>
              </a:lnSpc>
              <a:spcBef>
                <a:spcPts val="0"/>
              </a:spcBef>
              <a:spcAft>
                <a:spcPts val="0"/>
              </a:spcAft>
              <a:buSzPts val="1100"/>
              <a:buAutoNum type="alphaLcPeriod"/>
            </a:pPr>
            <a:r>
              <a:rPr lang="en"/>
              <a:t>For </a:t>
            </a:r>
            <a:r>
              <a:rPr b="1" lang="en"/>
              <a:t>transfer </a:t>
            </a:r>
            <a:r>
              <a:rPr lang="en"/>
              <a:t>flights, </a:t>
            </a:r>
            <a:r>
              <a:rPr b="1" lang="en">
                <a:solidFill>
                  <a:srgbClr val="FF9900"/>
                </a:solidFill>
              </a:rPr>
              <a:t>flying to SFO</a:t>
            </a:r>
            <a:r>
              <a:rPr lang="en"/>
              <a:t> is a better choice as on average its price is lower than flying to OAK.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Context</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People travels a lot nowadays, and </a:t>
            </a:r>
            <a:r>
              <a:rPr b="1" lang="en" u="sng">
                <a:solidFill>
                  <a:srgbClr val="FF9900"/>
                </a:solidFill>
              </a:rPr>
              <a:t>it is quite often that we end up paying more than the person sitting next to us which could be pretty annoying and costly</a:t>
            </a:r>
            <a:r>
              <a:rPr lang="en"/>
              <a:t>. Since flight price is determined on a dynamic basis, it is almost impossible to get to know the fluctuation of the ticket price. Therefore, we are thinking of using data visualization to plot out precious information to get to know the pattern of it and to find out the influencing factors behind it</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17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106" name="Google Shape;106;p16"/>
          <p:cNvSpPr txBox="1"/>
          <p:nvPr>
            <p:ph idx="1" type="body"/>
          </p:nvPr>
        </p:nvSpPr>
        <p:spPr>
          <a:xfrm>
            <a:off x="729450" y="1709575"/>
            <a:ext cx="7688700" cy="303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31.09 GB</a:t>
            </a:r>
            <a:endParaRPr/>
          </a:p>
          <a:p>
            <a:pPr indent="-311150" lvl="0" marL="457200" rtl="0" algn="l">
              <a:spcBef>
                <a:spcPts val="0"/>
              </a:spcBef>
              <a:spcAft>
                <a:spcPts val="0"/>
              </a:spcAft>
              <a:buSzPts val="1300"/>
              <a:buChar char="●"/>
            </a:pPr>
            <a:r>
              <a:rPr b="1" lang="en"/>
              <a:t>Search date</a:t>
            </a:r>
            <a:r>
              <a:rPr lang="en"/>
              <a:t>: 4/16 - 10/5</a:t>
            </a:r>
            <a:endParaRPr/>
          </a:p>
          <a:p>
            <a:pPr indent="-311150" lvl="0" marL="457200" rtl="0" algn="l">
              <a:spcBef>
                <a:spcPts val="0"/>
              </a:spcBef>
              <a:spcAft>
                <a:spcPts val="0"/>
              </a:spcAft>
              <a:buSzPts val="1300"/>
              <a:buChar char="●"/>
            </a:pPr>
            <a:r>
              <a:rPr b="1" lang="en"/>
              <a:t>Flight date</a:t>
            </a:r>
            <a:r>
              <a:rPr lang="en"/>
              <a:t>: 4/17 - 11/19</a:t>
            </a:r>
            <a:endParaRPr/>
          </a:p>
          <a:p>
            <a:pPr indent="-311150" lvl="0" marL="457200" rtl="0" algn="l">
              <a:spcBef>
                <a:spcPts val="0"/>
              </a:spcBef>
              <a:spcAft>
                <a:spcPts val="0"/>
              </a:spcAft>
              <a:buSzPts val="1300"/>
              <a:buChar char="●"/>
            </a:pPr>
            <a:r>
              <a:rPr lang="en"/>
              <a:t>The dataset is a </a:t>
            </a:r>
            <a:r>
              <a:rPr b="1" lang="en"/>
              <a:t>single .csv file</a:t>
            </a:r>
            <a:r>
              <a:rPr lang="en"/>
              <a:t> containing every purchasable ticket found on Expedia between 2022-04-16 and 2022-10-05, to/from the following airports: </a:t>
            </a:r>
            <a:r>
              <a:rPr b="1" lang="en">
                <a:solidFill>
                  <a:srgbClr val="FF9900"/>
                </a:solidFill>
              </a:rPr>
              <a:t>ATL, DFW, DEN, ORD, LAX, CLT, MIA, JFK, EWR, SFO, DTW, BOS, PHL, LGA, IAD, OAK</a:t>
            </a:r>
            <a:r>
              <a:rPr lang="en"/>
              <a:t>.</a:t>
            </a:r>
            <a:endParaRPr/>
          </a:p>
          <a:p>
            <a:pPr indent="-311150" lvl="0" marL="457200" rtl="0" algn="l">
              <a:spcBef>
                <a:spcPts val="0"/>
              </a:spcBef>
              <a:spcAft>
                <a:spcPts val="0"/>
              </a:spcAft>
              <a:buSzPts val="1300"/>
              <a:buChar char="●"/>
            </a:pPr>
            <a:r>
              <a:rPr lang="en"/>
              <a:t>Following </a:t>
            </a:r>
            <a:r>
              <a:rPr lang="en"/>
              <a:t>analysis</a:t>
            </a:r>
            <a:r>
              <a:rPr lang="en"/>
              <a:t> is performed on flight data from </a:t>
            </a:r>
            <a:r>
              <a:rPr b="1" lang="en">
                <a:solidFill>
                  <a:srgbClr val="FF9900"/>
                </a:solidFill>
              </a:rPr>
              <a:t>April to May</a:t>
            </a:r>
            <a:r>
              <a:rPr lang="en"/>
              <a:t>, which is separated from the original dataset for better analysis.</a:t>
            </a:r>
            <a:endParaRPr/>
          </a:p>
          <a:p>
            <a:pPr indent="-311150" lvl="1" marL="914400" rtl="0" algn="l">
              <a:spcBef>
                <a:spcPts val="0"/>
              </a:spcBef>
              <a:spcAft>
                <a:spcPts val="0"/>
              </a:spcAft>
              <a:buSzPts val="1300"/>
              <a:buChar char="○"/>
            </a:pPr>
            <a:r>
              <a:rPr b="1" lang="en" sz="1300"/>
              <a:t># of rows</a:t>
            </a:r>
            <a:r>
              <a:rPr lang="en" sz="1300"/>
              <a:t>: 5,932,740, </a:t>
            </a:r>
            <a:r>
              <a:rPr lang="en" sz="1300"/>
              <a:t>each row represents a search</a:t>
            </a:r>
            <a:endParaRPr sz="1300"/>
          </a:p>
          <a:p>
            <a:pPr indent="-311150" lvl="1" marL="914400" rtl="0" algn="l">
              <a:spcBef>
                <a:spcPts val="0"/>
              </a:spcBef>
              <a:spcAft>
                <a:spcPts val="0"/>
              </a:spcAft>
              <a:buSzPts val="1300"/>
              <a:buChar char="○"/>
            </a:pPr>
            <a:r>
              <a:rPr b="1" lang="en" sz="1300"/>
              <a:t># of columns</a:t>
            </a:r>
            <a:r>
              <a:rPr lang="en" sz="1300"/>
              <a:t>: 15</a:t>
            </a:r>
            <a:endParaRPr sz="1300"/>
          </a:p>
          <a:p>
            <a:pPr indent="-311150" lvl="0" marL="457200" rtl="0" algn="l">
              <a:spcBef>
                <a:spcPts val="0"/>
              </a:spcBef>
              <a:spcAft>
                <a:spcPts val="0"/>
              </a:spcAft>
              <a:buSzPts val="1300"/>
              <a:buChar char="●"/>
            </a:pPr>
            <a:r>
              <a:rPr b="1" lang="en"/>
              <a:t>Link</a:t>
            </a:r>
            <a:r>
              <a:rPr lang="en"/>
              <a:t>:</a:t>
            </a:r>
            <a:endParaRPr/>
          </a:p>
          <a:p>
            <a:pPr indent="-311150" lvl="1" marL="914400" rtl="0" algn="l">
              <a:spcBef>
                <a:spcPts val="0"/>
              </a:spcBef>
              <a:spcAft>
                <a:spcPts val="0"/>
              </a:spcAft>
              <a:buSzPts val="1300"/>
              <a:buChar char="○"/>
            </a:pPr>
            <a:r>
              <a:rPr b="1" lang="en" sz="1300"/>
              <a:t>Kaggle</a:t>
            </a:r>
            <a:r>
              <a:rPr lang="en" sz="1300"/>
              <a:t>: </a:t>
            </a:r>
            <a:r>
              <a:rPr lang="en" sz="1300" u="sng">
                <a:solidFill>
                  <a:schemeClr val="hlink"/>
                </a:solidFill>
                <a:hlinkClick r:id="rId3"/>
              </a:rPr>
              <a:t>https://www.kaggle.com/datasets/dilwong/flightprices</a:t>
            </a:r>
            <a:endParaRPr sz="1300"/>
          </a:p>
          <a:p>
            <a:pPr indent="-311150" lvl="1" marL="914400" rtl="0" algn="l">
              <a:spcBef>
                <a:spcPts val="0"/>
              </a:spcBef>
              <a:spcAft>
                <a:spcPts val="0"/>
              </a:spcAft>
              <a:buSzPts val="1300"/>
              <a:buChar char="○"/>
            </a:pPr>
            <a:r>
              <a:rPr b="1" lang="en" sz="1300"/>
              <a:t>Github</a:t>
            </a:r>
            <a:r>
              <a:rPr lang="en" sz="1300"/>
              <a:t>: </a:t>
            </a:r>
            <a:r>
              <a:rPr lang="en" sz="1300" u="sng">
                <a:solidFill>
                  <a:schemeClr val="hlink"/>
                </a:solidFill>
                <a:hlinkClick r:id="rId4"/>
              </a:rPr>
              <a:t>https://github.com/dilwong/FlightPrices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3050" y="127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a:t>
            </a:r>
            <a:r>
              <a:rPr lang="en"/>
              <a:t> Analysis</a:t>
            </a:r>
            <a:endParaRPr/>
          </a:p>
        </p:txBody>
      </p:sp>
      <p:graphicFrame>
        <p:nvGraphicFramePr>
          <p:cNvPr id="112" name="Google Shape;112;p17"/>
          <p:cNvGraphicFramePr/>
          <p:nvPr/>
        </p:nvGraphicFramePr>
        <p:xfrm>
          <a:off x="957100" y="2231675"/>
          <a:ext cx="3000000" cy="3000000"/>
        </p:xfrm>
        <a:graphic>
          <a:graphicData uri="http://schemas.openxmlformats.org/drawingml/2006/table">
            <a:tbl>
              <a:tblPr>
                <a:noFill/>
                <a:tableStyleId>{0301F115-9AC8-4C75-B732-51660EAB1802}</a:tableStyleId>
              </a:tblPr>
              <a:tblGrid>
                <a:gridCol w="617025"/>
                <a:gridCol w="1188375"/>
              </a:tblGrid>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count     </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8.213875e+07</a:t>
                      </a:r>
                      <a:endParaRPr>
                        <a:solidFill>
                          <a:schemeClr val="dk1"/>
                        </a:solidFill>
                      </a:endParaRPr>
                    </a:p>
                  </a:txBody>
                  <a:tcPr marT="91425" marB="91425" marR="91425" marL="91425"/>
                </a:tc>
              </a:tr>
              <a:tr h="306000">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mean</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3.403868e+02</a:t>
                      </a:r>
                      <a:endParaRPr>
                        <a:solidFill>
                          <a:schemeClr val="dk1"/>
                        </a:solidFill>
                      </a:endParaRPr>
                    </a:p>
                  </a:txBody>
                  <a:tcPr marT="91425" marB="91425" marR="91425" marL="91425"/>
                </a:tc>
              </a:tr>
              <a:tr h="306000">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std</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1.960295e+02</a:t>
                      </a:r>
                      <a:endParaRPr>
                        <a:solidFill>
                          <a:schemeClr val="dk1"/>
                        </a:solidFill>
                      </a:endParaRPr>
                    </a:p>
                  </a:txBody>
                  <a:tcPr marT="91425" marB="91425" marR="91425" marL="91425"/>
                </a:tc>
              </a:tr>
              <a:tr h="306000">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min</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1.959000e+01</a:t>
                      </a:r>
                      <a:endParaRPr>
                        <a:solidFill>
                          <a:schemeClr val="dk1"/>
                        </a:solidFill>
                      </a:endParaRPr>
                    </a:p>
                  </a:txBody>
                  <a:tcPr marT="91425" marB="91425" marR="91425" marL="91425"/>
                </a:tc>
              </a:tr>
              <a:tr h="306000">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25%</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1.971000e+02</a:t>
                      </a:r>
                      <a:endParaRPr>
                        <a:solidFill>
                          <a:schemeClr val="dk1"/>
                        </a:solidFill>
                      </a:endParaRPr>
                    </a:p>
                  </a:txBody>
                  <a:tcPr marT="91425" marB="91425" marR="91425" marL="91425"/>
                </a:tc>
              </a:tr>
              <a:tr h="306000">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50%</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3.052000e+02</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75%      </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4.520900e+02</a:t>
                      </a:r>
                      <a:endParaRPr>
                        <a:solidFill>
                          <a:schemeClr val="dk1"/>
                        </a:solidFill>
                      </a:endParaRPr>
                    </a:p>
                  </a:txBody>
                  <a:tcPr marT="91425" marB="91425" marR="91425" marL="91425"/>
                </a:tc>
              </a:tr>
              <a:tr h="306000">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max</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8.260610e+03</a:t>
                      </a:r>
                      <a:endParaRPr>
                        <a:solidFill>
                          <a:schemeClr val="dk1"/>
                        </a:solidFill>
                      </a:endParaRPr>
                    </a:p>
                  </a:txBody>
                  <a:tcPr marT="91425" marB="91425" marR="91425" marL="91425"/>
                </a:tc>
              </a:tr>
            </a:tbl>
          </a:graphicData>
        </a:graphic>
      </p:graphicFrame>
      <p:sp>
        <p:nvSpPr>
          <p:cNvPr id="113" name="Google Shape;113;p17"/>
          <p:cNvSpPr txBox="1"/>
          <p:nvPr/>
        </p:nvSpPr>
        <p:spPr>
          <a:xfrm>
            <a:off x="1423600" y="1865300"/>
            <a:ext cx="87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data</a:t>
            </a:r>
            <a:endParaRPr/>
          </a:p>
        </p:txBody>
      </p:sp>
      <p:graphicFrame>
        <p:nvGraphicFramePr>
          <p:cNvPr id="114" name="Google Shape;114;p17"/>
          <p:cNvGraphicFramePr/>
          <p:nvPr/>
        </p:nvGraphicFramePr>
        <p:xfrm>
          <a:off x="3669300" y="2265610"/>
          <a:ext cx="3000000" cy="3000000"/>
        </p:xfrm>
        <a:graphic>
          <a:graphicData uri="http://schemas.openxmlformats.org/drawingml/2006/table">
            <a:tbl>
              <a:tblPr>
                <a:noFill/>
                <a:tableStyleId>{0301F115-9AC8-4C75-B732-51660EAB1802}</a:tableStyleId>
              </a:tblPr>
              <a:tblGrid>
                <a:gridCol w="617025"/>
                <a:gridCol w="1188375"/>
              </a:tblGrid>
              <a:tr h="30615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count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217</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mean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343.729418</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59.454325</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212.702475</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300.069158</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50%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342.401554</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75%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384.156641</a:t>
                      </a:r>
                      <a:endParaRPr>
                        <a:solidFill>
                          <a:schemeClr val="dk1"/>
                        </a:solidFill>
                      </a:endParaRPr>
                    </a:p>
                  </a:txBody>
                  <a:tcPr marT="91425" marB="91425" marR="91425" marL="91425"/>
                </a:tc>
              </a:tr>
              <a:tr h="335875">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max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524.246711</a:t>
                      </a:r>
                      <a:endParaRPr>
                        <a:solidFill>
                          <a:schemeClr val="dk1"/>
                        </a:solidFill>
                      </a:endParaRPr>
                    </a:p>
                  </a:txBody>
                  <a:tcPr marT="91425" marB="91425" marR="91425" marL="91425"/>
                </a:tc>
              </a:tr>
            </a:tbl>
          </a:graphicData>
        </a:graphic>
      </p:graphicFrame>
      <p:sp>
        <p:nvSpPr>
          <p:cNvPr id="115" name="Google Shape;115;p17"/>
          <p:cNvSpPr txBox="1"/>
          <p:nvPr/>
        </p:nvSpPr>
        <p:spPr>
          <a:xfrm>
            <a:off x="3669300" y="1809450"/>
            <a:ext cx="18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Daily Average</a:t>
            </a:r>
            <a:r>
              <a:rPr lang="en"/>
              <a:t> data</a:t>
            </a:r>
            <a:endParaRPr/>
          </a:p>
        </p:txBody>
      </p:sp>
      <p:graphicFrame>
        <p:nvGraphicFramePr>
          <p:cNvPr id="116" name="Google Shape;116;p17"/>
          <p:cNvGraphicFramePr/>
          <p:nvPr/>
        </p:nvGraphicFramePr>
        <p:xfrm>
          <a:off x="6560225" y="2231663"/>
          <a:ext cx="3000000" cy="3000000"/>
        </p:xfrm>
        <a:graphic>
          <a:graphicData uri="http://schemas.openxmlformats.org/drawingml/2006/table">
            <a:tbl>
              <a:tblPr>
                <a:noFill/>
                <a:tableStyleId>{0301F115-9AC8-4C75-B732-51660EAB1802}</a:tableStyleId>
              </a:tblPr>
              <a:tblGrid>
                <a:gridCol w="617025"/>
                <a:gridCol w="1188375"/>
              </a:tblGrid>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count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171</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mean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344.018742</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39.902537</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292.126969</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307.639980</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50%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336.526566</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75%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382.110489</a:t>
                      </a:r>
                      <a:endParaRPr>
                        <a:solidFill>
                          <a:schemeClr val="dk1"/>
                        </a:solidFill>
                      </a:endParaRPr>
                    </a:p>
                  </a:txBody>
                  <a:tcPr marT="91425" marB="91425" marR="91425" marL="91425"/>
                </a:tc>
              </a:tr>
              <a:tr h="306000">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max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421.235954</a:t>
                      </a:r>
                      <a:endParaRPr>
                        <a:solidFill>
                          <a:schemeClr val="dk1"/>
                        </a:solidFill>
                      </a:endParaRPr>
                    </a:p>
                  </a:txBody>
                  <a:tcPr marT="91425" marB="91425" marR="91425" marL="91425"/>
                </a:tc>
              </a:tr>
            </a:tbl>
          </a:graphicData>
        </a:graphic>
      </p:graphicFrame>
      <p:sp>
        <p:nvSpPr>
          <p:cNvPr id="117" name="Google Shape;117;p17"/>
          <p:cNvSpPr txBox="1"/>
          <p:nvPr/>
        </p:nvSpPr>
        <p:spPr>
          <a:xfrm>
            <a:off x="6267725" y="1865300"/>
            <a:ext cx="2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Daily Average Search</a:t>
            </a:r>
            <a:r>
              <a:rPr lang="en"/>
              <a: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AutoNum type="arabicPeriod"/>
            </a:pPr>
            <a:r>
              <a:rPr lang="en" sz="1500"/>
              <a:t>What is the average price difference for</a:t>
            </a:r>
            <a:r>
              <a:rPr lang="en" sz="1500"/>
              <a:t> flights departing on different dates? </a:t>
            </a:r>
            <a:endParaRPr sz="1500"/>
          </a:p>
          <a:p>
            <a:pPr indent="-323850" lvl="0" marL="457200" rtl="0" algn="l">
              <a:lnSpc>
                <a:spcPct val="150000"/>
              </a:lnSpc>
              <a:spcBef>
                <a:spcPts val="0"/>
              </a:spcBef>
              <a:spcAft>
                <a:spcPts val="0"/>
              </a:spcAft>
              <a:buSzPts val="1500"/>
              <a:buAutoNum type="arabicPeriod"/>
            </a:pPr>
            <a:r>
              <a:rPr lang="en" sz="1500"/>
              <a:t>What i</a:t>
            </a:r>
            <a:r>
              <a:rPr lang="en" sz="1500"/>
              <a:t>s the average price difference for flights departing on different days in a week?</a:t>
            </a:r>
            <a:endParaRPr sz="1500"/>
          </a:p>
          <a:p>
            <a:pPr indent="-323850" lvl="0" marL="457200" rtl="0" algn="l">
              <a:lnSpc>
                <a:spcPct val="150000"/>
              </a:lnSpc>
              <a:spcBef>
                <a:spcPts val="0"/>
              </a:spcBef>
              <a:spcAft>
                <a:spcPts val="0"/>
              </a:spcAft>
              <a:buSzPts val="1500"/>
              <a:buAutoNum type="arabicPeriod"/>
            </a:pPr>
            <a:r>
              <a:rPr lang="en" sz="1500"/>
              <a:t>Is there a difference in price for flights from the same origin but flying to different airports around the same city?</a:t>
            </a:r>
            <a:endParaRPr sz="1500"/>
          </a:p>
          <a:p>
            <a:pPr indent="-323850" lvl="0" marL="457200" rtl="0" algn="l">
              <a:lnSpc>
                <a:spcPct val="150000"/>
              </a:lnSpc>
              <a:spcBef>
                <a:spcPts val="0"/>
              </a:spcBef>
              <a:spcAft>
                <a:spcPts val="0"/>
              </a:spcAft>
              <a:buSzPts val="1500"/>
              <a:buAutoNum type="arabicPeriod"/>
            </a:pPr>
            <a:r>
              <a:rPr lang="en" sz="1500"/>
              <a:t>Will the number of seat remaining influence the ticket price?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9" y="953112"/>
            <a:ext cx="6666715" cy="3815125"/>
          </a:xfrm>
          <a:prstGeom prst="rect">
            <a:avLst/>
          </a:prstGeom>
          <a:noFill/>
          <a:ln>
            <a:noFill/>
          </a:ln>
        </p:spPr>
      </p:pic>
      <p:pic>
        <p:nvPicPr>
          <p:cNvPr id="129" name="Google Shape;129;p19"/>
          <p:cNvPicPr preferRelativeResize="0"/>
          <p:nvPr/>
        </p:nvPicPr>
        <p:blipFill>
          <a:blip r:embed="rId4">
            <a:alphaModFix/>
          </a:blip>
          <a:stretch>
            <a:fillRect/>
          </a:stretch>
        </p:blipFill>
        <p:spPr>
          <a:xfrm>
            <a:off x="6784850" y="1017726"/>
            <a:ext cx="2242950" cy="3815111"/>
          </a:xfrm>
          <a:prstGeom prst="rect">
            <a:avLst/>
          </a:prstGeom>
          <a:noFill/>
          <a:ln>
            <a:noFill/>
          </a:ln>
        </p:spPr>
      </p:pic>
      <p:sp>
        <p:nvSpPr>
          <p:cNvPr id="130" name="Google Shape;130;p19"/>
          <p:cNvSpPr/>
          <p:nvPr/>
        </p:nvSpPr>
        <p:spPr>
          <a:xfrm rot="10664866">
            <a:off x="611907" y="1200512"/>
            <a:ext cx="519101" cy="17052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31" name="Google Shape;131;p19"/>
          <p:cNvSpPr txBox="1"/>
          <p:nvPr>
            <p:ph type="title"/>
          </p:nvPr>
        </p:nvSpPr>
        <p:spPr>
          <a:xfrm>
            <a:off x="0" y="0"/>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Q1. What is the price difference for flights departing on different dates? </a:t>
            </a:r>
            <a:endParaRPr sz="2040"/>
          </a:p>
          <a:p>
            <a:pPr indent="0" lvl="0" marL="0" rtl="0" algn="l">
              <a:spcBef>
                <a:spcPts val="0"/>
              </a:spcBef>
              <a:spcAft>
                <a:spcPts val="0"/>
              </a:spcAft>
              <a:buSzPts val="990"/>
              <a:buNone/>
            </a:pPr>
            <a:r>
              <a:t/>
            </a:r>
            <a:endParaRPr sz="23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852488" y="728488"/>
            <a:ext cx="7439025" cy="2085975"/>
          </a:xfrm>
          <a:prstGeom prst="rect">
            <a:avLst/>
          </a:prstGeom>
          <a:noFill/>
          <a:ln>
            <a:noFill/>
          </a:ln>
        </p:spPr>
      </p:pic>
      <p:pic>
        <p:nvPicPr>
          <p:cNvPr id="137" name="Google Shape;137;p20"/>
          <p:cNvPicPr preferRelativeResize="0"/>
          <p:nvPr/>
        </p:nvPicPr>
        <p:blipFill>
          <a:blip r:embed="rId4">
            <a:alphaModFix/>
          </a:blip>
          <a:stretch>
            <a:fillRect/>
          </a:stretch>
        </p:blipFill>
        <p:spPr>
          <a:xfrm>
            <a:off x="852488" y="3057513"/>
            <a:ext cx="7439025" cy="2085975"/>
          </a:xfrm>
          <a:prstGeom prst="rect">
            <a:avLst/>
          </a:prstGeom>
          <a:noFill/>
          <a:ln>
            <a:noFill/>
          </a:ln>
        </p:spPr>
      </p:pic>
      <p:sp>
        <p:nvSpPr>
          <p:cNvPr id="138" name="Google Shape;138;p20"/>
          <p:cNvSpPr txBox="1"/>
          <p:nvPr/>
        </p:nvSpPr>
        <p:spPr>
          <a:xfrm>
            <a:off x="5871575" y="575475"/>
            <a:ext cx="1410600" cy="354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April 24th $ 524.25</a:t>
            </a:r>
            <a:endParaRPr b="1" sz="1100"/>
          </a:p>
        </p:txBody>
      </p:sp>
      <p:sp>
        <p:nvSpPr>
          <p:cNvPr id="139" name="Google Shape;139;p20"/>
          <p:cNvSpPr txBox="1"/>
          <p:nvPr/>
        </p:nvSpPr>
        <p:spPr>
          <a:xfrm>
            <a:off x="1845275" y="2709825"/>
            <a:ext cx="1916700" cy="354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November</a:t>
            </a:r>
            <a:r>
              <a:rPr b="1" lang="en" sz="1100"/>
              <a:t> 15th  $ 212.70</a:t>
            </a:r>
            <a:endParaRPr b="1" sz="1100"/>
          </a:p>
        </p:txBody>
      </p:sp>
      <p:sp>
        <p:nvSpPr>
          <p:cNvPr id="140" name="Google Shape;140;p20"/>
          <p:cNvSpPr/>
          <p:nvPr/>
        </p:nvSpPr>
        <p:spPr>
          <a:xfrm rot="-2894017">
            <a:off x="3775346" y="2455468"/>
            <a:ext cx="300858" cy="170609"/>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41" name="Google Shape;141;p20"/>
          <p:cNvSpPr/>
          <p:nvPr/>
        </p:nvSpPr>
        <p:spPr>
          <a:xfrm rot="9869129">
            <a:off x="5780479" y="952060"/>
            <a:ext cx="191788" cy="17052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42" name="Google Shape;142;p20"/>
          <p:cNvSpPr txBox="1"/>
          <p:nvPr>
            <p:ph type="title"/>
          </p:nvPr>
        </p:nvSpPr>
        <p:spPr>
          <a:xfrm>
            <a:off x="0" y="0"/>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Q1. What is the price difference for flights departing on different dates? </a:t>
            </a:r>
            <a:endParaRPr sz="2040"/>
          </a:p>
          <a:p>
            <a:pPr indent="0" lvl="0" marL="0" rtl="0" algn="l">
              <a:spcBef>
                <a:spcPts val="0"/>
              </a:spcBef>
              <a:spcAft>
                <a:spcPts val="0"/>
              </a:spcAft>
              <a:buSzPts val="990"/>
              <a:buNone/>
            </a:pPr>
            <a:r>
              <a:t/>
            </a:r>
            <a:endParaRPr sz="23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577"/>
              <a:t>Average Searching Flight Price Throughout the time</a:t>
            </a:r>
            <a:r>
              <a:rPr lang="en"/>
              <a:t> </a:t>
            </a:r>
            <a:r>
              <a:rPr lang="en" sz="1688"/>
              <a:t>- Questions 1</a:t>
            </a:r>
            <a:endParaRPr sz="1688"/>
          </a:p>
          <a:p>
            <a:pPr indent="0" lvl="0" marL="0" rtl="0" algn="l">
              <a:spcBef>
                <a:spcPts val="0"/>
              </a:spcBef>
              <a:spcAft>
                <a:spcPts val="0"/>
              </a:spcAft>
              <a:buNone/>
            </a:pPr>
            <a:r>
              <a:t/>
            </a:r>
            <a:endParaRPr sz="2133"/>
          </a:p>
        </p:txBody>
      </p:sp>
      <p:sp>
        <p:nvSpPr>
          <p:cNvPr id="148" name="Google Shape;14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49" name="Google Shape;149;p21"/>
          <p:cNvGrpSpPr/>
          <p:nvPr/>
        </p:nvGrpSpPr>
        <p:grpSpPr>
          <a:xfrm>
            <a:off x="-4" y="1082773"/>
            <a:ext cx="6548354" cy="3738625"/>
            <a:chOff x="1040321" y="1152473"/>
            <a:chExt cx="6548354" cy="3738625"/>
          </a:xfrm>
        </p:grpSpPr>
        <p:pic>
          <p:nvPicPr>
            <p:cNvPr id="150" name="Google Shape;150;p21"/>
            <p:cNvPicPr preferRelativeResize="0"/>
            <p:nvPr/>
          </p:nvPicPr>
          <p:blipFill>
            <a:blip r:embed="rId3">
              <a:alphaModFix/>
            </a:blip>
            <a:stretch>
              <a:fillRect/>
            </a:stretch>
          </p:blipFill>
          <p:spPr>
            <a:xfrm>
              <a:off x="1040321" y="1152473"/>
              <a:ext cx="6548351" cy="3738625"/>
            </a:xfrm>
            <a:prstGeom prst="rect">
              <a:avLst/>
            </a:prstGeom>
            <a:noFill/>
            <a:ln>
              <a:noFill/>
            </a:ln>
          </p:spPr>
        </p:pic>
        <p:sp>
          <p:nvSpPr>
            <p:cNvPr id="151" name="Google Shape;151;p21"/>
            <p:cNvSpPr/>
            <p:nvPr/>
          </p:nvSpPr>
          <p:spPr>
            <a:xfrm>
              <a:off x="5623775" y="1688675"/>
              <a:ext cx="519000" cy="170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52" name="Google Shape;152;p21"/>
            <p:cNvSpPr/>
            <p:nvPr/>
          </p:nvSpPr>
          <p:spPr>
            <a:xfrm rot="10800000">
              <a:off x="7069675" y="1608675"/>
              <a:ext cx="519000" cy="170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grpSp>
      <p:pic>
        <p:nvPicPr>
          <p:cNvPr id="153" name="Google Shape;153;p21"/>
          <p:cNvPicPr preferRelativeResize="0"/>
          <p:nvPr/>
        </p:nvPicPr>
        <p:blipFill>
          <a:blip r:embed="rId4">
            <a:alphaModFix/>
          </a:blip>
          <a:stretch>
            <a:fillRect/>
          </a:stretch>
        </p:blipFill>
        <p:spPr>
          <a:xfrm>
            <a:off x="6674125" y="1082776"/>
            <a:ext cx="2338436" cy="3668925"/>
          </a:xfrm>
          <a:prstGeom prst="rect">
            <a:avLst/>
          </a:prstGeom>
          <a:noFill/>
          <a:ln>
            <a:noFill/>
          </a:ln>
        </p:spPr>
      </p:pic>
      <p:sp>
        <p:nvSpPr>
          <p:cNvPr id="154" name="Google Shape;154;p21"/>
          <p:cNvSpPr txBox="1"/>
          <p:nvPr>
            <p:ph type="title"/>
          </p:nvPr>
        </p:nvSpPr>
        <p:spPr>
          <a:xfrm>
            <a:off x="0" y="0"/>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Q1. What is the price difference for flights departing on different dates? </a:t>
            </a:r>
            <a:endParaRPr sz="2040"/>
          </a:p>
          <a:p>
            <a:pPr indent="0" lvl="0" marL="0" rtl="0" algn="l">
              <a:spcBef>
                <a:spcPts val="0"/>
              </a:spcBef>
              <a:spcAft>
                <a:spcPts val="0"/>
              </a:spcAft>
              <a:buSzPts val="990"/>
              <a:buNone/>
            </a:pPr>
            <a:r>
              <a:t/>
            </a:r>
            <a:endParaRPr sz="234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