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53"/>
  </p:notesMasterIdLst>
  <p:sldIdLst>
    <p:sldId id="256" r:id="rId2"/>
    <p:sldId id="259" r:id="rId3"/>
    <p:sldId id="260" r:id="rId4"/>
    <p:sldId id="257" r:id="rId5"/>
    <p:sldId id="258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82" r:id="rId35"/>
    <p:sldId id="284" r:id="rId36"/>
    <p:sldId id="283" r:id="rId37"/>
    <p:sldId id="285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FDCDE-9D6A-41BC-99AD-5C34E6350408}" type="datetimeFigureOut">
              <a:rPr lang="en-US" smtClean="0"/>
              <a:t>10/14/2013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4B530-FBFD-478E-9633-2AF36935A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43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B530-FBFD-478E-9633-2AF36935A52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1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10C6-073B-4DAF-BB97-A8CD81207724}" type="datetimeFigureOut">
              <a:rPr lang="en-US" smtClean="0"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33D3-0523-4A20-AB70-98C96709154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6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10C6-073B-4DAF-BB97-A8CD81207724}" type="datetimeFigureOut">
              <a:rPr lang="en-US" smtClean="0"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33D3-0523-4A20-AB70-98C9670915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8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10C6-073B-4DAF-BB97-A8CD81207724}" type="datetimeFigureOut">
              <a:rPr lang="en-US" smtClean="0"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33D3-0523-4A20-AB70-98C9670915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2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10C6-073B-4DAF-BB97-A8CD81207724}" type="datetimeFigureOut">
              <a:rPr lang="en-US" smtClean="0"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33D3-0523-4A20-AB70-98C9670915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5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10C6-073B-4DAF-BB97-A8CD81207724}" type="datetimeFigureOut">
              <a:rPr lang="en-US" smtClean="0"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33D3-0523-4A20-AB70-98C96709154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28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10C6-073B-4DAF-BB97-A8CD81207724}" type="datetimeFigureOut">
              <a:rPr lang="en-US" smtClean="0"/>
              <a:t>10/14/2013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33D3-0523-4A20-AB70-98C9670915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8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10C6-073B-4DAF-BB97-A8CD81207724}" type="datetimeFigureOut">
              <a:rPr lang="en-US" smtClean="0"/>
              <a:t>10/14/2013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33D3-0523-4A20-AB70-98C9670915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10C6-073B-4DAF-BB97-A8CD81207724}" type="datetimeFigureOut">
              <a:rPr lang="en-US" smtClean="0"/>
              <a:t>10/14/2013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33D3-0523-4A20-AB70-98C9670915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6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10C6-073B-4DAF-BB97-A8CD81207724}" type="datetimeFigureOut">
              <a:rPr lang="en-US" smtClean="0"/>
              <a:t>10/14/2013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33D3-0523-4A20-AB70-98C9670915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0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0810C6-073B-4DAF-BB97-A8CD81207724}" type="datetimeFigureOut">
              <a:rPr lang="en-US" smtClean="0"/>
              <a:t>10/14/2013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F533D3-0523-4A20-AB70-98C9670915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10C6-073B-4DAF-BB97-A8CD81207724}" type="datetimeFigureOut">
              <a:rPr lang="en-US" smtClean="0"/>
              <a:t>10/14/2013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33D3-0523-4A20-AB70-98C9670915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0810C6-073B-4DAF-BB97-A8CD81207724}" type="datetimeFigureOut">
              <a:rPr lang="en-US" smtClean="0"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F533D3-0523-4A20-AB70-98C96709154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24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PowerPoint_Presentation1.pptx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session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</a:t>
            </a:r>
            <a:r>
              <a:rPr lang="en-US" dirty="0" smtClean="0"/>
              <a:t>uided multi-document </a:t>
            </a:r>
            <a:r>
              <a:rPr lang="en-US" dirty="0"/>
              <a:t>summarization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Thesis presentation by Tal Baumel</a:t>
            </a:r>
          </a:p>
          <a:p>
            <a:r>
              <a:rPr lang="en-US" dirty="0" smtClean="0"/>
              <a:t>Advisor: Prof. Michael Elhadad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1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in automatic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Central </a:t>
            </a:r>
            <a:r>
              <a:rPr lang="en-US" dirty="0" smtClean="0"/>
              <a:t>Topics</a:t>
            </a:r>
          </a:p>
          <a:p>
            <a:r>
              <a:rPr lang="en-US" dirty="0" smtClean="0"/>
              <a:t>Redundancy</a:t>
            </a:r>
          </a:p>
          <a:p>
            <a:r>
              <a:rPr lang="en-US" dirty="0" smtClean="0"/>
              <a:t>Coherence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211" y="2833635"/>
            <a:ext cx="2465111" cy="301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Summarization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Oriented </a:t>
            </a:r>
            <a:r>
              <a:rPr lang="en-US" dirty="0" smtClean="0"/>
              <a:t>Summarization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/>
              <a:t>Update Summarization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061" y="1841610"/>
            <a:ext cx="3906078" cy="16017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234" y="3908530"/>
            <a:ext cx="3734264" cy="109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0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Manual Evaluation</a:t>
                </a:r>
              </a:p>
              <a:p>
                <a:pPr lvl="1"/>
                <a:r>
                  <a:rPr lang="en-US" dirty="0" smtClean="0"/>
                  <a:t>Questionnaire</a:t>
                </a:r>
              </a:p>
              <a:p>
                <a:pPr lvl="1"/>
                <a:r>
                  <a:rPr lang="en-US" dirty="0" smtClean="0"/>
                  <a:t>Pyramid</a:t>
                </a:r>
                <a:endParaRPr lang="en-US" dirty="0"/>
              </a:p>
              <a:p>
                <a:r>
                  <a:rPr lang="en-US" dirty="0"/>
                  <a:t>Automatic </a:t>
                </a:r>
                <a:r>
                  <a:rPr lang="en-US" dirty="0" smtClean="0"/>
                  <a:t>Evaluation</a:t>
                </a:r>
              </a:p>
              <a:p>
                <a:pPr lvl="1"/>
                <a:r>
                  <a:rPr lang="en-US" dirty="0" smtClean="0"/>
                  <a:t>ROUGE:</a:t>
                </a:r>
              </a:p>
              <a:p>
                <a:pPr lvl="2"/>
                <a:r>
                  <a:rPr lang="en-US" dirty="0" smtClean="0"/>
                  <a:t>ROUGE-N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e-IL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he-IL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𝑀𝑎𝑛𝑢𝑎𝑙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𝑆𝑢𝑚𝑚𝑎𝑟𝑖𝑒𝑠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he-IL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he-IL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𝑔𝑟𝑎𝑚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he-IL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he-IL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𝑐𝑜𝑢𝑛𝑡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𝑚𝑎𝑡𝑐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𝑔𝑟𝑎𝑚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he-IL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𝑀𝑎𝑛𝑢𝑎𝑙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𝑆𝑢𝑚𝑚𝑎𝑟𝑖𝑒𝑠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he-IL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he-IL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𝑔𝑟𝑎𝑚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he-IL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𝑐𝑜𝑢𝑛𝑡</m:t>
                                </m:r>
                                <m:r>
                                  <a:rPr lang="he-IL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𝑔𝑟𝑎𝑚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ROUGE-S: Skip-Bigram Co-Occurrence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88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Entailment-Based Exploratory Search and</a:t>
            </a:r>
            <a:br>
              <a:rPr lang="en-US" dirty="0"/>
            </a:br>
            <a:r>
              <a:rPr lang="en-US" dirty="0"/>
              <a:t>Summarization System For the Medical Domain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Entailment-Based Exploratory Search and</a:t>
            </a:r>
            <a:br>
              <a:rPr lang="en-US" dirty="0"/>
            </a:br>
            <a:r>
              <a:rPr lang="en-US" dirty="0"/>
              <a:t>Summarization System For the Medical Domain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collaborative effort of both Bar-Ilan and Ben-Gurion </a:t>
            </a:r>
            <a:r>
              <a:rPr lang="en-US" dirty="0" smtClean="0"/>
              <a:t>universities</a:t>
            </a:r>
          </a:p>
          <a:p>
            <a:r>
              <a:rPr lang="en-US" dirty="0" smtClean="0"/>
              <a:t>a </a:t>
            </a:r>
            <a:r>
              <a:rPr lang="en-US" dirty="0"/>
              <a:t>concept graph is generated from a large </a:t>
            </a:r>
            <a:r>
              <a:rPr lang="en-US" dirty="0" smtClean="0"/>
              <a:t>set documents </a:t>
            </a:r>
            <a:r>
              <a:rPr lang="en-US" dirty="0"/>
              <a:t>from the medical </a:t>
            </a:r>
            <a:r>
              <a:rPr lang="en-US" dirty="0" smtClean="0"/>
              <a:t>domain to explore those concept</a:t>
            </a:r>
          </a:p>
          <a:p>
            <a:r>
              <a:rPr lang="en-US" dirty="0" smtClean="0"/>
              <a:t>Our goal is to add automatic summaries to aid the exploratory search process</a:t>
            </a: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661763"/>
              </p:ext>
            </p:extLst>
          </p:nvPr>
        </p:nvGraphicFramePr>
        <p:xfrm>
          <a:off x="3325425" y="3860583"/>
          <a:ext cx="4575701" cy="2573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Acrobat Document" r:id="rId3" imgW="9143951" imgH="5143310" progId="AcroExch.Document.11">
                  <p:embed/>
                </p:oleObj>
              </mc:Choice>
              <mc:Fallback>
                <p:oleObj name="Acrobat Document" r:id="rId3" imgW="9143951" imgH="514331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25425" y="3860583"/>
                        <a:ext cx="4575701" cy="2573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459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2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use automatic summaries to improve the exploratory </a:t>
            </a:r>
            <a:r>
              <a:rPr lang="en-US" dirty="0" smtClean="0"/>
              <a:t>search process?</a:t>
            </a:r>
          </a:p>
          <a:p>
            <a:r>
              <a:rPr lang="en-US" dirty="0"/>
              <a:t>Does previous summaries effect the current summary</a:t>
            </a:r>
            <a:r>
              <a:rPr lang="en-US" dirty="0" smtClean="0"/>
              <a:t>?</a:t>
            </a:r>
          </a:p>
          <a:p>
            <a:r>
              <a:rPr lang="en-US" dirty="0"/>
              <a:t>Can we use any existing automatic summarization method for our task</a:t>
            </a:r>
            <a:r>
              <a:rPr lang="en-US" dirty="0" smtClean="0"/>
              <a:t>?</a:t>
            </a:r>
          </a:p>
          <a:p>
            <a:r>
              <a:rPr lang="en-US" dirty="0"/>
              <a:t>Can we use any existing datasets to evaluate such methods?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Query Chain Dataset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302" y="4429916"/>
            <a:ext cx="4434673" cy="180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of The </a:t>
            </a:r>
            <a:r>
              <a:rPr lang="en-US" dirty="0" smtClean="0"/>
              <a:t>Datase</a:t>
            </a:r>
            <a:r>
              <a:rPr lang="en-US" dirty="0"/>
              <a:t>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</a:t>
            </a:r>
            <a:r>
              <a:rPr lang="en-US" dirty="0"/>
              <a:t>summaries generated to aid in an exploratory </a:t>
            </a:r>
            <a:r>
              <a:rPr lang="en-US" dirty="0" smtClean="0"/>
              <a:t>search process</a:t>
            </a:r>
          </a:p>
          <a:p>
            <a:r>
              <a:rPr lang="en-US" dirty="0" smtClean="0"/>
              <a:t>Real </a:t>
            </a:r>
            <a:r>
              <a:rPr lang="en-US" dirty="0"/>
              <a:t>word exploratory search </a:t>
            </a:r>
            <a:r>
              <a:rPr lang="en-US" dirty="0" smtClean="0"/>
              <a:t>processes steps</a:t>
            </a:r>
          </a:p>
          <a:p>
            <a:r>
              <a:rPr lang="en-US" dirty="0"/>
              <a:t>manually crafted </a:t>
            </a:r>
            <a:r>
              <a:rPr lang="en-US" dirty="0" smtClean="0"/>
              <a:t>summaries that </a:t>
            </a:r>
            <a:r>
              <a:rPr lang="en-US" dirty="0"/>
              <a:t>best describe the information need in those </a:t>
            </a:r>
            <a:r>
              <a:rPr lang="en-US" dirty="0" smtClean="0"/>
              <a:t>steps</a:t>
            </a:r>
          </a:p>
          <a:p>
            <a:r>
              <a:rPr lang="en-US" dirty="0"/>
              <a:t>focus on the medical domain</a:t>
            </a:r>
          </a:p>
        </p:txBody>
      </p:sp>
    </p:spTree>
    <p:extLst>
      <p:ext uri="{BB962C8B-B14F-4D97-AF65-F5344CB8AC3E}">
        <p14:creationId xmlns:p14="http://schemas.microsoft.com/office/powerpoint/2010/main" val="17473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chains – manually selected from PubMed query logs</a:t>
            </a:r>
          </a:p>
          <a:p>
            <a:r>
              <a:rPr lang="en-US" dirty="0" smtClean="0"/>
              <a:t>Document set – manually selected from various sites to contain relevant information about the query logs</a:t>
            </a:r>
          </a:p>
          <a:p>
            <a:r>
              <a:rPr lang="en-US" dirty="0" smtClean="0"/>
              <a:t>Manual summaries – created for each query some were created within the context of the query chain and some weren’t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5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4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Annotators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inguistics MSc student</a:t>
            </a:r>
          </a:p>
          <a:p>
            <a:r>
              <a:rPr lang="en-US" dirty="0" smtClean="0"/>
              <a:t>Medical student</a:t>
            </a:r>
          </a:p>
          <a:p>
            <a:r>
              <a:rPr lang="en-US" dirty="0"/>
              <a:t>C</a:t>
            </a:r>
            <a:r>
              <a:rPr lang="en-US" dirty="0" smtClean="0"/>
              <a:t>omputer </a:t>
            </a:r>
            <a:r>
              <a:rPr lang="en-US" dirty="0"/>
              <a:t>science MSc </a:t>
            </a:r>
            <a:r>
              <a:rPr lang="en-US" dirty="0" smtClean="0"/>
              <a:t>student</a:t>
            </a:r>
            <a:endParaRPr lang="he-IL" dirty="0" smtClean="0"/>
          </a:p>
          <a:p>
            <a:r>
              <a:rPr lang="en-US" dirty="0"/>
              <a:t>M</a:t>
            </a:r>
            <a:r>
              <a:rPr lang="en-US" dirty="0" smtClean="0"/>
              <a:t>edical </a:t>
            </a:r>
            <a:r>
              <a:rPr lang="en-US" dirty="0"/>
              <a:t>public </a:t>
            </a:r>
            <a:r>
              <a:rPr lang="en-US" dirty="0" smtClean="0"/>
              <a:t>health MSc student</a:t>
            </a:r>
          </a:p>
          <a:p>
            <a:r>
              <a:rPr lang="en-US" dirty="0" smtClean="0"/>
              <a:t>Professional </a:t>
            </a:r>
            <a:r>
              <a:rPr lang="en-US" dirty="0"/>
              <a:t>translator with a doctoral degree with </a:t>
            </a:r>
            <a:r>
              <a:rPr lang="en-US" dirty="0" smtClean="0"/>
              <a:t>experience in </a:t>
            </a:r>
            <a:r>
              <a:rPr lang="en-US" dirty="0"/>
              <a:t>translation and scientific editing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5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Review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9" y="1803444"/>
            <a:ext cx="9831172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1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9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ROUGE we tested mean ROUGE score of manual summaries</a:t>
            </a:r>
          </a:p>
          <a:p>
            <a:r>
              <a:rPr lang="en-US" dirty="0" smtClean="0"/>
              <a:t>With context: </a:t>
            </a:r>
            <a:r>
              <a:rPr lang="en-US" dirty="0"/>
              <a:t>r1 = </a:t>
            </a:r>
            <a:r>
              <a:rPr lang="en-US" dirty="0" smtClean="0"/>
              <a:t>0.52</a:t>
            </a:r>
            <a:r>
              <a:rPr lang="en-US" dirty="0"/>
              <a:t>, r2 = </a:t>
            </a:r>
            <a:r>
              <a:rPr lang="en-US" dirty="0" smtClean="0"/>
              <a:t>0.22,rs4 </a:t>
            </a:r>
            <a:r>
              <a:rPr lang="en-US" dirty="0"/>
              <a:t>= </a:t>
            </a:r>
            <a:r>
              <a:rPr lang="en-US" dirty="0" smtClean="0"/>
              <a:t>0.13</a:t>
            </a:r>
          </a:p>
          <a:p>
            <a:r>
              <a:rPr lang="en-US" dirty="0" smtClean="0"/>
              <a:t>Without context: </a:t>
            </a:r>
            <a:r>
              <a:rPr lang="pt-BR" dirty="0"/>
              <a:t>r1 = </a:t>
            </a:r>
            <a:r>
              <a:rPr lang="pt-BR" dirty="0" smtClean="0"/>
              <a:t>0.49</a:t>
            </a:r>
            <a:r>
              <a:rPr lang="pt-BR" dirty="0"/>
              <a:t>, r2 = </a:t>
            </a:r>
            <a:r>
              <a:rPr lang="pt-BR" dirty="0" smtClean="0"/>
              <a:t>0.22</a:t>
            </a:r>
            <a:r>
              <a:rPr lang="pt-BR" dirty="0"/>
              <a:t>, rs4 = </a:t>
            </a:r>
            <a:r>
              <a:rPr lang="pt-BR" dirty="0" smtClean="0"/>
              <a:t>0.01</a:t>
            </a:r>
          </a:p>
          <a:p>
            <a:r>
              <a:rPr lang="en-US" dirty="0" smtClean="0"/>
              <a:t>Except </a:t>
            </a:r>
            <a:r>
              <a:rPr lang="en-US" dirty="0"/>
              <a:t>for the R2 test, </a:t>
            </a:r>
            <a:r>
              <a:rPr lang="en-US" dirty="0" smtClean="0"/>
              <a:t>results showed statistically </a:t>
            </a:r>
            <a:r>
              <a:rPr lang="en-US" dirty="0"/>
              <a:t>significant difference with </a:t>
            </a:r>
            <a:r>
              <a:rPr lang="en-US" dirty="0" smtClean="0"/>
              <a:t>95% confidence </a:t>
            </a:r>
            <a:r>
              <a:rPr lang="en-US" dirty="0"/>
              <a:t>interval</a:t>
            </a:r>
          </a:p>
        </p:txBody>
      </p:sp>
    </p:spTree>
    <p:extLst>
      <p:ext uri="{BB962C8B-B14F-4D97-AF65-F5344CB8AC3E}">
        <p14:creationId xmlns:p14="http://schemas.microsoft.com/office/powerpoint/2010/main" val="32169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Statistics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338232"/>
              </p:ext>
            </p:extLst>
          </p:nvPr>
        </p:nvGraphicFramePr>
        <p:xfrm>
          <a:off x="1096963" y="1846263"/>
          <a:ext cx="100583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99"/>
                <a:gridCol w="2514599"/>
                <a:gridCol w="2514599"/>
                <a:gridCol w="251459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Sentence</a:t>
                      </a:r>
                      <a:r>
                        <a:rPr lang="en-US" baseline="0" dirty="0" smtClean="0"/>
                        <a:t> Count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 Count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Words</a:t>
                      </a:r>
                      <a:endParaRPr lang="en-US" dirty="0"/>
                    </a:p>
                  </a:txBody>
                  <a:tcPr marL="87465" marR="8746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Documents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3,374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37,504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3,399</a:t>
                      </a:r>
                      <a:endParaRPr lang="en-US" dirty="0"/>
                    </a:p>
                  </a:txBody>
                  <a:tcPr marL="87465" marR="8746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Queries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 marL="87465" marR="8746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Manual Summaries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1,212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14,636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1,701</a:t>
                      </a:r>
                      <a:endParaRPr lang="en-US" dirty="0"/>
                    </a:p>
                  </a:txBody>
                  <a:tcPr marL="87465" marR="8746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33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394" y="3134173"/>
            <a:ext cx="1158086" cy="119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0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Baselines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Presents the document with the best TF/IDF match to the query</a:t>
            </a:r>
          </a:p>
          <a:p>
            <a:r>
              <a:rPr lang="en-US" dirty="0" smtClean="0"/>
              <a:t>Presents the first sentence of the top 10 TF/IDF matching documents to the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creates the following graph</a:t>
            </a:r>
            <a:r>
              <a:rPr lang="en-US" dirty="0" smtClean="0"/>
              <a:t>:</a:t>
            </a:r>
          </a:p>
          <a:p>
            <a:r>
              <a:rPr lang="en-US" dirty="0"/>
              <a:t>Each node is a bag of words from a </a:t>
            </a:r>
            <a:r>
              <a:rPr lang="en-US" dirty="0" smtClean="0"/>
              <a:t>sentence</a:t>
            </a:r>
          </a:p>
          <a:p>
            <a:r>
              <a:rPr lang="en-US" dirty="0"/>
              <a:t>Each edge is the cosine distance of the bag of words vector</a:t>
            </a:r>
          </a:p>
        </p:txBody>
      </p:sp>
      <p:sp>
        <p:nvSpPr>
          <p:cNvPr id="4" name="Oval 3"/>
          <p:cNvSpPr/>
          <p:nvPr/>
        </p:nvSpPr>
        <p:spPr>
          <a:xfrm>
            <a:off x="2121765" y="4065974"/>
            <a:ext cx="1482571" cy="13937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Sentence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351540" y="3160518"/>
            <a:ext cx="1482571" cy="13937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Sentence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784021" y="4065974"/>
            <a:ext cx="1482571" cy="13937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Sentence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51539" y="4964098"/>
            <a:ext cx="1482571" cy="13937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Sentence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4" idx="6"/>
            <a:endCxn id="6" idx="2"/>
          </p:cNvCxnSpPr>
          <p:nvPr/>
        </p:nvCxnSpPr>
        <p:spPr>
          <a:xfrm>
            <a:off x="3604336" y="4762870"/>
            <a:ext cx="317968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 flipH="1">
            <a:off x="5092825" y="4554310"/>
            <a:ext cx="1" cy="40978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6"/>
            <a:endCxn id="6" idx="1"/>
          </p:cNvCxnSpPr>
          <p:nvPr/>
        </p:nvCxnSpPr>
        <p:spPr>
          <a:xfrm>
            <a:off x="5834111" y="3857414"/>
            <a:ext cx="1167027" cy="41267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4" idx="7"/>
          </p:cNvCxnSpPr>
          <p:nvPr/>
        </p:nvCxnSpPr>
        <p:spPr>
          <a:xfrm flipH="1">
            <a:off x="3387219" y="3857414"/>
            <a:ext cx="964321" cy="41267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6" idx="3"/>
          </p:cNvCxnSpPr>
          <p:nvPr/>
        </p:nvCxnSpPr>
        <p:spPr>
          <a:xfrm flipV="1">
            <a:off x="5834110" y="5255650"/>
            <a:ext cx="1167028" cy="40534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5"/>
            <a:endCxn id="7" idx="2"/>
          </p:cNvCxnSpPr>
          <p:nvPr/>
        </p:nvCxnSpPr>
        <p:spPr>
          <a:xfrm>
            <a:off x="3387219" y="5255650"/>
            <a:ext cx="964320" cy="40534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60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LexRank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sentences are ranked using </a:t>
            </a:r>
            <a:r>
              <a:rPr lang="en-US" dirty="0" smtClean="0"/>
              <a:t>PageRank</a:t>
            </a:r>
          </a:p>
          <a:p>
            <a:r>
              <a:rPr lang="en-US" dirty="0"/>
              <a:t>The top sentences are added to the summary in the order of their </a:t>
            </a:r>
            <a:r>
              <a:rPr lang="en-US" dirty="0" smtClean="0"/>
              <a:t>rank</a:t>
            </a:r>
          </a:p>
          <a:p>
            <a:r>
              <a:rPr lang="en-US" dirty="0"/>
              <a:t>If a new </a:t>
            </a:r>
            <a:r>
              <a:rPr lang="en-US" dirty="0" smtClean="0"/>
              <a:t>sentence </a:t>
            </a:r>
            <a:r>
              <a:rPr lang="en-US" dirty="0"/>
              <a:t>is too similar to a selected sentence, we discard </a:t>
            </a:r>
            <a:r>
              <a:rPr lang="en-US" dirty="0" smtClean="0"/>
              <a:t>it</a:t>
            </a:r>
          </a:p>
          <a:p>
            <a:r>
              <a:rPr lang="en-US" dirty="0"/>
              <a:t>We stop adding sentences when we reach the desired summary length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405" y="3990658"/>
            <a:ext cx="2722109" cy="21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to LexRank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modified LexRank to handle query oriented summarization</a:t>
                </a:r>
              </a:p>
              <a:p>
                <a:r>
                  <a:rPr lang="en-US" dirty="0"/>
                  <a:t>We added a node to the graph representing the </a:t>
                </a:r>
                <a:r>
                  <a:rPr lang="en-US" dirty="0" smtClean="0"/>
                  <a:t>query</a:t>
                </a:r>
              </a:p>
              <a:p>
                <a:r>
                  <a:rPr lang="en-US" dirty="0" smtClean="0"/>
                  <a:t>Added UMLS and Wikipedia terms as features to the sentence similarity function</a:t>
                </a:r>
              </a:p>
              <a:p>
                <a:r>
                  <a:rPr lang="en-US" dirty="0"/>
                  <a:t>Use a more general sentence similarity function </a:t>
                </a:r>
                <a:r>
                  <a:rPr lang="en-US" dirty="0" smtClean="0"/>
                  <a:t>(</a:t>
                </a:r>
                <a:r>
                  <a:rPr lang="en-US" dirty="0"/>
                  <a:t>Lexical Semantic </a:t>
                </a:r>
                <a:r>
                  <a:rPr lang="en-US" dirty="0" smtClean="0"/>
                  <a:t>Similarity) to </a:t>
                </a:r>
                <a:r>
                  <a:rPr lang="en-US" dirty="0"/>
                  <a:t>reflect query topicality of </a:t>
                </a:r>
                <a:r>
                  <a:rPr lang="en-US" dirty="0" smtClean="0"/>
                  <a:t>words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𝐿𝑆𝑆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𝑀𝐴𝑋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𝑆𝑖𝑚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𝑆𝑖𝑚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𝐼𝐷𝐹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𝐼𝐷𝐹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𝐿𝑆𝑆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𝑙𝑒𝑥𝑖𝑐𝑎𝑙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𝐿𝑆𝑆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𝑤𝑖𝑘𝑖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𝐿𝑆𝑆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𝑢𝑚𝑙𝑠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8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Retrieval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Task</a:t>
                </a:r>
              </a:p>
              <a:p>
                <a:r>
                  <a:rPr lang="en-US" dirty="0" smtClean="0"/>
                  <a:t>Methods:</a:t>
                </a:r>
              </a:p>
              <a:p>
                <a:pPr lvl="1"/>
                <a:r>
                  <a:rPr lang="en-US" dirty="0" smtClean="0"/>
                  <a:t>Vector Space Model</a:t>
                </a:r>
              </a:p>
              <a:p>
                <a:pPr lvl="1"/>
                <a:r>
                  <a:rPr lang="en-US" dirty="0" smtClean="0"/>
                  <a:t>Probabilistic Models</a:t>
                </a:r>
              </a:p>
              <a:p>
                <a:r>
                  <a:rPr lang="en-US" dirty="0" smtClean="0"/>
                  <a:t>Evaluation: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𝑃𝑟𝑒𝑐𝑢𝑠𝑖𝑜𝑛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𝑟𝑒𝑙𝑒𝑣𝑎𝑛𝑡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𝑑𝑜𝑐𝑠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𝑟𝑒𝑡𝑟𝑖𝑣𝑒𝑑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𝑑𝑜𝑐𝑠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𝑟𝑒𝑡𝑟𝑖𝑣𝑒𝑑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}|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𝑟𝑒𝑙𝑒𝑣𝑎𝑛𝑡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}|∩|{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𝑟𝑒𝑡𝑟𝑖𝑣𝑒𝑑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𝑑𝑜𝑐𝑠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}|</m:t>
                        </m:r>
                      </m:num>
                      <m:den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he-I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𝑟𝑒𝑙𝑒𝑣𝑎𝑛𝑡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𝑑𝑜𝑐𝑠</m:t>
                            </m:r>
                          </m:e>
                        </m:d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he-IL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𝑚𝑒𝑎𝑠𝑢𝑟𝑒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94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Modifications to LexRank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95245"/>
            <a:ext cx="10058400" cy="3124760"/>
          </a:xfrm>
        </p:spPr>
      </p:pic>
    </p:spTree>
    <p:extLst>
      <p:ext uri="{BB962C8B-B14F-4D97-AF65-F5344CB8AC3E}">
        <p14:creationId xmlns:p14="http://schemas.microsoft.com/office/powerpoint/2010/main" val="24877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Modifications to LexRank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PageRank, the damping factor jumps to a random node in the graph - we allowed the damping factor to only jump back to the query </a:t>
            </a:r>
            <a:r>
              <a:rPr lang="en-US" dirty="0" smtClean="0"/>
              <a:t>node</a:t>
            </a:r>
            <a:endParaRPr lang="he-IL" dirty="0" smtClean="0"/>
          </a:p>
          <a:p>
            <a:r>
              <a:rPr lang="en-US" dirty="0"/>
              <a:t>instead </a:t>
            </a:r>
            <a:r>
              <a:rPr lang="en-US" dirty="0" smtClean="0"/>
              <a:t>of</a:t>
            </a:r>
            <a:r>
              <a:rPr lang="he-IL" dirty="0" smtClean="0"/>
              <a:t> </a:t>
            </a:r>
            <a:r>
              <a:rPr lang="en-US" dirty="0" smtClean="0"/>
              <a:t>simulating </a:t>
            </a:r>
            <a:r>
              <a:rPr lang="en-US" dirty="0"/>
              <a:t>a random surf we simulate the probability of reaching a sentence </a:t>
            </a:r>
            <a:r>
              <a:rPr lang="en-US" dirty="0" smtClean="0"/>
              <a:t>when</a:t>
            </a:r>
            <a:r>
              <a:rPr lang="he-IL" dirty="0" smtClean="0"/>
              <a:t> </a:t>
            </a:r>
            <a:r>
              <a:rPr lang="en-US" dirty="0" smtClean="0"/>
              <a:t>starting </a:t>
            </a:r>
            <a:r>
              <a:rPr lang="en-US" dirty="0"/>
              <a:t>a random walk at the query</a:t>
            </a:r>
            <a:endParaRPr lang="en-US" dirty="0" smtClean="0"/>
          </a:p>
          <a:p>
            <a:r>
              <a:rPr lang="en-US" dirty="0"/>
              <a:t>After similarity ranking, we choose sentences as in LexRank</a:t>
            </a:r>
          </a:p>
        </p:txBody>
      </p:sp>
    </p:spTree>
    <p:extLst>
      <p:ext uri="{BB962C8B-B14F-4D97-AF65-F5344CB8AC3E}">
        <p14:creationId xmlns:p14="http://schemas.microsoft.com/office/powerpoint/2010/main" val="48785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LexRank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creates the same graph as our modified </a:t>
            </a:r>
            <a:r>
              <a:rPr lang="en-US" dirty="0" smtClean="0"/>
              <a:t>LexRank</a:t>
            </a:r>
          </a:p>
          <a:p>
            <a:r>
              <a:rPr lang="en-US" dirty="0"/>
              <a:t>For each new query, gather new documents (ranked by TF/IDF), add new nodes to the sentence graph created from the previous </a:t>
            </a:r>
            <a:r>
              <a:rPr lang="en-US" dirty="0" smtClean="0"/>
              <a:t>query</a:t>
            </a:r>
          </a:p>
          <a:p>
            <a:r>
              <a:rPr lang="en-US" dirty="0"/>
              <a:t>Add edges between the new query and the old queries with decreasing </a:t>
            </a:r>
            <a:r>
              <a:rPr lang="en-US" dirty="0" smtClean="0"/>
              <a:t>cost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411" y="3598235"/>
            <a:ext cx="7425418" cy="207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1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LexRank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ranking we selected only sentences that are different from both sentences that are selected for the current summary and previous summaries in the session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405" y="3990658"/>
            <a:ext cx="2722109" cy="21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2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KLSum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KL-Sum is a multi-document summarizing method</a:t>
                </a:r>
              </a:p>
              <a:p>
                <a:r>
                  <a:rPr lang="en-US" dirty="0"/>
                  <a:t>It tries to minimize the KL-divergence between the summary and document set unigram </a:t>
                </a:r>
                <a:r>
                  <a:rPr lang="en-US" dirty="0" smtClean="0"/>
                  <a:t>distribution</a:t>
                </a:r>
              </a:p>
              <a:p>
                <a:r>
                  <a:rPr lang="en-US" dirty="0"/>
                  <a:t>We used KL-Sum on the 10 </a:t>
                </a:r>
                <a:r>
                  <a:rPr lang="en-US" dirty="0" smtClean="0"/>
                  <a:t>documents </a:t>
                </a:r>
                <a:r>
                  <a:rPr lang="en-US" dirty="0"/>
                  <a:t>with best TF/IDF matches to the </a:t>
                </a:r>
                <a:r>
                  <a:rPr lang="en-US" dirty="0" smtClean="0"/>
                  <a:t>query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55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34" y="147759"/>
            <a:ext cx="4017007" cy="61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0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KLSum Update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variation of KLSum that answers a query chain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/>
                  <a:t>Try to minimize the KL-divergence of the summary and the top 10 TF/IDF retrieved documents for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Select sentences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assuming the smoothed distribution of the previous summary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is already part of the summary (eliminates redundancy)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991" y="3857414"/>
            <a:ext cx="81819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KLSum with LDA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this method we used a topic model (</a:t>
                </a:r>
                <a:r>
                  <a:rPr lang="en-US" dirty="0"/>
                  <a:t>”Query Chain Topic Model</a:t>
                </a:r>
                <a:r>
                  <a:rPr lang="en-US" dirty="0" smtClean="0"/>
                  <a:t>”) to increase the importance of new content words in KLSum</a:t>
                </a:r>
              </a:p>
              <a:p>
                <a:r>
                  <a:rPr lang="en-US" dirty="0"/>
                  <a:t>The </a:t>
                </a:r>
                <a:r>
                  <a:rPr lang="en-US" dirty="0" smtClean="0"/>
                  <a:t>“Query </a:t>
                </a:r>
                <a:r>
                  <a:rPr lang="en-US" dirty="0"/>
                  <a:t>Chain </a:t>
                </a:r>
                <a:r>
                  <a:rPr lang="en-US" dirty="0" smtClean="0"/>
                  <a:t>Topic Model” </a:t>
                </a:r>
                <a:r>
                  <a:rPr lang="en-US" dirty="0"/>
                  <a:t>can identify words appearances that contain content that is </a:t>
                </a:r>
                <a:r>
                  <a:rPr lang="en-US" dirty="0" smtClean="0"/>
                  <a:t>characteristic to </a:t>
                </a:r>
                <a:r>
                  <a:rPr lang="en-US" dirty="0"/>
                  <a:t>current </a:t>
                </a:r>
                <a:r>
                  <a:rPr lang="en-US" dirty="0" smtClean="0"/>
                  <a:t>query</a:t>
                </a:r>
              </a:p>
              <a:p>
                <a:r>
                  <a:rPr lang="en-US" dirty="0"/>
                  <a:t>After we identified those words, we used KLSum to extract </a:t>
                </a:r>
                <a:r>
                  <a:rPr lang="en-US" dirty="0" smtClean="0"/>
                  <a:t>a summary</a:t>
                </a:r>
              </a:p>
              <a:p>
                <a:r>
                  <a:rPr lang="en-US" dirty="0"/>
                  <a:t>Instead of the regular unigram distribution we increased the </a:t>
                </a:r>
                <a:r>
                  <a:rPr lang="en-US" dirty="0" smtClean="0"/>
                  <a:t>probability of </a:t>
                </a:r>
                <a:r>
                  <a:rPr lang="en-US" dirty="0"/>
                  <a:t>new content </a:t>
                </a:r>
                <a:r>
                  <a:rPr lang="en-US" dirty="0" smtClean="0"/>
                  <a:t>words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𝐶𝑜𝑢𝑛𝑡𝑊𝑜𝑟𝑑𝐼𝑛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𝐶𝑢𝑟𝑟𝑒𝑛𝑡𝑆𝑢𝑚𝑚𝑎𝑟𝑦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𝐴𝑝𝑝𝑒𝑟𝑎𝑛𝑐𝑒𝑠𝐴𝑠𝑁𝑒𝑤𝐶𝑜𝑛𝑡𝑒𝑛𝑡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𝑁𝑢𝑚𝑂𝑓𝑊𝑜𝑟𝑑𝑠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𝐶𝑢𝑟𝑟𝑒𝑛𝑡𝑆𝑢𝑚𝑚𝑎𝑟𝑦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 r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7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Dirichlet </a:t>
            </a:r>
            <a:r>
              <a:rPr lang="en-US" dirty="0" smtClean="0"/>
              <a:t>Allocation (LDA)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generative </a:t>
            </a:r>
            <a:r>
              <a:rPr lang="en-US" dirty="0" smtClean="0"/>
              <a:t>model </a:t>
            </a:r>
            <a:r>
              <a:rPr lang="en-US" dirty="0"/>
              <a:t>that maps words from a </a:t>
            </a:r>
            <a:r>
              <a:rPr lang="en-US" dirty="0" smtClean="0"/>
              <a:t>document set </a:t>
            </a:r>
            <a:r>
              <a:rPr lang="en-US" dirty="0"/>
              <a:t>into a set of ”abstract topics</a:t>
            </a:r>
            <a:r>
              <a:rPr lang="en-US" dirty="0" smtClean="0"/>
              <a:t>”</a:t>
            </a:r>
          </a:p>
          <a:p>
            <a:r>
              <a:rPr lang="en-US" dirty="0"/>
              <a:t>LDA model assumes that each document </a:t>
            </a:r>
            <a:r>
              <a:rPr lang="en-US" dirty="0" smtClean="0"/>
              <a:t>in the </a:t>
            </a:r>
            <a:r>
              <a:rPr lang="en-US" dirty="0"/>
              <a:t>document set is generated as a mixture of </a:t>
            </a:r>
            <a:r>
              <a:rPr lang="en-US" dirty="0" smtClean="0"/>
              <a:t>topics</a:t>
            </a:r>
          </a:p>
          <a:p>
            <a:r>
              <a:rPr lang="en-US" dirty="0" smtClean="0"/>
              <a:t>The </a:t>
            </a:r>
            <a:r>
              <a:rPr lang="en-US" dirty="0"/>
              <a:t>document set is generated as a mixture of </a:t>
            </a:r>
            <a:r>
              <a:rPr lang="en-US" dirty="0" smtClean="0"/>
              <a:t>topics</a:t>
            </a:r>
          </a:p>
          <a:p>
            <a:r>
              <a:rPr lang="en-US" dirty="0"/>
              <a:t>Once the topics of document are assigned, words are sampled </a:t>
            </a:r>
            <a:r>
              <a:rPr lang="en-US" dirty="0" smtClean="0"/>
              <a:t>from each </a:t>
            </a:r>
            <a:r>
              <a:rPr lang="en-US" dirty="0"/>
              <a:t>topic to create the </a:t>
            </a:r>
            <a:r>
              <a:rPr lang="en-US" dirty="0" smtClean="0"/>
              <a:t>document</a:t>
            </a:r>
          </a:p>
          <a:p>
            <a:r>
              <a:rPr lang="en-US" dirty="0" smtClean="0"/>
              <a:t>Learning the </a:t>
            </a:r>
            <a:r>
              <a:rPr lang="en-US" dirty="0"/>
              <a:t>probabilities of the topics is a problem of Bayesian inference</a:t>
            </a:r>
            <a:endParaRPr lang="en-US" dirty="0" smtClean="0"/>
          </a:p>
          <a:p>
            <a:r>
              <a:rPr lang="en-US" dirty="0" smtClean="0"/>
              <a:t>Gibbs sampling is commonly used to </a:t>
            </a:r>
            <a:r>
              <a:rPr lang="en-US" dirty="0"/>
              <a:t>calculate the </a:t>
            </a:r>
            <a:r>
              <a:rPr lang="en-US" dirty="0" smtClean="0"/>
              <a:t>posterior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Dirichlet Allocation (LDA)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1881188"/>
            <a:ext cx="6905625" cy="3952875"/>
          </a:xfrm>
        </p:spPr>
      </p:pic>
    </p:spTree>
    <p:extLst>
      <p:ext uri="{BB962C8B-B14F-4D97-AF65-F5344CB8AC3E}">
        <p14:creationId xmlns:p14="http://schemas.microsoft.com/office/powerpoint/2010/main" val="3788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166" y="3105705"/>
            <a:ext cx="11620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Chain Topic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Our Model classifies the documents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/>
                  <a:t> as current query document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, previous query documents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or none.</a:t>
                </a:r>
              </a:p>
              <a:p>
                <a:r>
                  <a:rPr lang="en-US" dirty="0" smtClean="0"/>
                  <a:t>A word from a document 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can be assigned with the following topics: General Words, New Content, Redundancy or Document Specific</a:t>
                </a:r>
              </a:p>
              <a:p>
                <a:r>
                  <a:rPr lang="en-US" dirty="0"/>
                  <a:t>A word from a document 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can be assigned with the following topics: General Words, </a:t>
                </a:r>
                <a:r>
                  <a:rPr lang="en-US" dirty="0" smtClean="0"/>
                  <a:t>Old Content</a:t>
                </a:r>
                <a:r>
                  <a:rPr lang="en-US" dirty="0"/>
                  <a:t>, Redundancy </a:t>
                </a:r>
                <a:r>
                  <a:rPr lang="en-US" dirty="0" smtClean="0"/>
                  <a:t>or Document Specific</a:t>
                </a:r>
              </a:p>
              <a:p>
                <a:r>
                  <a:rPr lang="en-US" dirty="0"/>
                  <a:t>A word from a document 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can be assigned with the following topics: General </a:t>
                </a:r>
                <a:r>
                  <a:rPr lang="en-US" dirty="0" smtClean="0"/>
                  <a:t>Words or Document </a:t>
                </a:r>
                <a:r>
                  <a:rPr lang="en-US" dirty="0"/>
                  <a:t>Specific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 r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3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976800"/>
              </p:ext>
            </p:extLst>
          </p:nvPr>
        </p:nvGraphicFramePr>
        <p:xfrm>
          <a:off x="588963" y="135322"/>
          <a:ext cx="11024744" cy="6200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Presentation" r:id="rId4" imgW="6094446" imgH="3427562" progId="PowerPoint.Show.12">
                  <p:embed/>
                </p:oleObj>
              </mc:Choice>
              <mc:Fallback>
                <p:oleObj name="Presentation" r:id="rId4" imgW="6094446" imgH="3427562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8963" y="135322"/>
                        <a:ext cx="11024744" cy="6200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15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</a:t>
            </a:r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sorted the </a:t>
            </a:r>
            <a:r>
              <a:rPr lang="en-US" dirty="0" smtClean="0"/>
              <a:t>sentences by </a:t>
            </a:r>
            <a:r>
              <a:rPr lang="en-US" dirty="0"/>
              <a:t>a lexicographical order, we first compared the TF/IDF score between the </a:t>
            </a:r>
            <a:r>
              <a:rPr lang="en-US" dirty="0" smtClean="0"/>
              <a:t>query and </a:t>
            </a:r>
            <a:r>
              <a:rPr lang="en-US" dirty="0"/>
              <a:t>the documents that the sentence were taken from if they were equal, we </a:t>
            </a:r>
            <a:r>
              <a:rPr lang="en-US" dirty="0" smtClean="0"/>
              <a:t>ordered the </a:t>
            </a:r>
            <a:r>
              <a:rPr lang="en-US" dirty="0"/>
              <a:t>sentences by their order in the original document</a:t>
            </a:r>
          </a:p>
        </p:txBody>
      </p:sp>
    </p:spTree>
    <p:extLst>
      <p:ext uri="{BB962C8B-B14F-4D97-AF65-F5344CB8AC3E}">
        <p14:creationId xmlns:p14="http://schemas.microsoft.com/office/powerpoint/2010/main" val="532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60" y="3211857"/>
            <a:ext cx="1383916" cy="104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843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UMLS </a:t>
            </a:r>
            <a:r>
              <a:rPr lang="en-US" dirty="0" smtClean="0"/>
              <a:t>and Wiki </a:t>
            </a:r>
            <a:r>
              <a:rPr lang="en-US" dirty="0"/>
              <a:t>Coverage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Searched tagging errors by manually searching for tags with low compare scores</a:t>
            </a:r>
          </a:p>
          <a:p>
            <a:pPr lvl="1"/>
            <a:r>
              <a:rPr lang="en-US" dirty="0"/>
              <a:t>Wrong sense </a:t>
            </a:r>
            <a:r>
              <a:rPr lang="en-US" dirty="0" smtClean="0"/>
              <a:t>error: </a:t>
            </a:r>
            <a:r>
              <a:rPr lang="en-US" dirty="0"/>
              <a:t>’</a:t>
            </a:r>
            <a:r>
              <a:rPr lang="en-US" dirty="0" err="1"/>
              <a:t>Ventolin</a:t>
            </a:r>
            <a:r>
              <a:rPr lang="en-US" dirty="0"/>
              <a:t> (</a:t>
            </a:r>
            <a:r>
              <a:rPr lang="en-US" dirty="0" err="1"/>
              <a:t>e.p</a:t>
            </a:r>
            <a:r>
              <a:rPr lang="en-US" dirty="0"/>
              <a:t>)’ (a song by </a:t>
            </a:r>
            <a:r>
              <a:rPr lang="en-US" dirty="0" smtClean="0"/>
              <a:t>electronic artist </a:t>
            </a:r>
            <a:r>
              <a:rPr lang="en-US" dirty="0" err="1"/>
              <a:t>Aphex</a:t>
            </a:r>
            <a:r>
              <a:rPr lang="en-US" dirty="0"/>
              <a:t> Twin</a:t>
            </a:r>
            <a:r>
              <a:rPr lang="en-US" dirty="0" smtClean="0"/>
              <a:t>) </a:t>
            </a:r>
            <a:r>
              <a:rPr lang="en-US" dirty="0"/>
              <a:t>instead of ’Salbutamol</a:t>
            </a:r>
            <a:r>
              <a:rPr lang="en-US" dirty="0" smtClean="0"/>
              <a:t>’ (aka ‘</a:t>
            </a:r>
            <a:r>
              <a:rPr lang="en-US" dirty="0" err="1" smtClean="0"/>
              <a:t>Ventolin</a:t>
            </a:r>
            <a:r>
              <a:rPr lang="en-US" dirty="0" smtClean="0"/>
              <a:t>’) – manually replaced by the correct sense</a:t>
            </a:r>
          </a:p>
          <a:p>
            <a:pPr lvl="1"/>
            <a:r>
              <a:rPr lang="en-US" dirty="0"/>
              <a:t>Unfixable errors</a:t>
            </a:r>
            <a:r>
              <a:rPr lang="en-US" dirty="0" smtClean="0"/>
              <a:t>: </a:t>
            </a:r>
            <a:r>
              <a:rPr lang="en-US" dirty="0"/>
              <a:t>’States and territories of </a:t>
            </a:r>
            <a:r>
              <a:rPr lang="en-US" dirty="0" smtClean="0"/>
              <a:t>Australia’ found </a:t>
            </a:r>
            <a:r>
              <a:rPr lang="en-US" dirty="0"/>
              <a:t>in the sentence ”</a:t>
            </a:r>
            <a:r>
              <a:rPr lang="en-US" i="1" dirty="0"/>
              <a:t>You also can look for asthma-related laws and </a:t>
            </a:r>
            <a:r>
              <a:rPr lang="en-US" i="1" dirty="0" smtClean="0"/>
              <a:t>regulation in </a:t>
            </a:r>
            <a:r>
              <a:rPr lang="en-US" i="1" dirty="0"/>
              <a:t>each state and territory through the Library of Congress (</a:t>
            </a:r>
            <a:r>
              <a:rPr lang="en-US" i="1" dirty="0" smtClean="0"/>
              <a:t>see Appendix </a:t>
            </a:r>
            <a:r>
              <a:rPr lang="en-US" i="1" dirty="0"/>
              <a:t>5</a:t>
            </a:r>
            <a:r>
              <a:rPr lang="en-US" i="1" dirty="0" smtClean="0"/>
              <a:t>).” </a:t>
            </a:r>
            <a:r>
              <a:rPr lang="en-US" dirty="0" smtClean="0"/>
              <a:t>– manually programed to be discarded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062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Evaluation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460175"/>
              </p:ext>
            </p:extLst>
          </p:nvPr>
        </p:nvGraphicFramePr>
        <p:xfrm>
          <a:off x="1096963" y="1846263"/>
          <a:ext cx="100584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596"/>
                <a:gridCol w="1166648"/>
                <a:gridCol w="1450427"/>
                <a:gridCol w="5684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Redundancy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LexRank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lot of lexical appearance of the query but not enough content.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LexRank 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annotators could not notice the improvement in redundancy.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KLSum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noticeable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tendency to prefer longer sentences.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KLSum 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tendency to prefer longer sentences.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KLSum + LDA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 coherence but better than the others.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01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Automatic </a:t>
            </a:r>
            <a:r>
              <a:rPr lang="en-US" dirty="0" err="1" smtClean="0"/>
              <a:t>Evaloation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27647"/>
              </p:ext>
            </p:extLst>
          </p:nvPr>
        </p:nvGraphicFramePr>
        <p:xfrm>
          <a:off x="2062480" y="1845734"/>
          <a:ext cx="8128000" cy="439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Acrobat Document" r:id="rId3" imgW="18211638" imgH="9839230" progId="AcroExch.Document.11">
                  <p:embed/>
                </p:oleObj>
              </mc:Choice>
              <mc:Fallback>
                <p:oleObj name="Acrobat Document" r:id="rId3" imgW="18211638" imgH="983923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2480" y="1845734"/>
                        <a:ext cx="8128000" cy="439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90448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588197"/>
              </p:ext>
            </p:extLst>
          </p:nvPr>
        </p:nvGraphicFramePr>
        <p:xfrm>
          <a:off x="2408971" y="1845734"/>
          <a:ext cx="7435018" cy="4182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Acrobat Document" r:id="rId3" imgW="9143951" imgH="5143310" progId="AcroExch.Document.11">
                  <p:embed/>
                </p:oleObj>
              </mc:Choice>
              <mc:Fallback>
                <p:oleObj name="Acrobat Document" r:id="rId3" imgW="9143951" imgH="514331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8971" y="1845734"/>
                        <a:ext cx="7435018" cy="4182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87008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35" y="3153103"/>
            <a:ext cx="565362" cy="105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672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use any existing datasets to evaluate such methods</a:t>
            </a:r>
            <a:r>
              <a:rPr lang="en-US" dirty="0" smtClean="0"/>
              <a:t>?</a:t>
            </a:r>
          </a:p>
          <a:p>
            <a:r>
              <a:rPr lang="en-US" dirty="0"/>
              <a:t>Can we use any existing automatic summarization method for our task</a:t>
            </a:r>
            <a:r>
              <a:rPr lang="en-US" dirty="0" smtClean="0"/>
              <a:t>?</a:t>
            </a:r>
          </a:p>
          <a:p>
            <a:r>
              <a:rPr lang="en-US" dirty="0"/>
              <a:t>Does previous summaries effect the current summary</a:t>
            </a:r>
            <a:r>
              <a:rPr lang="en-US" dirty="0" smtClean="0"/>
              <a:t>?</a:t>
            </a:r>
          </a:p>
          <a:p>
            <a:r>
              <a:rPr lang="en-US" dirty="0"/>
              <a:t>Can we use automatic summaries to improve the exploratory </a:t>
            </a:r>
            <a:r>
              <a:rPr lang="en-US" dirty="0" smtClean="0"/>
              <a:t>search process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3320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Unfamiliar </a:t>
            </a:r>
            <a:r>
              <a:rPr lang="en-US" dirty="0"/>
              <a:t>with the domain of his </a:t>
            </a:r>
            <a:endParaRPr lang="en-US" dirty="0" smtClean="0"/>
          </a:p>
          <a:p>
            <a:r>
              <a:rPr lang="en-US" dirty="0"/>
              <a:t>unsure about the ways to achieve his goals </a:t>
            </a:r>
            <a:endParaRPr lang="en-US" dirty="0" smtClean="0"/>
          </a:p>
          <a:p>
            <a:r>
              <a:rPr lang="en-US" dirty="0"/>
              <a:t>or even unsure about his goals in the first place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376" y="3551069"/>
            <a:ext cx="1276282" cy="229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1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improving the coverage and redundancy of our </a:t>
            </a:r>
            <a:r>
              <a:rPr lang="en-US" dirty="0" smtClean="0"/>
              <a:t>methods</a:t>
            </a:r>
          </a:p>
          <a:p>
            <a:r>
              <a:rPr lang="en-US" dirty="0"/>
              <a:t>Optimizing run-time </a:t>
            </a:r>
            <a:r>
              <a:rPr lang="en-US" dirty="0" smtClean="0"/>
              <a:t>performance</a:t>
            </a:r>
          </a:p>
          <a:p>
            <a:r>
              <a:rPr lang="en-US" dirty="0"/>
              <a:t>Improving coherence</a:t>
            </a:r>
          </a:p>
        </p:txBody>
      </p:sp>
    </p:spTree>
    <p:extLst>
      <p:ext uri="{BB962C8B-B14F-4D97-AF65-F5344CB8AC3E}">
        <p14:creationId xmlns:p14="http://schemas.microsoft.com/office/powerpoint/2010/main" val="22086147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186" y="2033751"/>
            <a:ext cx="2676588" cy="360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5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Exploratory </a:t>
            </a:r>
            <a:r>
              <a:rPr lang="en-US" dirty="0"/>
              <a:t>search </a:t>
            </a:r>
            <a:r>
              <a:rPr lang="en-US" dirty="0" smtClean="0"/>
              <a:t>system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Querying and query </a:t>
            </a:r>
            <a:r>
              <a:rPr lang="en-US" dirty="0" smtClean="0"/>
              <a:t>refinement</a:t>
            </a:r>
          </a:p>
          <a:p>
            <a:r>
              <a:rPr lang="en-US" dirty="0"/>
              <a:t>Faceted </a:t>
            </a:r>
            <a:r>
              <a:rPr lang="en-US" dirty="0" smtClean="0"/>
              <a:t>search</a:t>
            </a:r>
          </a:p>
          <a:p>
            <a:r>
              <a:rPr lang="en-US" dirty="0"/>
              <a:t>Leverage search context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885" y="4164909"/>
            <a:ext cx="2415572" cy="190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0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mSpace.fm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555" y="1846263"/>
            <a:ext cx="6723216" cy="4022725"/>
          </a:xfrm>
        </p:spPr>
      </p:pic>
    </p:spTree>
    <p:extLst>
      <p:ext uri="{BB962C8B-B14F-4D97-AF65-F5344CB8AC3E}">
        <p14:creationId xmlns:p14="http://schemas.microsoft.com/office/powerpoint/2010/main" val="338787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Summarization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5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 of Automatic </a:t>
            </a:r>
            <a:r>
              <a:rPr lang="en-US" dirty="0"/>
              <a:t>Summarization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Informative vs. Indicative </a:t>
            </a:r>
            <a:r>
              <a:rPr lang="en-US" dirty="0" smtClean="0"/>
              <a:t>summaries</a:t>
            </a:r>
          </a:p>
          <a:p>
            <a:r>
              <a:rPr lang="en-US" dirty="0"/>
              <a:t>Single vs. Multi-document </a:t>
            </a:r>
            <a:r>
              <a:rPr lang="en-US" dirty="0" smtClean="0"/>
              <a:t>summaries</a:t>
            </a:r>
          </a:p>
          <a:p>
            <a:r>
              <a:rPr lang="en-US" dirty="0"/>
              <a:t>Extractive vs. Generative summaries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676" y="3112560"/>
            <a:ext cx="3069742" cy="306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0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1711</TotalTime>
  <Words>1231</Words>
  <Application>Microsoft Office PowerPoint</Application>
  <PresentationFormat>Widescreen</PresentationFormat>
  <Paragraphs>205</Paragraphs>
  <Slides>51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Retrospect</vt:lpstr>
      <vt:lpstr>Acrobat Document</vt:lpstr>
      <vt:lpstr>Presentation</vt:lpstr>
      <vt:lpstr>Query session guided multi-document summarization</vt:lpstr>
      <vt:lpstr>Introduction</vt:lpstr>
      <vt:lpstr>Information Retrieval</vt:lpstr>
      <vt:lpstr>Exploratory Search</vt:lpstr>
      <vt:lpstr>Exploratory search</vt:lpstr>
      <vt:lpstr>Important Exploratory search system features</vt:lpstr>
      <vt:lpstr>Example: mSpace.fm</vt:lpstr>
      <vt:lpstr>Automatic Summarization</vt:lpstr>
      <vt:lpstr>Aspects of Automatic Summarization</vt:lpstr>
      <vt:lpstr>Difficulties in automatic summarization</vt:lpstr>
      <vt:lpstr>Advanced Summarization Scenarios</vt:lpstr>
      <vt:lpstr>Summarization Evaluation</vt:lpstr>
      <vt:lpstr>Entailment-Based Exploratory Search and Summarization System For the Medical Domain</vt:lpstr>
      <vt:lpstr>Entailment-Based Exploratory Search and Summarization System For the Medical Domain</vt:lpstr>
      <vt:lpstr>Research Objectives</vt:lpstr>
      <vt:lpstr>Research Objectives</vt:lpstr>
      <vt:lpstr>The Query Chain Dataset</vt:lpstr>
      <vt:lpstr>Requirements of The Dataset</vt:lpstr>
      <vt:lpstr>The Dataset Description</vt:lpstr>
      <vt:lpstr>The Annotators</vt:lpstr>
      <vt:lpstr>Technology Review</vt:lpstr>
      <vt:lpstr>PowerPoint Presentation</vt:lpstr>
      <vt:lpstr>Verifying the Dataset</vt:lpstr>
      <vt:lpstr>Dataset Statistics</vt:lpstr>
      <vt:lpstr>Methods</vt:lpstr>
      <vt:lpstr>Naive Baselines</vt:lpstr>
      <vt:lpstr>LexRank</vt:lpstr>
      <vt:lpstr>LexRank cont.</vt:lpstr>
      <vt:lpstr>Modification to LexRank</vt:lpstr>
      <vt:lpstr>Modifications to LexRank</vt:lpstr>
      <vt:lpstr>Modifications to LexRank</vt:lpstr>
      <vt:lpstr>LexRank Update</vt:lpstr>
      <vt:lpstr>LexRank Update</vt:lpstr>
      <vt:lpstr>KLSum</vt:lpstr>
      <vt:lpstr>PowerPoint Presentation</vt:lpstr>
      <vt:lpstr>KLSum Update</vt:lpstr>
      <vt:lpstr>KLSum with LDA</vt:lpstr>
      <vt:lpstr>Latent Dirichlet Allocation (LDA)</vt:lpstr>
      <vt:lpstr>Latent Dirichlet Allocation (LDA)</vt:lpstr>
      <vt:lpstr>Query Chain Topic Model</vt:lpstr>
      <vt:lpstr>PowerPoint Presentation</vt:lpstr>
      <vt:lpstr>Sentence Ordering</vt:lpstr>
      <vt:lpstr>Results Analysis</vt:lpstr>
      <vt:lpstr>UMLS and Wiki Coverage</vt:lpstr>
      <vt:lpstr>Manual Evaluation</vt:lpstr>
      <vt:lpstr> Automatic Evaloation</vt:lpstr>
      <vt:lpstr>Automatic Evaluation</vt:lpstr>
      <vt:lpstr>Conclusions and Future Work</vt:lpstr>
      <vt:lpstr>Conclusions</vt:lpstr>
      <vt:lpstr>Future Work</vt:lpstr>
      <vt:lpstr>Questions?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session guided multi-document summarization</dc:title>
  <dc:creator>admin</dc:creator>
  <cp:lastModifiedBy>admin</cp:lastModifiedBy>
  <cp:revision>38</cp:revision>
  <dcterms:created xsi:type="dcterms:W3CDTF">2013-10-13T07:52:39Z</dcterms:created>
  <dcterms:modified xsi:type="dcterms:W3CDTF">2013-10-14T12:29:43Z</dcterms:modified>
</cp:coreProperties>
</file>