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57" r:id="rId4"/>
    <p:sldId id="258" r:id="rId5"/>
    <p:sldId id="267" r:id="rId6"/>
    <p:sldId id="259" r:id="rId7"/>
    <p:sldId id="287" r:id="rId8"/>
    <p:sldId id="261" r:id="rId9"/>
    <p:sldId id="288" r:id="rId10"/>
    <p:sldId id="273" r:id="rId11"/>
    <p:sldId id="286" r:id="rId12"/>
    <p:sldId id="290" r:id="rId13"/>
    <p:sldId id="270" r:id="rId14"/>
    <p:sldId id="279" r:id="rId15"/>
    <p:sldId id="281" r:id="rId16"/>
    <p:sldId id="285" r:id="rId17"/>
    <p:sldId id="272" r:id="rId18"/>
    <p:sldId id="276" r:id="rId19"/>
    <p:sldId id="277" r:id="rId20"/>
    <p:sldId id="278" r:id="rId21"/>
    <p:sldId id="264" r:id="rId22"/>
    <p:sldId id="275" r:id="rId23"/>
    <p:sldId id="265" r:id="rId24"/>
    <p:sldId id="282" r:id="rId25"/>
    <p:sldId id="283" r:id="rId26"/>
    <p:sldId id="291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2818" autoAdjust="0"/>
  </p:normalViewPr>
  <p:slideViewPr>
    <p:cSldViewPr snapToGrid="0">
      <p:cViewPr varScale="1">
        <p:scale>
          <a:sx n="119" d="100"/>
          <a:sy n="119" d="100"/>
        </p:scale>
        <p:origin x="344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3F40-FFB2-4D63-B737-A6A9BF25C66A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FA92-4787-4B17-BE9A-D1ABC21E7F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33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88F4-15AF-4D58-A6D5-AC70D7D96712}" type="datetimeFigureOut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7C2E3-EE4D-46E2-9E21-4338203A60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2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5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1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92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3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7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上一週期中考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1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4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8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4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7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1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7C2E3-EE4D-46E2-9E21-4338203A604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8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F04-AE2C-4385-9612-F150B92E0A28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8410-A8E0-49A3-8BE4-62C1E033C743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3970-F6AA-4048-A039-E8FA8A848312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9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AC6A-8165-4EBE-BA7E-7765492BBC6D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96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20D0-E635-4A2A-9FBD-4461E45BDB1A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15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6AD6-0303-46F5-8FC9-FD3ADB37C725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4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F7A-9DDE-437A-8D0E-1FF20D7B9619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DB51-C3A8-4249-957A-B3E4F6F6D469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2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4AF-9E3E-498C-9443-DD02C5AFD0ED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0E6-B2AA-4A71-AC58-71F2E31436CE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63FB-C57C-44CB-8124-CE10949D38DB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BF0E-BD67-4C45-AAE6-FE4D02A1C082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0C89-5502-421D-AEA8-B63E2EC58294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404F-3087-4E89-A570-943E06C1A526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92E3-9C90-4996-B21C-280C8E3B042F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0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FED9-C812-4BD0-8B86-94C7F868155A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EEA5-295C-42E8-B333-B5F505999A49}" type="datetime1">
              <a:rPr lang="zh-TW" altLang="en-US" smtClean="0"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74D646DB-6134-48AE-82D0-CEA3D2E7296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age_id=1217" TargetMode="External"/><Relationship Id="rId2" Type="http://schemas.openxmlformats.org/officeDocument/2006/relationships/hyperlink" Target="https://webglfundamental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g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586" y="1389889"/>
            <a:ext cx="7255854" cy="3321820"/>
          </a:xfrm>
        </p:spPr>
        <p:txBody>
          <a:bodyPr/>
          <a:lstStyle/>
          <a:p>
            <a:pPr algn="l"/>
            <a:r>
              <a:rPr lang="en-US" altLang="zh-TW" dirty="0"/>
              <a:t>ICG 2021 Spring</a:t>
            </a:r>
            <a:br>
              <a:rPr lang="en-US" altLang="zh-TW" dirty="0"/>
            </a:br>
            <a:r>
              <a:rPr lang="en-US" altLang="zh-TW" dirty="0"/>
              <a:t>Homework1</a:t>
            </a:r>
            <a:br>
              <a:rPr lang="en-US" altLang="zh-TW" dirty="0"/>
            </a:br>
            <a:r>
              <a:rPr lang="en-US" altLang="zh-TW" dirty="0"/>
              <a:t>Guidance</a:t>
            </a:r>
            <a:br>
              <a:rPr lang="en-US" altLang="zh-TW" dirty="0"/>
            </a:br>
            <a:r>
              <a:rPr lang="en-US" altLang="zh-TW" dirty="0"/>
              <a:t>2021/03/18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586" y="5330193"/>
            <a:ext cx="4747346" cy="551147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網媒所碩二   聶偲帆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3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(2/2)</a:t>
            </a:r>
            <a:endParaRPr lang="zh-TW" altLang="en-US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84" y="1336088"/>
            <a:ext cx="7424124" cy="52995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3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已經將大部分課程網的 </a:t>
            </a:r>
            <a:r>
              <a:rPr lang="en-US" altLang="zh-TW" sz="2800" dirty="0"/>
              <a:t>tri</a:t>
            </a:r>
            <a:r>
              <a:rPr lang="zh-TW" altLang="en-US" sz="2800" dirty="0"/>
              <a:t> 模型轉成 </a:t>
            </a:r>
            <a:r>
              <a:rPr lang="en-US" altLang="zh-TW" sz="2800" dirty="0"/>
              <a:t>json</a:t>
            </a:r>
            <a:r>
              <a:rPr lang="zh-TW" altLang="en-US" sz="2800" dirty="0"/>
              <a:t> 檔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Example   </a:t>
            </a:r>
            <a:r>
              <a:rPr lang="en-US" altLang="zh-TW" sz="2400" dirty="0" err="1">
                <a:solidFill>
                  <a:schemeClr val="bg2">
                    <a:lumMod val="50000"/>
                  </a:schemeClr>
                </a:solidFill>
              </a:rPr>
              <a:t>Csie.json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7" y="3857625"/>
            <a:ext cx="7643910" cy="16625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3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29927"/>
            <a:ext cx="8914341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將範例</a:t>
            </a:r>
            <a:r>
              <a:rPr lang="en-US" altLang="zh-TW" sz="2800" dirty="0"/>
              <a:t>code</a:t>
            </a:r>
            <a:r>
              <a:rPr lang="zh-TW" altLang="en-US" sz="2800" dirty="0"/>
              <a:t>的茶壺路徑替換成其他想要的模型即可。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BB2F5F-B1EC-4F73-BF98-D1BF491D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5" y="3150727"/>
            <a:ext cx="8429097" cy="2381391"/>
          </a:xfrm>
          <a:prstGeom prst="rect">
            <a:avLst/>
          </a:prstGeom>
        </p:spPr>
      </p:pic>
      <p:sp>
        <p:nvSpPr>
          <p:cNvPr id="8" name="圓角矩形 2">
            <a:extLst>
              <a:ext uri="{FF2B5EF4-FFF2-40B4-BE49-F238E27FC236}">
                <a16:creationId xmlns:a16="http://schemas.microsoft.com/office/drawing/2014/main" id="{38F50D21-B040-4F25-9E7A-659A05484542}"/>
              </a:ext>
            </a:extLst>
          </p:cNvPr>
          <p:cNvSpPr/>
          <p:nvPr/>
        </p:nvSpPr>
        <p:spPr>
          <a:xfrm>
            <a:off x="4609338" y="3562350"/>
            <a:ext cx="2486787" cy="389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21538" y="1650115"/>
            <a:ext cx="3289895" cy="3244037"/>
            <a:chOff x="3748859" y="2341969"/>
            <a:chExt cx="1818167" cy="1874875"/>
          </a:xfrm>
        </p:grpSpPr>
        <p:grpSp>
          <p:nvGrpSpPr>
            <p:cNvPr id="44" name="Group 43"/>
            <p:cNvGrpSpPr/>
            <p:nvPr/>
          </p:nvGrpSpPr>
          <p:grpSpPr>
            <a:xfrm>
              <a:off x="3748859" y="2341969"/>
              <a:ext cx="1818167" cy="1874875"/>
              <a:chOff x="984394" y="2341969"/>
              <a:chExt cx="1818167" cy="187487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58552" y="3525728"/>
                <a:ext cx="1244009" cy="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1555008" y="2341969"/>
                <a:ext cx="3544" cy="118376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984394" y="3532079"/>
                <a:ext cx="570615" cy="68476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lowchart: Magnetic Disk 19"/>
            <p:cNvSpPr/>
            <p:nvPr/>
          </p:nvSpPr>
          <p:spPr>
            <a:xfrm>
              <a:off x="4113026" y="3057895"/>
              <a:ext cx="763772" cy="935665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84680" y="506500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Model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21441" y="3329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3926" y="14739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y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00888" y="43231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5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World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13" name="Rounded Rectangle 4"/>
          <p:cNvSpPr/>
          <p:nvPr/>
        </p:nvSpPr>
        <p:spPr>
          <a:xfrm>
            <a:off x="4535663" y="5214242"/>
            <a:ext cx="1565334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5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World transform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98135" y="1620288"/>
            <a:ext cx="3755065" cy="3201876"/>
            <a:chOff x="3719623" y="2454645"/>
            <a:chExt cx="2178359" cy="187487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293781" y="3638404"/>
              <a:ext cx="1244009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90237" y="2454645"/>
              <a:ext cx="3544" cy="118376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719623" y="3644755"/>
              <a:ext cx="570615" cy="68476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2336435">
              <a:off x="5156191" y="3292846"/>
              <a:ext cx="741791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2336435" flipH="1" flipV="1">
              <a:off x="5424337" y="2456450"/>
              <a:ext cx="2114" cy="666015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2336435" flipH="1">
              <a:off x="4735817" y="2863571"/>
              <a:ext cx="410236" cy="4440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Magnetic Disk 23"/>
            <p:cNvSpPr/>
            <p:nvPr/>
          </p:nvSpPr>
          <p:spPr>
            <a:xfrm rot="2336435">
              <a:off x="5054922" y="2836147"/>
              <a:ext cx="455430" cy="538422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07760" y="482216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Camera coordinate</a:t>
            </a:r>
            <a:r>
              <a:rPr lang="en-US" altLang="zh-CN" dirty="0"/>
              <a:t>s</a:t>
            </a:r>
            <a:endParaRPr lang="zh-TW" altLang="en-US" dirty="0"/>
          </a:p>
        </p:txBody>
      </p:sp>
      <p:grpSp>
        <p:nvGrpSpPr>
          <p:cNvPr id="12" name="群組 30"/>
          <p:cNvGrpSpPr/>
          <p:nvPr/>
        </p:nvGrpSpPr>
        <p:grpSpPr>
          <a:xfrm rot="569804">
            <a:off x="6935901" y="1073612"/>
            <a:ext cx="1500198" cy="1443609"/>
            <a:chOff x="6000760" y="1000132"/>
            <a:chExt cx="3000396" cy="2786082"/>
          </a:xfrm>
        </p:grpSpPr>
        <p:cxnSp>
          <p:nvCxnSpPr>
            <p:cNvPr id="13" name="直線單箭頭接點 19"/>
            <p:cNvCxnSpPr/>
            <p:nvPr/>
          </p:nvCxnSpPr>
          <p:spPr>
            <a:xfrm rot="5400000" flipH="1" flipV="1">
              <a:off x="6215868" y="1856594"/>
              <a:ext cx="171451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0"/>
            <p:cNvCxnSpPr/>
            <p:nvPr/>
          </p:nvCxnSpPr>
          <p:spPr>
            <a:xfrm>
              <a:off x="7072330" y="2714644"/>
              <a:ext cx="1928826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1"/>
            <p:cNvCxnSpPr/>
            <p:nvPr/>
          </p:nvCxnSpPr>
          <p:spPr>
            <a:xfrm rot="5400000">
              <a:off x="6000760" y="2714644"/>
              <a:ext cx="1071570" cy="107157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22"/>
            <p:cNvSpPr/>
            <p:nvPr/>
          </p:nvSpPr>
          <p:spPr>
            <a:xfrm>
              <a:off x="6357950" y="1785926"/>
              <a:ext cx="2000168" cy="357190"/>
            </a:xfrm>
            <a:custGeom>
              <a:avLst/>
              <a:gdLst>
                <a:gd name="connsiteX0" fmla="*/ 0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0 w 2000232"/>
                <a:gd name="connsiteY4" fmla="*/ 0 h 500066"/>
                <a:gd name="connsiteX0" fmla="*/ 428596 w 2000232"/>
                <a:gd name="connsiteY0" fmla="*/ 0 h 500066"/>
                <a:gd name="connsiteX1" fmla="*/ 2000232 w 2000232"/>
                <a:gd name="connsiteY1" fmla="*/ 0 h 500066"/>
                <a:gd name="connsiteX2" fmla="*/ 2000232 w 2000232"/>
                <a:gd name="connsiteY2" fmla="*/ 500066 h 500066"/>
                <a:gd name="connsiteX3" fmla="*/ 0 w 2000232"/>
                <a:gd name="connsiteY3" fmla="*/ 500066 h 500066"/>
                <a:gd name="connsiteX4" fmla="*/ 428596 w 2000232"/>
                <a:gd name="connsiteY4" fmla="*/ 0 h 500066"/>
                <a:gd name="connsiteX0" fmla="*/ 428596 w 2285952"/>
                <a:gd name="connsiteY0" fmla="*/ 0 h 500066"/>
                <a:gd name="connsiteX1" fmla="*/ 2285952 w 2285952"/>
                <a:gd name="connsiteY1" fmla="*/ 0 h 500066"/>
                <a:gd name="connsiteX2" fmla="*/ 2000232 w 2285952"/>
                <a:gd name="connsiteY2" fmla="*/ 500066 h 500066"/>
                <a:gd name="connsiteX3" fmla="*/ 0 w 2285952"/>
                <a:gd name="connsiteY3" fmla="*/ 500066 h 500066"/>
                <a:gd name="connsiteX4" fmla="*/ 428596 w 2285952"/>
                <a:gd name="connsiteY4" fmla="*/ 0 h 500066"/>
                <a:gd name="connsiteX0" fmla="*/ 428596 w 2428796"/>
                <a:gd name="connsiteY0" fmla="*/ 0 h 500066"/>
                <a:gd name="connsiteX1" fmla="*/ 2428796 w 2428796"/>
                <a:gd name="connsiteY1" fmla="*/ 0 h 500066"/>
                <a:gd name="connsiteX2" fmla="*/ 2000232 w 2428796"/>
                <a:gd name="connsiteY2" fmla="*/ 500066 h 500066"/>
                <a:gd name="connsiteX3" fmla="*/ 0 w 2428796"/>
                <a:gd name="connsiteY3" fmla="*/ 500066 h 500066"/>
                <a:gd name="connsiteX4" fmla="*/ 428596 w 2428796"/>
                <a:gd name="connsiteY4" fmla="*/ 0 h 50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796" h="500066">
                  <a:moveTo>
                    <a:pt x="428596" y="0"/>
                  </a:moveTo>
                  <a:lnTo>
                    <a:pt x="2428796" y="0"/>
                  </a:lnTo>
                  <a:lnTo>
                    <a:pt x="2000232" y="500066"/>
                  </a:lnTo>
                  <a:lnTo>
                    <a:pt x="0" y="500066"/>
                  </a:lnTo>
                  <a:lnTo>
                    <a:pt x="428596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矩形 23"/>
            <p:cNvSpPr/>
            <p:nvPr/>
          </p:nvSpPr>
          <p:spPr>
            <a:xfrm>
              <a:off x="6357950" y="2143116"/>
              <a:ext cx="1643074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8001024" y="1785926"/>
              <a:ext cx="357190" cy="1357346"/>
            </a:xfrm>
            <a:custGeom>
              <a:avLst/>
              <a:gdLst>
                <a:gd name="connsiteX0" fmla="*/ 0 w 428628"/>
                <a:gd name="connsiteY0" fmla="*/ 0 h 1000132"/>
                <a:gd name="connsiteX1" fmla="*/ 428628 w 428628"/>
                <a:gd name="connsiteY1" fmla="*/ 0 h 1000132"/>
                <a:gd name="connsiteX2" fmla="*/ 428628 w 428628"/>
                <a:gd name="connsiteY2" fmla="*/ 1000132 h 1000132"/>
                <a:gd name="connsiteX3" fmla="*/ 0 w 428628"/>
                <a:gd name="connsiteY3" fmla="*/ 1000132 h 1000132"/>
                <a:gd name="connsiteX4" fmla="*/ 0 w 428628"/>
                <a:gd name="connsiteY4" fmla="*/ 0 h 1000132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357346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  <a:gd name="connsiteX0" fmla="*/ 0 w 428628"/>
                <a:gd name="connsiteY0" fmla="*/ 357214 h 1357346"/>
                <a:gd name="connsiteX1" fmla="*/ 428628 w 428628"/>
                <a:gd name="connsiteY1" fmla="*/ 0 h 1357346"/>
                <a:gd name="connsiteX2" fmla="*/ 428628 w 428628"/>
                <a:gd name="connsiteY2" fmla="*/ 1000132 h 1357346"/>
                <a:gd name="connsiteX3" fmla="*/ 0 w 428628"/>
                <a:gd name="connsiteY3" fmla="*/ 1357346 h 1357346"/>
                <a:gd name="connsiteX4" fmla="*/ 0 w 428628"/>
                <a:gd name="connsiteY4" fmla="*/ 357214 h 135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8" h="1357346">
                  <a:moveTo>
                    <a:pt x="0" y="357214"/>
                  </a:moveTo>
                  <a:lnTo>
                    <a:pt x="428628" y="0"/>
                  </a:lnTo>
                  <a:lnTo>
                    <a:pt x="428628" y="1000132"/>
                  </a:lnTo>
                  <a:lnTo>
                    <a:pt x="0" y="1357346"/>
                  </a:lnTo>
                  <a:lnTo>
                    <a:pt x="0" y="35721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715140" y="2571744"/>
              <a:ext cx="431916" cy="2544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7" name="弧形 26"/>
            <p:cNvSpPr/>
            <p:nvPr/>
          </p:nvSpPr>
          <p:spPr>
            <a:xfrm rot="19902877">
              <a:off x="6786578" y="2428868"/>
              <a:ext cx="571504" cy="50006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8" name="直線接點 27"/>
            <p:cNvCxnSpPr>
              <a:stCxn id="26" idx="1"/>
              <a:endCxn id="27" idx="0"/>
            </p:cNvCxnSpPr>
            <p:nvPr/>
          </p:nvCxnSpPr>
          <p:spPr>
            <a:xfrm rot="5400000" flipH="1" flipV="1">
              <a:off x="6790980" y="2446136"/>
              <a:ext cx="150281" cy="175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7" idx="2"/>
              <a:endCxn id="26" idx="5"/>
            </p:cNvCxnSpPr>
            <p:nvPr/>
          </p:nvCxnSpPr>
          <p:spPr>
            <a:xfrm rot="5400000">
              <a:off x="7081177" y="2546120"/>
              <a:ext cx="245412" cy="2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6" y="5606321"/>
            <a:ext cx="9806872" cy="396116"/>
          </a:xfrm>
          <a:prstGeom prst="rect">
            <a:avLst/>
          </a:prstGeom>
        </p:spPr>
      </p:pic>
      <p:sp>
        <p:nvSpPr>
          <p:cNvPr id="31" name="Rounded Rectangle 4"/>
          <p:cNvSpPr/>
          <p:nvPr/>
        </p:nvSpPr>
        <p:spPr>
          <a:xfrm>
            <a:off x="2908091" y="5214242"/>
            <a:ext cx="1424071" cy="11575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0705"/>
            <a:ext cx="8596668" cy="4980658"/>
          </a:xfrm>
        </p:spPr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Fundamental Transformations:</a:t>
            </a:r>
          </a:p>
          <a:p>
            <a:pPr lvl="1"/>
            <a:r>
              <a:rPr lang="en-US" altLang="zh-CN" sz="2200" dirty="0"/>
              <a:t>Translation</a:t>
            </a:r>
            <a:r>
              <a:rPr lang="zh-TW" altLang="en-US" sz="2200" dirty="0"/>
              <a:t>、</a:t>
            </a:r>
            <a:r>
              <a:rPr lang="en-US" altLang="zh-TW" sz="2200" dirty="0"/>
              <a:t>Scale</a:t>
            </a:r>
            <a:r>
              <a:rPr lang="zh-TW" altLang="en-US" sz="2200" dirty="0"/>
              <a:t>、</a:t>
            </a:r>
            <a:r>
              <a:rPr lang="en-US" altLang="zh-TW" sz="2200" dirty="0"/>
              <a:t>Rotation</a:t>
            </a:r>
            <a:r>
              <a:rPr lang="zh-TW" altLang="en-US" sz="2200" dirty="0"/>
              <a:t>、</a:t>
            </a:r>
            <a:r>
              <a:rPr lang="en-US" altLang="zh-TW" sz="2200" dirty="0"/>
              <a:t>Shear</a:t>
            </a:r>
          </a:p>
          <a:p>
            <a:pPr lvl="1"/>
            <a:r>
              <a:rPr lang="en-US" altLang="zh-CN" sz="2200" dirty="0"/>
              <a:t>Order of matrix multiplication may affect final result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Homogeneous Coordinates</a:t>
            </a:r>
          </a:p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93" y="3948067"/>
            <a:ext cx="6165966" cy="209329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8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05347"/>
            <a:ext cx="7814840" cy="384730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4A5DED-2098-414E-8ADB-2C459638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520111"/>
            <a:ext cx="6768657" cy="8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5423" r="19463" b="47178"/>
          <a:stretch/>
        </p:blipFill>
        <p:spPr>
          <a:xfrm>
            <a:off x="677334" y="1930400"/>
            <a:ext cx="9224986" cy="30090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3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8492"/>
            <a:ext cx="3494616" cy="421326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2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Download sample code from course website</a:t>
            </a:r>
          </a:p>
          <a:p>
            <a:r>
              <a:rPr lang="en-US" altLang="zh-TW" sz="2400" dirty="0"/>
              <a:t>Follow steps in </a:t>
            </a:r>
            <a:r>
              <a:rPr lang="en-US" altLang="zh-TW" sz="2400" b="1" dirty="0"/>
              <a:t>HW1_Guide.pdf</a:t>
            </a:r>
            <a:r>
              <a:rPr lang="en-US" altLang="zh-TW" sz="2400" dirty="0"/>
              <a:t> file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64" y="2924001"/>
            <a:ext cx="5911786" cy="37158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3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Shear</a:t>
            </a:r>
            <a:endParaRPr lang="zh-TW" altLang="en-US" dirty="0"/>
          </a:p>
        </p:txBody>
      </p:sp>
      <p:pic>
        <p:nvPicPr>
          <p:cNvPr id="5" name="圖片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540577"/>
            <a:ext cx="6343237" cy="42506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</a:t>
            </a:r>
            <a:r>
              <a:rPr lang="en-US" altLang="zh-TW" dirty="0"/>
              <a:t>Again</a:t>
            </a:r>
            <a:r>
              <a:rPr lang="zh-TW" altLang="en-US" dirty="0"/>
              <a:t> </a:t>
            </a:r>
            <a:r>
              <a:rPr lang="en-US" altLang="zh-TW" dirty="0"/>
              <a:t>(Due to 2020/05/13)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Implement</a:t>
            </a:r>
            <a:r>
              <a:rPr lang="en-US" altLang="zh-TW" sz="2400" b="1" dirty="0">
                <a:latin typeface="Calibri" panose="020F0502020204030204" pitchFamily="34" charset="0"/>
              </a:rPr>
              <a:t> Flat, </a:t>
            </a:r>
            <a:r>
              <a:rPr lang="en-US" altLang="zh-TW" sz="24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400" b="1" dirty="0">
                <a:latin typeface="Calibri" panose="020F0502020204030204" pitchFamily="34" charset="0"/>
              </a:rPr>
              <a:t>, and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4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400" b="1" dirty="0">
                <a:latin typeface="Calibri" panose="020F0502020204030204" pitchFamily="34" charset="0"/>
              </a:rPr>
              <a:t> reflection model </a:t>
            </a:r>
            <a:r>
              <a:rPr lang="en-US" altLang="zh-TW" sz="2400" dirty="0">
                <a:latin typeface="Calibri" panose="020F0502020204030204" pitchFamily="34" charset="0"/>
              </a:rPr>
              <a:t>in </a:t>
            </a:r>
            <a:r>
              <a:rPr lang="en-US" altLang="zh-TW" sz="2400" dirty="0" err="1">
                <a:latin typeface="Calibri" panose="020F0502020204030204" pitchFamily="34" charset="0"/>
              </a:rPr>
              <a:t>shaders</a:t>
            </a:r>
            <a:r>
              <a:rPr lang="en-US" altLang="zh-TW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400" b="1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400" dirty="0">
                <a:latin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400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objects</a:t>
            </a:r>
            <a:r>
              <a:rPr lang="en-US" altLang="zh-TW" sz="2400" dirty="0">
                <a:latin typeface="Calibri" panose="020F0502020204030204" pitchFamily="34" charset="0"/>
              </a:rPr>
              <a:t> &amp;</a:t>
            </a:r>
            <a:r>
              <a:rPr lang="zh-TW" altLang="en-US" sz="2400" dirty="0">
                <a:latin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</a:rPr>
              <a:t>at least </a:t>
            </a:r>
            <a:r>
              <a:rPr lang="en-US" altLang="zh-TW" sz="2400" b="1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4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4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4" y="2155444"/>
            <a:ext cx="3712711" cy="27721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05" y="2155444"/>
            <a:ext cx="3876953" cy="277215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2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https://webglfundamentals.org/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http://learningwebgl.com/blog/?page_id=1217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https://learnopengl.com/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26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 Hours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551"/>
            <a:ext cx="8771466" cy="390776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聶偲帆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r08944017@csie.ntu.edu.tw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~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17:00</a:t>
            </a:r>
          </a:p>
          <a:p>
            <a:pPr marL="457200" lvl="1" indent="0">
              <a:buNone/>
            </a:pP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r08922180@ntu.edu.tw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Thursday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</a:t>
            </a:r>
          </a:p>
          <a:p>
            <a:pPr lvl="1"/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/>
              <a:t>陳禹樵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(CSIE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R505)</a:t>
            </a:r>
          </a:p>
          <a:p>
            <a:pPr lvl="1"/>
            <a:r>
              <a:rPr lang="en-US" altLang="zh-CN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sorevan@cmlab.csie.ntu.edu.tw</a:t>
            </a:r>
          </a:p>
          <a:p>
            <a:pPr lvl="1"/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Tuesday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11:00</a:t>
            </a:r>
            <a:endParaRPr lang="en-US" altLang="zh-CN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32" y="27254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+mn-ea"/>
                <a:ea typeface="+mn-ea"/>
              </a:rPr>
              <a:t>Q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&amp;</a:t>
            </a:r>
            <a:r>
              <a:rPr lang="zh-TW" altLang="en-US" sz="6000" dirty="0">
                <a:latin typeface="+mn-ea"/>
                <a:ea typeface="+mn-ea"/>
              </a:rPr>
              <a:t> </a:t>
            </a:r>
            <a:r>
              <a:rPr lang="en-US" altLang="zh-TW" sz="6000" dirty="0">
                <a:latin typeface="+mn-ea"/>
                <a:ea typeface="+mn-ea"/>
              </a:rPr>
              <a:t>A</a:t>
            </a:r>
            <a:endParaRPr lang="zh-TW" altLang="en-US" sz="6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5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99041-A89B-D14F-94E8-5BB51BF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加分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1C33F-4B29-C349-B865-FFD95514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不同的 </a:t>
            </a:r>
            <a:r>
              <a:rPr kumimoji="1" lang="en-US" altLang="zh-TW" dirty="0"/>
              <a:t>texture</a:t>
            </a:r>
          </a:p>
          <a:p>
            <a:r>
              <a:rPr kumimoji="1" lang="zh-TW" altLang="en-US" dirty="0"/>
              <a:t>用不同的語言寫</a:t>
            </a:r>
            <a:endParaRPr kumimoji="1" lang="en-US" altLang="zh-TW" dirty="0"/>
          </a:p>
          <a:p>
            <a:r>
              <a:rPr kumimoji="1" lang="zh-TW" altLang="en-US" dirty="0"/>
              <a:t>實作</a:t>
            </a:r>
            <a:r>
              <a:rPr kumimoji="1" lang="en-US" altLang="zh-TW" dirty="0" err="1"/>
              <a:t>backcolor</a:t>
            </a:r>
            <a:r>
              <a:rPr kumimoji="1" lang="en-US" altLang="zh-TW" dirty="0"/>
              <a:t> (</a:t>
            </a:r>
            <a:r>
              <a:rPr kumimoji="1" lang="zh-TW" altLang="en-US" dirty="0"/>
              <a:t>因為這次理論上不會用到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Rotate</a:t>
            </a:r>
            <a:r>
              <a:rPr kumimoji="1" lang="zh-TW" altLang="en-US" dirty="0"/>
              <a:t>的方式不同也可以加分</a:t>
            </a:r>
            <a:endParaRPr kumimoji="1" lang="en-US" altLang="zh-TW" dirty="0"/>
          </a:p>
          <a:p>
            <a:r>
              <a:rPr kumimoji="1" lang="zh-TW" altLang="en-US" dirty="0"/>
              <a:t>多做幾個物件 幾個光源 放大縮小</a:t>
            </a:r>
            <a:endParaRPr kumimoji="1" lang="en-US" altLang="zh-TW" dirty="0"/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bonus old 6</a:t>
            </a:r>
            <a:r>
              <a:rPr kumimoji="1" lang="zh-TW" altLang="en-US" dirty="0"/>
              <a:t>項才會Ａ＋）（新的</a:t>
            </a:r>
            <a:r>
              <a:rPr kumimoji="1" lang="en-US" altLang="zh-TW" dirty="0"/>
              <a:t>bonus</a:t>
            </a:r>
            <a:r>
              <a:rPr kumimoji="1" lang="zh-TW" altLang="en-US" dirty="0"/>
              <a:t>有原創性加分比較多）</a:t>
            </a:r>
            <a:endParaRPr kumimoji="1" lang="en-US" altLang="zh-TW" dirty="0"/>
          </a:p>
          <a:p>
            <a:r>
              <a:rPr kumimoji="1" lang="en-US" altLang="zh-TW" dirty="0"/>
              <a:t>Demo</a:t>
            </a:r>
            <a:r>
              <a:rPr kumimoji="1" lang="zh-TW" altLang="en-US" dirty="0"/>
              <a:t>會要你改：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會動，不會動。燈光顏色。之類的一大堆</a:t>
            </a:r>
            <a:endParaRPr kumimoji="1" lang="en-US" altLang="zh-TW" dirty="0"/>
          </a:p>
          <a:p>
            <a:r>
              <a:rPr kumimoji="1" lang="zh-TW" altLang="en-US" dirty="0"/>
              <a:t>希望顏色多漂亮一點 設定選單可以多一點特別的東西</a:t>
            </a:r>
            <a:endParaRPr kumimoji="1" lang="en-US" altLang="zh-TW" dirty="0"/>
          </a:p>
          <a:p>
            <a:r>
              <a:rPr kumimoji="1" lang="zh-TW" altLang="en-US" dirty="0"/>
              <a:t>自己做</a:t>
            </a:r>
            <a:r>
              <a:rPr kumimoji="1" lang="en-US" altLang="zh-TW" dirty="0"/>
              <a:t>model</a:t>
            </a:r>
            <a:r>
              <a:rPr kumimoji="1" lang="zh-TW" altLang="en-US" dirty="0"/>
              <a:t>加分 （天竺鼠車車）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05020C-C02C-5742-8E09-002965D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3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3D139-5A5F-4048-B4CB-EC4C433E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老師想要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BDDFB-DDDC-2F47-B3ED-C6F6B5D2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Clipping</a:t>
            </a:r>
            <a:r>
              <a:rPr kumimoji="1" lang="zh-TW" altLang="en-US" dirty="0"/>
              <a:t>的效果，對六個面都</a:t>
            </a:r>
            <a:r>
              <a:rPr kumimoji="1" lang="en-US" altLang="zh-TW" dirty="0"/>
              <a:t>clipping</a:t>
            </a:r>
            <a:r>
              <a:rPr kumimoji="1" lang="zh-TW" altLang="en-US" dirty="0"/>
              <a:t>一次得到</a:t>
            </a:r>
            <a:r>
              <a:rPr kumimoji="1" lang="en-US" altLang="zh-TW" dirty="0"/>
              <a:t>3D clipping </a:t>
            </a:r>
            <a:r>
              <a:rPr kumimoji="1" lang="zh-TW" altLang="en-US"/>
              <a:t>效果</a:t>
            </a: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9E506C-50FE-C648-9ECB-88F482CE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5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r>
              <a:rPr lang="zh-TW" altLang="en-US" dirty="0"/>
              <a:t>   </a:t>
            </a:r>
            <a:r>
              <a:rPr lang="en-US" altLang="zh-TW" dirty="0"/>
              <a:t>(Due to 2021/05/13)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alibri" panose="020F0502020204030204" pitchFamily="34" charset="0"/>
              </a:rPr>
              <a:t>Implement</a:t>
            </a:r>
            <a:r>
              <a:rPr lang="en-US" altLang="zh-TW" sz="2800" b="1" dirty="0">
                <a:latin typeface="Calibri" panose="020F0502020204030204" pitchFamily="34" charset="0"/>
              </a:rPr>
              <a:t> Flat, </a:t>
            </a:r>
            <a:r>
              <a:rPr lang="en-US" altLang="zh-TW" sz="2800" b="1" dirty="0" err="1">
                <a:latin typeface="Calibri" panose="020F0502020204030204" pitchFamily="34" charset="0"/>
              </a:rPr>
              <a:t>Gouraud</a:t>
            </a:r>
            <a:r>
              <a:rPr lang="en-US" altLang="zh-TW" sz="2800" b="1" dirty="0">
                <a:latin typeface="Calibri" panose="020F0502020204030204" pitchFamily="34" charset="0"/>
              </a:rPr>
              <a:t>, and </a:t>
            </a:r>
            <a:r>
              <a:rPr lang="en-US" altLang="zh-TW" sz="28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800" b="1" dirty="0">
                <a:latin typeface="Calibri" panose="020F0502020204030204" pitchFamily="34" charset="0"/>
              </a:rPr>
              <a:t> shading with </a:t>
            </a:r>
            <a:r>
              <a:rPr lang="en-US" altLang="zh-TW" sz="2800" b="1" dirty="0" err="1">
                <a:latin typeface="Calibri" panose="020F0502020204030204" pitchFamily="34" charset="0"/>
              </a:rPr>
              <a:t>Phong</a:t>
            </a:r>
            <a:r>
              <a:rPr lang="en-US" altLang="zh-TW" sz="2800" b="1" dirty="0">
                <a:latin typeface="Calibri" panose="020F0502020204030204" pitchFamily="34" charset="0"/>
              </a:rPr>
              <a:t> reflection model </a:t>
            </a:r>
            <a:r>
              <a:rPr lang="en-US" altLang="zh-TW" sz="2800" dirty="0">
                <a:latin typeface="Calibri" panose="020F0502020204030204" pitchFamily="34" charset="0"/>
              </a:rPr>
              <a:t>in </a:t>
            </a:r>
            <a:r>
              <a:rPr lang="en-US" altLang="zh-TW" sz="2800" dirty="0" err="1">
                <a:latin typeface="Calibri" panose="020F0502020204030204" pitchFamily="34" charset="0"/>
              </a:rPr>
              <a:t>shaders</a:t>
            </a:r>
            <a:r>
              <a:rPr lang="en-US" altLang="zh-TW" sz="28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zh-TW" sz="2800" b="1" dirty="0">
                <a:latin typeface="Calibri" panose="020F0502020204030204" pitchFamily="34" charset="0"/>
              </a:rPr>
              <a:t>Enable multiple transformations</a:t>
            </a:r>
            <a:r>
              <a:rPr lang="en-US" altLang="zh-TW" sz="2800" dirty="0">
                <a:latin typeface="Calibri" panose="020F0502020204030204" pitchFamily="34" charset="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</a:rPr>
              <a:t>(four fundamental transformations) on objects in a scene</a:t>
            </a:r>
            <a:r>
              <a:rPr lang="en-US" altLang="zh-TW" sz="2800" dirty="0">
                <a:latin typeface="Calibri" panose="020F0502020204030204" pitchFamily="34" charset="0"/>
              </a:rPr>
              <a:t>. You are free to use those provided model files and arrange them to form the scene on your own style. </a:t>
            </a:r>
          </a:p>
          <a:p>
            <a:r>
              <a:rPr lang="en-US" altLang="zh-TW" sz="2800" dirty="0">
                <a:latin typeface="Calibri" panose="020F0502020204030204" pitchFamily="34" charset="0"/>
              </a:rPr>
              <a:t>At least </a:t>
            </a:r>
            <a:r>
              <a:rPr lang="en-US" altLang="zh-TW" sz="2800" b="1" dirty="0">
                <a:latin typeface="Calibri" panose="020F0502020204030204" pitchFamily="34" charset="0"/>
              </a:rPr>
              <a:t>3 objects</a:t>
            </a:r>
            <a:r>
              <a:rPr lang="en-US" altLang="zh-TW" sz="2800" dirty="0">
                <a:latin typeface="Calibri" panose="020F0502020204030204" pitchFamily="34" charset="0"/>
              </a:rPr>
              <a:t> &amp;</a:t>
            </a:r>
            <a:r>
              <a:rPr lang="zh-TW" altLang="en-US" sz="2800" dirty="0">
                <a:latin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</a:rPr>
              <a:t>at least </a:t>
            </a:r>
            <a:r>
              <a:rPr lang="en-US" altLang="zh-TW" sz="2800" b="1" dirty="0">
                <a:latin typeface="Calibri" panose="020F0502020204030204" pitchFamily="34" charset="0"/>
              </a:rPr>
              <a:t>3 light sources</a:t>
            </a:r>
          </a:p>
          <a:p>
            <a:r>
              <a:rPr lang="en-US" altLang="zh-TW" sz="2800" dirty="0">
                <a:latin typeface="Calibri" panose="020F0502020204030204" pitchFamily="34" charset="0"/>
              </a:rPr>
              <a:t>Bonus: Special effects on shading / lighting / animation, …</a:t>
            </a:r>
          </a:p>
          <a:p>
            <a:r>
              <a:rPr lang="zh-TW" altLang="en-US" sz="2800" dirty="0">
                <a:latin typeface="Calibri" panose="020F0502020204030204" pitchFamily="34" charset="0"/>
              </a:rPr>
              <a:t>（反正要有三個光源，要很明顯</a:t>
            </a:r>
            <a:r>
              <a:rPr lang="en-US" altLang="zh-TW" sz="2800" dirty="0">
                <a:latin typeface="Calibri" panose="020F0502020204030204" pitchFamily="34" charset="0"/>
              </a:rPr>
              <a:t>-&gt; </a:t>
            </a:r>
            <a:r>
              <a:rPr lang="zh-TW" altLang="en-US" sz="2800" dirty="0">
                <a:latin typeface="Calibri" panose="020F0502020204030204" pitchFamily="34" charset="0"/>
              </a:rPr>
              <a:t>改光源顏色比較明顯）</a:t>
            </a:r>
            <a:endParaRPr lang="en-US" altLang="zh-TW" sz="2800" dirty="0">
              <a:latin typeface="Calibri" panose="020F0502020204030204" pitchFamily="34" charset="0"/>
            </a:endParaRPr>
          </a:p>
          <a:p>
            <a:r>
              <a:rPr lang="zh-TW" altLang="en-US" sz="2800" dirty="0">
                <a:latin typeface="Calibri" panose="020F0502020204030204" pitchFamily="34" charset="0"/>
              </a:rPr>
              <a:t>加分項：卡通渲染 （可以另外寫在另一份</a:t>
            </a:r>
            <a:r>
              <a:rPr lang="en-US" altLang="zh-TW" sz="2800" dirty="0">
                <a:latin typeface="Calibri" panose="020F0502020204030204" pitchFamily="34" charset="0"/>
              </a:rPr>
              <a:t>code</a:t>
            </a:r>
            <a:r>
              <a:rPr lang="zh-TW" altLang="en-US" sz="2800" dirty="0">
                <a:latin typeface="Calibri" panose="020F0502020204030204" pitchFamily="34" charset="0"/>
              </a:rPr>
              <a:t>，用不同與言寫也家分</a:t>
            </a:r>
            <a:endParaRPr lang="en-US" altLang="zh-TW" sz="2800" dirty="0">
              <a:latin typeface="Calibri" panose="020F0502020204030204" pitchFamily="34" charset="0"/>
            </a:endParaRPr>
          </a:p>
          <a:p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Phong</a:t>
            </a:r>
            <a:r>
              <a:rPr lang="en-US" altLang="zh-TW" dirty="0"/>
              <a:t> Reflection Model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592"/>
          <a:stretch/>
        </p:blipFill>
        <p:spPr>
          <a:xfrm>
            <a:off x="382587" y="2409825"/>
            <a:ext cx="9232189" cy="28085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Shading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4889"/>
            <a:ext cx="8596668" cy="3880773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Flat Shading: </a:t>
            </a:r>
            <a:r>
              <a:rPr lang="en-US" altLang="zh-TW" sz="2400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normal on the whole surface</a:t>
            </a:r>
          </a:p>
          <a:p>
            <a:r>
              <a:rPr lang="en-US" altLang="zh-TW" sz="2400" dirty="0" err="1"/>
              <a:t>Gouraud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color</a:t>
            </a:r>
            <a:r>
              <a:rPr lang="en-US" altLang="zh-TW" sz="2400" dirty="0"/>
              <a:t> on a fragment</a:t>
            </a:r>
          </a:p>
          <a:p>
            <a:r>
              <a:rPr lang="en-US" altLang="zh-TW" sz="2400" dirty="0" err="1"/>
              <a:t>Phong</a:t>
            </a:r>
            <a:r>
              <a:rPr lang="en-US" altLang="zh-TW" sz="2400" dirty="0"/>
              <a:t> Shading: </a:t>
            </a:r>
            <a:r>
              <a:rPr lang="en-US" altLang="zh-TW" sz="2400" dirty="0">
                <a:solidFill>
                  <a:srgbClr val="FF0000"/>
                </a:solidFill>
              </a:rPr>
              <a:t>Different</a:t>
            </a:r>
            <a:r>
              <a:rPr lang="en-US" altLang="zh-TW" sz="2400" dirty="0"/>
              <a:t> vertex normal, interpolated </a:t>
            </a:r>
            <a:r>
              <a:rPr lang="en-US" altLang="zh-TW" sz="2400" dirty="0">
                <a:solidFill>
                  <a:srgbClr val="FF0000"/>
                </a:solidFill>
              </a:rPr>
              <a:t>vertex normal</a:t>
            </a:r>
            <a:r>
              <a:rPr lang="en-US" altLang="zh-TW" sz="2400" dirty="0"/>
              <a:t> on a fragment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 rotWithShape="1">
          <a:blip r:embed="rId3"/>
          <a:srcRect t="35151" b="26167"/>
          <a:stretch/>
        </p:blipFill>
        <p:spPr>
          <a:xfrm>
            <a:off x="1060579" y="1647136"/>
            <a:ext cx="7083295" cy="205173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Rendering Pipeline</a:t>
            </a:r>
            <a:endParaRPr lang="zh-TW" altLang="en-US" dirty="0"/>
          </a:p>
        </p:txBody>
      </p:sp>
      <p:pic>
        <p:nvPicPr>
          <p:cNvPr id="1028" name="Picture 4" descr="Image result for rendering pipel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3" t="40334" r="6578" b="20445"/>
          <a:stretch/>
        </p:blipFill>
        <p:spPr bwMode="auto">
          <a:xfrm>
            <a:off x="2270298" y="2894464"/>
            <a:ext cx="5521152" cy="38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6" y="1890485"/>
            <a:ext cx="9040784" cy="84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327323" y="1823129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114893" y="1841045"/>
            <a:ext cx="1524000" cy="9797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1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Graphics API &amp; </a:t>
            </a:r>
            <a:r>
              <a:rPr lang="en-US" altLang="zh-TW" dirty="0" err="1"/>
              <a:t>Shader</a:t>
            </a:r>
            <a:r>
              <a:rPr lang="en-US" altLang="zh-TW" dirty="0"/>
              <a:t> Language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21337"/>
              </p:ext>
            </p:extLst>
          </p:nvPr>
        </p:nvGraphicFramePr>
        <p:xfrm>
          <a:off x="688274" y="2336801"/>
          <a:ext cx="85963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0153109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0704089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Graphics 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Shader</a:t>
                      </a:r>
                      <a:r>
                        <a:rPr lang="en-US" altLang="zh-TW" dirty="0"/>
                        <a:t> 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1004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OpenGL / </a:t>
                      </a:r>
                      <a:r>
                        <a:rPr lang="en-US" altLang="zh-TW" dirty="0" err="1"/>
                        <a:t>WebGL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GLSL (OpenGL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2152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DirectX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HLSL (High Level Shading Language)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7673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Vulkan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SPIR-V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9444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99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(GLSL)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Shader</a:t>
            </a:r>
            <a:r>
              <a:rPr lang="en-US" altLang="zh-TW" dirty="0"/>
              <a:t> Data (1/2)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5876925" cy="23145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77885"/>
            <a:ext cx="7625418" cy="2987277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389888" y="3974592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89888" y="4601908"/>
            <a:ext cx="3169920" cy="4632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9888" y="5199316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46DB-6134-48AE-82D0-CEA3D2E7296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圓角矩形 6">
            <a:extLst>
              <a:ext uri="{FF2B5EF4-FFF2-40B4-BE49-F238E27FC236}">
                <a16:creationId xmlns:a16="http://schemas.microsoft.com/office/drawing/2014/main" id="{79799BAA-C086-4D3C-8D3C-D71355B1AE49}"/>
              </a:ext>
            </a:extLst>
          </p:cNvPr>
          <p:cNvSpPr/>
          <p:nvPr/>
        </p:nvSpPr>
        <p:spPr>
          <a:xfrm>
            <a:off x="1485138" y="1998185"/>
            <a:ext cx="3169920" cy="3480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8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2013</TotalTime>
  <Words>639</Words>
  <Application>Microsoft Macintosh PowerPoint</Application>
  <PresentationFormat>寬螢幕</PresentationFormat>
  <Paragraphs>139</Paragraphs>
  <Slides>27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Calibri</vt:lpstr>
      <vt:lpstr>Trebuchet MS</vt:lpstr>
      <vt:lpstr>Wingdings 3</vt:lpstr>
      <vt:lpstr>Facet</vt:lpstr>
      <vt:lpstr>ICG 2021 Spring Homework1 Guidance 2021/03/18</vt:lpstr>
      <vt:lpstr>Environment Setup</vt:lpstr>
      <vt:lpstr>Requirements   (Due to 2021/05/13)</vt:lpstr>
      <vt:lpstr>Phong Reflection Model</vt:lpstr>
      <vt:lpstr>Shading</vt:lpstr>
      <vt:lpstr>Rendering Pipeline</vt:lpstr>
      <vt:lpstr>Graphics API &amp; Shader Language</vt:lpstr>
      <vt:lpstr>Shader (GLSL)</vt:lpstr>
      <vt:lpstr>Shader Data (1/2)</vt:lpstr>
      <vt:lpstr>Shader Data (2/2)</vt:lpstr>
      <vt:lpstr>Load Models</vt:lpstr>
      <vt:lpstr>Load Models</vt:lpstr>
      <vt:lpstr>World transform</vt:lpstr>
      <vt:lpstr>World transform</vt:lpstr>
      <vt:lpstr>World transform</vt:lpstr>
      <vt:lpstr>Transformations</vt:lpstr>
      <vt:lpstr>Translation</vt:lpstr>
      <vt:lpstr>Scale</vt:lpstr>
      <vt:lpstr>Rotate</vt:lpstr>
      <vt:lpstr>Shear</vt:lpstr>
      <vt:lpstr>Requirements Again (Due to 2020/05/13)</vt:lpstr>
      <vt:lpstr>Result Example</vt:lpstr>
      <vt:lpstr>Reference</vt:lpstr>
      <vt:lpstr>TA Hours</vt:lpstr>
      <vt:lpstr>Q &amp; A</vt:lpstr>
      <vt:lpstr>加分</vt:lpstr>
      <vt:lpstr>老師想要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2017 Fall Homework1 Guidance</dc:title>
  <dc:creator>陈熊猫</dc:creator>
  <cp:lastModifiedBy>Chung Asce</cp:lastModifiedBy>
  <cp:revision>128</cp:revision>
  <dcterms:created xsi:type="dcterms:W3CDTF">2017-09-30T17:24:05Z</dcterms:created>
  <dcterms:modified xsi:type="dcterms:W3CDTF">2021-03-18T03:44:37Z</dcterms:modified>
</cp:coreProperties>
</file>