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handoutMasterIdLst>
    <p:handoutMasterId r:id="rId26"/>
  </p:handoutMasterIdLst>
  <p:sldIdLst>
    <p:sldId id="256" r:id="rId2"/>
    <p:sldId id="289" r:id="rId3"/>
    <p:sldId id="288" r:id="rId4"/>
    <p:sldId id="286" r:id="rId5"/>
    <p:sldId id="292" r:id="rId6"/>
    <p:sldId id="294" r:id="rId7"/>
    <p:sldId id="291" r:id="rId8"/>
    <p:sldId id="290" r:id="rId9"/>
    <p:sldId id="295" r:id="rId10"/>
    <p:sldId id="296" r:id="rId11"/>
    <p:sldId id="297" r:id="rId12"/>
    <p:sldId id="267" r:id="rId13"/>
    <p:sldId id="258" r:id="rId14"/>
    <p:sldId id="298" r:id="rId15"/>
    <p:sldId id="299" r:id="rId16"/>
    <p:sldId id="300" r:id="rId17"/>
    <p:sldId id="303" r:id="rId18"/>
    <p:sldId id="301" r:id="rId19"/>
    <p:sldId id="302" r:id="rId20"/>
    <p:sldId id="304" r:id="rId21"/>
    <p:sldId id="305" r:id="rId22"/>
    <p:sldId id="282" r:id="rId23"/>
    <p:sldId id="283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30"/>
    <p:restoredTop sz="75474" autoAdjust="0"/>
  </p:normalViewPr>
  <p:slideViewPr>
    <p:cSldViewPr snapToGrid="0">
      <p:cViewPr varScale="1">
        <p:scale>
          <a:sx n="95" d="100"/>
          <a:sy n="95" d="100"/>
        </p:scale>
        <p:origin x="1280" y="184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317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B3F40-FFB2-4D63-B737-A6A9BF25C66A}" type="datetimeFigureOut">
              <a:rPr lang="zh-TW" altLang="en-US" smtClean="0"/>
              <a:t>2021/4/23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FFA92-4787-4B17-BE9A-D1ABC21E7F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5336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788F4-15AF-4D58-A6D5-AC70D7D96712}" type="datetimeFigureOut">
              <a:rPr lang="zh-TW" altLang="en-US" smtClean="0"/>
              <a:t>2021/4/23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C7C2E3-EE4D-46E2-9E21-4338203A60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2621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C2E3-EE4D-46E2-9E21-4338203A604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6173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C2E3-EE4D-46E2-9E21-4338203A6046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5980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1" u="sng" dirty="0" err="1"/>
              <a:t>Gouraud</a:t>
            </a:r>
            <a:r>
              <a:rPr lang="en-US" altLang="zh-TW" sz="1200" b="1" u="sng" dirty="0"/>
              <a:t> Shading:</a:t>
            </a:r>
          </a:p>
          <a:p>
            <a:r>
              <a:rPr lang="zh-CN" altLang="en-US" sz="1200" b="1" u="sng" dirty="0"/>
              <a:t>先對每個點去計算顏色，之後再合併和一個顏色</a:t>
            </a:r>
            <a:endParaRPr lang="en-US" altLang="zh-CN" sz="1200" b="1" u="sng" dirty="0"/>
          </a:p>
          <a:p>
            <a:endParaRPr lang="en-US" altLang="zh-CN" sz="1200" b="1" u="sng" dirty="0"/>
          </a:p>
          <a:p>
            <a:r>
              <a:rPr lang="en-US" altLang="zh-TW" sz="1200" dirty="0" err="1"/>
              <a:t>Phong</a:t>
            </a:r>
            <a:r>
              <a:rPr lang="en-US" altLang="zh-TW" sz="1200" dirty="0"/>
              <a:t> Shading:</a:t>
            </a:r>
          </a:p>
          <a:p>
            <a:r>
              <a:rPr lang="en-US" altLang="zh-CN" sz="1200" dirty="0"/>
              <a:t> </a:t>
            </a:r>
            <a:r>
              <a:rPr lang="zh-CN" altLang="en-US" sz="1200" dirty="0"/>
              <a:t>沒有先計算顏色，先用三個點的法向量去生出一個法向量之後，再去計算顏色，大部分會寫在</a:t>
            </a:r>
            <a:r>
              <a:rPr lang="zh-TW" altLang="en-US" sz="1200" dirty="0"/>
              <a:t> </a:t>
            </a:r>
            <a:r>
              <a:rPr lang="en-US" altLang="zh-TW" sz="1200" dirty="0"/>
              <a:t>fragment shader</a:t>
            </a:r>
            <a:r>
              <a:rPr lang="zh-TW" altLang="en-US" sz="1200" dirty="0"/>
              <a:t>的地方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C2E3-EE4D-46E2-9E21-4338203A6046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8438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C2E3-EE4D-46E2-9E21-4338203A6046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145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C2E3-EE4D-46E2-9E21-4338203A6046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40238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C2E3-EE4D-46E2-9E21-4338203A6046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60177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C2E3-EE4D-46E2-9E21-4338203A6046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96383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C2E3-EE4D-46E2-9E21-4338203A6046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7569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vec3 light = vec3(30,20,-25);</a:t>
            </a:r>
          </a:p>
          <a:p>
            <a:r>
              <a:rPr lang="en-US" altLang="zh-CN" dirty="0"/>
              <a:t>vec3 </a:t>
            </a:r>
            <a:r>
              <a:rPr lang="en-US" altLang="zh-CN" dirty="0" err="1"/>
              <a:t>lightColor</a:t>
            </a:r>
            <a:r>
              <a:rPr lang="en-US" altLang="zh-CN" dirty="0"/>
              <a:t> = vec3(1.0, 1.0, 1.0);</a:t>
            </a:r>
          </a:p>
          <a:p>
            <a:r>
              <a:rPr lang="en-US" altLang="zh-CN" dirty="0"/>
              <a:t>vec3 </a:t>
            </a:r>
            <a:r>
              <a:rPr lang="en-US" altLang="zh-CN" dirty="0" err="1"/>
              <a:t>mvVertex</a:t>
            </a:r>
            <a:r>
              <a:rPr lang="en-US" altLang="zh-CN" dirty="0"/>
              <a:t> = (</a:t>
            </a:r>
            <a:r>
              <a:rPr lang="en-US" altLang="zh-CN" dirty="0" err="1"/>
              <a:t>uMVMatrix</a:t>
            </a:r>
            <a:r>
              <a:rPr lang="en-US" altLang="zh-CN" dirty="0"/>
              <a:t> * vec4(</a:t>
            </a:r>
            <a:r>
              <a:rPr lang="en-US" altLang="zh-CN" dirty="0" err="1"/>
              <a:t>aVertexPosition</a:t>
            </a:r>
            <a:r>
              <a:rPr lang="en-US" altLang="zh-CN" dirty="0"/>
              <a:t>, 1.0)).</a:t>
            </a:r>
            <a:r>
              <a:rPr lang="en-US" altLang="zh-CN" dirty="0" err="1"/>
              <a:t>xyz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mat3 </a:t>
            </a:r>
            <a:r>
              <a:rPr lang="en-US" altLang="zh-CN" dirty="0" err="1"/>
              <a:t>normalMVMatrix</a:t>
            </a:r>
            <a:r>
              <a:rPr lang="en-US" altLang="zh-CN" dirty="0"/>
              <a:t> = mat3(</a:t>
            </a:r>
            <a:r>
              <a:rPr lang="en-US" altLang="zh-CN" dirty="0" err="1"/>
              <a:t>uMVMatrix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vec3 </a:t>
            </a:r>
            <a:r>
              <a:rPr lang="en-US" altLang="zh-CN" dirty="0" err="1"/>
              <a:t>mvNormal</a:t>
            </a:r>
            <a:r>
              <a:rPr lang="en-US" altLang="zh-CN" dirty="0"/>
              <a:t> = </a:t>
            </a:r>
            <a:r>
              <a:rPr lang="en-US" altLang="zh-CN" dirty="0" err="1"/>
              <a:t>normalMVMatrix</a:t>
            </a:r>
            <a:r>
              <a:rPr lang="en-US" altLang="zh-CN" dirty="0"/>
              <a:t> * </a:t>
            </a:r>
            <a:r>
              <a:rPr lang="en-US" altLang="zh-CN" dirty="0" err="1"/>
              <a:t>aVertexNormal</a:t>
            </a:r>
            <a:r>
              <a:rPr lang="en-US" altLang="zh-CN" dirty="0"/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C2E3-EE4D-46E2-9E21-4338203A6046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28640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Vec3 V =-normalize(</a:t>
            </a:r>
            <a:r>
              <a:rPr lang="en-US" altLang="zh-CN" dirty="0" err="1"/>
              <a:t>mvVertex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Vec3 N = normalize(</a:t>
            </a:r>
            <a:r>
              <a:rPr lang="en-US" altLang="zh-CN" dirty="0" err="1"/>
              <a:t>mvNoraml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Vec3 L = normalize(light - </a:t>
            </a:r>
            <a:r>
              <a:rPr lang="en-US" altLang="zh-CN" dirty="0" err="1"/>
              <a:t>mvVertex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Vec3 H = normalize(L+V);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C2E3-EE4D-46E2-9E21-4338203A6046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89500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C2E3-EE4D-46E2-9E21-4338203A6046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3249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C2E3-EE4D-46E2-9E21-4338203A604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10746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C2E3-EE4D-46E2-9E21-4338203A6046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3992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C2E3-EE4D-46E2-9E21-4338203A604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888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C2E3-EE4D-46E2-9E21-4338203A604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0897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enableVertexAttributeArray</a:t>
            </a:r>
            <a:r>
              <a:rPr lang="en-US" altLang="zh-CN" dirty="0"/>
              <a:t>: </a:t>
            </a:r>
            <a:r>
              <a:rPr lang="zh-CN" altLang="en-US" dirty="0"/>
              <a:t>允許著色器去讀取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C2E3-EE4D-46E2-9E21-4338203A604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7087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C2E3-EE4D-46E2-9E21-4338203A604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1664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C2E3-EE4D-46E2-9E21-4338203A604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3056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C2E3-EE4D-46E2-9E21-4338203A6046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55410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C2E3-EE4D-46E2-9E21-4338203A6046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1505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F9F04-AE2C-4385-9612-F150B92E0A28}" type="datetime1">
              <a:rPr lang="zh-TW" altLang="en-US" smtClean="0"/>
              <a:t>2021/4/23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74D646DB-6134-48AE-82D0-CEA3D2E7296D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2450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8410-A8E0-49A3-8BE4-62C1E033C743}" type="datetime1">
              <a:rPr lang="zh-TW" altLang="en-US" smtClean="0"/>
              <a:t>2021/4/23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8435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A3970-F6AA-4048-A039-E8FA8A848312}" type="datetime1">
              <a:rPr lang="zh-TW" altLang="en-US" smtClean="0"/>
              <a:t>2021/4/23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1985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5AC6A-8165-4EBE-BA7E-7765492BBC6D}" type="datetime1">
              <a:rPr lang="zh-TW" altLang="en-US" smtClean="0"/>
              <a:t>2021/4/23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9296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420D0-E635-4A2A-9FBD-4461E45BDB1A}" type="datetime1">
              <a:rPr lang="zh-TW" altLang="en-US" smtClean="0"/>
              <a:t>2021/4/23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21589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D6AD6-0303-46F5-8FC9-FD3ADB37C725}" type="datetime1">
              <a:rPr lang="zh-TW" altLang="en-US" smtClean="0"/>
              <a:t>2021/4/23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2843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F7A-9DDE-437A-8D0E-1FF20D7B9619}" type="datetime1">
              <a:rPr lang="zh-TW" altLang="en-US" smtClean="0"/>
              <a:t>2021/4/23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16723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DB51-C3A8-4249-957A-B3E4F6F6D469}" type="datetime1">
              <a:rPr lang="zh-TW" altLang="en-US" smtClean="0"/>
              <a:t>2021/4/23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8629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AB4AF-9E3E-498C-9443-DD02C5AFD0ED}" type="datetime1">
              <a:rPr lang="zh-TW" altLang="en-US" smtClean="0"/>
              <a:t>2021/4/23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7771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C00E6-B2AA-4A71-AC58-71F2E31436CE}" type="datetime1">
              <a:rPr lang="zh-TW" altLang="en-US" smtClean="0"/>
              <a:t>2021/4/23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92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663FB-C57C-44CB-8124-CE10949D38DB}" type="datetime1">
              <a:rPr lang="zh-TW" altLang="en-US" smtClean="0"/>
              <a:t>2021/4/23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3879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BF0E-BD67-4C45-AAE6-FE4D02A1C082}" type="datetime1">
              <a:rPr lang="zh-TW" altLang="en-US" smtClean="0"/>
              <a:t>2021/4/23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06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0C89-5502-421D-AEA8-B63E2EC58294}" type="datetime1">
              <a:rPr lang="zh-TW" altLang="en-US" smtClean="0"/>
              <a:t>2021/4/23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671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4404F-3087-4E89-A570-943E06C1A526}" type="datetime1">
              <a:rPr lang="zh-TW" altLang="en-US" smtClean="0"/>
              <a:t>2021/4/23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4661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192E3-9C90-4996-B21C-280C8E3B042F}" type="datetime1">
              <a:rPr lang="zh-TW" altLang="en-US" smtClean="0"/>
              <a:t>2021/4/23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3049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TW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EFED9-C812-4BD0-8B86-94C7F868155A}" type="datetime1">
              <a:rPr lang="zh-TW" altLang="en-US" smtClean="0"/>
              <a:t>2021/4/23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9283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8EEA5-295C-42E8-B333-B5F505999A49}" type="datetime1">
              <a:rPr lang="zh-TW" altLang="en-US" smtClean="0"/>
              <a:t>2021/4/23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accent1"/>
                </a:solidFill>
              </a:defRPr>
            </a:lvl1pPr>
          </a:lstStyle>
          <a:p>
            <a:fld id="{74D646DB-6134-48AE-82D0-CEA3D2E7296D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6647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586" y="1389889"/>
            <a:ext cx="7255854" cy="3321820"/>
          </a:xfrm>
        </p:spPr>
        <p:txBody>
          <a:bodyPr/>
          <a:lstStyle/>
          <a:p>
            <a:pPr algn="l"/>
            <a:r>
              <a:rPr lang="en-US" altLang="zh-TW" dirty="0"/>
              <a:t>ICG 2021 Spring</a:t>
            </a:r>
            <a:br>
              <a:rPr lang="en-US" altLang="zh-TW" dirty="0"/>
            </a:br>
            <a:r>
              <a:rPr lang="en-US" altLang="zh-TW" dirty="0"/>
              <a:t>Homework1</a:t>
            </a:r>
            <a:r>
              <a:rPr lang="zh-TW" altLang="en-US" dirty="0"/>
              <a:t> </a:t>
            </a:r>
            <a:r>
              <a:rPr lang="en-US" altLang="zh-TW" dirty="0"/>
              <a:t>Coding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2021/04/15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586" y="5330193"/>
            <a:ext cx="4747346" cy="551147"/>
          </a:xfrm>
        </p:spPr>
        <p:txBody>
          <a:bodyPr>
            <a:normAutofit/>
          </a:bodyPr>
          <a:lstStyle/>
          <a:p>
            <a:pPr algn="l"/>
            <a:r>
              <a:rPr lang="zh-TW" altLang="en-US" sz="2400" dirty="0">
                <a:latin typeface="+mj-ea"/>
                <a:ea typeface="+mj-ea"/>
              </a:rPr>
              <a:t>網媒所碩二   聶偲帆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7032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drawScene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1425" y="1565275"/>
            <a:ext cx="9806075" cy="5010004"/>
          </a:xfrm>
        </p:spPr>
        <p:txBody>
          <a:bodyPr>
            <a:normAutofit/>
          </a:bodyPr>
          <a:lstStyle/>
          <a:p>
            <a:r>
              <a:rPr lang="en-US" altLang="zh-TW" sz="2800" dirty="0" err="1"/>
              <a:t>Gl.binderBuffer</a:t>
            </a:r>
            <a:r>
              <a:rPr lang="zh-TW" altLang="en-US" sz="2800" dirty="0"/>
              <a:t>  </a:t>
            </a:r>
            <a:r>
              <a:rPr lang="en-US" altLang="zh-TW" sz="2800" dirty="0"/>
              <a:t>-&gt;</a:t>
            </a:r>
            <a:r>
              <a:rPr lang="zh-TW" altLang="en-US" sz="2800" dirty="0"/>
              <a:t>指定</a:t>
            </a:r>
            <a:r>
              <a:rPr lang="en-US" altLang="zh-TW" sz="2800" dirty="0" err="1"/>
              <a:t>gl</a:t>
            </a:r>
            <a:r>
              <a:rPr lang="zh-TW" altLang="en-US" sz="2800" dirty="0"/>
              <a:t>要操作哪個</a:t>
            </a:r>
            <a:r>
              <a:rPr lang="en-US" altLang="zh-TW" sz="2800" dirty="0"/>
              <a:t>buffer</a:t>
            </a:r>
            <a:r>
              <a:rPr lang="zh-TW" altLang="en-US" sz="2800" dirty="0"/>
              <a:t>。</a:t>
            </a:r>
            <a:endParaRPr lang="en-US" altLang="zh-TW" sz="2800" dirty="0"/>
          </a:p>
          <a:p>
            <a:r>
              <a:rPr lang="en-US" altLang="zh-TW" sz="2800" dirty="0" err="1"/>
              <a:t>Gl.drawArray</a:t>
            </a:r>
            <a:r>
              <a:rPr lang="en-US" altLang="zh-TW" sz="2800" dirty="0"/>
              <a:t> -&gt;</a:t>
            </a:r>
            <a:r>
              <a:rPr lang="zh-TW" altLang="en-US" sz="2800" dirty="0"/>
              <a:t>畫圖 </a:t>
            </a:r>
            <a:r>
              <a:rPr lang="en-US" altLang="zh-TW" sz="2800" dirty="0"/>
              <a:t>(mode,</a:t>
            </a:r>
            <a:r>
              <a:rPr lang="zh-TW" altLang="en-US" sz="2800" dirty="0"/>
              <a:t>開始繪製的位置</a:t>
            </a:r>
            <a:r>
              <a:rPr lang="en-US" altLang="zh-TW" sz="2800" dirty="0"/>
              <a:t>,</a:t>
            </a:r>
            <a:r>
              <a:rPr lang="zh-TW" altLang="en-US" sz="2800" dirty="0"/>
              <a:t>頂點數量</a:t>
            </a:r>
            <a:r>
              <a:rPr lang="en-US" altLang="zh-TW" sz="2800" dirty="0"/>
              <a:t>)</a:t>
            </a:r>
          </a:p>
          <a:p>
            <a:r>
              <a:rPr lang="zh-TW" altLang="en-US" sz="2800" dirty="0"/>
              <a:t>直接複製多次</a:t>
            </a:r>
            <a:r>
              <a:rPr lang="en-US" altLang="zh-TW" sz="2800" dirty="0" err="1"/>
              <a:t>gl.drawArrays</a:t>
            </a:r>
            <a:r>
              <a:rPr lang="zh-TW" altLang="en-US" sz="2800" dirty="0"/>
              <a:t>可以畫多個</a:t>
            </a:r>
            <a:r>
              <a:rPr lang="en-US" altLang="zh-TW" sz="2800" dirty="0"/>
              <a:t>model</a:t>
            </a:r>
            <a:r>
              <a:rPr lang="zh-TW" altLang="en-US" sz="2800" dirty="0"/>
              <a:t>，如果要換不同模型則要新設定</a:t>
            </a:r>
            <a:r>
              <a:rPr lang="en-US" altLang="zh-TW" sz="2800" dirty="0"/>
              <a:t>Buffer</a:t>
            </a:r>
            <a:r>
              <a:rPr lang="zh-TW" altLang="en-US" sz="2800" dirty="0"/>
              <a:t>。</a:t>
            </a:r>
            <a:endParaRPr lang="en-US" altLang="zh-TW" sz="2800" dirty="0"/>
          </a:p>
          <a:p>
            <a:pPr marL="0" indent="0">
              <a:buNone/>
            </a:pPr>
            <a:endParaRPr lang="zh-TW" altLang="en-US" sz="2800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4611B6B-6F8C-4D6D-B441-E527D7000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25" y="3675470"/>
            <a:ext cx="7696200" cy="212407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E0BC11E-4DC3-47AA-BD8E-F3137C6E83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425" y="5872570"/>
            <a:ext cx="85820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591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drawScene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1425" y="1565275"/>
            <a:ext cx="8767849" cy="5010004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設定 </a:t>
            </a:r>
            <a:r>
              <a:rPr lang="en-US" altLang="zh-TW" sz="2800" dirty="0" err="1"/>
              <a:t>VertexNormal</a:t>
            </a:r>
            <a:r>
              <a:rPr lang="zh-TW" altLang="en-US" sz="2800" dirty="0"/>
              <a:t> </a:t>
            </a:r>
            <a:r>
              <a:rPr lang="en-US" altLang="zh-TW" sz="2800" dirty="0"/>
              <a:t>buffer data</a:t>
            </a:r>
          </a:p>
          <a:p>
            <a:r>
              <a:rPr lang="zh-TW" altLang="en-US" sz="2800" dirty="0"/>
              <a:t>在</a:t>
            </a:r>
            <a:r>
              <a:rPr lang="en-US" altLang="zh-TW" sz="2800" dirty="0" err="1"/>
              <a:t>handleLoadedTeapot</a:t>
            </a:r>
            <a:r>
              <a:rPr lang="en-US" altLang="zh-TW" sz="2800" dirty="0"/>
              <a:t>(</a:t>
            </a:r>
            <a:r>
              <a:rPr lang="en-US" altLang="zh-TW" sz="2800" dirty="0" err="1"/>
              <a:t>teapotData</a:t>
            </a:r>
            <a:r>
              <a:rPr lang="en-US" altLang="zh-TW" sz="2800" dirty="0"/>
              <a:t>)</a:t>
            </a:r>
            <a:r>
              <a:rPr lang="zh-TW" altLang="en-US" sz="2800" dirty="0"/>
              <a:t>中已經處理好</a:t>
            </a:r>
            <a:r>
              <a:rPr lang="en-US" altLang="zh-TW" sz="2800" dirty="0" err="1"/>
              <a:t>VertexNormal</a:t>
            </a:r>
            <a:r>
              <a:rPr lang="en-US" altLang="zh-TW" sz="2800" dirty="0"/>
              <a:t> buffer</a:t>
            </a:r>
            <a:r>
              <a:rPr lang="zh-TW" altLang="en-US" sz="2800" dirty="0"/>
              <a:t>的資料了所以直接改同樣</a:t>
            </a:r>
            <a:r>
              <a:rPr lang="en-US" altLang="zh-TW" sz="2800" dirty="0"/>
              <a:t>buffer</a:t>
            </a:r>
            <a:r>
              <a:rPr lang="zh-TW" altLang="en-US" sz="2800" dirty="0"/>
              <a:t>名稱即可。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38F1C7B-732D-4CB6-9CFA-DDF0072DA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268" y="3708401"/>
            <a:ext cx="73914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783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09" y="668076"/>
            <a:ext cx="8596668" cy="1320800"/>
          </a:xfrm>
        </p:spPr>
        <p:txBody>
          <a:bodyPr/>
          <a:lstStyle/>
          <a:p>
            <a:r>
              <a:rPr lang="en-US" altLang="zh-TW" dirty="0"/>
              <a:t>Shading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274889"/>
            <a:ext cx="8596668" cy="3880773"/>
          </a:xfrm>
        </p:spPr>
        <p:txBody>
          <a:bodyPr>
            <a:normAutofit/>
          </a:bodyPr>
          <a:lstStyle/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/>
              <a:t>Flat Shading: </a:t>
            </a:r>
            <a:r>
              <a:rPr lang="en-US" altLang="zh-TW" sz="2400" dirty="0">
                <a:solidFill>
                  <a:srgbClr val="FF0000"/>
                </a:solidFill>
              </a:rPr>
              <a:t>Constant</a:t>
            </a:r>
            <a:r>
              <a:rPr lang="en-US" altLang="zh-TW" sz="2400" dirty="0"/>
              <a:t> normal on the whole surface</a:t>
            </a:r>
          </a:p>
          <a:p>
            <a:r>
              <a:rPr lang="en-US" altLang="zh-TW" sz="2400" b="1" u="sng" dirty="0" err="1">
                <a:highlight>
                  <a:srgbClr val="FFFF00"/>
                </a:highlight>
              </a:rPr>
              <a:t>Gouraud</a:t>
            </a:r>
            <a:r>
              <a:rPr lang="en-US" altLang="zh-TW" sz="2400" b="1" u="sng" dirty="0">
                <a:highlight>
                  <a:srgbClr val="FFFF00"/>
                </a:highlight>
              </a:rPr>
              <a:t> Shading</a:t>
            </a:r>
            <a:r>
              <a:rPr lang="en-US" altLang="zh-TW" sz="2400" dirty="0">
                <a:highlight>
                  <a:srgbClr val="FFFF00"/>
                </a:highlight>
              </a:rPr>
              <a:t>: </a:t>
            </a:r>
            <a:r>
              <a:rPr lang="en-US" altLang="zh-TW" sz="2400" dirty="0">
                <a:solidFill>
                  <a:srgbClr val="FF0000"/>
                </a:solidFill>
                <a:highlight>
                  <a:srgbClr val="FFFF00"/>
                </a:highlight>
              </a:rPr>
              <a:t>Different</a:t>
            </a:r>
            <a:r>
              <a:rPr lang="en-US" altLang="zh-TW" sz="2400" dirty="0">
                <a:highlight>
                  <a:srgbClr val="FFFF00"/>
                </a:highlight>
              </a:rPr>
              <a:t> vertex normal, interpolated </a:t>
            </a:r>
            <a:r>
              <a:rPr lang="en-US" altLang="zh-TW" sz="2400" dirty="0">
                <a:solidFill>
                  <a:srgbClr val="FF0000"/>
                </a:solidFill>
                <a:highlight>
                  <a:srgbClr val="FFFF00"/>
                </a:highlight>
              </a:rPr>
              <a:t>vertex color</a:t>
            </a:r>
            <a:r>
              <a:rPr lang="en-US" altLang="zh-TW" sz="2400" dirty="0">
                <a:highlight>
                  <a:srgbClr val="FFFF00"/>
                </a:highlight>
              </a:rPr>
              <a:t> on a fragment</a:t>
            </a:r>
          </a:p>
          <a:p>
            <a:r>
              <a:rPr lang="en-US" altLang="zh-TW" sz="2400" dirty="0" err="1"/>
              <a:t>Phong</a:t>
            </a:r>
            <a:r>
              <a:rPr lang="en-US" altLang="zh-TW" sz="2400" dirty="0"/>
              <a:t> Shading: </a:t>
            </a:r>
            <a:r>
              <a:rPr lang="en-US" altLang="zh-TW" sz="2400" dirty="0">
                <a:solidFill>
                  <a:srgbClr val="FF0000"/>
                </a:solidFill>
              </a:rPr>
              <a:t>Different</a:t>
            </a:r>
            <a:r>
              <a:rPr lang="en-US" altLang="zh-TW" sz="2400" dirty="0"/>
              <a:t> vertex normal, interpolated </a:t>
            </a:r>
            <a:r>
              <a:rPr lang="en-US" altLang="zh-TW" sz="2400" dirty="0">
                <a:solidFill>
                  <a:srgbClr val="FF0000"/>
                </a:solidFill>
              </a:rPr>
              <a:t>vertex normal</a:t>
            </a:r>
            <a:r>
              <a:rPr lang="en-US" altLang="zh-TW" sz="2400" dirty="0"/>
              <a:t> on a fragment</a:t>
            </a:r>
            <a:endParaRPr lang="zh-TW" altLang="en-US" sz="2400" dirty="0"/>
          </a:p>
          <a:p>
            <a:endParaRPr lang="zh-TW" altLang="en-US" sz="2400" dirty="0"/>
          </a:p>
        </p:txBody>
      </p:sp>
      <p:pic>
        <p:nvPicPr>
          <p:cNvPr id="4" name="內容版面配置區 5"/>
          <p:cNvPicPr>
            <a:picLocks noChangeAspect="1"/>
          </p:cNvPicPr>
          <p:nvPr/>
        </p:nvPicPr>
        <p:blipFill rotWithShape="1">
          <a:blip r:embed="rId3"/>
          <a:srcRect t="35151" b="26167"/>
          <a:stretch/>
        </p:blipFill>
        <p:spPr>
          <a:xfrm>
            <a:off x="1060579" y="1647136"/>
            <a:ext cx="7083295" cy="2051733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3397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Phong</a:t>
            </a:r>
            <a:r>
              <a:rPr lang="en-US" altLang="zh-TW" dirty="0"/>
              <a:t> Reflection Model</a:t>
            </a:r>
            <a:endParaRPr lang="zh-TW" altLang="en-US" dirty="0"/>
          </a:p>
        </p:txBody>
      </p:sp>
      <p:pic>
        <p:nvPicPr>
          <p:cNvPr id="5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44592"/>
          <a:stretch/>
        </p:blipFill>
        <p:spPr>
          <a:xfrm>
            <a:off x="382587" y="2409825"/>
            <a:ext cx="9232189" cy="2808523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9844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Gouraud</a:t>
            </a:r>
            <a:r>
              <a:rPr lang="en-US" altLang="zh-TW" dirty="0"/>
              <a:t> shading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B60EB4D-859F-4CF6-B723-30C8C0C88CD4}"/>
              </a:ext>
            </a:extLst>
          </p:cNvPr>
          <p:cNvSpPr txBox="1">
            <a:spLocks/>
          </p:cNvSpPr>
          <p:nvPr/>
        </p:nvSpPr>
        <p:spPr>
          <a:xfrm>
            <a:off x="589935" y="1647826"/>
            <a:ext cx="8771466" cy="3907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/>
              <a:t>在</a:t>
            </a:r>
            <a:r>
              <a:rPr lang="en-US" altLang="zh-TW" sz="2400" dirty="0"/>
              <a:t>Vertex</a:t>
            </a:r>
            <a:r>
              <a:rPr lang="zh-TW" altLang="en-US" sz="2400" dirty="0"/>
              <a:t> </a:t>
            </a:r>
            <a:r>
              <a:rPr lang="en-US" altLang="zh-TW" sz="2400" dirty="0"/>
              <a:t>shader</a:t>
            </a:r>
            <a:r>
              <a:rPr lang="zh-TW" altLang="en-US" sz="2400" dirty="0"/>
              <a:t>中實作。</a:t>
            </a:r>
          </a:p>
          <a:p>
            <a:endParaRPr lang="en-US" altLang="zh-CN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Font typeface="Wingdings 3" charset="2"/>
              <a:buNone/>
            </a:pP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14A7AADC-C98C-49AF-98C6-F91712B86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26" y="2190750"/>
            <a:ext cx="860107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695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1E00E1E-53D4-4BF5-8792-102ABE095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852" y="1533525"/>
            <a:ext cx="791527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616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00B9B3B-D330-40D1-AE3D-113F5E2B6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607" y="671512"/>
            <a:ext cx="7705725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982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FCEF7E8-BDD8-4D64-B567-6DD5914FD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42" y="2317087"/>
            <a:ext cx="7448550" cy="372427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C18A32A-D489-4D04-8665-2F231C85D5E3}"/>
              </a:ext>
            </a:extLst>
          </p:cNvPr>
          <p:cNvSpPr txBox="1">
            <a:spLocks/>
          </p:cNvSpPr>
          <p:nvPr/>
        </p:nvSpPr>
        <p:spPr>
          <a:xfrm>
            <a:off x="800142" y="1440356"/>
            <a:ext cx="8771466" cy="1323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halfway vector</a:t>
            </a:r>
            <a:r>
              <a:rPr lang="zh-TW" altLang="en-US" sz="2400" dirty="0"/>
              <a:t>：</a:t>
            </a:r>
            <a:r>
              <a:rPr lang="en-US" altLang="zh-CN" sz="2400" dirty="0"/>
              <a:t>R</a:t>
            </a:r>
            <a:r>
              <a:rPr lang="zh-TW" altLang="en-US" sz="2400" dirty="0"/>
              <a:t>跟</a:t>
            </a:r>
            <a:r>
              <a:rPr lang="en-US" altLang="zh-CN" sz="2400" dirty="0"/>
              <a:t>V</a:t>
            </a:r>
            <a:r>
              <a:rPr lang="zh-TW" altLang="en-US" sz="2400" dirty="0"/>
              <a:t>的夾角非常接近</a:t>
            </a:r>
            <a:r>
              <a:rPr lang="en-US" altLang="zh-CN" sz="2400" dirty="0"/>
              <a:t>H</a:t>
            </a:r>
            <a:r>
              <a:rPr lang="zh-TW" altLang="en-US" sz="2400" dirty="0"/>
              <a:t>跟</a:t>
            </a:r>
            <a:r>
              <a:rPr lang="en-US" altLang="zh-CN" sz="2400" dirty="0"/>
              <a:t>N</a:t>
            </a:r>
            <a:r>
              <a:rPr lang="zh-TW" altLang="en-US" sz="2400" dirty="0"/>
              <a:t>的夾角，所以</a:t>
            </a:r>
            <a:r>
              <a:rPr lang="en-US" altLang="zh-CN" sz="2400" dirty="0"/>
              <a:t>H˙N</a:t>
            </a:r>
            <a:r>
              <a:rPr lang="zh-TW" altLang="en-US" sz="2400" dirty="0"/>
              <a:t>可以取代</a:t>
            </a:r>
            <a:r>
              <a:rPr lang="en-US" altLang="zh-CN" sz="2400" dirty="0"/>
              <a:t>R˙V</a:t>
            </a:r>
            <a:r>
              <a:rPr lang="zh-TW" altLang="en-US" sz="2400" dirty="0"/>
              <a:t>來計算</a:t>
            </a:r>
            <a:r>
              <a:rPr lang="en-US" altLang="zh-CN" sz="2400" dirty="0" err="1"/>
              <a:t>cosAlpha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endParaRPr lang="en-US" altLang="zh-CN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Font typeface="Wingdings 3" charset="2"/>
              <a:buNone/>
            </a:pP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21258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Gouraud</a:t>
            </a:r>
            <a:r>
              <a:rPr lang="en-US" altLang="zh-TW" dirty="0"/>
              <a:t> shading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B60EB4D-859F-4CF6-B723-30C8C0C88CD4}"/>
              </a:ext>
            </a:extLst>
          </p:cNvPr>
          <p:cNvSpPr txBox="1">
            <a:spLocks/>
          </p:cNvSpPr>
          <p:nvPr/>
        </p:nvSpPr>
        <p:spPr>
          <a:xfrm>
            <a:off x="589935" y="1647826"/>
            <a:ext cx="8771466" cy="3907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/>
              <a:t>新增一個光線。</a:t>
            </a:r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zh-TW" altLang="en-US" sz="2400" dirty="0"/>
              <a:t>將</a:t>
            </a:r>
            <a:r>
              <a:rPr lang="en-US" altLang="zh-TW" sz="2400" dirty="0" err="1"/>
              <a:t>VertexPosition</a:t>
            </a:r>
            <a:r>
              <a:rPr lang="zh-TW" altLang="en-US" sz="2400" dirty="0"/>
              <a:t>和</a:t>
            </a:r>
            <a:r>
              <a:rPr lang="en-US" altLang="zh-TW" sz="2400" dirty="0" err="1"/>
              <a:t>VertexNormal</a:t>
            </a:r>
            <a:r>
              <a:rPr lang="zh-TW" altLang="en-US" sz="2400" dirty="0"/>
              <a:t>轉換到世界座標。</a:t>
            </a:r>
          </a:p>
          <a:p>
            <a:endParaRPr lang="en-US" altLang="zh-CN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Font typeface="Wingdings 3" charset="2"/>
              <a:buNone/>
            </a:pP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81CE9E5-0EC0-4AA9-BC1C-761B8D95D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176462"/>
            <a:ext cx="6173850" cy="79216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8012643-BF94-415B-BC53-43356EF91B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4186238"/>
            <a:ext cx="8866850" cy="102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880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Gouraud</a:t>
            </a:r>
            <a:r>
              <a:rPr lang="en-US" altLang="zh-TW" dirty="0"/>
              <a:t> shading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B60EB4D-859F-4CF6-B723-30C8C0C88CD4}"/>
              </a:ext>
            </a:extLst>
          </p:cNvPr>
          <p:cNvSpPr txBox="1">
            <a:spLocks/>
          </p:cNvSpPr>
          <p:nvPr/>
        </p:nvSpPr>
        <p:spPr>
          <a:xfrm>
            <a:off x="589935" y="1784461"/>
            <a:ext cx="8771466" cy="3907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/>
              <a:t>V</a:t>
            </a:r>
            <a:r>
              <a:rPr lang="zh-TW" altLang="en-US" sz="2400" dirty="0"/>
              <a:t> </a:t>
            </a:r>
            <a:r>
              <a:rPr lang="en-US" altLang="zh-TW" sz="2400" dirty="0"/>
              <a:t>:</a:t>
            </a:r>
            <a:r>
              <a:rPr lang="zh-TW" altLang="en-US" sz="2400" dirty="0"/>
              <a:t> 物體看向相機</a:t>
            </a:r>
            <a:r>
              <a:rPr lang="en-US" altLang="zh-TW" sz="2400" dirty="0"/>
              <a:t>(</a:t>
            </a:r>
            <a:r>
              <a:rPr lang="zh-TW" altLang="en-US" sz="2400" dirty="0"/>
              <a:t>眼睛</a:t>
            </a:r>
            <a:r>
              <a:rPr lang="en-US" altLang="zh-TW" sz="2400" dirty="0"/>
              <a:t>)</a:t>
            </a:r>
            <a:r>
              <a:rPr lang="zh-TW" altLang="en-US" sz="2400" dirty="0"/>
              <a:t>的向量</a:t>
            </a:r>
            <a:endParaRPr lang="en-US" altLang="zh-TW" sz="2400" dirty="0"/>
          </a:p>
          <a:p>
            <a:r>
              <a:rPr lang="en-US" altLang="zh-TW" sz="2400" dirty="0"/>
              <a:t>N</a:t>
            </a:r>
            <a:r>
              <a:rPr lang="zh-TW" altLang="en-US" sz="2400" dirty="0"/>
              <a:t> </a:t>
            </a:r>
            <a:r>
              <a:rPr lang="en-US" altLang="zh-TW" sz="2400" dirty="0"/>
              <a:t>:</a:t>
            </a:r>
            <a:r>
              <a:rPr lang="zh-TW" altLang="en-US" sz="2400" dirty="0"/>
              <a:t> 法向量</a:t>
            </a:r>
            <a:endParaRPr lang="en-US" altLang="zh-TW" sz="2400" dirty="0"/>
          </a:p>
          <a:p>
            <a:r>
              <a:rPr lang="en-US" altLang="zh-TW" sz="2400" dirty="0"/>
              <a:t>L</a:t>
            </a:r>
            <a:r>
              <a:rPr lang="zh-TW" altLang="en-US" sz="2400" dirty="0"/>
              <a:t> </a:t>
            </a:r>
            <a:r>
              <a:rPr lang="en-US" altLang="zh-TW" sz="2400" dirty="0"/>
              <a:t>:</a:t>
            </a:r>
            <a:r>
              <a:rPr lang="zh-TW" altLang="en-US" sz="2400" dirty="0"/>
              <a:t> 物體看向光源的向量</a:t>
            </a:r>
            <a:endParaRPr lang="en-US" altLang="zh-TW" sz="2400" dirty="0"/>
          </a:p>
          <a:p>
            <a:r>
              <a:rPr lang="en-US" altLang="zh-TW" sz="2400" dirty="0"/>
              <a:t>H</a:t>
            </a:r>
            <a:r>
              <a:rPr lang="zh-TW" altLang="en-US" sz="2400" dirty="0"/>
              <a:t> </a:t>
            </a:r>
            <a:r>
              <a:rPr lang="en-US" altLang="zh-TW" sz="2400" dirty="0"/>
              <a:t>:</a:t>
            </a:r>
            <a:r>
              <a:rPr lang="zh-TW" altLang="en-US" sz="2400" dirty="0"/>
              <a:t> </a:t>
            </a:r>
            <a:r>
              <a:rPr lang="en-US" altLang="zh-TW" sz="2400" dirty="0"/>
              <a:t>halfway vector</a:t>
            </a:r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CN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Font typeface="Wingdings 3" charset="2"/>
              <a:buNone/>
            </a:pP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EC2D26F-7309-46FE-907F-BEBE74004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850613"/>
            <a:ext cx="6130903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640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Environment Setup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684339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Download sample code from course website</a:t>
            </a:r>
          </a:p>
          <a:p>
            <a:r>
              <a:rPr lang="en-US" altLang="zh-TW" sz="2400" dirty="0"/>
              <a:t>Follow steps in </a:t>
            </a:r>
            <a:r>
              <a:rPr lang="en-US" altLang="zh-TW" sz="2400" b="1" dirty="0"/>
              <a:t>HW1_Guide.pdf</a:t>
            </a:r>
            <a:r>
              <a:rPr lang="en-US" altLang="zh-TW" sz="2400" dirty="0"/>
              <a:t> file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464" y="2924001"/>
            <a:ext cx="5911786" cy="3715850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8354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Gouraud</a:t>
            </a:r>
            <a:r>
              <a:rPr lang="en-US" altLang="zh-TW" dirty="0"/>
              <a:t> shading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B60EB4D-859F-4CF6-B723-30C8C0C88CD4}"/>
              </a:ext>
            </a:extLst>
          </p:cNvPr>
          <p:cNvSpPr txBox="1">
            <a:spLocks/>
          </p:cNvSpPr>
          <p:nvPr/>
        </p:nvSpPr>
        <p:spPr>
          <a:xfrm>
            <a:off x="589935" y="1647826"/>
            <a:ext cx="8771466" cy="3907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 err="1"/>
              <a:t>Ka,kd,ks</a:t>
            </a:r>
            <a:r>
              <a:rPr lang="zh-TW" altLang="en-US" sz="2400" dirty="0"/>
              <a:t>為三種顏色的權重，可自行調整</a:t>
            </a:r>
            <a:r>
              <a:rPr lang="en-US" altLang="zh-TW" sz="2400" dirty="0"/>
              <a:t>(</a:t>
            </a:r>
            <a:r>
              <a:rPr lang="zh-TW" altLang="en-US" sz="2400" dirty="0"/>
              <a:t>暫設定三者和為</a:t>
            </a:r>
            <a:r>
              <a:rPr lang="en-US" altLang="zh-TW" sz="2400" dirty="0"/>
              <a:t>1)</a:t>
            </a:r>
          </a:p>
          <a:p>
            <a:r>
              <a:rPr lang="en-US" altLang="zh-TW" sz="2400" dirty="0"/>
              <a:t>Ambient</a:t>
            </a:r>
          </a:p>
          <a:p>
            <a:pPr marL="0" indent="0">
              <a:buNone/>
            </a:pPr>
            <a:endParaRPr lang="en-US" altLang="zh-TW" sz="2400" dirty="0"/>
          </a:p>
          <a:p>
            <a:r>
              <a:rPr lang="en-US" altLang="zh-TW" sz="2400" dirty="0"/>
              <a:t>Diffuse</a:t>
            </a:r>
          </a:p>
          <a:p>
            <a:pPr marL="0" indent="0">
              <a:buNone/>
            </a:pPr>
            <a:endParaRPr lang="en-US" altLang="zh-TW" sz="2400" dirty="0"/>
          </a:p>
          <a:p>
            <a:r>
              <a:rPr lang="en-US" altLang="zh-TW" sz="2400" dirty="0"/>
              <a:t>Specular</a:t>
            </a:r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CN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Font typeface="Wingdings 3" charset="2"/>
              <a:buNone/>
            </a:pP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A47F1C7-9F84-4325-BD1B-D4CA6C78C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684048"/>
            <a:ext cx="5800725" cy="4191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841A5FF3-0940-43E2-B15B-5D58E4D911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3542471"/>
            <a:ext cx="6496050" cy="62865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A1B7DCE9-CD5F-4052-9078-A1B9F48D1D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34" y="4598988"/>
            <a:ext cx="6715125" cy="657225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06BD5270-4F72-4BE3-8BE3-69F56B9A42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334" y="5555588"/>
            <a:ext cx="501967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91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Gouraud</a:t>
            </a:r>
            <a:r>
              <a:rPr lang="en-US" altLang="zh-TW" dirty="0"/>
              <a:t> shading</a:t>
            </a:r>
            <a:r>
              <a:rPr lang="zh-TW" altLang="en-US" dirty="0"/>
              <a:t>  </a:t>
            </a:r>
            <a:r>
              <a:rPr lang="en-US" altLang="zh-TW" dirty="0"/>
              <a:t>Finished Result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B60EB4D-859F-4CF6-B723-30C8C0C88CD4}"/>
              </a:ext>
            </a:extLst>
          </p:cNvPr>
          <p:cNvSpPr txBox="1">
            <a:spLocks/>
          </p:cNvSpPr>
          <p:nvPr/>
        </p:nvSpPr>
        <p:spPr>
          <a:xfrm>
            <a:off x="589935" y="1647826"/>
            <a:ext cx="8771466" cy="3907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CN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Font typeface="Wingdings 3" charset="2"/>
              <a:buNone/>
            </a:pP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1ED3710C-59EE-4B29-89E4-6AFD7A65C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890712"/>
            <a:ext cx="6614369" cy="390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695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 Hours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33551"/>
            <a:ext cx="8771466" cy="3907762"/>
          </a:xfrm>
        </p:spPr>
        <p:txBody>
          <a:bodyPr>
            <a:normAutofit fontScale="77500" lnSpcReduction="20000"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聶偲帆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(CSIE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R505)</a:t>
            </a:r>
            <a:endParaRPr lang="en-US" altLang="zh-CN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r08944017@csie.ntu.edu.tw</a:t>
            </a:r>
          </a:p>
          <a:p>
            <a:pPr lvl="1"/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Thursday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16:00</a:t>
            </a:r>
            <a:r>
              <a:rPr lang="en-US" altLang="zh-CN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~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17:00</a:t>
            </a:r>
          </a:p>
          <a:p>
            <a:pPr marL="457200" lvl="1" indent="0">
              <a:buNone/>
            </a:pPr>
            <a:endParaRPr lang="en-US" altLang="zh-CN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李建德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(CSIE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R505)</a:t>
            </a:r>
          </a:p>
          <a:p>
            <a:pPr lvl="1"/>
            <a:r>
              <a:rPr lang="en-US" altLang="zh-CN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r08922180@ntu.edu.tw</a:t>
            </a:r>
          </a:p>
          <a:p>
            <a:pPr lvl="1"/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Thursday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15:00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16:00</a:t>
            </a:r>
          </a:p>
          <a:p>
            <a:pPr lvl="1"/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/>
              <a:t>陳禹樵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(CSIE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R505)</a:t>
            </a:r>
          </a:p>
          <a:p>
            <a:pPr lvl="1"/>
            <a:r>
              <a:rPr lang="en-US" altLang="zh-CN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sorevan@cmlab.csie.ntu.edu.tw</a:t>
            </a:r>
          </a:p>
          <a:p>
            <a:pPr lvl="1"/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Tuesday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10:00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11:00</a:t>
            </a:r>
            <a:endParaRPr lang="en-US" altLang="zh-CN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2688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232" y="2725479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6000" dirty="0">
                <a:latin typeface="+mn-ea"/>
                <a:ea typeface="+mn-ea"/>
              </a:rPr>
              <a:t>Q</a:t>
            </a:r>
            <a:r>
              <a:rPr lang="zh-TW" altLang="en-US" sz="6000" dirty="0">
                <a:latin typeface="+mn-ea"/>
                <a:ea typeface="+mn-ea"/>
              </a:rPr>
              <a:t> </a:t>
            </a:r>
            <a:r>
              <a:rPr lang="en-US" altLang="zh-TW" sz="6000" dirty="0">
                <a:latin typeface="+mn-ea"/>
                <a:ea typeface="+mn-ea"/>
              </a:rPr>
              <a:t>&amp;</a:t>
            </a:r>
            <a:r>
              <a:rPr lang="zh-TW" altLang="en-US" sz="6000" dirty="0">
                <a:latin typeface="+mn-ea"/>
                <a:ea typeface="+mn-ea"/>
              </a:rPr>
              <a:t> </a:t>
            </a:r>
            <a:r>
              <a:rPr lang="en-US" altLang="zh-TW" sz="6000" dirty="0">
                <a:latin typeface="+mn-ea"/>
                <a:ea typeface="+mn-ea"/>
              </a:rPr>
              <a:t>A</a:t>
            </a:r>
            <a:endParaRPr lang="zh-TW" altLang="en-US" sz="6000" dirty="0">
              <a:latin typeface="+mn-ea"/>
              <a:ea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4259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Shader Data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270000"/>
            <a:ext cx="5876925" cy="231457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3777885"/>
            <a:ext cx="7625418" cy="2987277"/>
          </a:xfrm>
          <a:prstGeom prst="rect">
            <a:avLst/>
          </a:prstGeom>
        </p:spPr>
      </p:pic>
      <p:sp>
        <p:nvSpPr>
          <p:cNvPr id="3" name="圓角矩形 2"/>
          <p:cNvSpPr/>
          <p:nvPr/>
        </p:nvSpPr>
        <p:spPr>
          <a:xfrm>
            <a:off x="1389888" y="3974592"/>
            <a:ext cx="3169920" cy="46329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1389888" y="4601908"/>
            <a:ext cx="3169920" cy="46329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1389888" y="5199316"/>
            <a:ext cx="3169920" cy="34804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10" name="圓角矩形 6">
            <a:extLst>
              <a:ext uri="{FF2B5EF4-FFF2-40B4-BE49-F238E27FC236}">
                <a16:creationId xmlns:a16="http://schemas.microsoft.com/office/drawing/2014/main" id="{79799BAA-C086-4D3C-8D3C-D71355B1AE49}"/>
              </a:ext>
            </a:extLst>
          </p:cNvPr>
          <p:cNvSpPr/>
          <p:nvPr/>
        </p:nvSpPr>
        <p:spPr>
          <a:xfrm>
            <a:off x="1485138" y="1998185"/>
            <a:ext cx="3169920" cy="34804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9384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webGLStart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1829927"/>
            <a:ext cx="8914341" cy="3880773"/>
          </a:xfrm>
        </p:spPr>
        <p:txBody>
          <a:bodyPr>
            <a:normAutofit/>
          </a:bodyPr>
          <a:lstStyle/>
          <a:p>
            <a:r>
              <a:rPr lang="en-US" altLang="zh-TW" sz="2800" dirty="0" err="1"/>
              <a:t>initGL</a:t>
            </a:r>
            <a:r>
              <a:rPr lang="en-US" altLang="zh-TW" sz="2800" dirty="0"/>
              <a:t>(</a:t>
            </a:r>
            <a:r>
              <a:rPr lang="en-US" altLang="zh-TW" sz="2800" dirty="0" err="1"/>
              <a:t>Cavas</a:t>
            </a:r>
            <a:r>
              <a:rPr lang="en-US" altLang="zh-TW" sz="2800" dirty="0"/>
              <a:t>)</a:t>
            </a:r>
            <a:r>
              <a:rPr lang="zh-TW" altLang="en-US" sz="2800" dirty="0"/>
              <a:t> 設定畫布大小</a:t>
            </a:r>
            <a:endParaRPr lang="en-US" altLang="zh-TW" sz="2800" dirty="0"/>
          </a:p>
          <a:p>
            <a:endParaRPr lang="en-US" altLang="zh-TW" sz="2800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16677722-E429-4B68-8CA9-93297A71A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2" y="2461549"/>
            <a:ext cx="7000875" cy="287655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4F2A2672-8BDF-427A-9861-51812EBBC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2" y="5433296"/>
            <a:ext cx="9129712" cy="93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633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initShaders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88613"/>
            <a:ext cx="10314516" cy="3350087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綁定</a:t>
            </a:r>
            <a:r>
              <a:rPr lang="en-US" altLang="zh-TW" sz="2800" dirty="0"/>
              <a:t>shader</a:t>
            </a:r>
            <a:r>
              <a:rPr lang="zh-TW" altLang="en-US" sz="2800" dirty="0"/>
              <a:t>與</a:t>
            </a:r>
            <a:r>
              <a:rPr lang="en-US" altLang="zh-TW" sz="2800" dirty="0"/>
              <a:t>program</a:t>
            </a:r>
          </a:p>
          <a:p>
            <a:r>
              <a:rPr lang="zh-TW" altLang="en-US" sz="2800" dirty="0"/>
              <a:t>定義寫過的</a:t>
            </a:r>
            <a:r>
              <a:rPr lang="en-US" altLang="zh-TW" sz="2800" dirty="0"/>
              <a:t>shader</a:t>
            </a:r>
          </a:p>
          <a:p>
            <a:endParaRPr lang="en-US" altLang="zh-TW" sz="2800" dirty="0"/>
          </a:p>
          <a:p>
            <a:pPr marL="0" indent="0">
              <a:buNone/>
            </a:pPr>
            <a:endParaRPr lang="en-US" altLang="zh-TW" sz="2800" dirty="0"/>
          </a:p>
          <a:p>
            <a:r>
              <a:rPr lang="zh-TW" altLang="en-US" sz="2800" dirty="0"/>
              <a:t>一個</a:t>
            </a:r>
            <a:r>
              <a:rPr lang="en-US" altLang="zh-TW" sz="2800" dirty="0"/>
              <a:t>program</a:t>
            </a:r>
            <a:r>
              <a:rPr lang="zh-TW" altLang="en-US" sz="2800" dirty="0"/>
              <a:t>綁定一個</a:t>
            </a:r>
            <a:r>
              <a:rPr lang="en-US" altLang="zh-TW" sz="2800" dirty="0"/>
              <a:t>Vertex shader</a:t>
            </a:r>
            <a:r>
              <a:rPr lang="zh-TW" altLang="en-US" sz="2800" dirty="0"/>
              <a:t>一個</a:t>
            </a:r>
            <a:r>
              <a:rPr lang="en-US" altLang="zh-TW" sz="2800" dirty="0"/>
              <a:t>fragment shader</a:t>
            </a:r>
          </a:p>
          <a:p>
            <a:r>
              <a:rPr lang="zh-TW" altLang="en-US" sz="2800" dirty="0"/>
              <a:t>多種</a:t>
            </a:r>
            <a:r>
              <a:rPr lang="en-US" altLang="zh-TW" sz="2800" dirty="0"/>
              <a:t>shader</a:t>
            </a:r>
            <a:r>
              <a:rPr lang="zh-TW" altLang="en-US" sz="2800" dirty="0"/>
              <a:t>就要創多個</a:t>
            </a:r>
            <a:r>
              <a:rPr lang="en-US" altLang="zh-TW" sz="2800" dirty="0"/>
              <a:t>program</a:t>
            </a:r>
            <a:r>
              <a:rPr lang="zh-TW" altLang="en-US" sz="2800" dirty="0"/>
              <a:t>，全寫在一起就不用。</a:t>
            </a:r>
            <a:endParaRPr lang="en-US" altLang="zh-TW" sz="2800" dirty="0"/>
          </a:p>
          <a:p>
            <a:endParaRPr lang="en-US" altLang="zh-TW" sz="2800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590663" y="6072449"/>
            <a:ext cx="683339" cy="365125"/>
          </a:xfrm>
        </p:spPr>
        <p:txBody>
          <a:bodyPr/>
          <a:lstStyle/>
          <a:p>
            <a:fld id="{74D646DB-6134-48AE-82D0-CEA3D2E7296D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4BA0FA2-3EF6-4FB8-AB06-7F7CD1FF0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25" y="2640243"/>
            <a:ext cx="7296150" cy="85725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84FDCAD-0225-4FD1-8551-5332726C9D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625" y="4816937"/>
            <a:ext cx="600075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482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initShaders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577514"/>
            <a:ext cx="10314516" cy="3350087"/>
          </a:xfrm>
        </p:spPr>
        <p:txBody>
          <a:bodyPr>
            <a:normAutofit/>
          </a:bodyPr>
          <a:lstStyle/>
          <a:p>
            <a:r>
              <a:rPr lang="en-US" altLang="zh-TW" sz="2800" dirty="0" err="1"/>
              <a:t>gl.getAttribLocation</a:t>
            </a:r>
            <a:r>
              <a:rPr lang="zh-TW" altLang="en-US" sz="2800" dirty="0"/>
              <a:t> </a:t>
            </a:r>
            <a:r>
              <a:rPr lang="en-US" altLang="zh-TW" sz="2800" dirty="0"/>
              <a:t>-</a:t>
            </a:r>
            <a:r>
              <a:rPr lang="zh-TW" altLang="en-US" sz="2800" dirty="0"/>
              <a:t> </a:t>
            </a:r>
            <a:r>
              <a:rPr lang="en-US" altLang="zh-TW" sz="2800" dirty="0"/>
              <a:t>&gt;</a:t>
            </a:r>
            <a:r>
              <a:rPr lang="zh-TW" altLang="en-US" sz="2800" dirty="0"/>
              <a:t>從</a:t>
            </a:r>
            <a:r>
              <a:rPr lang="en-US" altLang="zh-TW" sz="2800" dirty="0"/>
              <a:t>shader</a:t>
            </a:r>
            <a:r>
              <a:rPr lang="zh-TW" altLang="en-US" sz="2800" dirty="0"/>
              <a:t>中讀取變數</a:t>
            </a:r>
            <a:endParaRPr lang="en-US" altLang="zh-TW" sz="2800" dirty="0"/>
          </a:p>
          <a:p>
            <a:r>
              <a:rPr lang="en-US" altLang="zh-TW" sz="2800" dirty="0" err="1"/>
              <a:t>gl.EnableVertexAttribArray</a:t>
            </a:r>
            <a:r>
              <a:rPr lang="zh-TW" altLang="en-US" sz="2800" dirty="0"/>
              <a:t> </a:t>
            </a:r>
            <a:r>
              <a:rPr lang="en-US" altLang="zh-TW" sz="2800" dirty="0"/>
              <a:t>-&gt;</a:t>
            </a:r>
            <a:r>
              <a:rPr lang="zh-TW" altLang="en-US" sz="2800" dirty="0"/>
              <a:t>允許著色器讀取</a:t>
            </a:r>
            <a:r>
              <a:rPr lang="en-US" altLang="zh-TW" sz="2800" dirty="0"/>
              <a:t>GPU</a:t>
            </a:r>
            <a:r>
              <a:rPr lang="zh-TW" altLang="en-US" sz="2800" dirty="0"/>
              <a:t>資料</a:t>
            </a:r>
            <a:endParaRPr lang="en-US" altLang="zh-TW" sz="2800" dirty="0"/>
          </a:p>
          <a:p>
            <a:endParaRPr lang="en-US" altLang="zh-TW" sz="2800" dirty="0"/>
          </a:p>
          <a:p>
            <a:endParaRPr lang="en-US" altLang="zh-TW" sz="2800" dirty="0"/>
          </a:p>
          <a:p>
            <a:r>
              <a:rPr lang="zh-TW" altLang="en-US" sz="2800" dirty="0"/>
              <a:t>新增</a:t>
            </a:r>
            <a:r>
              <a:rPr lang="en-US" altLang="zh-TW" sz="2800" dirty="0" err="1"/>
              <a:t>VertexNormal</a:t>
            </a:r>
            <a:r>
              <a:rPr lang="zh-TW" altLang="en-US" sz="2800" dirty="0"/>
              <a:t>變數</a:t>
            </a:r>
            <a:endParaRPr lang="en-US" altLang="zh-TW" sz="2800" dirty="0"/>
          </a:p>
          <a:p>
            <a:endParaRPr lang="en-US" altLang="zh-TW" sz="2800" dirty="0"/>
          </a:p>
          <a:p>
            <a:pPr marL="0" indent="0">
              <a:buNone/>
            </a:pPr>
            <a:endParaRPr lang="en-US" altLang="zh-TW" sz="2800" dirty="0"/>
          </a:p>
          <a:p>
            <a:endParaRPr lang="en-US" altLang="zh-TW" sz="2800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590663" y="6072449"/>
            <a:ext cx="683339" cy="365125"/>
          </a:xfrm>
        </p:spPr>
        <p:txBody>
          <a:bodyPr/>
          <a:lstStyle/>
          <a:p>
            <a:fld id="{74D646DB-6134-48AE-82D0-CEA3D2E7296D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9" name="內容版面配置區 5">
            <a:extLst>
              <a:ext uri="{FF2B5EF4-FFF2-40B4-BE49-F238E27FC236}">
                <a16:creationId xmlns:a16="http://schemas.microsoft.com/office/drawing/2014/main" id="{48B8F52A-A7D1-4B56-AE45-B07597BEF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55" y="2758119"/>
            <a:ext cx="10647473" cy="98887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61F0C1D-A23D-443B-8DD6-87101A06C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012" y="4335928"/>
            <a:ext cx="5381625" cy="139065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AF48D5C9-D037-4438-8E31-BCB1025C61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012" y="5890883"/>
            <a:ext cx="11033975" cy="515348"/>
          </a:xfrm>
          <a:prstGeom prst="rect">
            <a:avLst/>
          </a:prstGeom>
        </p:spPr>
      </p:pic>
      <p:sp>
        <p:nvSpPr>
          <p:cNvPr id="12" name="圓角矩形 2">
            <a:extLst>
              <a:ext uri="{FF2B5EF4-FFF2-40B4-BE49-F238E27FC236}">
                <a16:creationId xmlns:a16="http://schemas.microsoft.com/office/drawing/2014/main" id="{59613D76-2BC4-4B73-A324-B3B567722243}"/>
              </a:ext>
            </a:extLst>
          </p:cNvPr>
          <p:cNvSpPr/>
          <p:nvPr/>
        </p:nvSpPr>
        <p:spPr>
          <a:xfrm>
            <a:off x="2847213" y="5323070"/>
            <a:ext cx="1991487" cy="38966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5769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Load Models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1829927"/>
            <a:ext cx="8914341" cy="3880773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已經將大部分課程網的 </a:t>
            </a:r>
            <a:r>
              <a:rPr lang="en-US" altLang="zh-TW" sz="2800" dirty="0"/>
              <a:t>tri</a:t>
            </a:r>
            <a:r>
              <a:rPr lang="zh-TW" altLang="en-US" sz="2800" dirty="0"/>
              <a:t> 模型轉成 </a:t>
            </a:r>
            <a:r>
              <a:rPr lang="en-US" altLang="zh-TW" sz="2800" dirty="0"/>
              <a:t>json</a:t>
            </a:r>
            <a:r>
              <a:rPr lang="zh-TW" altLang="en-US" sz="2800" dirty="0"/>
              <a:t> 檔</a:t>
            </a:r>
            <a:endParaRPr lang="en-US" altLang="zh-TW" sz="2800" dirty="0"/>
          </a:p>
          <a:p>
            <a:pPr marL="0" indent="0">
              <a:buNone/>
            </a:pPr>
            <a:endParaRPr lang="en-US" altLang="zh-TW" sz="2800" dirty="0"/>
          </a:p>
          <a:p>
            <a:pPr marL="0" indent="0">
              <a:buNone/>
            </a:pPr>
            <a:r>
              <a:rPr lang="en-US" altLang="zh-TW" sz="2400" dirty="0">
                <a:solidFill>
                  <a:schemeClr val="bg2">
                    <a:lumMod val="50000"/>
                  </a:schemeClr>
                </a:solidFill>
              </a:rPr>
              <a:t>Example   </a:t>
            </a:r>
            <a:r>
              <a:rPr lang="en-US" altLang="zh-TW" sz="2400" dirty="0" err="1">
                <a:solidFill>
                  <a:schemeClr val="bg2">
                    <a:lumMod val="50000"/>
                  </a:schemeClr>
                </a:solidFill>
              </a:rPr>
              <a:t>Csie.json</a:t>
            </a:r>
            <a:endParaRPr lang="en-US" altLang="zh-TW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057" y="3857625"/>
            <a:ext cx="7643910" cy="1662575"/>
          </a:xfrm>
          <a:prstGeom prst="rect">
            <a:avLst/>
          </a:prstGeom>
        </p:spPr>
      </p:pic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4555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Load Models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1829927"/>
            <a:ext cx="8914341" cy="3880773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將範例</a:t>
            </a:r>
            <a:r>
              <a:rPr lang="en-US" altLang="zh-TW" sz="2800" dirty="0"/>
              <a:t>code</a:t>
            </a:r>
            <a:r>
              <a:rPr lang="zh-TW" altLang="en-US" sz="2800" dirty="0"/>
              <a:t>的茶壺路徑替換成其他想要的模型即可</a:t>
            </a:r>
            <a:endParaRPr lang="en-US" altLang="zh-TW" sz="2800" dirty="0"/>
          </a:p>
          <a:p>
            <a:pPr marL="0" indent="0">
              <a:buNone/>
            </a:pPr>
            <a:endParaRPr lang="en-US" altLang="zh-TW" sz="2800" dirty="0"/>
          </a:p>
          <a:p>
            <a:pPr marL="0" indent="0">
              <a:buNone/>
            </a:pPr>
            <a:endParaRPr lang="zh-TW" altLang="en-US" sz="2800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0BB2F5F-B1EC-4F73-BF98-D1BF491D2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905" y="3150727"/>
            <a:ext cx="8429097" cy="2381391"/>
          </a:xfrm>
          <a:prstGeom prst="rect">
            <a:avLst/>
          </a:prstGeom>
        </p:spPr>
      </p:pic>
      <p:sp>
        <p:nvSpPr>
          <p:cNvPr id="8" name="圓角矩形 2">
            <a:extLst>
              <a:ext uri="{FF2B5EF4-FFF2-40B4-BE49-F238E27FC236}">
                <a16:creationId xmlns:a16="http://schemas.microsoft.com/office/drawing/2014/main" id="{38F50D21-B040-4F25-9E7A-659A05484542}"/>
              </a:ext>
            </a:extLst>
          </p:cNvPr>
          <p:cNvSpPr/>
          <p:nvPr/>
        </p:nvSpPr>
        <p:spPr>
          <a:xfrm>
            <a:off x="4609338" y="3562350"/>
            <a:ext cx="2486787" cy="38966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5060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drawScene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1425" y="1270000"/>
            <a:ext cx="8914341" cy="5010004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設定</a:t>
            </a:r>
            <a:r>
              <a:rPr lang="en-US" altLang="zh-TW" sz="2800" dirty="0"/>
              <a:t>Projection Matrix</a:t>
            </a:r>
            <a:r>
              <a:rPr lang="zh-TW" altLang="en-US" sz="2800" dirty="0"/>
              <a:t>與 </a:t>
            </a:r>
            <a:r>
              <a:rPr lang="en-US" altLang="zh-TW" sz="2800" dirty="0"/>
              <a:t>Model-View Matrix</a:t>
            </a:r>
          </a:p>
          <a:p>
            <a:r>
              <a:rPr lang="zh-TW" altLang="en-US" sz="2800" dirty="0"/>
              <a:t>預設攝影機位置是在</a:t>
            </a:r>
            <a:r>
              <a:rPr lang="en-US" altLang="zh-TW" sz="2800" dirty="0"/>
              <a:t>(0,0,0)</a:t>
            </a:r>
            <a:r>
              <a:rPr lang="zh-TW" altLang="en-US" sz="2800" dirty="0"/>
              <a:t>，看向</a:t>
            </a:r>
            <a:r>
              <a:rPr lang="en-US" altLang="zh-TW" sz="2800" dirty="0"/>
              <a:t>(0,0,-1)</a:t>
            </a:r>
            <a:r>
              <a:rPr lang="zh-TW" altLang="en-US" sz="2800" dirty="0"/>
              <a:t>的方向</a:t>
            </a:r>
            <a:endParaRPr lang="en-US" altLang="zh-TW" sz="2800" dirty="0"/>
          </a:p>
          <a:p>
            <a:r>
              <a:rPr lang="zh-TW" altLang="en-US" sz="2800" dirty="0"/>
              <a:t>後寫的矩陣會先做，所以旋轉平移的順序很重要</a:t>
            </a:r>
            <a:endParaRPr lang="en-US" altLang="zh-TW" sz="2800" dirty="0"/>
          </a:p>
          <a:p>
            <a:endParaRPr lang="en-US" altLang="zh-TW" sz="2800" dirty="0"/>
          </a:p>
          <a:p>
            <a:endParaRPr lang="en-US" altLang="zh-TW" sz="2800" dirty="0"/>
          </a:p>
          <a:p>
            <a:endParaRPr lang="en-US" altLang="zh-TW" sz="2800" dirty="0"/>
          </a:p>
          <a:p>
            <a:endParaRPr lang="en-US" altLang="zh-TW" sz="2800" dirty="0"/>
          </a:p>
          <a:p>
            <a:pPr marL="0" indent="0">
              <a:buNone/>
            </a:pPr>
            <a:endParaRPr lang="en-US" altLang="zh-TW" sz="2800" dirty="0"/>
          </a:p>
          <a:p>
            <a:r>
              <a:rPr lang="zh-TW" altLang="en-US" sz="2800" dirty="0"/>
              <a:t>以上三種轉換可直接套用</a:t>
            </a:r>
            <a:r>
              <a:rPr lang="en-US" altLang="zh-TW" sz="2800" dirty="0"/>
              <a:t>function</a:t>
            </a:r>
            <a:r>
              <a:rPr lang="zh-TW" altLang="en-US" sz="2800" dirty="0"/>
              <a:t>，</a:t>
            </a:r>
            <a:r>
              <a:rPr lang="en-US" altLang="zh-TW" sz="2800" dirty="0"/>
              <a:t>shear</a:t>
            </a:r>
            <a:r>
              <a:rPr lang="zh-TW" altLang="en-US" sz="2800" dirty="0"/>
              <a:t>必須自己寫</a:t>
            </a:r>
            <a:endParaRPr lang="en-US" altLang="zh-TW" sz="2800" dirty="0"/>
          </a:p>
          <a:p>
            <a:pPr marL="0" indent="0">
              <a:buNone/>
            </a:pPr>
            <a:endParaRPr lang="en-US" altLang="zh-TW" sz="2800" dirty="0"/>
          </a:p>
          <a:p>
            <a:pPr marL="0" indent="0">
              <a:buNone/>
            </a:pPr>
            <a:endParaRPr lang="zh-TW" altLang="en-US" sz="2800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B4237A9-AD2A-4178-A59D-1E6074932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200" y="3000043"/>
            <a:ext cx="10086975" cy="197167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61F2D7C5-B38F-46AF-B43E-71276E240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200" y="5144590"/>
            <a:ext cx="40957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1759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2289</TotalTime>
  <Words>682</Words>
  <Application>Microsoft Macintosh PowerPoint</Application>
  <PresentationFormat>寬螢幕</PresentationFormat>
  <Paragraphs>156</Paragraphs>
  <Slides>23</Slides>
  <Notes>20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9" baseType="lpstr">
      <vt:lpstr>微軟正黑體</vt:lpstr>
      <vt:lpstr>Arial</vt:lpstr>
      <vt:lpstr>Calibri</vt:lpstr>
      <vt:lpstr>Trebuchet MS</vt:lpstr>
      <vt:lpstr>Wingdings 3</vt:lpstr>
      <vt:lpstr>Facet</vt:lpstr>
      <vt:lpstr>ICG 2021 Spring Homework1 Coding  2021/04/15</vt:lpstr>
      <vt:lpstr>Environment Setup</vt:lpstr>
      <vt:lpstr>Shader Data</vt:lpstr>
      <vt:lpstr>webGLStart()</vt:lpstr>
      <vt:lpstr>initShaders()</vt:lpstr>
      <vt:lpstr>initShaders()</vt:lpstr>
      <vt:lpstr>Load Models</vt:lpstr>
      <vt:lpstr>Load Models</vt:lpstr>
      <vt:lpstr>drawScene()</vt:lpstr>
      <vt:lpstr>drawScene()</vt:lpstr>
      <vt:lpstr>drawScene()</vt:lpstr>
      <vt:lpstr>Shading</vt:lpstr>
      <vt:lpstr>Phong Reflection Model</vt:lpstr>
      <vt:lpstr>Gouraud shading</vt:lpstr>
      <vt:lpstr>PowerPoint 簡報</vt:lpstr>
      <vt:lpstr>PowerPoint 簡報</vt:lpstr>
      <vt:lpstr>PowerPoint 簡報</vt:lpstr>
      <vt:lpstr>Gouraud shading</vt:lpstr>
      <vt:lpstr>Gouraud shading</vt:lpstr>
      <vt:lpstr>Gouraud shading</vt:lpstr>
      <vt:lpstr>Gouraud shading  Finished Result</vt:lpstr>
      <vt:lpstr>TA Hours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ICG 2017 Fall Homework1 Guidance</dc:title>
  <dc:creator>陈熊猫</dc:creator>
  <cp:lastModifiedBy>Chung Asce</cp:lastModifiedBy>
  <cp:revision>161</cp:revision>
  <dcterms:created xsi:type="dcterms:W3CDTF">2017-09-30T17:24:05Z</dcterms:created>
  <dcterms:modified xsi:type="dcterms:W3CDTF">2021-04-23T12:46:15Z</dcterms:modified>
</cp:coreProperties>
</file>