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TSansNarrow-regular.fntdata"/><Relationship Id="rId21" Type="http://schemas.openxmlformats.org/officeDocument/2006/relationships/font" Target="fonts/Roboto-boldItalic.fntdata"/><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72804eb3b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72804eb3b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desired orientation, rover reads four distances that will be compared to map data, generating candidates of robot position. </a:t>
            </a:r>
            <a:endParaRPr/>
          </a:p>
          <a:p>
            <a:pPr indent="0" lvl="0" marL="0" rtl="0" algn="l">
              <a:spcBef>
                <a:spcPts val="0"/>
              </a:spcBef>
              <a:spcAft>
                <a:spcPts val="0"/>
              </a:spcAft>
              <a:buNone/>
            </a:pPr>
            <a:r>
              <a:rPr lang="en"/>
              <a:t>For each candidates, there will be expected map pattern which will be compared to line sensor readings to evaluate each candidate’s probability.</a:t>
            </a:r>
            <a:endParaRPr/>
          </a:p>
          <a:p>
            <a:pPr indent="0" lvl="0" marL="0" rtl="0" algn="l">
              <a:spcBef>
                <a:spcPts val="0"/>
              </a:spcBef>
              <a:spcAft>
                <a:spcPts val="0"/>
              </a:spcAft>
              <a:buNone/>
            </a:pPr>
            <a:r>
              <a:rPr lang="en"/>
              <a:t>In cases of multiple </a:t>
            </a:r>
            <a:r>
              <a:rPr lang="en"/>
              <a:t>equally</a:t>
            </a:r>
            <a:r>
              <a:rPr lang="en"/>
              <a:t> probable candidates, rover will translate by 1 </a:t>
            </a:r>
            <a:r>
              <a:rPr lang="en"/>
              <a:t>block</a:t>
            </a:r>
            <a:r>
              <a:rPr lang="en"/>
              <a:t> to obtain new readings to re-evaluate candidates of position.</a:t>
            </a:r>
            <a:endParaRPr/>
          </a:p>
          <a:p>
            <a:pPr indent="0" lvl="0" marL="0" rtl="0" algn="l">
              <a:spcBef>
                <a:spcPts val="0"/>
              </a:spcBef>
              <a:spcAft>
                <a:spcPts val="0"/>
              </a:spcAft>
              <a:buNone/>
            </a:pPr>
            <a:r>
              <a:rPr lang="en"/>
              <a:t>Once there is a unique candidate, that will be identified as the current robot position.</a:t>
            </a:r>
            <a:endParaRPr/>
          </a:p>
          <a:p>
            <a:pPr indent="0" lvl="0" marL="0" rtl="0" algn="l">
              <a:spcBef>
                <a:spcPts val="0"/>
              </a:spcBef>
              <a:spcAft>
                <a:spcPts val="0"/>
              </a:spcAft>
              <a:buNone/>
            </a:pPr>
            <a:r>
              <a:rPr lang="en"/>
              <a:t>45s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2804eb3b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72804eb3b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any translation, rover will avoid collision by travelling through the center of blocks.</a:t>
            </a:r>
            <a:endParaRPr/>
          </a:p>
          <a:p>
            <a:pPr indent="0" lvl="0" marL="0" rtl="0" algn="l">
              <a:spcBef>
                <a:spcPts val="0"/>
              </a:spcBef>
              <a:spcAft>
                <a:spcPts val="0"/>
              </a:spcAft>
              <a:buNone/>
            </a:pPr>
            <a:r>
              <a:rPr lang="en"/>
              <a:t>Four distance measurements will be used to assess the obstacles surrounding robot.</a:t>
            </a:r>
            <a:endParaRPr/>
          </a:p>
          <a:p>
            <a:pPr indent="0" lvl="0" marL="0" rtl="0" algn="l">
              <a:spcBef>
                <a:spcPts val="0"/>
              </a:spcBef>
              <a:spcAft>
                <a:spcPts val="0"/>
              </a:spcAft>
              <a:buNone/>
            </a:pPr>
            <a:r>
              <a:rPr lang="en"/>
              <a:t>Based on the measurements, robot will steer accordingly such that it is ideally away from all the walls.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45s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72804eb3b9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72804eb3b9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2804eb3b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2804eb3b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team roles</a:t>
            </a:r>
            <a:endParaRPr/>
          </a:p>
          <a:p>
            <a:pPr indent="0" lvl="0" marL="0" rtl="0" algn="l">
              <a:spcBef>
                <a:spcPts val="0"/>
              </a:spcBef>
              <a:spcAft>
                <a:spcPts val="0"/>
              </a:spcAft>
              <a:buNone/>
            </a:pPr>
            <a:r>
              <a:rPr lang="en"/>
              <a:t>15s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72804eb3b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72804eb3b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45s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2804eb3b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2804eb3b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45s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2804eb3b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2804eb3b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30s</a:t>
            </a:r>
            <a:endParaRPr/>
          </a:p>
          <a:p>
            <a:pPr indent="0" lvl="0" marL="0" rtl="0" algn="l">
              <a:spcBef>
                <a:spcPts val="0"/>
              </a:spcBef>
              <a:spcAft>
                <a:spcPts val="0"/>
              </a:spcAft>
              <a:buNone/>
            </a:pPr>
            <a:r>
              <a:rPr lang="en"/>
              <a:t>The electrical circuit is separated into sensor circuit and motor circuit for easier illustration, but the real design will use only one Arduino Mega. The 7.2V battery pack will power up the Bluetooth module, one 9V battery will power the Arduino and the other 9V battery will power the motor driver. Four ultrasonic sensors, sharing the same trigger pin, will provide distance data for localization and maze navigation. Two line tracking sensor will be used for localization, and one IR distance sensor will be used for detecting the block. One Bluetooth module will achieve wireless communication with the computer. A L298N motor driver will be used for the two DC motors for the wheels, and one servo motor will operate the scooping mechanism.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2804eb3b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2804eb3b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2804eb3b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2804eb3b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45s</a:t>
            </a:r>
            <a:endParaRPr/>
          </a:p>
          <a:p>
            <a:pPr indent="0" lvl="0" marL="0" rtl="0" algn="l">
              <a:spcBef>
                <a:spcPts val="0"/>
              </a:spcBef>
              <a:spcAft>
                <a:spcPts val="0"/>
              </a:spcAft>
              <a:buNone/>
            </a:pPr>
            <a:r>
              <a:rPr lang="en"/>
              <a:t>For maze navigation, the robot will start at an unknown location. It will localize itself, apply motion planning to get to the loading zone, pick up the block, get to the final position, and then drop the block.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2804eb3b9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2804eb3b9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2804eb3b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2804eb3b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t>
            </a:r>
            <a:r>
              <a:rPr lang="en"/>
              <a:t>navigation</a:t>
            </a:r>
            <a:r>
              <a:rPr lang="en"/>
              <a:t>, robot will first need to </a:t>
            </a:r>
            <a:r>
              <a:rPr lang="en"/>
              <a:t>orient</a:t>
            </a:r>
            <a:r>
              <a:rPr lang="en"/>
              <a:t> itself such that it is either perpendicular or parallel to walls. </a:t>
            </a:r>
            <a:endParaRPr/>
          </a:p>
          <a:p>
            <a:pPr indent="0" lvl="0" marL="0" rtl="0" algn="l">
              <a:spcBef>
                <a:spcPts val="0"/>
              </a:spcBef>
              <a:spcAft>
                <a:spcPts val="0"/>
              </a:spcAft>
              <a:buNone/>
            </a:pPr>
            <a:r>
              <a:rPr lang="en"/>
              <a:t>This desired orientation will result sensors reading the </a:t>
            </a:r>
            <a:r>
              <a:rPr lang="en"/>
              <a:t>minimum</a:t>
            </a:r>
            <a:r>
              <a:rPr lang="en"/>
              <a:t> distance. Thus this can be achieved by Robot rotating clockwise in increments of 20 degrees where it will identify minimum distance by comparing current and previous distance measurements.</a:t>
            </a:r>
            <a:endParaRPr/>
          </a:p>
          <a:p>
            <a:pPr indent="0" lvl="0" marL="0" rtl="0" algn="l">
              <a:spcBef>
                <a:spcPts val="0"/>
              </a:spcBef>
              <a:spcAft>
                <a:spcPts val="0"/>
              </a:spcAft>
              <a:buNone/>
            </a:pPr>
            <a:r>
              <a:rPr lang="en"/>
              <a:t>Prior to any rotation, collision will be avoided by securing the rover’s rotational clearance based on sensor readings and translations.</a:t>
            </a:r>
            <a:endParaRPr/>
          </a:p>
          <a:p>
            <a:pPr indent="0" lvl="0" marL="0" rtl="0" algn="l">
              <a:spcBef>
                <a:spcPts val="0"/>
              </a:spcBef>
              <a:spcAft>
                <a:spcPts val="0"/>
              </a:spcAft>
              <a:buNone/>
            </a:pPr>
            <a:r>
              <a:rPr lang="en"/>
              <a:t>45s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vVI3z2F87PrLpTCo0Fc4S9hu11U9KQ0i/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Gh8ftwz6eX8o8xazaXwLeZO1Wpk1xJXB/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532675" y="17410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		MIE 444 Proposal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a:t>Team 8</a:t>
            </a:r>
            <a:endParaRPr/>
          </a:p>
          <a:p>
            <a:pPr indent="0" lvl="0" marL="0" rtl="0" algn="ctr">
              <a:spcBef>
                <a:spcPts val="0"/>
              </a:spcBef>
              <a:spcAft>
                <a:spcPts val="0"/>
              </a:spcAft>
              <a:buNone/>
            </a:pPr>
            <a:r>
              <a:rPr lang="en"/>
              <a:t>By Yi Ling, Vanessa, Jimin, Anchorage, Justin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Localization</a:t>
            </a:r>
            <a:endParaRPr/>
          </a:p>
        </p:txBody>
      </p:sp>
      <p:pic>
        <p:nvPicPr>
          <p:cNvPr id="172" name="Google Shape;172;p22"/>
          <p:cNvPicPr preferRelativeResize="0"/>
          <p:nvPr/>
        </p:nvPicPr>
        <p:blipFill>
          <a:blip r:embed="rId3">
            <a:alphaModFix/>
          </a:blip>
          <a:stretch>
            <a:fillRect/>
          </a:stretch>
        </p:blipFill>
        <p:spPr>
          <a:xfrm>
            <a:off x="2351520" y="48125"/>
            <a:ext cx="6114454" cy="4911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Obstacle Avoidance - Translation</a:t>
            </a:r>
            <a:endParaRPr/>
          </a:p>
        </p:txBody>
      </p:sp>
      <p:pic>
        <p:nvPicPr>
          <p:cNvPr id="178" name="Google Shape;178;p23"/>
          <p:cNvPicPr preferRelativeResize="0"/>
          <p:nvPr/>
        </p:nvPicPr>
        <p:blipFill>
          <a:blip r:embed="rId3">
            <a:alphaModFix/>
          </a:blip>
          <a:stretch>
            <a:fillRect/>
          </a:stretch>
        </p:blipFill>
        <p:spPr>
          <a:xfrm>
            <a:off x="381825" y="1740175"/>
            <a:ext cx="2956700" cy="1663150"/>
          </a:xfrm>
          <a:prstGeom prst="rect">
            <a:avLst/>
          </a:prstGeom>
          <a:noFill/>
          <a:ln>
            <a:noFill/>
          </a:ln>
        </p:spPr>
      </p:pic>
      <p:sp>
        <p:nvSpPr>
          <p:cNvPr id="179" name="Google Shape;179;p23"/>
          <p:cNvSpPr txBox="1"/>
          <p:nvPr/>
        </p:nvSpPr>
        <p:spPr>
          <a:xfrm>
            <a:off x="3774375" y="1684713"/>
            <a:ext cx="51213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Moves robot Forward/Backward</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Steps:</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4 distance measurements from 4 </a:t>
            </a:r>
            <a:r>
              <a:rPr lang="en">
                <a:latin typeface="Open Sans"/>
                <a:ea typeface="Open Sans"/>
                <a:cs typeface="Open Sans"/>
                <a:sym typeface="Open Sans"/>
              </a:rPr>
              <a:t>ultrasonic</a:t>
            </a:r>
            <a:r>
              <a:rPr lang="en">
                <a:latin typeface="Open Sans"/>
                <a:ea typeface="Open Sans"/>
                <a:cs typeface="Open Sans"/>
                <a:sym typeface="Open Sans"/>
              </a:rPr>
              <a:t> sensors </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Assess distances such that robot stays ideally away from obstacles(walls) </a:t>
            </a:r>
            <a:endParaRPr/>
          </a:p>
          <a:p>
            <a:pPr indent="0" lvl="0" marL="45720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Motion Planning</a:t>
            </a:r>
            <a:endParaRPr/>
          </a:p>
        </p:txBody>
      </p:sp>
      <p:sp>
        <p:nvSpPr>
          <p:cNvPr id="185" name="Google Shape;185;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Use MatLab to find different paths that can lead to the goal position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Choose the shortest path</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Convert the shortest path to motion commands to the robot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pic>
        <p:nvPicPr>
          <p:cNvPr id="73" name="Google Shape;73;p14"/>
          <p:cNvPicPr preferRelativeResize="0"/>
          <p:nvPr/>
        </p:nvPicPr>
        <p:blipFill>
          <a:blip r:embed="rId3">
            <a:alphaModFix/>
          </a:blip>
          <a:stretch>
            <a:fillRect/>
          </a:stretch>
        </p:blipFill>
        <p:spPr>
          <a:xfrm>
            <a:off x="311700" y="1073850"/>
            <a:ext cx="4499401" cy="3636399"/>
          </a:xfrm>
          <a:prstGeom prst="rect">
            <a:avLst/>
          </a:prstGeom>
          <a:noFill/>
          <a:ln>
            <a:noFill/>
          </a:ln>
        </p:spPr>
      </p:pic>
      <p:sp>
        <p:nvSpPr>
          <p:cNvPr id="74" name="Google Shape;74;p14"/>
          <p:cNvSpPr txBox="1"/>
          <p:nvPr/>
        </p:nvSpPr>
        <p:spPr>
          <a:xfrm>
            <a:off x="5380325" y="1294200"/>
            <a:ext cx="3352500" cy="255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Open Sans"/>
                <a:ea typeface="Open Sans"/>
                <a:cs typeface="Open Sans"/>
                <a:sym typeface="Open Sans"/>
              </a:rPr>
              <a:t>Outline:</a:t>
            </a:r>
            <a:endParaRPr b="1" u="sng">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Manufacture and assembly</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Pick up and block </a:t>
            </a:r>
            <a:r>
              <a:rPr lang="en">
                <a:latin typeface="Open Sans"/>
                <a:ea typeface="Open Sans"/>
                <a:cs typeface="Open Sans"/>
                <a:sym typeface="Open Sans"/>
              </a:rPr>
              <a:t>delivery</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Electrical design sensor</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Maze navigation</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Obstacle avoidance</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Localization</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Maze planning</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Manufacture and Assembly</a:t>
            </a:r>
            <a:endParaRPr/>
          </a:p>
        </p:txBody>
      </p:sp>
      <p:sp>
        <p:nvSpPr>
          <p:cNvPr id="80" name="Google Shape;80;p15"/>
          <p:cNvSpPr txBox="1"/>
          <p:nvPr/>
        </p:nvSpPr>
        <p:spPr>
          <a:xfrm>
            <a:off x="5868800" y="1304825"/>
            <a:ext cx="2679000" cy="380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latin typeface="Open Sans"/>
                <a:ea typeface="Open Sans"/>
                <a:cs typeface="Open Sans"/>
                <a:sym typeface="Open Sans"/>
              </a:rPr>
              <a:t>Main components:</a:t>
            </a:r>
            <a:endParaRPr b="1" u="sng">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en">
                <a:latin typeface="Open Sans"/>
                <a:ea typeface="Open Sans"/>
                <a:cs typeface="Open Sans"/>
                <a:sym typeface="Open Sans"/>
              </a:rPr>
              <a:t>1x Arduino Mega</a:t>
            </a:r>
            <a:endParaRPr>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en">
                <a:latin typeface="Open Sans"/>
                <a:ea typeface="Open Sans"/>
                <a:cs typeface="Open Sans"/>
                <a:sym typeface="Open Sans"/>
              </a:rPr>
              <a:t>6x Wheels</a:t>
            </a:r>
            <a:endParaRPr>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en">
                <a:latin typeface="Open Sans"/>
                <a:ea typeface="Open Sans"/>
                <a:cs typeface="Open Sans"/>
                <a:sym typeface="Open Sans"/>
              </a:rPr>
              <a:t>2x Motor</a:t>
            </a:r>
            <a:endParaRPr>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en">
                <a:latin typeface="Open Sans"/>
                <a:ea typeface="Open Sans"/>
                <a:cs typeface="Open Sans"/>
                <a:sym typeface="Open Sans"/>
              </a:rPr>
              <a:t>1x Stepper Motor</a:t>
            </a:r>
            <a:endParaRPr>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en">
                <a:latin typeface="Open Sans"/>
                <a:ea typeface="Open Sans"/>
                <a:cs typeface="Open Sans"/>
                <a:sym typeface="Open Sans"/>
              </a:rPr>
              <a:t>2x Batteries </a:t>
            </a:r>
            <a:endParaRPr>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en">
                <a:latin typeface="Open Sans"/>
                <a:ea typeface="Open Sans"/>
                <a:cs typeface="Open Sans"/>
                <a:sym typeface="Open Sans"/>
              </a:rPr>
              <a:t>1x Breadboard </a:t>
            </a:r>
            <a:endParaRPr>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en">
                <a:latin typeface="Open Sans"/>
                <a:ea typeface="Open Sans"/>
                <a:cs typeface="Open Sans"/>
                <a:sym typeface="Open Sans"/>
              </a:rPr>
              <a:t>1x Bluetooth Module</a:t>
            </a:r>
            <a:endParaRPr>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en">
                <a:latin typeface="Open Sans"/>
                <a:ea typeface="Open Sans"/>
                <a:cs typeface="Open Sans"/>
                <a:sym typeface="Open Sans"/>
              </a:rPr>
              <a:t>4x Ultrasonic Sensor</a:t>
            </a:r>
            <a:endParaRPr>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en">
                <a:latin typeface="Open Sans"/>
                <a:ea typeface="Open Sans"/>
                <a:cs typeface="Open Sans"/>
                <a:sym typeface="Open Sans"/>
              </a:rPr>
              <a:t>2x IR Line Sensor</a:t>
            </a:r>
            <a:endParaRPr>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en">
                <a:latin typeface="Open Sans"/>
                <a:ea typeface="Open Sans"/>
                <a:cs typeface="Open Sans"/>
                <a:sym typeface="Open Sans"/>
              </a:rPr>
              <a:t>1x IR Distance Sensor</a:t>
            </a:r>
            <a:endParaRPr>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en">
                <a:latin typeface="Open Sans"/>
                <a:ea typeface="Open Sans"/>
                <a:cs typeface="Open Sans"/>
                <a:sym typeface="Open Sans"/>
              </a:rPr>
              <a:t>1x Limit Switch</a:t>
            </a:r>
            <a:endParaRPr>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en">
                <a:latin typeface="Open Sans"/>
                <a:ea typeface="Open Sans"/>
                <a:cs typeface="Open Sans"/>
                <a:sym typeface="Open Sans"/>
              </a:rPr>
              <a:t>1x Scooping Mechanism</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81" name="Google Shape;81;p15" title="robot_rotation.mp4">
            <a:hlinkClick r:id="rId3"/>
          </p:cNvPr>
          <p:cNvPicPr preferRelativeResize="0"/>
          <p:nvPr/>
        </p:nvPicPr>
        <p:blipFill>
          <a:blip r:embed="rId4">
            <a:alphaModFix/>
          </a:blip>
          <a:stretch>
            <a:fillRect/>
          </a:stretch>
        </p:blipFill>
        <p:spPr>
          <a:xfrm>
            <a:off x="401500" y="1304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Pick Up and B</a:t>
            </a:r>
            <a:r>
              <a:rPr lang="en"/>
              <a:t>lock Delivery</a:t>
            </a:r>
            <a:endParaRPr/>
          </a:p>
        </p:txBody>
      </p:sp>
      <p:pic>
        <p:nvPicPr>
          <p:cNvPr id="87" name="Google Shape;87;p16" title="Scoop1.mp4">
            <a:hlinkClick r:id="rId3"/>
          </p:cNvPr>
          <p:cNvPicPr preferRelativeResize="0"/>
          <p:nvPr/>
        </p:nvPicPr>
        <p:blipFill>
          <a:blip r:embed="rId4">
            <a:alphaModFix/>
          </a:blip>
          <a:stretch>
            <a:fillRect/>
          </a:stretch>
        </p:blipFill>
        <p:spPr>
          <a:xfrm>
            <a:off x="311688" y="1152425"/>
            <a:ext cx="5001226" cy="3750925"/>
          </a:xfrm>
          <a:prstGeom prst="rect">
            <a:avLst/>
          </a:prstGeom>
          <a:noFill/>
          <a:ln>
            <a:noFill/>
          </a:ln>
          <a:effectLst>
            <a:outerShdw blurRad="57150" rotWithShape="0" algn="bl" dir="5400000" dist="19050">
              <a:srgbClr val="000000">
                <a:alpha val="50000"/>
              </a:srgbClr>
            </a:outerShdw>
          </a:effectLst>
        </p:spPr>
      </p:pic>
      <p:sp>
        <p:nvSpPr>
          <p:cNvPr id="88" name="Google Shape;88;p16"/>
          <p:cNvSpPr txBox="1"/>
          <p:nvPr/>
        </p:nvSpPr>
        <p:spPr>
          <a:xfrm>
            <a:off x="5713350" y="1152425"/>
            <a:ext cx="2989800" cy="3309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u="sng">
                <a:latin typeface="Open Sans"/>
                <a:ea typeface="Open Sans"/>
                <a:cs typeface="Open Sans"/>
                <a:sym typeface="Open Sans"/>
              </a:rPr>
              <a:t>General steps</a:t>
            </a:r>
            <a:endParaRPr b="1" u="sng">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Drive to loading zone</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IR Distance sensor to detect block</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Scoop up block </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Detect completion of scoop task with limit switch</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Bluetooth transmits location B data</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Drive to location B</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Electrical Design-Sensor</a:t>
            </a:r>
            <a:endParaRPr/>
          </a:p>
        </p:txBody>
      </p:sp>
      <p:pic>
        <p:nvPicPr>
          <p:cNvPr id="94" name="Google Shape;94;p17"/>
          <p:cNvPicPr preferRelativeResize="0"/>
          <p:nvPr/>
        </p:nvPicPr>
        <p:blipFill>
          <a:blip r:embed="rId3">
            <a:alphaModFix/>
          </a:blip>
          <a:stretch>
            <a:fillRect/>
          </a:stretch>
        </p:blipFill>
        <p:spPr>
          <a:xfrm>
            <a:off x="436963" y="1045250"/>
            <a:ext cx="8270075" cy="375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Electrical Design-2</a:t>
            </a:r>
            <a:endParaRPr/>
          </a:p>
        </p:txBody>
      </p:sp>
      <p:pic>
        <p:nvPicPr>
          <p:cNvPr id="100" name="Google Shape;100;p18"/>
          <p:cNvPicPr preferRelativeResize="0"/>
          <p:nvPr/>
        </p:nvPicPr>
        <p:blipFill>
          <a:blip r:embed="rId3">
            <a:alphaModFix/>
          </a:blip>
          <a:stretch>
            <a:fillRect/>
          </a:stretch>
        </p:blipFill>
        <p:spPr>
          <a:xfrm>
            <a:off x="2103225" y="1077425"/>
            <a:ext cx="4937550" cy="383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p:nvPr/>
        </p:nvSpPr>
        <p:spPr>
          <a:xfrm flipH="1" rot="1012382">
            <a:off x="4514816" y="2964854"/>
            <a:ext cx="1259940" cy="6684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rot="-1012382">
            <a:off x="3364611" y="2964854"/>
            <a:ext cx="1259940" cy="6684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rot="-1833962">
            <a:off x="4466585" y="2728855"/>
            <a:ext cx="181905" cy="184661"/>
          </a:xfrm>
          <a:prstGeom prst="ellipse">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Maze Navigation</a:t>
            </a:r>
            <a:endParaRPr/>
          </a:p>
        </p:txBody>
      </p:sp>
      <p:grpSp>
        <p:nvGrpSpPr>
          <p:cNvPr id="109" name="Google Shape;109;p19"/>
          <p:cNvGrpSpPr/>
          <p:nvPr/>
        </p:nvGrpSpPr>
        <p:grpSpPr>
          <a:xfrm>
            <a:off x="3593977" y="1152415"/>
            <a:ext cx="1927130" cy="1557605"/>
            <a:chOff x="3593977" y="1152415"/>
            <a:chExt cx="1927130" cy="1557605"/>
          </a:xfrm>
        </p:grpSpPr>
        <p:sp>
          <p:nvSpPr>
            <p:cNvPr id="110" name="Google Shape;110;p19"/>
            <p:cNvSpPr txBox="1"/>
            <p:nvPr/>
          </p:nvSpPr>
          <p:spPr>
            <a:xfrm>
              <a:off x="4170567" y="2390081"/>
              <a:ext cx="784152" cy="31993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chemeClr val="lt1"/>
                  </a:solidFill>
                  <a:latin typeface="Roboto"/>
                  <a:ea typeface="Roboto"/>
                  <a:cs typeface="Roboto"/>
                  <a:sym typeface="Roboto"/>
                </a:rPr>
                <a:t>Move to L/Z</a:t>
              </a:r>
              <a:endParaRPr b="1" sz="800">
                <a:solidFill>
                  <a:schemeClr val="lt1"/>
                </a:solidFill>
                <a:latin typeface="Roboto"/>
                <a:ea typeface="Roboto"/>
                <a:cs typeface="Roboto"/>
                <a:sym typeface="Roboto"/>
              </a:endParaRPr>
            </a:p>
          </p:txBody>
        </p:sp>
        <p:sp>
          <p:nvSpPr>
            <p:cNvPr id="111" name="Google Shape;111;p19"/>
            <p:cNvSpPr/>
            <p:nvPr/>
          </p:nvSpPr>
          <p:spPr>
            <a:xfrm>
              <a:off x="3593977" y="1152415"/>
              <a:ext cx="1927130" cy="1166039"/>
            </a:xfrm>
            <a:prstGeom prst="roundRect">
              <a:avLst>
                <a:gd fmla="val 4485"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2" name="Google Shape;112;p19"/>
            <p:cNvSpPr/>
            <p:nvPr/>
          </p:nvSpPr>
          <p:spPr>
            <a:xfrm rot="10800000">
              <a:off x="4506883" y="2313271"/>
              <a:ext cx="101268" cy="78246"/>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9"/>
            <p:cNvGrpSpPr/>
            <p:nvPr/>
          </p:nvGrpSpPr>
          <p:grpSpPr>
            <a:xfrm>
              <a:off x="3711949" y="1214279"/>
              <a:ext cx="1698774" cy="1002248"/>
              <a:chOff x="4623300" y="1802625"/>
              <a:chExt cx="1819400" cy="1047500"/>
            </a:xfrm>
          </p:grpSpPr>
          <p:pic>
            <p:nvPicPr>
              <p:cNvPr id="114" name="Google Shape;114;p19"/>
              <p:cNvPicPr preferRelativeResize="0"/>
              <p:nvPr/>
            </p:nvPicPr>
            <p:blipFill>
              <a:blip r:embed="rId3">
                <a:alphaModFix/>
              </a:blip>
              <a:stretch>
                <a:fillRect/>
              </a:stretch>
            </p:blipFill>
            <p:spPr>
              <a:xfrm>
                <a:off x="4623300" y="1897425"/>
                <a:ext cx="1819400" cy="952700"/>
              </a:xfrm>
              <a:prstGeom prst="rect">
                <a:avLst/>
              </a:prstGeom>
              <a:noFill/>
              <a:ln>
                <a:noFill/>
              </a:ln>
            </p:spPr>
          </p:pic>
          <p:cxnSp>
            <p:nvCxnSpPr>
              <p:cNvPr id="115" name="Google Shape;115;p19"/>
              <p:cNvCxnSpPr/>
              <p:nvPr/>
            </p:nvCxnSpPr>
            <p:spPr>
              <a:xfrm rot="10800000">
                <a:off x="5413376" y="2054260"/>
                <a:ext cx="7800" cy="213900"/>
              </a:xfrm>
              <a:prstGeom prst="straightConnector1">
                <a:avLst/>
              </a:prstGeom>
              <a:noFill/>
              <a:ln cap="flat" cmpd="sng" w="19050">
                <a:solidFill>
                  <a:srgbClr val="0000FF"/>
                </a:solidFill>
                <a:prstDash val="solid"/>
                <a:round/>
                <a:headEnd len="med" w="med" type="none"/>
                <a:tailEnd len="med" w="med" type="triangle"/>
              </a:ln>
            </p:spPr>
          </p:cxnSp>
          <p:cxnSp>
            <p:nvCxnSpPr>
              <p:cNvPr id="116" name="Google Shape;116;p19"/>
              <p:cNvCxnSpPr/>
              <p:nvPr/>
            </p:nvCxnSpPr>
            <p:spPr>
              <a:xfrm rot="10800000">
                <a:off x="5016776" y="2054160"/>
                <a:ext cx="404400" cy="0"/>
              </a:xfrm>
              <a:prstGeom prst="straightConnector1">
                <a:avLst/>
              </a:prstGeom>
              <a:noFill/>
              <a:ln cap="flat" cmpd="sng" w="19050">
                <a:solidFill>
                  <a:srgbClr val="0000FF"/>
                </a:solidFill>
                <a:prstDash val="solid"/>
                <a:round/>
                <a:headEnd len="med" w="med" type="none"/>
                <a:tailEnd len="med" w="med" type="triangle"/>
              </a:ln>
            </p:spPr>
          </p:cxnSp>
          <p:pic>
            <p:nvPicPr>
              <p:cNvPr id="117" name="Google Shape;117;p19"/>
              <p:cNvPicPr preferRelativeResize="0"/>
              <p:nvPr/>
            </p:nvPicPr>
            <p:blipFill>
              <a:blip r:embed="rId4">
                <a:alphaModFix/>
              </a:blip>
              <a:stretch>
                <a:fillRect/>
              </a:stretch>
            </p:blipFill>
            <p:spPr>
              <a:xfrm>
                <a:off x="4853325" y="1802625"/>
                <a:ext cx="358840" cy="269126"/>
              </a:xfrm>
              <a:prstGeom prst="rect">
                <a:avLst/>
              </a:prstGeom>
              <a:noFill/>
              <a:ln>
                <a:noFill/>
              </a:ln>
            </p:spPr>
          </p:pic>
          <p:pic>
            <p:nvPicPr>
              <p:cNvPr id="118" name="Google Shape;118;p19"/>
              <p:cNvPicPr preferRelativeResize="0"/>
              <p:nvPr/>
            </p:nvPicPr>
            <p:blipFill>
              <a:blip r:embed="rId5">
                <a:alphaModFix/>
              </a:blip>
              <a:stretch>
                <a:fillRect/>
              </a:stretch>
            </p:blipFill>
            <p:spPr>
              <a:xfrm>
                <a:off x="5476800" y="2147900"/>
                <a:ext cx="264651" cy="213900"/>
              </a:xfrm>
              <a:prstGeom prst="rect">
                <a:avLst/>
              </a:prstGeom>
              <a:noFill/>
              <a:ln>
                <a:noFill/>
              </a:ln>
            </p:spPr>
          </p:pic>
        </p:grpSp>
      </p:grpSp>
      <p:sp>
        <p:nvSpPr>
          <p:cNvPr id="119" name="Google Shape;119;p19"/>
          <p:cNvSpPr/>
          <p:nvPr/>
        </p:nvSpPr>
        <p:spPr>
          <a:xfrm flipH="1" rot="1012382">
            <a:off x="6829654" y="2964854"/>
            <a:ext cx="1259940" cy="6684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rot="-1012382">
            <a:off x="5679450" y="2964854"/>
            <a:ext cx="1259940" cy="6684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flipH="1" rot="1012382">
            <a:off x="2204609" y="2964854"/>
            <a:ext cx="1259940" cy="6684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rot="-1832534">
            <a:off x="3328740" y="3069877"/>
            <a:ext cx="181828" cy="184651"/>
          </a:xfrm>
          <a:prstGeom prst="ellipse">
            <a:avLst/>
          </a:prstGeom>
          <a:solidFill>
            <a:schemeClr val="lt1"/>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19"/>
          <p:cNvGrpSpPr/>
          <p:nvPr/>
        </p:nvGrpSpPr>
        <p:grpSpPr>
          <a:xfrm>
            <a:off x="2459288" y="3259837"/>
            <a:ext cx="1982649" cy="1616210"/>
            <a:chOff x="2459288" y="3259837"/>
            <a:chExt cx="1982649" cy="1616210"/>
          </a:xfrm>
        </p:grpSpPr>
        <p:sp>
          <p:nvSpPr>
            <p:cNvPr id="124" name="Google Shape;124;p19"/>
            <p:cNvSpPr/>
            <p:nvPr/>
          </p:nvSpPr>
          <p:spPr>
            <a:xfrm>
              <a:off x="2459288" y="3646347"/>
              <a:ext cx="1926900" cy="1229700"/>
            </a:xfrm>
            <a:prstGeom prst="roundRect">
              <a:avLst>
                <a:gd fmla="val 4485"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5" name="Google Shape;125;p19"/>
            <p:cNvPicPr preferRelativeResize="0"/>
            <p:nvPr/>
          </p:nvPicPr>
          <p:blipFill>
            <a:blip r:embed="rId6">
              <a:alphaModFix/>
            </a:blip>
            <a:stretch>
              <a:fillRect/>
            </a:stretch>
          </p:blipFill>
          <p:spPr>
            <a:xfrm>
              <a:off x="2537573" y="3874798"/>
              <a:ext cx="1223977" cy="867639"/>
            </a:xfrm>
            <a:prstGeom prst="rect">
              <a:avLst/>
            </a:prstGeom>
            <a:noFill/>
            <a:ln>
              <a:noFill/>
            </a:ln>
          </p:spPr>
        </p:pic>
        <p:pic>
          <p:nvPicPr>
            <p:cNvPr id="126" name="Google Shape;126;p19"/>
            <p:cNvPicPr preferRelativeResize="0"/>
            <p:nvPr/>
          </p:nvPicPr>
          <p:blipFill>
            <a:blip r:embed="rId7">
              <a:alphaModFix/>
            </a:blip>
            <a:stretch>
              <a:fillRect/>
            </a:stretch>
          </p:blipFill>
          <p:spPr>
            <a:xfrm>
              <a:off x="3670918" y="3862104"/>
              <a:ext cx="771020" cy="798185"/>
            </a:xfrm>
            <a:prstGeom prst="rect">
              <a:avLst/>
            </a:prstGeom>
            <a:noFill/>
            <a:ln>
              <a:noFill/>
            </a:ln>
          </p:spPr>
        </p:pic>
        <p:sp>
          <p:nvSpPr>
            <p:cNvPr id="127" name="Google Shape;127;p19"/>
            <p:cNvSpPr txBox="1"/>
            <p:nvPr/>
          </p:nvSpPr>
          <p:spPr>
            <a:xfrm>
              <a:off x="3030776" y="3259837"/>
              <a:ext cx="784200" cy="3198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chemeClr val="lt1"/>
                  </a:solidFill>
                  <a:latin typeface="Roboto"/>
                  <a:ea typeface="Roboto"/>
                  <a:cs typeface="Roboto"/>
                  <a:sym typeface="Roboto"/>
                </a:rPr>
                <a:t>Localize</a:t>
              </a:r>
              <a:endParaRPr b="1" sz="800">
                <a:solidFill>
                  <a:schemeClr val="lt1"/>
                </a:solidFill>
                <a:latin typeface="Roboto"/>
                <a:ea typeface="Roboto"/>
                <a:cs typeface="Roboto"/>
                <a:sym typeface="Roboto"/>
              </a:endParaRPr>
            </a:p>
          </p:txBody>
        </p:sp>
        <p:sp>
          <p:nvSpPr>
            <p:cNvPr id="128" name="Google Shape;128;p19"/>
            <p:cNvSpPr/>
            <p:nvPr/>
          </p:nvSpPr>
          <p:spPr>
            <a:xfrm>
              <a:off x="3372211" y="3571409"/>
              <a:ext cx="101100" cy="783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p:nvPr/>
        </p:nvSpPr>
        <p:spPr>
          <a:xfrm rot="-1833962">
            <a:off x="5639043" y="3069778"/>
            <a:ext cx="181905" cy="184661"/>
          </a:xfrm>
          <a:prstGeom prst="ellipse">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rot="-1012382">
            <a:off x="1054404" y="2964854"/>
            <a:ext cx="1259940" cy="6684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rot="-1833962">
            <a:off x="6781452" y="2728855"/>
            <a:ext cx="181905" cy="18466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rot="-1833962">
            <a:off x="2156350" y="2728855"/>
            <a:ext cx="181905" cy="184661"/>
          </a:xfrm>
          <a:prstGeom prst="ellipse">
            <a:avLst/>
          </a:prstGeom>
          <a:solidFill>
            <a:srgbClr val="FFFFFF"/>
          </a:solid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9"/>
          <p:cNvGrpSpPr/>
          <p:nvPr/>
        </p:nvGrpSpPr>
        <p:grpSpPr>
          <a:xfrm>
            <a:off x="1286923" y="1152418"/>
            <a:ext cx="1927130" cy="1557601"/>
            <a:chOff x="1286923" y="1152418"/>
            <a:chExt cx="1927130" cy="1557601"/>
          </a:xfrm>
        </p:grpSpPr>
        <p:sp>
          <p:nvSpPr>
            <p:cNvPr id="134" name="Google Shape;134;p19"/>
            <p:cNvSpPr/>
            <p:nvPr/>
          </p:nvSpPr>
          <p:spPr>
            <a:xfrm>
              <a:off x="1286923" y="1152418"/>
              <a:ext cx="1927130" cy="1166039"/>
            </a:xfrm>
            <a:prstGeom prst="roundRect">
              <a:avLst>
                <a:gd fmla="val 4485"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19"/>
            <p:cNvSpPr txBox="1"/>
            <p:nvPr/>
          </p:nvSpPr>
          <p:spPr>
            <a:xfrm>
              <a:off x="1857481" y="2390081"/>
              <a:ext cx="784152" cy="319939"/>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chemeClr val="lt1"/>
                  </a:solidFill>
                  <a:latin typeface="Roboto"/>
                  <a:ea typeface="Roboto"/>
                  <a:cs typeface="Roboto"/>
                  <a:sym typeface="Roboto"/>
                </a:rPr>
                <a:t>Unknown location</a:t>
              </a:r>
              <a:endParaRPr b="1" sz="800">
                <a:solidFill>
                  <a:schemeClr val="lt1"/>
                </a:solidFill>
                <a:latin typeface="Roboto"/>
                <a:ea typeface="Roboto"/>
                <a:cs typeface="Roboto"/>
                <a:sym typeface="Roboto"/>
              </a:endParaRPr>
            </a:p>
          </p:txBody>
        </p:sp>
        <p:sp>
          <p:nvSpPr>
            <p:cNvPr id="136" name="Google Shape;136;p19"/>
            <p:cNvSpPr/>
            <p:nvPr/>
          </p:nvSpPr>
          <p:spPr>
            <a:xfrm rot="10800000">
              <a:off x="2199829" y="2313271"/>
              <a:ext cx="101268" cy="78246"/>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19"/>
            <p:cNvPicPr preferRelativeResize="0"/>
            <p:nvPr/>
          </p:nvPicPr>
          <p:blipFill>
            <a:blip r:embed="rId8">
              <a:alphaModFix/>
            </a:blip>
            <a:stretch>
              <a:fillRect/>
            </a:stretch>
          </p:blipFill>
          <p:spPr>
            <a:xfrm>
              <a:off x="1895104" y="1254089"/>
              <a:ext cx="710693" cy="962488"/>
            </a:xfrm>
            <a:prstGeom prst="rect">
              <a:avLst/>
            </a:prstGeom>
            <a:noFill/>
            <a:ln>
              <a:noFill/>
            </a:ln>
          </p:spPr>
        </p:pic>
      </p:grpSp>
      <p:grpSp>
        <p:nvGrpSpPr>
          <p:cNvPr id="138" name="Google Shape;138;p19"/>
          <p:cNvGrpSpPr/>
          <p:nvPr/>
        </p:nvGrpSpPr>
        <p:grpSpPr>
          <a:xfrm>
            <a:off x="4766435" y="3259814"/>
            <a:ext cx="1927130" cy="1616185"/>
            <a:chOff x="4766435" y="3259814"/>
            <a:chExt cx="1927130" cy="1616185"/>
          </a:xfrm>
        </p:grpSpPr>
        <p:sp>
          <p:nvSpPr>
            <p:cNvPr id="139" name="Google Shape;139;p19"/>
            <p:cNvSpPr txBox="1"/>
            <p:nvPr/>
          </p:nvSpPr>
          <p:spPr>
            <a:xfrm>
              <a:off x="5329025" y="3259814"/>
              <a:ext cx="784152" cy="31993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chemeClr val="lt1"/>
                  </a:solidFill>
                  <a:latin typeface="Roboto"/>
                  <a:ea typeface="Roboto"/>
                  <a:cs typeface="Roboto"/>
                  <a:sym typeface="Roboto"/>
                </a:rPr>
                <a:t>Pick up block</a:t>
              </a:r>
              <a:endParaRPr b="1" sz="800">
                <a:solidFill>
                  <a:schemeClr val="lt1"/>
                </a:solidFill>
                <a:latin typeface="Roboto"/>
                <a:ea typeface="Roboto"/>
                <a:cs typeface="Roboto"/>
                <a:sym typeface="Roboto"/>
              </a:endParaRPr>
            </a:p>
          </p:txBody>
        </p:sp>
        <p:sp>
          <p:nvSpPr>
            <p:cNvPr id="140" name="Google Shape;140;p19"/>
            <p:cNvSpPr/>
            <p:nvPr/>
          </p:nvSpPr>
          <p:spPr>
            <a:xfrm>
              <a:off x="4766435" y="3646319"/>
              <a:ext cx="1927130" cy="1229679"/>
            </a:xfrm>
            <a:prstGeom prst="roundRect">
              <a:avLst>
                <a:gd fmla="val 4485"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p19"/>
            <p:cNvSpPr/>
            <p:nvPr/>
          </p:nvSpPr>
          <p:spPr>
            <a:xfrm>
              <a:off x="5679369" y="3571383"/>
              <a:ext cx="101268" cy="78246"/>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19"/>
            <p:cNvPicPr preferRelativeResize="0"/>
            <p:nvPr/>
          </p:nvPicPr>
          <p:blipFill>
            <a:blip r:embed="rId9">
              <a:alphaModFix/>
            </a:blip>
            <a:stretch>
              <a:fillRect/>
            </a:stretch>
          </p:blipFill>
          <p:spPr>
            <a:xfrm>
              <a:off x="5206193" y="3780025"/>
              <a:ext cx="1047612" cy="1002309"/>
            </a:xfrm>
            <a:prstGeom prst="rect">
              <a:avLst/>
            </a:prstGeom>
            <a:noFill/>
            <a:ln>
              <a:noFill/>
            </a:ln>
          </p:spPr>
        </p:pic>
      </p:grpSp>
      <p:grpSp>
        <p:nvGrpSpPr>
          <p:cNvPr id="143" name="Google Shape;143;p19"/>
          <p:cNvGrpSpPr/>
          <p:nvPr/>
        </p:nvGrpSpPr>
        <p:grpSpPr>
          <a:xfrm>
            <a:off x="5908514" y="1152415"/>
            <a:ext cx="1927130" cy="1557605"/>
            <a:chOff x="5908514" y="1152415"/>
            <a:chExt cx="1927130" cy="1557605"/>
          </a:xfrm>
        </p:grpSpPr>
        <p:sp>
          <p:nvSpPr>
            <p:cNvPr id="144" name="Google Shape;144;p19"/>
            <p:cNvSpPr txBox="1"/>
            <p:nvPr/>
          </p:nvSpPr>
          <p:spPr>
            <a:xfrm>
              <a:off x="6494233" y="2390081"/>
              <a:ext cx="784152" cy="319939"/>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800">
                  <a:solidFill>
                    <a:schemeClr val="lt1"/>
                  </a:solidFill>
                  <a:latin typeface="Roboto"/>
                  <a:ea typeface="Roboto"/>
                  <a:cs typeface="Roboto"/>
                  <a:sym typeface="Roboto"/>
                </a:rPr>
                <a:t>Move to Location B</a:t>
              </a:r>
              <a:endParaRPr b="1" sz="800">
                <a:solidFill>
                  <a:schemeClr val="lt1"/>
                </a:solidFill>
                <a:latin typeface="Roboto"/>
                <a:ea typeface="Roboto"/>
                <a:cs typeface="Roboto"/>
                <a:sym typeface="Roboto"/>
              </a:endParaRPr>
            </a:p>
          </p:txBody>
        </p:sp>
        <p:sp>
          <p:nvSpPr>
            <p:cNvPr id="145" name="Google Shape;145;p19"/>
            <p:cNvSpPr/>
            <p:nvPr/>
          </p:nvSpPr>
          <p:spPr>
            <a:xfrm>
              <a:off x="5908514" y="1152415"/>
              <a:ext cx="1927130" cy="1166039"/>
            </a:xfrm>
            <a:prstGeom prst="roundRect">
              <a:avLst>
                <a:gd fmla="val 4485"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6" name="Google Shape;146;p19"/>
            <p:cNvSpPr/>
            <p:nvPr/>
          </p:nvSpPr>
          <p:spPr>
            <a:xfrm rot="10800000">
              <a:off x="6821428" y="2313271"/>
              <a:ext cx="101268" cy="78246"/>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9"/>
            <p:cNvGrpSpPr/>
            <p:nvPr/>
          </p:nvGrpSpPr>
          <p:grpSpPr>
            <a:xfrm>
              <a:off x="6022226" y="1215499"/>
              <a:ext cx="1698611" cy="975618"/>
              <a:chOff x="5891245" y="1398192"/>
              <a:chExt cx="1449698" cy="808166"/>
            </a:xfrm>
          </p:grpSpPr>
          <p:pic>
            <p:nvPicPr>
              <p:cNvPr id="148" name="Google Shape;148;p19"/>
              <p:cNvPicPr preferRelativeResize="0"/>
              <p:nvPr/>
            </p:nvPicPr>
            <p:blipFill>
              <a:blip r:embed="rId3">
                <a:alphaModFix/>
              </a:blip>
              <a:stretch>
                <a:fillRect/>
              </a:stretch>
            </p:blipFill>
            <p:spPr>
              <a:xfrm>
                <a:off x="5891245" y="1451248"/>
                <a:ext cx="1449698" cy="755110"/>
              </a:xfrm>
              <a:prstGeom prst="rect">
                <a:avLst/>
              </a:prstGeom>
              <a:noFill/>
              <a:ln>
                <a:noFill/>
              </a:ln>
            </p:spPr>
          </p:pic>
          <p:cxnSp>
            <p:nvCxnSpPr>
              <p:cNvPr id="149" name="Google Shape;149;p19"/>
              <p:cNvCxnSpPr/>
              <p:nvPr/>
            </p:nvCxnSpPr>
            <p:spPr>
              <a:xfrm>
                <a:off x="5994417" y="1826693"/>
                <a:ext cx="4500" cy="259200"/>
              </a:xfrm>
              <a:prstGeom prst="straightConnector1">
                <a:avLst/>
              </a:prstGeom>
              <a:noFill/>
              <a:ln cap="flat" cmpd="sng" w="19050">
                <a:solidFill>
                  <a:srgbClr val="0000FF"/>
                </a:solidFill>
                <a:prstDash val="solid"/>
                <a:round/>
                <a:headEnd len="med" w="med" type="none"/>
                <a:tailEnd len="med" w="med" type="triangle"/>
              </a:ln>
            </p:spPr>
          </p:cxnSp>
          <p:cxnSp>
            <p:nvCxnSpPr>
              <p:cNvPr id="150" name="Google Shape;150;p19"/>
              <p:cNvCxnSpPr/>
              <p:nvPr/>
            </p:nvCxnSpPr>
            <p:spPr>
              <a:xfrm>
                <a:off x="5998908" y="2091191"/>
                <a:ext cx="869100" cy="8100"/>
              </a:xfrm>
              <a:prstGeom prst="straightConnector1">
                <a:avLst/>
              </a:prstGeom>
              <a:noFill/>
              <a:ln cap="flat" cmpd="sng" w="19050">
                <a:solidFill>
                  <a:srgbClr val="0000FF"/>
                </a:solidFill>
                <a:prstDash val="solid"/>
                <a:round/>
                <a:headEnd len="med" w="med" type="none"/>
                <a:tailEnd len="med" w="med" type="triangle"/>
              </a:ln>
            </p:spPr>
          </p:cxnSp>
          <p:pic>
            <p:nvPicPr>
              <p:cNvPr id="151" name="Google Shape;151;p19"/>
              <p:cNvPicPr preferRelativeResize="0"/>
              <p:nvPr/>
            </p:nvPicPr>
            <p:blipFill rotWithShape="1">
              <a:blip r:embed="rId4">
                <a:alphaModFix/>
              </a:blip>
              <a:srcRect b="0" l="0" r="0" t="0"/>
              <a:stretch/>
            </p:blipFill>
            <p:spPr>
              <a:xfrm>
                <a:off x="6778908" y="1398192"/>
                <a:ext cx="285924" cy="213309"/>
              </a:xfrm>
              <a:prstGeom prst="rect">
                <a:avLst/>
              </a:prstGeom>
              <a:noFill/>
              <a:ln>
                <a:noFill/>
              </a:ln>
            </p:spPr>
          </p:pic>
          <p:pic>
            <p:nvPicPr>
              <p:cNvPr id="152" name="Google Shape;152;p19"/>
              <p:cNvPicPr preferRelativeResize="0"/>
              <p:nvPr/>
            </p:nvPicPr>
            <p:blipFill>
              <a:blip r:embed="rId5">
                <a:alphaModFix/>
              </a:blip>
              <a:stretch>
                <a:fillRect/>
              </a:stretch>
            </p:blipFill>
            <p:spPr>
              <a:xfrm>
                <a:off x="5967438" y="1649775"/>
                <a:ext cx="210873" cy="169537"/>
              </a:xfrm>
              <a:prstGeom prst="rect">
                <a:avLst/>
              </a:prstGeom>
              <a:noFill/>
              <a:ln>
                <a:noFill/>
              </a:ln>
            </p:spPr>
          </p:pic>
          <p:cxnSp>
            <p:nvCxnSpPr>
              <p:cNvPr id="153" name="Google Shape;153;p19"/>
              <p:cNvCxnSpPr/>
              <p:nvPr/>
            </p:nvCxnSpPr>
            <p:spPr>
              <a:xfrm flipH="1" rot="10800000">
                <a:off x="6868010" y="1611499"/>
                <a:ext cx="4500" cy="494100"/>
              </a:xfrm>
              <a:prstGeom prst="straightConnector1">
                <a:avLst/>
              </a:prstGeom>
              <a:noFill/>
              <a:ln cap="flat" cmpd="sng" w="19050">
                <a:solidFill>
                  <a:srgbClr val="0000FF"/>
                </a:solidFill>
                <a:prstDash val="solid"/>
                <a:round/>
                <a:headEnd len="med" w="med" type="none"/>
                <a:tailEnd len="med" w="med" type="triangle"/>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Maze Navigation</a:t>
            </a:r>
            <a:endParaRPr/>
          </a:p>
        </p:txBody>
      </p:sp>
      <p:pic>
        <p:nvPicPr>
          <p:cNvPr id="159" name="Google Shape;159;p20"/>
          <p:cNvPicPr preferRelativeResize="0"/>
          <p:nvPr/>
        </p:nvPicPr>
        <p:blipFill>
          <a:blip r:embed="rId3">
            <a:alphaModFix/>
          </a:blip>
          <a:stretch>
            <a:fillRect/>
          </a:stretch>
        </p:blipFill>
        <p:spPr>
          <a:xfrm>
            <a:off x="1393936" y="1089675"/>
            <a:ext cx="6356130" cy="388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nvSpPr>
        <p:spPr>
          <a:xfrm>
            <a:off x="3774375" y="1684713"/>
            <a:ext cx="51213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Rotates the robot such that robot is perpendicular/parallel to the wall</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Steps:</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First rotate in </a:t>
            </a:r>
            <a:r>
              <a:rPr lang="en">
                <a:latin typeface="Open Sans"/>
                <a:ea typeface="Open Sans"/>
                <a:cs typeface="Open Sans"/>
                <a:sym typeface="Open Sans"/>
              </a:rPr>
              <a:t>CW in 20</a:t>
            </a:r>
            <a:r>
              <a:rPr lang="en" sz="1200"/>
              <a:t>° </a:t>
            </a:r>
            <a:r>
              <a:rPr lang="en">
                <a:latin typeface="Open Sans"/>
                <a:ea typeface="Open Sans"/>
                <a:cs typeface="Open Sans"/>
                <a:sym typeface="Open Sans"/>
              </a:rPr>
              <a:t>increments</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If curr_distance &lt; prev_distance: continue CW rotation</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If curr_distance &gt; prev_distance: CCW rotation by 10</a:t>
            </a:r>
            <a:r>
              <a:rPr lang="en" sz="1200"/>
              <a:t>°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
        <p:nvSpPr>
          <p:cNvPr id="165" name="Google Shape;16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Obstacle Avoidance - Rotation</a:t>
            </a:r>
            <a:endParaRPr/>
          </a:p>
        </p:txBody>
      </p:sp>
      <p:pic>
        <p:nvPicPr>
          <p:cNvPr id="166" name="Google Shape;166;p21"/>
          <p:cNvPicPr preferRelativeResize="0"/>
          <p:nvPr/>
        </p:nvPicPr>
        <p:blipFill rotWithShape="1">
          <a:blip r:embed="rId3">
            <a:alphaModFix/>
          </a:blip>
          <a:srcRect b="0" l="0" r="0" t="0"/>
          <a:stretch/>
        </p:blipFill>
        <p:spPr>
          <a:xfrm>
            <a:off x="311700" y="2045322"/>
            <a:ext cx="3203650" cy="1833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