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413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809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168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82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791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589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483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00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10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248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159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10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0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-63661" y="-245611"/>
            <a:ext cx="14757722" cy="872082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918307" y="518849"/>
            <a:ext cx="9574589" cy="25843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783"/>
              </a:lnSpc>
            </a:pPr>
            <a:r>
              <a:rPr lang="en-US" sz="542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Optimizing Inventory Management for Maximized Profitability</a:t>
            </a:r>
            <a:endParaRPr lang="en-US" sz="5427" dirty="0"/>
          </a:p>
        </p:txBody>
      </p:sp>
      <p:sp>
        <p:nvSpPr>
          <p:cNvPr id="5" name="Text 3"/>
          <p:cNvSpPr/>
          <p:nvPr/>
        </p:nvSpPr>
        <p:spPr>
          <a:xfrm>
            <a:off x="1918307" y="3502706"/>
            <a:ext cx="9574589" cy="63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objective is to review our current inventory management performance and identify areas for improvement to maximize profitability.</a:t>
            </a:r>
            <a:endParaRPr lang="en-US" sz="1573" dirty="0"/>
          </a:p>
        </p:txBody>
      </p:sp>
      <p:sp>
        <p:nvSpPr>
          <p:cNvPr id="6" name="Text 4"/>
          <p:cNvSpPr/>
          <p:nvPr/>
        </p:nvSpPr>
        <p:spPr>
          <a:xfrm>
            <a:off x="1918307" y="4366563"/>
            <a:ext cx="9574589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slides includes:</a:t>
            </a:r>
            <a:endParaRPr lang="en-US" sz="1573" dirty="0"/>
          </a:p>
        </p:txBody>
      </p:sp>
      <p:sp>
        <p:nvSpPr>
          <p:cNvPr id="7" name="Text 5"/>
          <p:cNvSpPr/>
          <p:nvPr/>
        </p:nvSpPr>
        <p:spPr>
          <a:xfrm>
            <a:off x="2237900" y="4910827"/>
            <a:ext cx="925499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57175" indent="-257175">
              <a:lnSpc>
                <a:spcPts val="2517"/>
              </a:lnSpc>
              <a:buSzPct val="100000"/>
              <a:buFont typeface="+mj-lt"/>
              <a:buAutoNum type="arabicPeriod"/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 inventory distribution across ABC categories</a:t>
            </a:r>
            <a:endParaRPr lang="en-US" sz="1573" dirty="0"/>
          </a:p>
        </p:txBody>
      </p:sp>
      <p:sp>
        <p:nvSpPr>
          <p:cNvPr id="8" name="Text 6"/>
          <p:cNvSpPr/>
          <p:nvPr/>
        </p:nvSpPr>
        <p:spPr>
          <a:xfrm>
            <a:off x="2237900" y="5300251"/>
            <a:ext cx="925499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57175" indent="-257175">
              <a:lnSpc>
                <a:spcPts val="2517"/>
              </a:lnSpc>
              <a:buSzPct val="100000"/>
              <a:buFont typeface="+mj-lt"/>
              <a:buAutoNum type="arabicPeriod" startAt="2"/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 SKU distribution and its implications</a:t>
            </a:r>
            <a:endParaRPr lang="en-US" sz="1573" dirty="0"/>
          </a:p>
        </p:txBody>
      </p:sp>
      <p:sp>
        <p:nvSpPr>
          <p:cNvPr id="9" name="Text 7"/>
          <p:cNvSpPr/>
          <p:nvPr/>
        </p:nvSpPr>
        <p:spPr>
          <a:xfrm>
            <a:off x="2237900" y="5689675"/>
            <a:ext cx="925499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57175" indent="-257175">
              <a:lnSpc>
                <a:spcPts val="2517"/>
              </a:lnSpc>
              <a:buSzPct val="100000"/>
              <a:buFont typeface="+mj-lt"/>
              <a:buAutoNum type="arabicPeriod" startAt="3"/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Review top-performing products</a:t>
            </a:r>
            <a:endParaRPr lang="en-US" sz="1573" dirty="0"/>
          </a:p>
        </p:txBody>
      </p:sp>
      <p:sp>
        <p:nvSpPr>
          <p:cNvPr id="10" name="Text 8"/>
          <p:cNvSpPr/>
          <p:nvPr/>
        </p:nvSpPr>
        <p:spPr>
          <a:xfrm>
            <a:off x="2237900" y="6079098"/>
            <a:ext cx="925499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57175" indent="-257175">
              <a:lnSpc>
                <a:spcPts val="2517"/>
              </a:lnSpc>
              <a:buSzPct val="100000"/>
              <a:buFont typeface="+mj-lt"/>
              <a:buAutoNum type="arabicPeriod" startAt="4"/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Evaluate correlation between key inventory metrics</a:t>
            </a:r>
            <a:endParaRPr lang="en-US" sz="1573" dirty="0"/>
          </a:p>
        </p:txBody>
      </p:sp>
      <p:sp>
        <p:nvSpPr>
          <p:cNvPr id="11" name="Text 9"/>
          <p:cNvSpPr/>
          <p:nvPr/>
        </p:nvSpPr>
        <p:spPr>
          <a:xfrm>
            <a:off x="2237898" y="6398692"/>
            <a:ext cx="925499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57175" indent="-257175">
              <a:lnSpc>
                <a:spcPts val="2517"/>
              </a:lnSpc>
              <a:buSzPct val="100000"/>
              <a:buFont typeface="+mj-lt"/>
              <a:buAutoNum type="arabicPeriod" startAt="5"/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price vs. sales dynamics</a:t>
            </a:r>
            <a:endParaRPr lang="en-US" sz="1573" dirty="0"/>
          </a:p>
        </p:txBody>
      </p:sp>
      <p:sp>
        <p:nvSpPr>
          <p:cNvPr id="12" name="Text 10"/>
          <p:cNvSpPr/>
          <p:nvPr/>
        </p:nvSpPr>
        <p:spPr>
          <a:xfrm>
            <a:off x="2237898" y="6759375"/>
            <a:ext cx="925499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57175" indent="-257175">
              <a:lnSpc>
                <a:spcPts val="2517"/>
              </a:lnSpc>
              <a:buSzPct val="100000"/>
              <a:buFont typeface="+mj-lt"/>
              <a:buAutoNum type="arabicPeriod" startAt="6"/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 sales trends over time</a:t>
            </a:r>
            <a:endParaRPr lang="en-US" sz="1573" dirty="0"/>
          </a:p>
        </p:txBody>
      </p:sp>
      <p:sp>
        <p:nvSpPr>
          <p:cNvPr id="13" name="Text 11"/>
          <p:cNvSpPr/>
          <p:nvPr/>
        </p:nvSpPr>
        <p:spPr>
          <a:xfrm>
            <a:off x="2237898" y="7148799"/>
            <a:ext cx="925499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57175" indent="-257175">
              <a:lnSpc>
                <a:spcPts val="2517"/>
              </a:lnSpc>
              <a:buSzPct val="100000"/>
              <a:buFont typeface="+mj-lt"/>
              <a:buAutoNum type="arabicPeriod" startAt="7"/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Conclude with actionable recommendations</a:t>
            </a:r>
            <a:endParaRPr lang="en-US" sz="1573" dirty="0"/>
          </a:p>
        </p:txBody>
      </p:sp>
      <p:sp>
        <p:nvSpPr>
          <p:cNvPr id="16" name="Text 13"/>
          <p:cNvSpPr/>
          <p:nvPr/>
        </p:nvSpPr>
        <p:spPr>
          <a:xfrm>
            <a:off x="11492894" y="7293639"/>
            <a:ext cx="1274981" cy="349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53"/>
              </a:lnSpc>
            </a:pPr>
            <a:r>
              <a:rPr lang="en-US" sz="13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Yi-Ling Tsai     </a:t>
            </a:r>
            <a:r>
              <a:rPr lang="en-US" sz="13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08/20/204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F8B0B-B00E-CBE1-1FBF-C36B4A108009}"/>
              </a:ext>
            </a:extLst>
          </p:cNvPr>
          <p:cNvSpPr txBox="1"/>
          <p:nvPr/>
        </p:nvSpPr>
        <p:spPr>
          <a:xfrm>
            <a:off x="11492894" y="6662265"/>
            <a:ext cx="37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Linkedin</a:t>
            </a:r>
            <a:endParaRPr lang="en-US" b="1" dirty="0"/>
          </a:p>
          <a:p>
            <a:r>
              <a:rPr lang="en-US" b="1" dirty="0"/>
              <a:t>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-203200" y="0"/>
            <a:ext cx="15036800" cy="83312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1086053" y="244138"/>
            <a:ext cx="5698212" cy="624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16"/>
              </a:lnSpc>
            </a:pPr>
            <a:r>
              <a:rPr lang="en-US" sz="4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ABC Analysis Overview</a:t>
            </a:r>
            <a:endParaRPr lang="en-US" sz="4400" dirty="0"/>
          </a:p>
        </p:txBody>
      </p:sp>
      <p:sp>
        <p:nvSpPr>
          <p:cNvPr id="5" name="Text 3"/>
          <p:cNvSpPr/>
          <p:nvPr/>
        </p:nvSpPr>
        <p:spPr>
          <a:xfrm>
            <a:off x="1223214" y="1430390"/>
            <a:ext cx="2866251" cy="624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58"/>
              </a:lnSpc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Inventory Value Distribution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223214" y="2219073"/>
            <a:ext cx="2866251" cy="22371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Category A - dominates with 80% of the inventory value, amounting to $2.25M. </a:t>
            </a:r>
          </a:p>
          <a:p>
            <a:pPr>
              <a:lnSpc>
                <a:spcPts val="2517"/>
              </a:lnSpc>
            </a:pPr>
            <a:endParaRPr lang="en-US" sz="20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Categories B &amp; C - represent 15% ($0.42M) and 5% ($0.14M) of the inventory value, respectively.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82565" y="1430391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582563" y="2219073"/>
            <a:ext cx="2866251" cy="1917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majority of our value is concentrated in Category A, emphasizing the need to prioritize management and optimization efforts on these high-value items.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8065770" y="1430391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993762" y="2053460"/>
            <a:ext cx="2866251" cy="15979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pie chart depicts the inventory value distribution among A, B, and C categories, while a bar chart shows the total inventory value by each ABC category.</a:t>
            </a: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8D46E1-91F6-2DDF-D7C5-E5E151F33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7" r="5868" b="5591"/>
          <a:stretch/>
        </p:blipFill>
        <p:spPr>
          <a:xfrm>
            <a:off x="10035251" y="4733816"/>
            <a:ext cx="4502552" cy="34031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-200723" y="-461139"/>
            <a:ext cx="15031844" cy="933206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6504621" y="875379"/>
            <a:ext cx="9236598" cy="1248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916"/>
              </a:lnSpc>
            </a:pPr>
            <a:r>
              <a:rPr lang="en-US" sz="393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SKU Distribution in ABC Categories</a:t>
            </a:r>
            <a:endParaRPr lang="en-US" sz="3932" dirty="0"/>
          </a:p>
        </p:txBody>
      </p:sp>
      <p:sp>
        <p:nvSpPr>
          <p:cNvPr id="6" name="Shape 3"/>
          <p:cNvSpPr/>
          <p:nvPr/>
        </p:nvSpPr>
        <p:spPr>
          <a:xfrm>
            <a:off x="6666008" y="1977624"/>
            <a:ext cx="449432" cy="44943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6820046" y="2052456"/>
            <a:ext cx="141357" cy="299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0"/>
              </a:lnSpc>
            </a:pPr>
            <a:r>
              <a:rPr lang="en-US" sz="28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7315200" y="1977626"/>
            <a:ext cx="273319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24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 Representation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315200" y="2409556"/>
            <a:ext cx="6215605" cy="63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bar chart illustrates the count of SKUs in each ABC category.</a:t>
            </a:r>
            <a:endParaRPr lang="en-US" dirty="0"/>
          </a:p>
        </p:txBody>
      </p:sp>
      <p:sp>
        <p:nvSpPr>
          <p:cNvPr id="10" name="Shape 7"/>
          <p:cNvSpPr/>
          <p:nvPr/>
        </p:nvSpPr>
        <p:spPr>
          <a:xfrm>
            <a:off x="6666008" y="3473168"/>
            <a:ext cx="449432" cy="44943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6799954" y="3547999"/>
            <a:ext cx="181541" cy="299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0"/>
              </a:lnSpc>
            </a:pPr>
            <a:r>
              <a:rPr lang="en-US" sz="28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7315200" y="3473170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24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Insights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315199" y="3905099"/>
            <a:ext cx="6412375" cy="1278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Category C has the largest number of SKUs (~67K), but these items contribute the least to total value. </a:t>
            </a:r>
          </a:p>
          <a:p>
            <a:pPr>
              <a:lnSpc>
                <a:spcPts val="2517"/>
              </a:lnSpc>
            </a:pP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Category A, with around ~6K SKUs, holds the majority of the value.</a:t>
            </a:r>
            <a:endParaRPr lang="en-US" dirty="0"/>
          </a:p>
        </p:txBody>
      </p:sp>
      <p:sp>
        <p:nvSpPr>
          <p:cNvPr id="14" name="Shape 11"/>
          <p:cNvSpPr/>
          <p:nvPr/>
        </p:nvSpPr>
        <p:spPr>
          <a:xfrm>
            <a:off x="6666008" y="5385551"/>
            <a:ext cx="449432" cy="44943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5" name="Text 12"/>
          <p:cNvSpPr/>
          <p:nvPr/>
        </p:nvSpPr>
        <p:spPr>
          <a:xfrm>
            <a:off x="6800400" y="5460383"/>
            <a:ext cx="180558" cy="299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0"/>
              </a:lnSpc>
            </a:pPr>
            <a:r>
              <a:rPr lang="en-US" sz="28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800" dirty="0"/>
          </a:p>
        </p:txBody>
      </p:sp>
      <p:sp>
        <p:nvSpPr>
          <p:cNvPr id="16" name="Text 13"/>
          <p:cNvSpPr/>
          <p:nvPr/>
        </p:nvSpPr>
        <p:spPr>
          <a:xfrm>
            <a:off x="7315200" y="5385553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24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17" name="Text 14"/>
          <p:cNvSpPr/>
          <p:nvPr/>
        </p:nvSpPr>
        <p:spPr>
          <a:xfrm>
            <a:off x="7315199" y="5919993"/>
            <a:ext cx="6528123" cy="1278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high SKU count in Category C presents an opportunity to </a:t>
            </a:r>
            <a:r>
              <a:rPr lang="en-US" b="1" dirty="0">
                <a:solidFill>
                  <a:srgbClr val="7465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lasio" pitchFamily="34" charset="0"/>
                <a:ea typeface="Gelasio" pitchFamily="34" charset="-122"/>
                <a:cs typeface="Gelasio" pitchFamily="34" charset="-120"/>
              </a:rPr>
              <a:t>streamline</a:t>
            </a: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inventory, reducing low-value items to improve efficiency and focus on more valuable SKUs.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42E4B26-1B93-3619-3562-DC986933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1" y="1211415"/>
            <a:ext cx="6079853" cy="5986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-565203" y="-323165"/>
            <a:ext cx="15383172" cy="8552765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252593" y="4446257"/>
            <a:ext cx="5391656" cy="624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16"/>
              </a:lnSpc>
            </a:pPr>
            <a:r>
              <a:rPr lang="en-US" sz="393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Top Performing SKUs</a:t>
            </a:r>
            <a:endParaRPr lang="en-US" sz="3932" dirty="0"/>
          </a:p>
        </p:txBody>
      </p:sp>
      <p:sp>
        <p:nvSpPr>
          <p:cNvPr id="6" name="Shape 3"/>
          <p:cNvSpPr/>
          <p:nvPr/>
        </p:nvSpPr>
        <p:spPr>
          <a:xfrm>
            <a:off x="174489" y="5371280"/>
            <a:ext cx="9574589" cy="2305646"/>
          </a:xfrm>
          <a:prstGeom prst="roundRect">
            <a:avLst>
              <a:gd name="adj" fmla="val 1300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185917" y="5382710"/>
            <a:ext cx="9550748" cy="5706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386658" y="5508262"/>
            <a:ext cx="2780883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Rank</a:t>
            </a:r>
            <a:endParaRPr lang="en-US" sz="1573" dirty="0"/>
          </a:p>
        </p:txBody>
      </p:sp>
      <p:sp>
        <p:nvSpPr>
          <p:cNvPr id="9" name="Text 6"/>
          <p:cNvSpPr/>
          <p:nvPr/>
        </p:nvSpPr>
        <p:spPr>
          <a:xfrm>
            <a:off x="3572769" y="5508264"/>
            <a:ext cx="277802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SKU</a:t>
            </a:r>
            <a:endParaRPr lang="en-US" sz="1573" dirty="0"/>
          </a:p>
        </p:txBody>
      </p:sp>
      <p:sp>
        <p:nvSpPr>
          <p:cNvPr id="10" name="Text 7"/>
          <p:cNvSpPr/>
          <p:nvPr/>
        </p:nvSpPr>
        <p:spPr>
          <a:xfrm>
            <a:off x="6756025" y="5508264"/>
            <a:ext cx="2780883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Count</a:t>
            </a:r>
            <a:endParaRPr lang="en-US" sz="1573" dirty="0"/>
          </a:p>
        </p:txBody>
      </p:sp>
      <p:sp>
        <p:nvSpPr>
          <p:cNvPr id="11" name="Shape 8"/>
          <p:cNvSpPr/>
          <p:nvPr/>
        </p:nvSpPr>
        <p:spPr>
          <a:xfrm>
            <a:off x="198330" y="5953406"/>
            <a:ext cx="9550748" cy="57069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386658" y="6078958"/>
            <a:ext cx="2780883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1573" dirty="0"/>
          </a:p>
        </p:txBody>
      </p:sp>
      <p:sp>
        <p:nvSpPr>
          <p:cNvPr id="13" name="Text 10"/>
          <p:cNvSpPr/>
          <p:nvPr/>
        </p:nvSpPr>
        <p:spPr>
          <a:xfrm>
            <a:off x="3572769" y="6078960"/>
            <a:ext cx="277802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665269</a:t>
            </a:r>
            <a:endParaRPr lang="en-US" sz="1573" dirty="0"/>
          </a:p>
        </p:txBody>
      </p:sp>
      <p:sp>
        <p:nvSpPr>
          <p:cNvPr id="14" name="Text 11"/>
          <p:cNvSpPr/>
          <p:nvPr/>
        </p:nvSpPr>
        <p:spPr>
          <a:xfrm>
            <a:off x="6756025" y="6078960"/>
            <a:ext cx="2780883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Highest</a:t>
            </a:r>
            <a:endParaRPr lang="en-US" sz="1573" dirty="0"/>
          </a:p>
        </p:txBody>
      </p:sp>
      <p:sp>
        <p:nvSpPr>
          <p:cNvPr id="15" name="Shape 12"/>
          <p:cNvSpPr/>
          <p:nvPr/>
        </p:nvSpPr>
        <p:spPr>
          <a:xfrm>
            <a:off x="185917" y="6524103"/>
            <a:ext cx="9550748" cy="5706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386658" y="6649655"/>
            <a:ext cx="2780883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1573" dirty="0"/>
          </a:p>
        </p:txBody>
      </p:sp>
      <p:sp>
        <p:nvSpPr>
          <p:cNvPr id="17" name="Text 14"/>
          <p:cNvSpPr/>
          <p:nvPr/>
        </p:nvSpPr>
        <p:spPr>
          <a:xfrm>
            <a:off x="3572769" y="6649656"/>
            <a:ext cx="277802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613864</a:t>
            </a:r>
            <a:endParaRPr lang="en-US" sz="1573" dirty="0"/>
          </a:p>
        </p:txBody>
      </p:sp>
      <p:sp>
        <p:nvSpPr>
          <p:cNvPr id="18" name="Text 15"/>
          <p:cNvSpPr/>
          <p:nvPr/>
        </p:nvSpPr>
        <p:spPr>
          <a:xfrm>
            <a:off x="6756025" y="6649656"/>
            <a:ext cx="2780883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Second Highest</a:t>
            </a:r>
            <a:endParaRPr lang="en-US" sz="1573" dirty="0"/>
          </a:p>
        </p:txBody>
      </p:sp>
      <p:sp>
        <p:nvSpPr>
          <p:cNvPr id="19" name="Shape 16"/>
          <p:cNvSpPr/>
          <p:nvPr/>
        </p:nvSpPr>
        <p:spPr>
          <a:xfrm>
            <a:off x="185917" y="7094799"/>
            <a:ext cx="9550748" cy="57069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386658" y="7220351"/>
            <a:ext cx="2780883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3-10</a:t>
            </a:r>
            <a:endParaRPr lang="en-US" sz="1573" dirty="0"/>
          </a:p>
        </p:txBody>
      </p:sp>
      <p:sp>
        <p:nvSpPr>
          <p:cNvPr id="21" name="Text 18"/>
          <p:cNvSpPr/>
          <p:nvPr/>
        </p:nvSpPr>
        <p:spPr>
          <a:xfrm>
            <a:off x="3572769" y="7220352"/>
            <a:ext cx="2778026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Various</a:t>
            </a:r>
            <a:endParaRPr lang="en-US" sz="1573" dirty="0"/>
          </a:p>
        </p:txBody>
      </p:sp>
      <p:sp>
        <p:nvSpPr>
          <p:cNvPr id="22" name="Text 19"/>
          <p:cNvSpPr/>
          <p:nvPr/>
        </p:nvSpPr>
        <p:spPr>
          <a:xfrm>
            <a:off x="6756025" y="7220352"/>
            <a:ext cx="2780883" cy="319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Significant</a:t>
            </a:r>
            <a:endParaRPr lang="en-US" sz="1573" dirty="0"/>
          </a:p>
        </p:txBody>
      </p:sp>
      <p:sp>
        <p:nvSpPr>
          <p:cNvPr id="23" name="Text 20"/>
          <p:cNvSpPr/>
          <p:nvPr/>
        </p:nvSpPr>
        <p:spPr>
          <a:xfrm>
            <a:off x="8168009" y="1260350"/>
            <a:ext cx="6462391" cy="23056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These are the top-performing SKUs by sales count, which represent our highest-demand items. By continuously monitoring these products, we can maximize revenue and adjust our inventory strategy to ensure consistent availability.</a:t>
            </a: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endParaRPr lang="en-US" sz="2800" dirty="0"/>
          </a:p>
          <a:p>
            <a:pPr>
              <a:lnSpc>
                <a:spcPts val="2517"/>
              </a:lnSpc>
            </a:pPr>
            <a:endParaRPr lang="en-US" sz="2400" dirty="0"/>
          </a:p>
        </p:txBody>
      </p:sp>
      <p:sp>
        <p:nvSpPr>
          <p:cNvPr id="24" name="Text 21"/>
          <p:cNvSpPr/>
          <p:nvPr/>
        </p:nvSpPr>
        <p:spPr>
          <a:xfrm>
            <a:off x="3359171" y="9047497"/>
            <a:ext cx="6768677" cy="63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endParaRPr lang="en-US" sz="1573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EE2BA9-CB53-D263-A1D9-34C1EDB3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7" y="150787"/>
            <a:ext cx="7623023" cy="443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10">
            <a:extLst>
              <a:ext uri="{FF2B5EF4-FFF2-40B4-BE49-F238E27FC236}">
                <a16:creationId xmlns:a16="http://schemas.microsoft.com/office/drawing/2014/main" id="{EA56D0E1-6610-0C96-73EF-7885BE233C69}"/>
              </a:ext>
            </a:extLst>
          </p:cNvPr>
          <p:cNvSpPr/>
          <p:nvPr/>
        </p:nvSpPr>
        <p:spPr>
          <a:xfrm>
            <a:off x="9924993" y="4384845"/>
            <a:ext cx="4705407" cy="3315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Key Insights: SKUs 665269 and 613864 are the top performers, leading sales significantly. The top 10 SKUs drive a substantial portion of our sales, indicating their critical role in our product portfolio.</a:t>
            </a:r>
          </a:p>
          <a:p>
            <a:pPr>
              <a:lnSpc>
                <a:spcPts val="2517"/>
              </a:lnSpc>
            </a:pPr>
            <a:endParaRPr lang="en-US" dirty="0">
              <a:solidFill>
                <a:srgbClr val="746558"/>
              </a:solidFill>
              <a:latin typeface="Gelasio" pitchFamily="34" charset="0"/>
              <a:ea typeface="Gelasio" pitchFamily="34" charset="-122"/>
            </a:endParaRPr>
          </a:p>
          <a:p>
            <a:pPr>
              <a:lnSpc>
                <a:spcPts val="2517"/>
              </a:lnSpc>
            </a:pP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Conclusion: Ensuring the availability and strategic marketing of these top-performing SKUs will be crucial for maintaining and boosting sales.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-451997"/>
            <a:ext cx="15655436" cy="9585347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2199692" y="77725"/>
            <a:ext cx="11660533" cy="1263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916"/>
              </a:lnSpc>
            </a:pPr>
            <a:r>
              <a:rPr lang="en-US" sz="393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Correlation Insights: Pricing and Sales Dynamics</a:t>
            </a:r>
          </a:p>
        </p:txBody>
      </p:sp>
      <p:sp>
        <p:nvSpPr>
          <p:cNvPr id="8" name="Text 4"/>
          <p:cNvSpPr/>
          <p:nvPr/>
        </p:nvSpPr>
        <p:spPr>
          <a:xfrm>
            <a:off x="1196146" y="1665134"/>
            <a:ext cx="6732512" cy="42137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00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StrengthFactor</a:t>
            </a: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vs. </a:t>
            </a:r>
            <a:r>
              <a:rPr lang="en-US" sz="200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MarketingType</a:t>
            </a: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(-0.35): </a:t>
            </a:r>
          </a:p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Moderate negative correlation suggests that stronger products are marketed differently. Consider aligning marketing strategies to better highlight product robustness.</a:t>
            </a:r>
          </a:p>
          <a:p>
            <a:pPr>
              <a:lnSpc>
                <a:spcPts val="2517"/>
              </a:lnSpc>
            </a:pPr>
            <a:endParaRPr lang="en-US" sz="20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>
              <a:lnSpc>
                <a:spcPts val="2517"/>
              </a:lnSpc>
            </a:pPr>
            <a:r>
              <a:rPr lang="en-US" sz="200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LowUserPrice</a:t>
            </a: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vs. </a:t>
            </a:r>
            <a:r>
              <a:rPr lang="en-US" sz="200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PriceReg</a:t>
            </a: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(0.18): </a:t>
            </a:r>
          </a:p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Weak positive correlation indicates that as regular prices increase, so do low user prices, though the relationship is minimal. Review pricing strategies for effectiveness.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1196146" y="1229729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Insights</a:t>
            </a:r>
            <a:endParaRPr lang="en-US" sz="1967" dirty="0"/>
          </a:p>
        </p:txBody>
      </p:sp>
      <p:sp>
        <p:nvSpPr>
          <p:cNvPr id="13" name="Text 7"/>
          <p:cNvSpPr/>
          <p:nvPr/>
        </p:nvSpPr>
        <p:spPr>
          <a:xfrm>
            <a:off x="1196146" y="5158205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1967" dirty="0"/>
          </a:p>
        </p:txBody>
      </p:sp>
      <p:sp>
        <p:nvSpPr>
          <p:cNvPr id="14" name="Text 8"/>
          <p:cNvSpPr/>
          <p:nvPr/>
        </p:nvSpPr>
        <p:spPr>
          <a:xfrm>
            <a:off x="1196146" y="5602138"/>
            <a:ext cx="6639915" cy="1278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The heatmap suggests that </a:t>
            </a:r>
            <a:r>
              <a:rPr lang="en-US" sz="2000" b="1" u="sng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product</a:t>
            </a:r>
            <a:r>
              <a:rPr lang="en-US" sz="2000" u="sng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</a:t>
            </a:r>
            <a:r>
              <a:rPr lang="en-US" sz="2000" b="1" u="sng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strength</a:t>
            </a:r>
            <a:r>
              <a:rPr lang="en-US" sz="2000" u="sng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and </a:t>
            </a:r>
            <a:r>
              <a:rPr lang="en-US" sz="2000" b="1" u="sng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marketing</a:t>
            </a:r>
            <a:r>
              <a:rPr lang="en-US" sz="2000" u="sng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</a:t>
            </a:r>
            <a:r>
              <a:rPr lang="en-US" sz="2000" b="1" u="sng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strategy</a:t>
            </a:r>
            <a:r>
              <a:rPr lang="en-US" sz="2000" u="sng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 r</a:t>
            </a: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</a:rPr>
              <a:t>elationships are noteworthy, while price and sales correlations are weak, indicating a need for further exploration of other sales drivers.</a:t>
            </a:r>
          </a:p>
        </p:txBody>
      </p:sp>
      <p:pic>
        <p:nvPicPr>
          <p:cNvPr id="2053" name="Picture 5" descr="Uploaded image">
            <a:extLst>
              <a:ext uri="{FF2B5EF4-FFF2-40B4-BE49-F238E27FC236}">
                <a16:creationId xmlns:a16="http://schemas.microsoft.com/office/drawing/2014/main" id="{BF0EDCA5-40FE-5D5C-EE2B-8877F008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93" y="1496468"/>
            <a:ext cx="6520007" cy="56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-286473" y="-200826"/>
            <a:ext cx="14916873" cy="8430426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538321" y="164514"/>
            <a:ext cx="6627882" cy="624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16"/>
              </a:lnSpc>
            </a:pPr>
            <a:r>
              <a:rPr lang="en-US" sz="4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Price vs. Sales Distribution</a:t>
            </a:r>
            <a:endParaRPr lang="en-US" sz="48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21" y="977208"/>
            <a:ext cx="499349" cy="49934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16401" y="1676314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28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1416401" y="2173489"/>
            <a:ext cx="3262279" cy="95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Scatter plot showing the relationship between regular price and sales count.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115" y="977208"/>
            <a:ext cx="499349" cy="49934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60117" y="1676314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28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Insights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5860115" y="2108244"/>
            <a:ext cx="3643724" cy="15979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are concentrated heavily on items priced &lt;$1K. There's a clear diminishing return on sales as prices increase, indicating price sensitivity in the market.</a:t>
            </a:r>
            <a:endParaRPr lang="en-US" sz="2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829" y="888623"/>
            <a:ext cx="499349" cy="49934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3831" y="1587729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28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4" name="Text 8"/>
          <p:cNvSpPr/>
          <p:nvPr/>
        </p:nvSpPr>
        <p:spPr>
          <a:xfrm>
            <a:off x="10833829" y="2019658"/>
            <a:ext cx="3263171" cy="1278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insight points to the need for more competitive pricing strategies or bundling for higher-priced items to boost their sales.</a:t>
            </a: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8BA584-65A7-AC2D-8713-1C8247724F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4"/>
          <a:stretch/>
        </p:blipFill>
        <p:spPr>
          <a:xfrm>
            <a:off x="1538321" y="3856201"/>
            <a:ext cx="7553683" cy="42234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-31634" y="-499711"/>
            <a:ext cx="14662033" cy="8736449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6248401" y="241298"/>
            <a:ext cx="8945880" cy="1248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916"/>
              </a:lnSpc>
            </a:pPr>
            <a:r>
              <a:rPr lang="en-US" sz="393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Trends by Product Release Year</a:t>
            </a:r>
            <a:endParaRPr lang="en-US" sz="3932" dirty="0"/>
          </a:p>
        </p:txBody>
      </p:sp>
      <p:sp>
        <p:nvSpPr>
          <p:cNvPr id="6" name="Shape 3"/>
          <p:cNvSpPr/>
          <p:nvPr/>
        </p:nvSpPr>
        <p:spPr>
          <a:xfrm>
            <a:off x="8030421" y="1288262"/>
            <a:ext cx="22860" cy="6089779"/>
          </a:xfrm>
          <a:prstGeom prst="roundRect">
            <a:avLst>
              <a:gd name="adj" fmla="val 131078"/>
            </a:avLst>
          </a:prstGeom>
          <a:solidFill>
            <a:srgbClr val="D4CEC3"/>
          </a:solidFill>
          <a:ln/>
        </p:spPr>
      </p:sp>
      <p:sp>
        <p:nvSpPr>
          <p:cNvPr id="7" name="Shape 4"/>
          <p:cNvSpPr/>
          <p:nvPr/>
        </p:nvSpPr>
        <p:spPr>
          <a:xfrm>
            <a:off x="8243708" y="1726171"/>
            <a:ext cx="699105" cy="22860"/>
          </a:xfrm>
          <a:prstGeom prst="roundRect">
            <a:avLst>
              <a:gd name="adj" fmla="val 131078"/>
            </a:avLst>
          </a:prstGeom>
          <a:solidFill>
            <a:srgbClr val="D4CEC3"/>
          </a:solidFill>
          <a:ln/>
        </p:spPr>
      </p:sp>
      <p:sp>
        <p:nvSpPr>
          <p:cNvPr id="8" name="Shape 5"/>
          <p:cNvSpPr/>
          <p:nvPr/>
        </p:nvSpPr>
        <p:spPr>
          <a:xfrm>
            <a:off x="7817135" y="1512930"/>
            <a:ext cx="449432" cy="44943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7971174" y="1587762"/>
            <a:ext cx="141357" cy="299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0"/>
              </a:lnSpc>
            </a:pPr>
            <a:r>
              <a:rPr lang="en-US" sz="236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360" dirty="0"/>
          </a:p>
        </p:txBody>
      </p:sp>
      <p:sp>
        <p:nvSpPr>
          <p:cNvPr id="10" name="Text 7"/>
          <p:cNvSpPr/>
          <p:nvPr/>
        </p:nvSpPr>
        <p:spPr>
          <a:xfrm>
            <a:off x="9140474" y="1488018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</a:t>
            </a:r>
            <a:endParaRPr lang="en-US" sz="1967" dirty="0"/>
          </a:p>
        </p:txBody>
      </p:sp>
      <p:sp>
        <p:nvSpPr>
          <p:cNvPr id="11" name="Text 8"/>
          <p:cNvSpPr/>
          <p:nvPr/>
        </p:nvSpPr>
        <p:spPr>
          <a:xfrm>
            <a:off x="9140474" y="1919948"/>
            <a:ext cx="4061579" cy="63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Line graph showing the trend of sales by product release year.</a:t>
            </a:r>
            <a:endParaRPr lang="en-US" sz="1573" dirty="0"/>
          </a:p>
        </p:txBody>
      </p:sp>
      <p:sp>
        <p:nvSpPr>
          <p:cNvPr id="12" name="Shape 9"/>
          <p:cNvSpPr/>
          <p:nvPr/>
        </p:nvSpPr>
        <p:spPr>
          <a:xfrm>
            <a:off x="8278868" y="3184210"/>
            <a:ext cx="699105" cy="22860"/>
          </a:xfrm>
          <a:prstGeom prst="roundRect">
            <a:avLst>
              <a:gd name="adj" fmla="val 131078"/>
            </a:avLst>
          </a:prstGeom>
          <a:solidFill>
            <a:srgbClr val="D4CEC3"/>
          </a:solidFill>
          <a:ln/>
        </p:spPr>
      </p:sp>
      <p:sp>
        <p:nvSpPr>
          <p:cNvPr id="13" name="Shape 10"/>
          <p:cNvSpPr/>
          <p:nvPr/>
        </p:nvSpPr>
        <p:spPr>
          <a:xfrm>
            <a:off x="7852295" y="2970968"/>
            <a:ext cx="449432" cy="44943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4" name="Text 11"/>
          <p:cNvSpPr/>
          <p:nvPr/>
        </p:nvSpPr>
        <p:spPr>
          <a:xfrm>
            <a:off x="7986242" y="3045800"/>
            <a:ext cx="181541" cy="299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0"/>
              </a:lnSpc>
            </a:pPr>
            <a:r>
              <a:rPr lang="en-US" sz="236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360" dirty="0"/>
          </a:p>
        </p:txBody>
      </p:sp>
      <p:sp>
        <p:nvSpPr>
          <p:cNvPr id="15" name="Text 12"/>
          <p:cNvSpPr/>
          <p:nvPr/>
        </p:nvSpPr>
        <p:spPr>
          <a:xfrm>
            <a:off x="9175634" y="2946057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Insights</a:t>
            </a:r>
            <a:endParaRPr lang="en-US" sz="1967" dirty="0"/>
          </a:p>
        </p:txBody>
      </p:sp>
      <p:sp>
        <p:nvSpPr>
          <p:cNvPr id="16" name="Text 13"/>
          <p:cNvSpPr/>
          <p:nvPr/>
        </p:nvSpPr>
        <p:spPr>
          <a:xfrm>
            <a:off x="9175634" y="3221838"/>
            <a:ext cx="4061579" cy="1278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peaked for products released around the 2000s, followed by a sharp decline in recent years. This decline could indicate market saturation or a shift in consumer preferences.</a:t>
            </a:r>
            <a:endParaRPr lang="en-US" sz="1573" dirty="0"/>
          </a:p>
        </p:txBody>
      </p:sp>
      <p:sp>
        <p:nvSpPr>
          <p:cNvPr id="17" name="Shape 14"/>
          <p:cNvSpPr/>
          <p:nvPr/>
        </p:nvSpPr>
        <p:spPr>
          <a:xfrm>
            <a:off x="8421765" y="5562455"/>
            <a:ext cx="699105" cy="22860"/>
          </a:xfrm>
          <a:prstGeom prst="roundRect">
            <a:avLst>
              <a:gd name="adj" fmla="val 131078"/>
            </a:avLst>
          </a:prstGeom>
          <a:solidFill>
            <a:srgbClr val="D4CEC3"/>
          </a:solidFill>
          <a:ln/>
        </p:spPr>
      </p:sp>
      <p:sp>
        <p:nvSpPr>
          <p:cNvPr id="18" name="Shape 15"/>
          <p:cNvSpPr/>
          <p:nvPr/>
        </p:nvSpPr>
        <p:spPr>
          <a:xfrm>
            <a:off x="7794276" y="5416724"/>
            <a:ext cx="449432" cy="44943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9" name="Text 16"/>
          <p:cNvSpPr/>
          <p:nvPr/>
        </p:nvSpPr>
        <p:spPr>
          <a:xfrm>
            <a:off x="7928713" y="5416724"/>
            <a:ext cx="180558" cy="299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0"/>
              </a:lnSpc>
            </a:pPr>
            <a:r>
              <a:rPr lang="en-US" sz="236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360" dirty="0"/>
          </a:p>
        </p:txBody>
      </p:sp>
      <p:sp>
        <p:nvSpPr>
          <p:cNvPr id="20" name="Text 17"/>
          <p:cNvSpPr/>
          <p:nvPr/>
        </p:nvSpPr>
        <p:spPr>
          <a:xfrm>
            <a:off x="9140474" y="5329348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1967" dirty="0"/>
          </a:p>
        </p:txBody>
      </p:sp>
      <p:sp>
        <p:nvSpPr>
          <p:cNvPr id="21" name="Text 18"/>
          <p:cNvSpPr/>
          <p:nvPr/>
        </p:nvSpPr>
        <p:spPr>
          <a:xfrm>
            <a:off x="9175634" y="5670465"/>
            <a:ext cx="4061579" cy="1278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 revitalize sales, we should consider innovating our product offerings or refreshing existing products through updated marketing strategies and price adjustments.</a:t>
            </a:r>
            <a:endParaRPr lang="en-US" sz="1573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53601C-068E-26A4-5801-45B6231C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7" y="1962363"/>
            <a:ext cx="7354517" cy="40726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-1852020" y="-2354443"/>
            <a:ext cx="16909140" cy="10751683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993551" y="623027"/>
            <a:ext cx="9354409" cy="1248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916"/>
              </a:lnSpc>
            </a:pPr>
            <a:r>
              <a:rPr lang="en-US" sz="393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Strategic Recommendations</a:t>
            </a:r>
            <a:endParaRPr lang="en-US" sz="3932" dirty="0"/>
          </a:p>
        </p:txBody>
      </p:sp>
      <p:sp>
        <p:nvSpPr>
          <p:cNvPr id="6" name="Shape 3"/>
          <p:cNvSpPr/>
          <p:nvPr/>
        </p:nvSpPr>
        <p:spPr>
          <a:xfrm>
            <a:off x="993551" y="2689179"/>
            <a:ext cx="5459789" cy="179022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1193308" y="2888936"/>
            <a:ext cx="2502277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 on Category A</a:t>
            </a:r>
            <a:endParaRPr lang="en-US" sz="1967" dirty="0"/>
          </a:p>
        </p:txBody>
      </p:sp>
      <p:sp>
        <p:nvSpPr>
          <p:cNvPr id="8" name="Text 5"/>
          <p:cNvSpPr/>
          <p:nvPr/>
        </p:nvSpPr>
        <p:spPr>
          <a:xfrm>
            <a:off x="1193305" y="3320864"/>
            <a:ext cx="5060276" cy="95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Prioritize inventory management, stocking, and marketing of Category A items due to their high value contribution.</a:t>
            </a:r>
            <a:endParaRPr lang="en-US" sz="1573" dirty="0"/>
          </a:p>
        </p:txBody>
      </p:sp>
      <p:sp>
        <p:nvSpPr>
          <p:cNvPr id="9" name="Shape 6"/>
          <p:cNvSpPr/>
          <p:nvPr/>
        </p:nvSpPr>
        <p:spPr>
          <a:xfrm>
            <a:off x="993551" y="4679157"/>
            <a:ext cx="5459789" cy="179022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0" name="Text 7"/>
          <p:cNvSpPr/>
          <p:nvPr/>
        </p:nvSpPr>
        <p:spPr>
          <a:xfrm>
            <a:off x="1193307" y="4878917"/>
            <a:ext cx="2749630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Streamline Category C</a:t>
            </a:r>
            <a:endParaRPr lang="en-US" sz="1967" dirty="0"/>
          </a:p>
        </p:txBody>
      </p:sp>
      <p:sp>
        <p:nvSpPr>
          <p:cNvPr id="11" name="Text 8"/>
          <p:cNvSpPr/>
          <p:nvPr/>
        </p:nvSpPr>
        <p:spPr>
          <a:xfrm>
            <a:off x="1193305" y="5310847"/>
            <a:ext cx="5060276" cy="63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Reevaluate and potentially reduce the SKU count in Category C, focusing on eliminating low-value items.</a:t>
            </a:r>
            <a:endParaRPr lang="en-US" sz="1573" dirty="0"/>
          </a:p>
        </p:txBody>
      </p:sp>
      <p:sp>
        <p:nvSpPr>
          <p:cNvPr id="12" name="Shape 9"/>
          <p:cNvSpPr/>
          <p:nvPr/>
        </p:nvSpPr>
        <p:spPr>
          <a:xfrm>
            <a:off x="7821068" y="2704732"/>
            <a:ext cx="5459789" cy="179022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8020828" y="2846861"/>
            <a:ext cx="2497009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Leverage Sales Data</a:t>
            </a:r>
            <a:endParaRPr lang="en-US" sz="1967" dirty="0"/>
          </a:p>
        </p:txBody>
      </p:sp>
      <p:sp>
        <p:nvSpPr>
          <p:cNvPr id="14" name="Text 11"/>
          <p:cNvSpPr/>
          <p:nvPr/>
        </p:nvSpPr>
        <p:spPr>
          <a:xfrm>
            <a:off x="8020825" y="3207893"/>
            <a:ext cx="5060276" cy="95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Maintain and expand efforts on top-selling SKUs, refining pricing strategies to boost the sales of underperforming SKUs.</a:t>
            </a:r>
            <a:endParaRPr lang="en-US" sz="1573" dirty="0"/>
          </a:p>
        </p:txBody>
      </p:sp>
      <p:sp>
        <p:nvSpPr>
          <p:cNvPr id="15" name="Shape 12"/>
          <p:cNvSpPr/>
          <p:nvPr/>
        </p:nvSpPr>
        <p:spPr>
          <a:xfrm>
            <a:off x="7821068" y="4646588"/>
            <a:ext cx="5459789" cy="1822792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16" name="Text 13"/>
          <p:cNvSpPr/>
          <p:nvPr/>
        </p:nvSpPr>
        <p:spPr>
          <a:xfrm>
            <a:off x="8020827" y="4933232"/>
            <a:ext cx="2975193" cy="31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58"/>
              </a:lnSpc>
            </a:pPr>
            <a:r>
              <a:rPr lang="en-US" sz="196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Revisit Product Strategy</a:t>
            </a:r>
            <a:endParaRPr lang="en-US" sz="1967" dirty="0"/>
          </a:p>
        </p:txBody>
      </p:sp>
      <p:sp>
        <p:nvSpPr>
          <p:cNvPr id="17" name="Text 14"/>
          <p:cNvSpPr/>
          <p:nvPr/>
        </p:nvSpPr>
        <p:spPr>
          <a:xfrm>
            <a:off x="8020826" y="5365160"/>
            <a:ext cx="5060276" cy="95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7"/>
              </a:lnSpc>
            </a:pPr>
            <a:r>
              <a:rPr lang="en-US" sz="157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Address the decline in recent sales by exploring new product lines or revitalizing existing products through strategic marketing and pricing.</a:t>
            </a:r>
            <a:endParaRPr lang="en-US" sz="157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</TotalTime>
  <Words>729</Words>
  <Application>Microsoft Office PowerPoint</Application>
  <PresentationFormat>Custom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Gelasio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YilingTsai</cp:lastModifiedBy>
  <cp:revision>3</cp:revision>
  <dcterms:created xsi:type="dcterms:W3CDTF">2024-08-19T19:34:43Z</dcterms:created>
  <dcterms:modified xsi:type="dcterms:W3CDTF">2024-08-20T21:12:18Z</dcterms:modified>
</cp:coreProperties>
</file>