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8">
          <p15:clr>
            <a:srgbClr val="A4A3A4"/>
          </p15:clr>
        </p15:guide>
        <p15:guide id="2" pos="2880">
          <p15:clr>
            <a:srgbClr val="A4A3A4"/>
          </p15:clr>
        </p15:guide>
        <p15:guide id="3" orient="horz" pos="113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E1A570-21A8-4909-A4BC-883187278D56}">
  <a:tblStyle styleId="{6BE1A570-21A8-4909-A4BC-883187278D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68" orient="horz"/>
        <p:guide pos="2880"/>
        <p:guide pos="113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262cd85d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262cd85d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262cd85d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262cd85d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262cd85d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262cd85d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2655ea78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2655ea78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25f58df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25f58df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262cd85d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262cd85d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262cd85d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262cd85d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zh-TW"/>
              <a:t>Random Forest </a:t>
            </a:r>
            <a:r>
              <a:rPr lang="zh-TW"/>
              <a:t>大致上是集結多棵決策樹形成一個以多數決來決定結果的結構，在R語言內的Random Forest 也有提供預測數據的功能且它能輸入大量的參數所以我認為它較適合本次實驗的預測手法</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262cd85d3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262cd85d3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262cd85d3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262cd85d3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2655ea78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2655ea78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262cd85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262cd85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2655ea78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2655ea78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依照三個預測方式可以明顯地看到Random Forest的預測較為精準，這可能是Random Forest的 優勢所在，它相較於GLM或是Regression Analysis，較能夠容納大量的輸入除此之外它每產生一棵tree就會</a:t>
            </a:r>
            <a:r>
              <a:rPr lang="zh-TW"/>
              <a:t>修正參數以達到較高的精準度。</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2655ea78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2655ea78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262cd85d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262cd85d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286371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286371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25f58df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25f58df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2655ea78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2655ea78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62cd85d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62cd85d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262cd85d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262cd85d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2655ea78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2655ea78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2655ea78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2655ea78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262cd85d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262cd85d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262cd85d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262cd85d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依照各參數</a:t>
            </a:r>
            <a:r>
              <a:rPr lang="zh-TW">
                <a:solidFill>
                  <a:schemeClr val="dk1"/>
                </a:solidFill>
              </a:rPr>
              <a:t>月齡、產乳天數、胎次這三個</a:t>
            </a:r>
            <a:r>
              <a:rPr lang="zh-TW"/>
              <a:t>與乳量的關係劃分出了它們的</a:t>
            </a:r>
            <a:r>
              <a:rPr lang="zh-TW">
                <a:solidFill>
                  <a:schemeClr val="dk1"/>
                </a:solidFill>
              </a:rPr>
              <a:t>成長、穩定、衰退的階段並將懷孕、配種、季節、牧場等因素特別標示出來，在後續的圖表內被紅圈標示的地方可以看出資料變化幅度過大，是因為極端值的問題，但因為我們所要預測的項目也有包含極端值所以不將其移除，額外標示為極端值即可。</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262cd85d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262cd85d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idea-web.tw/topic/fcc338da-e7ec-4d9e-a860-5dcdd85ba52b?focus=intr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2125200"/>
            <a:ext cx="7688100" cy="89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MOO</a:t>
            </a:r>
            <a:endParaRPr/>
          </a:p>
        </p:txBody>
      </p:sp>
      <p:sp>
        <p:nvSpPr>
          <p:cNvPr id="87" name="Google Shape;87;p13"/>
          <p:cNvSpPr txBox="1"/>
          <p:nvPr>
            <p:ph idx="1" type="subTitle"/>
          </p:nvPr>
        </p:nvSpPr>
        <p:spPr>
          <a:xfrm>
            <a:off x="729625" y="3600000"/>
            <a:ext cx="7688100" cy="104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zh-TW" sz="2400"/>
              <a:t>1083310 蘇建晟</a:t>
            </a:r>
            <a:br>
              <a:rPr lang="zh-TW" sz="2400"/>
            </a:br>
            <a:r>
              <a:rPr lang="zh-TW" sz="2400"/>
              <a:t>1083314 柯宣羽</a:t>
            </a:r>
            <a:endParaRPr sz="2400"/>
          </a:p>
          <a:p>
            <a:pPr indent="0" lvl="0" marL="0" rtl="0" algn="r">
              <a:spcBef>
                <a:spcPts val="0"/>
              </a:spcBef>
              <a:spcAft>
                <a:spcPts val="0"/>
              </a:spcAft>
              <a:buNone/>
            </a:pPr>
            <a:r>
              <a:rPr lang="zh-TW" sz="2400"/>
              <a:t>1081420 王藝喬</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rotWithShape="1">
          <a:blip r:embed="rId3">
            <a:alphaModFix/>
          </a:blip>
          <a:srcRect b="970" l="0" r="0" t="970"/>
          <a:stretch/>
        </p:blipFill>
        <p:spPr>
          <a:xfrm>
            <a:off x="0" y="747725"/>
            <a:ext cx="9144000" cy="4395775"/>
          </a:xfrm>
          <a:prstGeom prst="rect">
            <a:avLst/>
          </a:prstGeom>
          <a:noFill/>
          <a:ln>
            <a:noFill/>
          </a:ln>
        </p:spPr>
      </p:pic>
      <p:sp>
        <p:nvSpPr>
          <p:cNvPr id="143" name="Google Shape;143;p22"/>
          <p:cNvSpPr txBox="1"/>
          <p:nvPr/>
        </p:nvSpPr>
        <p:spPr>
          <a:xfrm>
            <a:off x="3520950" y="747725"/>
            <a:ext cx="21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Lato"/>
                <a:ea typeface="Lato"/>
                <a:cs typeface="Lato"/>
                <a:sym typeface="Lato"/>
              </a:rPr>
              <a:t>X：</a:t>
            </a:r>
            <a:r>
              <a:rPr lang="zh-TW">
                <a:latin typeface="Lato"/>
                <a:ea typeface="Lato"/>
                <a:cs typeface="Lato"/>
                <a:sym typeface="Lato"/>
              </a:rPr>
              <a:t>產乳天數</a:t>
            </a:r>
            <a:r>
              <a:rPr lang="zh-TW">
                <a:latin typeface="Lato"/>
                <a:ea typeface="Lato"/>
                <a:cs typeface="Lato"/>
                <a:sym typeface="Lato"/>
              </a:rPr>
              <a:t>       Y：乳量</a:t>
            </a:r>
            <a:endParaRPr>
              <a:latin typeface="Lato"/>
              <a:ea typeface="Lato"/>
              <a:cs typeface="Lato"/>
              <a:sym typeface="Lato"/>
            </a:endParaRPr>
          </a:p>
        </p:txBody>
      </p:sp>
      <p:sp>
        <p:nvSpPr>
          <p:cNvPr id="144" name="Google Shape;144;p22"/>
          <p:cNvSpPr/>
          <p:nvPr/>
        </p:nvSpPr>
        <p:spPr>
          <a:xfrm>
            <a:off x="3218475" y="1019225"/>
            <a:ext cx="5849400" cy="3721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b="0" l="0" r="0" t="0"/>
          <a:stretch/>
        </p:blipFill>
        <p:spPr>
          <a:xfrm>
            <a:off x="0" y="994175"/>
            <a:ext cx="9144000" cy="4149330"/>
          </a:xfrm>
          <a:prstGeom prst="rect">
            <a:avLst/>
          </a:prstGeom>
          <a:noFill/>
          <a:ln>
            <a:noFill/>
          </a:ln>
        </p:spPr>
      </p:pic>
      <p:sp>
        <p:nvSpPr>
          <p:cNvPr id="150" name="Google Shape;150;p23"/>
          <p:cNvSpPr txBox="1"/>
          <p:nvPr/>
        </p:nvSpPr>
        <p:spPr>
          <a:xfrm>
            <a:off x="3671850" y="747725"/>
            <a:ext cx="18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Lato"/>
                <a:ea typeface="Lato"/>
                <a:cs typeface="Lato"/>
                <a:sym typeface="Lato"/>
              </a:rPr>
              <a:t>X：</a:t>
            </a:r>
            <a:r>
              <a:rPr lang="zh-TW">
                <a:latin typeface="Lato"/>
                <a:ea typeface="Lato"/>
                <a:cs typeface="Lato"/>
                <a:sym typeface="Lato"/>
              </a:rPr>
              <a:t>胎次</a:t>
            </a:r>
            <a:r>
              <a:rPr lang="zh-TW">
                <a:latin typeface="Lato"/>
                <a:ea typeface="Lato"/>
                <a:cs typeface="Lato"/>
                <a:sym typeface="Lato"/>
              </a:rPr>
              <a:t>       Y：乳量</a:t>
            </a:r>
            <a:endParaRPr>
              <a:latin typeface="Lato"/>
              <a:ea typeface="Lato"/>
              <a:cs typeface="Lato"/>
              <a:sym typeface="Lato"/>
            </a:endParaRPr>
          </a:p>
        </p:txBody>
      </p:sp>
      <p:sp>
        <p:nvSpPr>
          <p:cNvPr id="151" name="Google Shape;151;p23"/>
          <p:cNvSpPr/>
          <p:nvPr/>
        </p:nvSpPr>
        <p:spPr>
          <a:xfrm>
            <a:off x="5920600" y="1919925"/>
            <a:ext cx="3147300" cy="2891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資料整理(2)</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牛的月齡</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配種次數</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採樣日期(春夏秋冬)</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泌乳天數(每100天一個分類)</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胎次(0-2, 3-6, 7+)</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牧場</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健康狀況</a:t>
            </a:r>
            <a:endParaRPr sz="1800">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資料整理(3)</a:t>
            </a:r>
            <a:endParaRPr/>
          </a:p>
        </p:txBody>
      </p:sp>
      <p:sp>
        <p:nvSpPr>
          <p:cNvPr id="163" name="Google Shape;163;p25"/>
          <p:cNvSpPr txBox="1"/>
          <p:nvPr>
            <p:ph idx="1" type="body"/>
          </p:nvPr>
        </p:nvSpPr>
        <p:spPr>
          <a:xfrm>
            <a:off x="727650" y="1873700"/>
            <a:ext cx="7688700" cy="3008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ID</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乳牛編號</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農場代號</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父親編號</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母親編號</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泌乳天數</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乳量</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最近分娩日期</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月齡</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TW" sz="1800">
                <a:solidFill>
                  <a:schemeClr val="dk2"/>
                </a:solidFill>
                <a:latin typeface="Arial"/>
                <a:ea typeface="Arial"/>
                <a:cs typeface="Arial"/>
                <a:sym typeface="Arial"/>
              </a:rPr>
              <a:t>健康狀況</a:t>
            </a:r>
            <a:endParaRPr sz="1800">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2424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2300">
                <a:solidFill>
                  <a:srgbClr val="000000"/>
                </a:solidFill>
                <a:latin typeface="Arial"/>
                <a:ea typeface="Arial"/>
                <a:cs typeface="Arial"/>
                <a:sym typeface="Arial"/>
              </a:rPr>
              <a:t>模型診斷用的圖</a:t>
            </a:r>
            <a:endParaRPr sz="2300">
              <a:solidFill>
                <a:srgbClr val="000000"/>
              </a:solidFill>
              <a:latin typeface="Arial"/>
              <a:ea typeface="Arial"/>
              <a:cs typeface="Arial"/>
              <a:sym typeface="Arial"/>
            </a:endParaRPr>
          </a:p>
          <a:p>
            <a:pPr indent="0" lvl="0" marL="0" rtl="0" algn="ctr">
              <a:spcBef>
                <a:spcPts val="0"/>
              </a:spcBef>
              <a:spcAft>
                <a:spcPts val="0"/>
              </a:spcAft>
              <a:buSzPts val="990"/>
              <a:buNone/>
            </a:pPr>
            <a:r>
              <a:rPr lang="zh-TW" sz="2300">
                <a:solidFill>
                  <a:srgbClr val="000000"/>
                </a:solidFill>
                <a:latin typeface="Arial"/>
                <a:ea typeface="Arial"/>
                <a:cs typeface="Arial"/>
                <a:sym typeface="Arial"/>
              </a:rPr>
              <a:t>autoplot(test.lm)</a:t>
            </a:r>
            <a:endParaRPr sz="2300">
              <a:latin typeface="Arial"/>
              <a:ea typeface="Arial"/>
              <a:cs typeface="Arial"/>
              <a:sym typeface="Arial"/>
            </a:endParaRPr>
          </a:p>
        </p:txBody>
      </p:sp>
      <p:pic>
        <p:nvPicPr>
          <p:cNvPr id="169" name="Google Shape;169;p26"/>
          <p:cNvPicPr preferRelativeResize="0"/>
          <p:nvPr/>
        </p:nvPicPr>
        <p:blipFill>
          <a:blip r:embed="rId3">
            <a:alphaModFix/>
          </a:blip>
          <a:stretch>
            <a:fillRect/>
          </a:stretch>
        </p:blipFill>
        <p:spPr>
          <a:xfrm>
            <a:off x="1293400" y="2107375"/>
            <a:ext cx="6557201" cy="266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實驗方式</a:t>
            </a:r>
            <a:endParaRPr/>
          </a:p>
        </p:txBody>
      </p:sp>
      <p:sp>
        <p:nvSpPr>
          <p:cNvPr id="175" name="Google Shape;175;p27"/>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3600"/>
              <a:t>分類預測</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7650" y="11886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分類預測</a:t>
            </a:r>
            <a:endParaRPr/>
          </a:p>
        </p:txBody>
      </p:sp>
      <p:sp>
        <p:nvSpPr>
          <p:cNvPr id="181" name="Google Shape;181;p28"/>
          <p:cNvSpPr txBox="1"/>
          <p:nvPr>
            <p:ph idx="1" type="body"/>
          </p:nvPr>
        </p:nvSpPr>
        <p:spPr>
          <a:xfrm>
            <a:off x="727650" y="1911500"/>
            <a:ext cx="7688700" cy="3156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AutoNum type="arabicPeriod"/>
            </a:pPr>
            <a:r>
              <a:rPr lang="zh-TW" sz="1600">
                <a:solidFill>
                  <a:srgbClr val="000000"/>
                </a:solidFill>
                <a:latin typeface="Arial"/>
                <a:ea typeface="Arial"/>
                <a:cs typeface="Arial"/>
                <a:sym typeface="Arial"/>
              </a:rPr>
              <a:t>Random Forest</a:t>
            </a:r>
            <a:endParaRPr sz="1600">
              <a:solidFill>
                <a:srgbClr val="000000"/>
              </a:solidFill>
              <a:latin typeface="Arial"/>
              <a:ea typeface="Arial"/>
              <a:cs typeface="Arial"/>
              <a:sym typeface="Arial"/>
            </a:endParaRPr>
          </a:p>
          <a:p>
            <a:pPr indent="457200" lvl="0" marL="0" rtl="0" algn="l">
              <a:spcBef>
                <a:spcPts val="1200"/>
              </a:spcBef>
              <a:spcAft>
                <a:spcPts val="0"/>
              </a:spcAft>
              <a:buNone/>
            </a:pPr>
            <a:r>
              <a:rPr lang="zh-TW">
                <a:solidFill>
                  <a:srgbClr val="000000"/>
                </a:solidFill>
                <a:latin typeface="Arial"/>
                <a:ea typeface="Arial"/>
                <a:cs typeface="Arial"/>
                <a:sym typeface="Arial"/>
              </a:rPr>
              <a:t>Random forest是結合多個</a:t>
            </a:r>
            <a:r>
              <a:rPr lang="zh-TW">
                <a:solidFill>
                  <a:srgbClr val="000000"/>
                </a:solidFill>
                <a:latin typeface="Arial"/>
                <a:ea typeface="Arial"/>
                <a:cs typeface="Arial"/>
                <a:sym typeface="Arial"/>
              </a:rPr>
              <a:t>decision tree(弱學習器)來建構成一個random forest(強學習器)。</a:t>
            </a:r>
            <a:r>
              <a:rPr lang="zh-TW">
                <a:solidFill>
                  <a:srgbClr val="000000"/>
                </a:solidFill>
                <a:latin typeface="Arial"/>
                <a:ea typeface="Arial"/>
                <a:cs typeface="Arial"/>
                <a:sym typeface="Arial"/>
              </a:rPr>
              <a:t>每次隨機選出特徵子集合(bagging)訓練出各自獨立的decision tree，最後再以多數決來決定成果。</a:t>
            </a:r>
            <a:endParaRPr>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AutoNum type="arabicPeriod"/>
            </a:pPr>
            <a:r>
              <a:rPr lang="zh-TW" sz="1600">
                <a:solidFill>
                  <a:srgbClr val="000000"/>
                </a:solidFill>
                <a:latin typeface="Arial"/>
                <a:ea typeface="Arial"/>
                <a:cs typeface="Arial"/>
                <a:sym typeface="Arial"/>
              </a:rPr>
              <a:t>GLM回歸分析</a:t>
            </a:r>
            <a:endParaRPr sz="1600">
              <a:solidFill>
                <a:srgbClr val="000000"/>
              </a:solidFill>
              <a:latin typeface="Arial"/>
              <a:ea typeface="Arial"/>
              <a:cs typeface="Arial"/>
              <a:sym typeface="Arial"/>
            </a:endParaRPr>
          </a:p>
          <a:p>
            <a:pPr indent="457200" lvl="0" marL="0" rtl="0" algn="l">
              <a:spcBef>
                <a:spcPts val="1200"/>
              </a:spcBef>
              <a:spcAft>
                <a:spcPts val="0"/>
              </a:spcAft>
              <a:buNone/>
            </a:pPr>
            <a:r>
              <a:rPr lang="zh-TW">
                <a:solidFill>
                  <a:srgbClr val="000000"/>
                </a:solidFill>
                <a:latin typeface="Arial"/>
                <a:ea typeface="Arial"/>
                <a:cs typeface="Arial"/>
                <a:sym typeface="Arial"/>
              </a:rPr>
              <a:t>把整理後的資料參數套入GLM模型，並使用cv.glm交叉驗證法所得到的係數進行結果預測。</a:t>
            </a:r>
            <a:endParaRPr>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AutoNum type="arabicPeriod"/>
            </a:pPr>
            <a:r>
              <a:rPr lang="zh-TW" sz="1600">
                <a:solidFill>
                  <a:srgbClr val="000000"/>
                </a:solidFill>
                <a:latin typeface="Arial"/>
                <a:ea typeface="Arial"/>
                <a:cs typeface="Arial"/>
                <a:sym typeface="Arial"/>
              </a:rPr>
              <a:t>Regression Analysis</a:t>
            </a:r>
            <a:endParaRPr sz="1600">
              <a:solidFill>
                <a:srgbClr val="000000"/>
              </a:solidFill>
              <a:latin typeface="Arial"/>
              <a:ea typeface="Arial"/>
              <a:cs typeface="Arial"/>
              <a:sym typeface="Arial"/>
            </a:endParaRPr>
          </a:p>
          <a:p>
            <a:pPr indent="457200" lvl="0" marL="0" rtl="0" algn="l">
              <a:spcBef>
                <a:spcPts val="1200"/>
              </a:spcBef>
              <a:spcAft>
                <a:spcPts val="0"/>
              </a:spcAft>
              <a:buNone/>
            </a:pPr>
            <a:r>
              <a:rPr lang="zh-TW">
                <a:solidFill>
                  <a:srgbClr val="000000"/>
                </a:solidFill>
                <a:latin typeface="Arial"/>
                <a:ea typeface="Arial"/>
                <a:cs typeface="Arial"/>
                <a:sym typeface="Arial"/>
              </a:rPr>
              <a:t>將整理資料透過lm函數建立迴歸模型，用以預測結果。</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實驗</a:t>
            </a:r>
            <a:r>
              <a:rPr lang="zh-TW"/>
              <a:t>結果</a:t>
            </a:r>
            <a:endParaRPr/>
          </a:p>
        </p:txBody>
      </p:sp>
      <p:sp>
        <p:nvSpPr>
          <p:cNvPr id="187" name="Google Shape;187;p29"/>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3600"/>
              <a:t>預測結果</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727650" y="11886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預測結果</a:t>
            </a:r>
            <a:endParaRPr/>
          </a:p>
        </p:txBody>
      </p:sp>
      <p:graphicFrame>
        <p:nvGraphicFramePr>
          <p:cNvPr id="193" name="Google Shape;193;p30"/>
          <p:cNvGraphicFramePr/>
          <p:nvPr/>
        </p:nvGraphicFramePr>
        <p:xfrm>
          <a:off x="952500" y="3285150"/>
          <a:ext cx="3000000" cy="3000000"/>
        </p:xfrm>
        <a:graphic>
          <a:graphicData uri="http://schemas.openxmlformats.org/drawingml/2006/table">
            <a:tbl>
              <a:tblPr>
                <a:noFill/>
                <a:tableStyleId>{6BE1A570-21A8-4909-A4BC-883187278D56}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TW"/>
                        <a:t>第一種整理資料</a:t>
                      </a:r>
                      <a:endParaRPr/>
                    </a:p>
                  </a:txBody>
                  <a:tcPr marT="91425" marB="91425" marR="91425" marL="91425"/>
                </a:tc>
                <a:tc>
                  <a:txBody>
                    <a:bodyPr/>
                    <a:lstStyle/>
                    <a:p>
                      <a:pPr indent="0" lvl="0" marL="0" rtl="0" algn="l">
                        <a:spcBef>
                          <a:spcPts val="0"/>
                        </a:spcBef>
                        <a:spcAft>
                          <a:spcPts val="0"/>
                        </a:spcAft>
                        <a:buNone/>
                      </a:pPr>
                      <a:r>
                        <a:rPr lang="zh-TW"/>
                        <a:t>第二種整理資料</a:t>
                      </a:r>
                      <a:endParaRPr/>
                    </a:p>
                  </a:txBody>
                  <a:tcPr marT="91425" marB="91425" marR="91425" marL="91425"/>
                </a:tc>
                <a:tc>
                  <a:txBody>
                    <a:bodyPr/>
                    <a:lstStyle/>
                    <a:p>
                      <a:pPr indent="0" lvl="0" marL="0" rtl="0" algn="l">
                        <a:spcBef>
                          <a:spcPts val="0"/>
                        </a:spcBef>
                        <a:spcAft>
                          <a:spcPts val="0"/>
                        </a:spcAft>
                        <a:buNone/>
                      </a:pPr>
                      <a:r>
                        <a:rPr lang="zh-TW"/>
                        <a:t>第三種整理資料</a:t>
                      </a:r>
                      <a:endParaRPr/>
                    </a:p>
                  </a:txBody>
                  <a:tcPr marT="91425" marB="91425" marR="91425" marL="91425"/>
                </a:tc>
              </a:tr>
              <a:tr h="381000">
                <a:tc>
                  <a:txBody>
                    <a:bodyPr/>
                    <a:lstStyle/>
                    <a:p>
                      <a:pPr indent="0" lvl="0" marL="0" rtl="0" algn="l">
                        <a:spcBef>
                          <a:spcPts val="0"/>
                        </a:spcBef>
                        <a:spcAft>
                          <a:spcPts val="0"/>
                        </a:spcAft>
                        <a:buNone/>
                      </a:pPr>
                      <a:r>
                        <a:rPr lang="zh-TW"/>
                        <a:t>Random Forest</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6.0071626</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6.2048032</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5.9751164</a:t>
                      </a:r>
                      <a:endParaRPr/>
                    </a:p>
                  </a:txBody>
                  <a:tcPr marT="91425" marB="91425" marR="91425" marL="91425"/>
                </a:tc>
              </a:tr>
              <a:tr h="381000">
                <a:tc>
                  <a:txBody>
                    <a:bodyPr/>
                    <a:lstStyle/>
                    <a:p>
                      <a:pPr indent="0" lvl="0" marL="0" rtl="0" algn="l">
                        <a:spcBef>
                          <a:spcPts val="0"/>
                        </a:spcBef>
                        <a:spcAft>
                          <a:spcPts val="0"/>
                        </a:spcAft>
                        <a:buNone/>
                      </a:pPr>
                      <a:r>
                        <a:rPr lang="zh-TW"/>
                        <a:t>GLM</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7.8418237</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6.6710209</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7.1034688</a:t>
                      </a:r>
                      <a:endParaRPr/>
                    </a:p>
                  </a:txBody>
                  <a:tcPr marT="91425" marB="91425" marR="91425" marL="91425">
                    <a:lnB cap="flat" cmpd="sng" w="9525">
                      <a:solidFill>
                        <a:srgbClr val="DDDDDD"/>
                      </a:solidFill>
                      <a:prstDash val="solid"/>
                      <a:round/>
                      <a:headEnd len="sm" w="sm" type="none"/>
                      <a:tailEnd len="sm" w="sm" type="none"/>
                    </a:lnB>
                  </a:tcPr>
                </a:tc>
              </a:tr>
              <a:tr h="381000">
                <a:tc>
                  <a:txBody>
                    <a:bodyPr/>
                    <a:lstStyle/>
                    <a:p>
                      <a:pPr indent="0" lvl="0" marL="0" rtl="0" algn="l">
                        <a:spcBef>
                          <a:spcPts val="0"/>
                        </a:spcBef>
                        <a:spcAft>
                          <a:spcPts val="0"/>
                        </a:spcAft>
                        <a:buNone/>
                      </a:pPr>
                      <a:r>
                        <a:rPr lang="zh-TW"/>
                        <a:t>Regression Analysis</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6.6287087</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6.6486912</a:t>
                      </a:r>
                      <a:endParaRPr/>
                    </a:p>
                  </a:txBody>
                  <a:tcPr marT="91425" marB="91425" marR="91425" marL="91425"/>
                </a:tc>
                <a:tc>
                  <a:txBody>
                    <a:bodyPr/>
                    <a:lstStyle/>
                    <a:p>
                      <a:pPr indent="0" lvl="0" marL="0" rtl="0" algn="l">
                        <a:lnSpc>
                          <a:spcPct val="110000"/>
                        </a:lnSpc>
                        <a:spcBef>
                          <a:spcPts val="800"/>
                        </a:spcBef>
                        <a:spcAft>
                          <a:spcPts val="800"/>
                        </a:spcAft>
                        <a:buNone/>
                      </a:pPr>
                      <a:r>
                        <a:rPr lang="zh-TW" sz="1350">
                          <a:solidFill>
                            <a:srgbClr val="02628E"/>
                          </a:solidFill>
                          <a:highlight>
                            <a:srgbClr val="FFFFFF"/>
                          </a:highlight>
                        </a:rPr>
                        <a:t>7.1436122</a:t>
                      </a:r>
                      <a:endParaRPr sz="1050">
                        <a:solidFill>
                          <a:srgbClr val="02628E"/>
                        </a:solidFill>
                        <a:highlight>
                          <a:srgbClr val="FFFFFF"/>
                        </a:highlight>
                      </a:endParaRPr>
                    </a:p>
                  </a:txBody>
                  <a:tcPr marT="114300" marB="114300" marR="114300" marL="114300" anchor="ctr">
                    <a:lnT cap="flat" cmpd="sng" w="9525">
                      <a:solidFill>
                        <a:srgbClr val="DDDDDD"/>
                      </a:solidFill>
                      <a:prstDash val="solid"/>
                      <a:round/>
                      <a:headEnd len="sm" w="sm" type="none"/>
                      <a:tailEnd len="sm" w="sm" type="none"/>
                    </a:lnT>
                  </a:tcPr>
                </a:tc>
              </a:tr>
            </a:tbl>
          </a:graphicData>
        </a:graphic>
      </p:graphicFrame>
      <p:sp>
        <p:nvSpPr>
          <p:cNvPr id="194" name="Google Shape;194;p30"/>
          <p:cNvSpPr txBox="1"/>
          <p:nvPr/>
        </p:nvSpPr>
        <p:spPr>
          <a:xfrm>
            <a:off x="1259100" y="1800000"/>
            <a:ext cx="6625800" cy="554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zh-TW" sz="1200">
                <a:solidFill>
                  <a:srgbClr val="333333"/>
                </a:solidFill>
              </a:rPr>
              <a:t>參與本議題研究者在提供預測結果後，系統後台將根據評估方式計算分數，評估方式採用</a:t>
            </a:r>
            <a:r>
              <a:rPr lang="zh-TW" sz="1200">
                <a:solidFill>
                  <a:srgbClr val="FF0000"/>
                </a:solidFill>
              </a:rPr>
              <a:t>計算與實際值的均根差</a:t>
            </a:r>
            <a:r>
              <a:rPr lang="zh-TW" sz="1200">
                <a:solidFill>
                  <a:srgbClr val="333333"/>
                </a:solidFill>
              </a:rPr>
              <a:t> (Root-Mean-Square Error, </a:t>
            </a:r>
            <a:r>
              <a:rPr lang="zh-TW" sz="1200">
                <a:solidFill>
                  <a:srgbClr val="FF0000"/>
                </a:solidFill>
              </a:rPr>
              <a:t>RMSE</a:t>
            </a:r>
            <a:r>
              <a:rPr lang="zh-TW" sz="1200">
                <a:solidFill>
                  <a:srgbClr val="333333"/>
                </a:solidFill>
              </a:rPr>
              <a:t>)，公式如下：</a:t>
            </a:r>
            <a:endParaRPr>
              <a:latin typeface="Lato"/>
              <a:ea typeface="Lato"/>
              <a:cs typeface="Lato"/>
              <a:sym typeface="Lato"/>
            </a:endParaRPr>
          </a:p>
        </p:txBody>
      </p:sp>
      <p:grpSp>
        <p:nvGrpSpPr>
          <p:cNvPr id="195" name="Google Shape;195;p30"/>
          <p:cNvGrpSpPr/>
          <p:nvPr/>
        </p:nvGrpSpPr>
        <p:grpSpPr>
          <a:xfrm>
            <a:off x="3625863" y="2409888"/>
            <a:ext cx="1892275" cy="628525"/>
            <a:chOff x="3625863" y="2257488"/>
            <a:chExt cx="1892275" cy="628525"/>
          </a:xfrm>
        </p:grpSpPr>
        <p:pic>
          <p:nvPicPr>
            <p:cNvPr id="196" name="Google Shape;196;p30"/>
            <p:cNvPicPr preferRelativeResize="0"/>
            <p:nvPr/>
          </p:nvPicPr>
          <p:blipFill>
            <a:blip r:embed="rId3">
              <a:alphaModFix/>
            </a:blip>
            <a:stretch>
              <a:fillRect/>
            </a:stretch>
          </p:blipFill>
          <p:spPr>
            <a:xfrm>
              <a:off x="3625863" y="2257488"/>
              <a:ext cx="1892275" cy="628525"/>
            </a:xfrm>
            <a:prstGeom prst="rect">
              <a:avLst/>
            </a:prstGeom>
            <a:noFill/>
            <a:ln>
              <a:noFill/>
            </a:ln>
          </p:spPr>
        </p:pic>
        <p:cxnSp>
          <p:nvCxnSpPr>
            <p:cNvPr id="197" name="Google Shape;197;p30"/>
            <p:cNvCxnSpPr/>
            <p:nvPr/>
          </p:nvCxnSpPr>
          <p:spPr>
            <a:xfrm>
              <a:off x="4422538" y="2346763"/>
              <a:ext cx="1095600" cy="8700"/>
            </a:xfrm>
            <a:prstGeom prst="straightConnector1">
              <a:avLst/>
            </a:prstGeom>
            <a:noFill/>
            <a:ln cap="flat" cmpd="sng" w="9525">
              <a:solidFill>
                <a:schemeClr val="dk2"/>
              </a:solidFill>
              <a:prstDash val="solid"/>
              <a:round/>
              <a:headEnd len="med" w="med" type="none"/>
              <a:tailEnd len="med" w="med" type="none"/>
            </a:ln>
          </p:spPr>
        </p:cxnSp>
      </p:grpSp>
      <p:cxnSp>
        <p:nvCxnSpPr>
          <p:cNvPr id="198" name="Google Shape;198;p30"/>
          <p:cNvCxnSpPr/>
          <p:nvPr/>
        </p:nvCxnSpPr>
        <p:spPr>
          <a:xfrm>
            <a:off x="958700" y="3302425"/>
            <a:ext cx="1796100" cy="36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實驗結果</a:t>
            </a:r>
            <a:endParaRPr/>
          </a:p>
        </p:txBody>
      </p:sp>
      <p:sp>
        <p:nvSpPr>
          <p:cNvPr id="204" name="Google Shape;204;p31"/>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3600"/>
              <a:t>預測結論</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1886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2400"/>
              <a:t>概要</a:t>
            </a:r>
            <a:endParaRPr sz="2400"/>
          </a:p>
        </p:txBody>
      </p:sp>
      <p:sp>
        <p:nvSpPr>
          <p:cNvPr id="93" name="Google Shape;93;p14"/>
          <p:cNvSpPr txBox="1"/>
          <p:nvPr>
            <p:ph idx="1" type="body"/>
          </p:nvPr>
        </p:nvSpPr>
        <p:spPr>
          <a:xfrm>
            <a:off x="729450" y="1949725"/>
            <a:ext cx="7688700" cy="18636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Clr>
                <a:schemeClr val="dk2"/>
              </a:buClr>
              <a:buSzPts val="1800"/>
              <a:buFont typeface="Arial"/>
              <a:buAutoNum type="arabicPeriod"/>
            </a:pPr>
            <a:r>
              <a:rPr lang="zh-TW" sz="1800">
                <a:solidFill>
                  <a:schemeClr val="dk2"/>
                </a:solidFill>
                <a:latin typeface="Arial"/>
                <a:ea typeface="Arial"/>
                <a:cs typeface="Arial"/>
                <a:sym typeface="Arial"/>
              </a:rPr>
              <a:t>前言介紹</a:t>
            </a:r>
            <a:endParaRPr sz="1800">
              <a:solidFill>
                <a:schemeClr val="dk2"/>
              </a:solidFill>
              <a:latin typeface="Arial"/>
              <a:ea typeface="Arial"/>
              <a:cs typeface="Arial"/>
              <a:sym typeface="Arial"/>
            </a:endParaRPr>
          </a:p>
          <a:p>
            <a:pPr indent="-342900" lvl="0" marL="457200" rtl="0" algn="l">
              <a:lnSpc>
                <a:spcPct val="95000"/>
              </a:lnSpc>
              <a:spcBef>
                <a:spcPts val="0"/>
              </a:spcBef>
              <a:spcAft>
                <a:spcPts val="0"/>
              </a:spcAft>
              <a:buClr>
                <a:schemeClr val="dk2"/>
              </a:buClr>
              <a:buSzPts val="1800"/>
              <a:buFont typeface="Arial"/>
              <a:buAutoNum type="arabicPeriod"/>
            </a:pPr>
            <a:r>
              <a:rPr lang="zh-TW" sz="1800">
                <a:solidFill>
                  <a:schemeClr val="dk2"/>
                </a:solidFill>
                <a:latin typeface="Arial"/>
                <a:ea typeface="Arial"/>
                <a:cs typeface="Arial"/>
                <a:sym typeface="Arial"/>
              </a:rPr>
              <a:t>研究動機</a:t>
            </a:r>
            <a:endParaRPr sz="1800">
              <a:solidFill>
                <a:schemeClr val="dk2"/>
              </a:solidFill>
              <a:latin typeface="Arial"/>
              <a:ea typeface="Arial"/>
              <a:cs typeface="Arial"/>
              <a:sym typeface="Arial"/>
            </a:endParaRPr>
          </a:p>
          <a:p>
            <a:pPr indent="-342900" lvl="0" marL="457200" rtl="0" algn="l">
              <a:lnSpc>
                <a:spcPct val="95000"/>
              </a:lnSpc>
              <a:spcBef>
                <a:spcPts val="0"/>
              </a:spcBef>
              <a:spcAft>
                <a:spcPts val="0"/>
              </a:spcAft>
              <a:buClr>
                <a:schemeClr val="dk2"/>
              </a:buClr>
              <a:buSzPts val="1800"/>
              <a:buFont typeface="Arial"/>
              <a:buAutoNum type="arabicPeriod"/>
            </a:pPr>
            <a:r>
              <a:rPr lang="zh-TW" sz="1800">
                <a:solidFill>
                  <a:schemeClr val="dk2"/>
                </a:solidFill>
                <a:latin typeface="Arial"/>
                <a:ea typeface="Arial"/>
                <a:cs typeface="Arial"/>
                <a:sym typeface="Arial"/>
              </a:rPr>
              <a:t>實驗步驟</a:t>
            </a:r>
            <a:endParaRPr sz="1800">
              <a:solidFill>
                <a:schemeClr val="dk2"/>
              </a:solidFill>
              <a:latin typeface="Arial"/>
              <a:ea typeface="Arial"/>
              <a:cs typeface="Arial"/>
              <a:sym typeface="Arial"/>
            </a:endParaRPr>
          </a:p>
          <a:p>
            <a:pPr indent="-342900" lvl="0" marL="457200" rtl="0" algn="l">
              <a:lnSpc>
                <a:spcPct val="95000"/>
              </a:lnSpc>
              <a:spcBef>
                <a:spcPts val="0"/>
              </a:spcBef>
              <a:spcAft>
                <a:spcPts val="0"/>
              </a:spcAft>
              <a:buClr>
                <a:schemeClr val="dk2"/>
              </a:buClr>
              <a:buSzPts val="1800"/>
              <a:buFont typeface="Arial"/>
              <a:buAutoNum type="arabicPeriod"/>
            </a:pPr>
            <a:r>
              <a:rPr lang="zh-TW" sz="1800">
                <a:solidFill>
                  <a:schemeClr val="dk2"/>
                </a:solidFill>
                <a:latin typeface="Arial"/>
                <a:ea typeface="Arial"/>
                <a:cs typeface="Arial"/>
                <a:sym typeface="Arial"/>
              </a:rPr>
              <a:t>實驗方式</a:t>
            </a:r>
            <a:endParaRPr sz="1800">
              <a:solidFill>
                <a:schemeClr val="dk2"/>
              </a:solidFill>
              <a:latin typeface="Arial"/>
              <a:ea typeface="Arial"/>
              <a:cs typeface="Arial"/>
              <a:sym typeface="Arial"/>
            </a:endParaRPr>
          </a:p>
          <a:p>
            <a:pPr indent="-342900" lvl="0" marL="457200" rtl="0" algn="l">
              <a:lnSpc>
                <a:spcPct val="95000"/>
              </a:lnSpc>
              <a:spcBef>
                <a:spcPts val="0"/>
              </a:spcBef>
              <a:spcAft>
                <a:spcPts val="0"/>
              </a:spcAft>
              <a:buClr>
                <a:schemeClr val="dk2"/>
              </a:buClr>
              <a:buSzPts val="1800"/>
              <a:buFont typeface="Arial"/>
              <a:buAutoNum type="arabicPeriod"/>
            </a:pPr>
            <a:r>
              <a:rPr lang="zh-TW" sz="1800">
                <a:solidFill>
                  <a:schemeClr val="dk2"/>
                </a:solidFill>
                <a:latin typeface="Arial"/>
                <a:ea typeface="Arial"/>
                <a:cs typeface="Arial"/>
                <a:sym typeface="Arial"/>
              </a:rPr>
              <a:t>實驗結果</a:t>
            </a:r>
            <a:endParaRPr sz="1800">
              <a:solidFill>
                <a:schemeClr val="dk2"/>
              </a:solidFill>
              <a:latin typeface="Arial"/>
              <a:ea typeface="Arial"/>
              <a:cs typeface="Arial"/>
              <a:sym typeface="Arial"/>
            </a:endParaRPr>
          </a:p>
          <a:p>
            <a:pPr indent="-342900" lvl="0" marL="457200" rtl="0" algn="l">
              <a:lnSpc>
                <a:spcPct val="95000"/>
              </a:lnSpc>
              <a:spcBef>
                <a:spcPts val="0"/>
              </a:spcBef>
              <a:spcAft>
                <a:spcPts val="0"/>
              </a:spcAft>
              <a:buClr>
                <a:schemeClr val="dk2"/>
              </a:buClr>
              <a:buSzPts val="1800"/>
              <a:buFont typeface="Arial"/>
              <a:buAutoNum type="arabicPeriod"/>
            </a:pPr>
            <a:r>
              <a:rPr lang="zh-TW" sz="1800">
                <a:solidFill>
                  <a:schemeClr val="dk2"/>
                </a:solidFill>
                <a:latin typeface="Arial"/>
                <a:ea typeface="Arial"/>
                <a:cs typeface="Arial"/>
                <a:sym typeface="Arial"/>
              </a:rPr>
              <a:t>預測結論</a:t>
            </a:r>
            <a:endParaRPr sz="180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aphicFrame>
        <p:nvGraphicFramePr>
          <p:cNvPr id="209" name="Google Shape;209;p32"/>
          <p:cNvGraphicFramePr/>
          <p:nvPr/>
        </p:nvGraphicFramePr>
        <p:xfrm>
          <a:off x="952500" y="2540425"/>
          <a:ext cx="3000000" cy="3000000"/>
        </p:xfrm>
        <a:graphic>
          <a:graphicData uri="http://schemas.openxmlformats.org/drawingml/2006/table">
            <a:tbl>
              <a:tblPr>
                <a:noFill/>
                <a:tableStyleId>{6BE1A570-21A8-4909-A4BC-883187278D56}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TW"/>
                        <a:t>第一種整理資料</a:t>
                      </a:r>
                      <a:endParaRPr/>
                    </a:p>
                  </a:txBody>
                  <a:tcPr marT="91425" marB="91425" marR="91425" marL="91425"/>
                </a:tc>
                <a:tc>
                  <a:txBody>
                    <a:bodyPr/>
                    <a:lstStyle/>
                    <a:p>
                      <a:pPr indent="0" lvl="0" marL="0" rtl="0" algn="l">
                        <a:spcBef>
                          <a:spcPts val="0"/>
                        </a:spcBef>
                        <a:spcAft>
                          <a:spcPts val="0"/>
                        </a:spcAft>
                        <a:buNone/>
                      </a:pPr>
                      <a:r>
                        <a:rPr lang="zh-TW"/>
                        <a:t>第二種整理資料</a:t>
                      </a:r>
                      <a:endParaRPr/>
                    </a:p>
                  </a:txBody>
                  <a:tcPr marT="91425" marB="91425" marR="91425" marL="91425"/>
                </a:tc>
                <a:tc>
                  <a:txBody>
                    <a:bodyPr/>
                    <a:lstStyle/>
                    <a:p>
                      <a:pPr indent="0" lvl="0" marL="0" rtl="0" algn="l">
                        <a:spcBef>
                          <a:spcPts val="0"/>
                        </a:spcBef>
                        <a:spcAft>
                          <a:spcPts val="0"/>
                        </a:spcAft>
                        <a:buNone/>
                      </a:pPr>
                      <a:r>
                        <a:rPr lang="zh-TW"/>
                        <a:t>第三種整理資料</a:t>
                      </a:r>
                      <a:endParaRPr/>
                    </a:p>
                  </a:txBody>
                  <a:tcPr marT="91425" marB="91425" marR="91425" marL="91425"/>
                </a:tc>
              </a:tr>
              <a:tr h="381000">
                <a:tc>
                  <a:txBody>
                    <a:bodyPr/>
                    <a:lstStyle/>
                    <a:p>
                      <a:pPr indent="0" lvl="0" marL="0" rtl="0" algn="l">
                        <a:spcBef>
                          <a:spcPts val="0"/>
                        </a:spcBef>
                        <a:spcAft>
                          <a:spcPts val="0"/>
                        </a:spcAft>
                        <a:buNone/>
                      </a:pPr>
                      <a:r>
                        <a:rPr lang="zh-TW"/>
                        <a:t>Random Forest</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6.0071626</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6.2048032</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5.9751164</a:t>
                      </a:r>
                      <a:endParaRPr/>
                    </a:p>
                  </a:txBody>
                  <a:tcPr marT="91425" marB="91425" marR="91425" marL="91425"/>
                </a:tc>
              </a:tr>
              <a:tr h="381000">
                <a:tc>
                  <a:txBody>
                    <a:bodyPr/>
                    <a:lstStyle/>
                    <a:p>
                      <a:pPr indent="0" lvl="0" marL="0" rtl="0" algn="l">
                        <a:spcBef>
                          <a:spcPts val="0"/>
                        </a:spcBef>
                        <a:spcAft>
                          <a:spcPts val="0"/>
                        </a:spcAft>
                        <a:buNone/>
                      </a:pPr>
                      <a:r>
                        <a:rPr lang="zh-TW"/>
                        <a:t>GLM</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7.8418237</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6.6710209</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7.1034688</a:t>
                      </a:r>
                      <a:endParaRPr/>
                    </a:p>
                  </a:txBody>
                  <a:tcPr marT="91425" marB="91425" marR="91425" marL="91425">
                    <a:lnB cap="flat" cmpd="sng" w="9525">
                      <a:solidFill>
                        <a:srgbClr val="DDDDDD"/>
                      </a:solidFill>
                      <a:prstDash val="solid"/>
                      <a:round/>
                      <a:headEnd len="sm" w="sm" type="none"/>
                      <a:tailEnd len="sm" w="sm" type="none"/>
                    </a:lnB>
                  </a:tcPr>
                </a:tc>
              </a:tr>
              <a:tr h="381000">
                <a:tc>
                  <a:txBody>
                    <a:bodyPr/>
                    <a:lstStyle/>
                    <a:p>
                      <a:pPr indent="0" lvl="0" marL="0" rtl="0" algn="l">
                        <a:spcBef>
                          <a:spcPts val="0"/>
                        </a:spcBef>
                        <a:spcAft>
                          <a:spcPts val="0"/>
                        </a:spcAft>
                        <a:buNone/>
                      </a:pPr>
                      <a:r>
                        <a:rPr lang="zh-TW"/>
                        <a:t>Regression Analysis</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6.6287087</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6.6486912</a:t>
                      </a:r>
                      <a:endParaRPr/>
                    </a:p>
                  </a:txBody>
                  <a:tcPr marT="91425" marB="91425" marR="91425" marL="91425"/>
                </a:tc>
                <a:tc>
                  <a:txBody>
                    <a:bodyPr/>
                    <a:lstStyle/>
                    <a:p>
                      <a:pPr indent="0" lvl="0" marL="0" rtl="0" algn="l">
                        <a:lnSpc>
                          <a:spcPct val="110000"/>
                        </a:lnSpc>
                        <a:spcBef>
                          <a:spcPts val="800"/>
                        </a:spcBef>
                        <a:spcAft>
                          <a:spcPts val="800"/>
                        </a:spcAft>
                        <a:buNone/>
                      </a:pPr>
                      <a:r>
                        <a:rPr lang="zh-TW" sz="1350">
                          <a:solidFill>
                            <a:srgbClr val="02628E"/>
                          </a:solidFill>
                          <a:highlight>
                            <a:srgbClr val="FFFFFF"/>
                          </a:highlight>
                        </a:rPr>
                        <a:t>7.1436122</a:t>
                      </a:r>
                      <a:endParaRPr sz="1050">
                        <a:solidFill>
                          <a:srgbClr val="02628E"/>
                        </a:solidFill>
                        <a:highlight>
                          <a:srgbClr val="FFFFFF"/>
                        </a:highlight>
                      </a:endParaRPr>
                    </a:p>
                  </a:txBody>
                  <a:tcPr marT="114300" marB="114300" marR="114300" marL="114300" anchor="ctr">
                    <a:lnT cap="flat" cmpd="sng" w="9525">
                      <a:solidFill>
                        <a:srgbClr val="DDDDDD"/>
                      </a:solidFill>
                      <a:prstDash val="solid"/>
                      <a:round/>
                      <a:headEnd len="sm" w="sm" type="none"/>
                      <a:tailEnd len="sm" w="sm" type="none"/>
                    </a:lnT>
                  </a:tcPr>
                </a:tc>
              </a:tr>
            </a:tbl>
          </a:graphicData>
        </a:graphic>
      </p:graphicFrame>
      <p:cxnSp>
        <p:nvCxnSpPr>
          <p:cNvPr id="210" name="Google Shape;210;p32"/>
          <p:cNvCxnSpPr/>
          <p:nvPr/>
        </p:nvCxnSpPr>
        <p:spPr>
          <a:xfrm>
            <a:off x="966150" y="2570925"/>
            <a:ext cx="1796100" cy="36570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32"/>
          <p:cNvSpPr txBox="1"/>
          <p:nvPr>
            <p:ph type="title"/>
          </p:nvPr>
        </p:nvSpPr>
        <p:spPr>
          <a:xfrm>
            <a:off x="727650" y="11886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預測結論</a:t>
            </a:r>
            <a:endParaRPr/>
          </a:p>
        </p:txBody>
      </p:sp>
      <p:sp>
        <p:nvSpPr>
          <p:cNvPr id="212" name="Google Shape;212;p32"/>
          <p:cNvSpPr txBox="1"/>
          <p:nvPr/>
        </p:nvSpPr>
        <p:spPr>
          <a:xfrm>
            <a:off x="952500" y="1870750"/>
            <a:ext cx="6625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33333"/>
              </a:buClr>
              <a:buSzPts val="1400"/>
              <a:buChar char="●"/>
            </a:pPr>
            <a:r>
              <a:rPr lang="zh-TW">
                <a:solidFill>
                  <a:srgbClr val="333333"/>
                </a:solidFill>
              </a:rPr>
              <a:t>用預測的方法來看</a:t>
            </a:r>
            <a:endParaRPr>
              <a:solidFill>
                <a:srgbClr val="333333"/>
              </a:solidFill>
              <a:latin typeface="Lato"/>
              <a:ea typeface="Lato"/>
              <a:cs typeface="Lato"/>
              <a:sym typeface="Lato"/>
            </a:endParaRPr>
          </a:p>
        </p:txBody>
      </p:sp>
      <p:sp>
        <p:nvSpPr>
          <p:cNvPr id="213" name="Google Shape;213;p32"/>
          <p:cNvSpPr/>
          <p:nvPr/>
        </p:nvSpPr>
        <p:spPr>
          <a:xfrm>
            <a:off x="2762250" y="2952675"/>
            <a:ext cx="5429100" cy="4002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p33"/>
          <p:cNvGraphicFramePr/>
          <p:nvPr/>
        </p:nvGraphicFramePr>
        <p:xfrm>
          <a:off x="952500" y="2540425"/>
          <a:ext cx="3000000" cy="3000000"/>
        </p:xfrm>
        <a:graphic>
          <a:graphicData uri="http://schemas.openxmlformats.org/drawingml/2006/table">
            <a:tbl>
              <a:tblPr>
                <a:noFill/>
                <a:tableStyleId>{6BE1A570-21A8-4909-A4BC-883187278D56}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TW"/>
                        <a:t>第一種整理資料</a:t>
                      </a:r>
                      <a:endParaRPr/>
                    </a:p>
                  </a:txBody>
                  <a:tcPr marT="91425" marB="91425" marR="91425" marL="91425"/>
                </a:tc>
                <a:tc>
                  <a:txBody>
                    <a:bodyPr/>
                    <a:lstStyle/>
                    <a:p>
                      <a:pPr indent="0" lvl="0" marL="0" rtl="0" algn="l">
                        <a:spcBef>
                          <a:spcPts val="0"/>
                        </a:spcBef>
                        <a:spcAft>
                          <a:spcPts val="0"/>
                        </a:spcAft>
                        <a:buNone/>
                      </a:pPr>
                      <a:r>
                        <a:rPr lang="zh-TW"/>
                        <a:t>第二種整理資料</a:t>
                      </a:r>
                      <a:endParaRPr/>
                    </a:p>
                  </a:txBody>
                  <a:tcPr marT="91425" marB="91425" marR="91425" marL="91425"/>
                </a:tc>
                <a:tc>
                  <a:txBody>
                    <a:bodyPr/>
                    <a:lstStyle/>
                    <a:p>
                      <a:pPr indent="0" lvl="0" marL="0" rtl="0" algn="l">
                        <a:spcBef>
                          <a:spcPts val="0"/>
                        </a:spcBef>
                        <a:spcAft>
                          <a:spcPts val="0"/>
                        </a:spcAft>
                        <a:buNone/>
                      </a:pPr>
                      <a:r>
                        <a:rPr lang="zh-TW"/>
                        <a:t>第三種整理資料</a:t>
                      </a:r>
                      <a:endParaRPr/>
                    </a:p>
                  </a:txBody>
                  <a:tcPr marT="91425" marB="91425" marR="91425" marL="91425"/>
                </a:tc>
              </a:tr>
              <a:tr h="381000">
                <a:tc>
                  <a:txBody>
                    <a:bodyPr/>
                    <a:lstStyle/>
                    <a:p>
                      <a:pPr indent="0" lvl="0" marL="0" rtl="0" algn="l">
                        <a:spcBef>
                          <a:spcPts val="0"/>
                        </a:spcBef>
                        <a:spcAft>
                          <a:spcPts val="0"/>
                        </a:spcAft>
                        <a:buNone/>
                      </a:pPr>
                      <a:r>
                        <a:rPr lang="zh-TW"/>
                        <a:t>Random Forest</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6.0071626</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6.2048032</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5.9751164</a:t>
                      </a:r>
                      <a:endParaRPr/>
                    </a:p>
                  </a:txBody>
                  <a:tcPr marT="91425" marB="91425" marR="91425" marL="91425"/>
                </a:tc>
              </a:tr>
              <a:tr h="381000">
                <a:tc>
                  <a:txBody>
                    <a:bodyPr/>
                    <a:lstStyle/>
                    <a:p>
                      <a:pPr indent="0" lvl="0" marL="0" rtl="0" algn="l">
                        <a:spcBef>
                          <a:spcPts val="0"/>
                        </a:spcBef>
                        <a:spcAft>
                          <a:spcPts val="0"/>
                        </a:spcAft>
                        <a:buNone/>
                      </a:pPr>
                      <a:r>
                        <a:rPr lang="zh-TW"/>
                        <a:t>GLM</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7.8418237</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6.6710209</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7.1034688</a:t>
                      </a:r>
                      <a:endParaRPr/>
                    </a:p>
                  </a:txBody>
                  <a:tcPr marT="91425" marB="91425" marR="91425" marL="91425">
                    <a:lnB cap="flat" cmpd="sng" w="9525">
                      <a:solidFill>
                        <a:srgbClr val="DDDDDD"/>
                      </a:solidFill>
                      <a:prstDash val="solid"/>
                      <a:round/>
                      <a:headEnd len="sm" w="sm" type="none"/>
                      <a:tailEnd len="sm" w="sm" type="none"/>
                    </a:lnB>
                  </a:tcPr>
                </a:tc>
              </a:tr>
              <a:tr h="381000">
                <a:tc>
                  <a:txBody>
                    <a:bodyPr/>
                    <a:lstStyle/>
                    <a:p>
                      <a:pPr indent="0" lvl="0" marL="0" rtl="0" algn="l">
                        <a:spcBef>
                          <a:spcPts val="0"/>
                        </a:spcBef>
                        <a:spcAft>
                          <a:spcPts val="0"/>
                        </a:spcAft>
                        <a:buNone/>
                      </a:pPr>
                      <a:r>
                        <a:rPr lang="zh-TW"/>
                        <a:t>Regression Analysis</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6.6287087</a:t>
                      </a:r>
                      <a:endParaRPr/>
                    </a:p>
                  </a:txBody>
                  <a:tcPr marT="91425" marB="91425" marR="91425" marL="91425"/>
                </a:tc>
                <a:tc>
                  <a:txBody>
                    <a:bodyPr/>
                    <a:lstStyle/>
                    <a:p>
                      <a:pPr indent="0" lvl="0" marL="0" rtl="0" algn="l">
                        <a:spcBef>
                          <a:spcPts val="0"/>
                        </a:spcBef>
                        <a:spcAft>
                          <a:spcPts val="0"/>
                        </a:spcAft>
                        <a:buNone/>
                      </a:pPr>
                      <a:r>
                        <a:rPr lang="zh-TW" sz="1350">
                          <a:solidFill>
                            <a:srgbClr val="02628E"/>
                          </a:solidFill>
                          <a:highlight>
                            <a:srgbClr val="FFFFFF"/>
                          </a:highlight>
                        </a:rPr>
                        <a:t>6.6486912</a:t>
                      </a:r>
                      <a:endParaRPr/>
                    </a:p>
                  </a:txBody>
                  <a:tcPr marT="91425" marB="91425" marR="91425" marL="91425"/>
                </a:tc>
                <a:tc>
                  <a:txBody>
                    <a:bodyPr/>
                    <a:lstStyle/>
                    <a:p>
                      <a:pPr indent="0" lvl="0" marL="0" rtl="0" algn="l">
                        <a:lnSpc>
                          <a:spcPct val="110000"/>
                        </a:lnSpc>
                        <a:spcBef>
                          <a:spcPts val="800"/>
                        </a:spcBef>
                        <a:spcAft>
                          <a:spcPts val="800"/>
                        </a:spcAft>
                        <a:buNone/>
                      </a:pPr>
                      <a:r>
                        <a:rPr lang="zh-TW" sz="1350">
                          <a:solidFill>
                            <a:srgbClr val="02628E"/>
                          </a:solidFill>
                          <a:highlight>
                            <a:srgbClr val="FFFFFF"/>
                          </a:highlight>
                        </a:rPr>
                        <a:t>7.1436122</a:t>
                      </a:r>
                      <a:endParaRPr sz="1050">
                        <a:solidFill>
                          <a:srgbClr val="02628E"/>
                        </a:solidFill>
                        <a:highlight>
                          <a:srgbClr val="FFFFFF"/>
                        </a:highlight>
                      </a:endParaRPr>
                    </a:p>
                  </a:txBody>
                  <a:tcPr marT="114300" marB="114300" marR="114300" marL="114300" anchor="ctr">
                    <a:lnT cap="flat" cmpd="sng" w="9525">
                      <a:solidFill>
                        <a:srgbClr val="DDDDDD"/>
                      </a:solidFill>
                      <a:prstDash val="solid"/>
                      <a:round/>
                      <a:headEnd len="sm" w="sm" type="none"/>
                      <a:tailEnd len="sm" w="sm" type="none"/>
                    </a:lnT>
                  </a:tcPr>
                </a:tc>
              </a:tr>
            </a:tbl>
          </a:graphicData>
        </a:graphic>
      </p:graphicFrame>
      <p:cxnSp>
        <p:nvCxnSpPr>
          <p:cNvPr id="219" name="Google Shape;219;p33"/>
          <p:cNvCxnSpPr/>
          <p:nvPr/>
        </p:nvCxnSpPr>
        <p:spPr>
          <a:xfrm>
            <a:off x="966150" y="2570925"/>
            <a:ext cx="1796100" cy="3657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33"/>
          <p:cNvSpPr txBox="1"/>
          <p:nvPr>
            <p:ph type="title"/>
          </p:nvPr>
        </p:nvSpPr>
        <p:spPr>
          <a:xfrm>
            <a:off x="727650" y="11886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預測結論</a:t>
            </a:r>
            <a:endParaRPr/>
          </a:p>
        </p:txBody>
      </p:sp>
      <p:sp>
        <p:nvSpPr>
          <p:cNvPr id="221" name="Google Shape;221;p33"/>
          <p:cNvSpPr txBox="1"/>
          <p:nvPr/>
        </p:nvSpPr>
        <p:spPr>
          <a:xfrm>
            <a:off x="952500" y="1870750"/>
            <a:ext cx="6625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33333"/>
              </a:buClr>
              <a:buSzPts val="1400"/>
              <a:buChar char="●"/>
            </a:pPr>
            <a:r>
              <a:rPr lang="zh-TW">
                <a:solidFill>
                  <a:srgbClr val="333333"/>
                </a:solidFill>
              </a:rPr>
              <a:t>用資料的角度來看</a:t>
            </a:r>
            <a:endParaRPr>
              <a:solidFill>
                <a:srgbClr val="333333"/>
              </a:solidFill>
            </a:endParaRPr>
          </a:p>
        </p:txBody>
      </p:sp>
      <p:sp>
        <p:nvSpPr>
          <p:cNvPr id="222" name="Google Shape;222;p33"/>
          <p:cNvSpPr/>
          <p:nvPr/>
        </p:nvSpPr>
        <p:spPr>
          <a:xfrm>
            <a:off x="6381750" y="2936625"/>
            <a:ext cx="1796100" cy="4002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4572000" y="3332850"/>
            <a:ext cx="1796100" cy="4002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p:nvPr/>
        </p:nvSpPr>
        <p:spPr>
          <a:xfrm>
            <a:off x="2762250" y="3729050"/>
            <a:ext cx="1796100" cy="4002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資料來源</a:t>
            </a:r>
            <a:endParaRPr/>
          </a:p>
        </p:txBody>
      </p:sp>
      <p:sp>
        <p:nvSpPr>
          <p:cNvPr id="230" name="Google Shape;230;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AIdea </a:t>
            </a:r>
            <a:r>
              <a:rPr lang="zh-TW"/>
              <a:t>台灣牧場乳量預測：</a:t>
            </a:r>
            <a:r>
              <a:rPr lang="zh-TW" u="sng">
                <a:solidFill>
                  <a:schemeClr val="hlink"/>
                </a:solidFill>
                <a:hlinkClick r:id="rId3"/>
              </a:rPr>
              <a:t>https://aidea-web.tw/topic/fcc338da-e7ec-4d9e-a860-5dcdd85ba52b?focus=intro</a:t>
            </a:r>
            <a:endParaRPr u="sng">
              <a:solidFill>
                <a:schemeClr val="hlink"/>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1083310問卷截圖</a:t>
            </a:r>
            <a:endParaRPr/>
          </a:p>
        </p:txBody>
      </p:sp>
      <p:sp>
        <p:nvSpPr>
          <p:cNvPr id="236" name="Google Shape;236;p3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7" name="Google Shape;237;p3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5"/>
          <p:cNvPicPr preferRelativeResize="0"/>
          <p:nvPr/>
        </p:nvPicPr>
        <p:blipFill rotWithShape="1">
          <a:blip r:embed="rId3">
            <a:alphaModFix/>
          </a:blip>
          <a:srcRect b="0" l="0" r="49217" t="0"/>
          <a:stretch/>
        </p:blipFill>
        <p:spPr>
          <a:xfrm>
            <a:off x="420950" y="2078886"/>
            <a:ext cx="4082683" cy="2261100"/>
          </a:xfrm>
          <a:prstGeom prst="rect">
            <a:avLst/>
          </a:prstGeom>
          <a:noFill/>
          <a:ln>
            <a:noFill/>
          </a:ln>
        </p:spPr>
      </p:pic>
      <p:pic>
        <p:nvPicPr>
          <p:cNvPr id="239" name="Google Shape;239;p35"/>
          <p:cNvPicPr preferRelativeResize="0"/>
          <p:nvPr/>
        </p:nvPicPr>
        <p:blipFill rotWithShape="1">
          <a:blip r:embed="rId4">
            <a:alphaModFix/>
          </a:blip>
          <a:srcRect b="0" l="0" r="49217" t="0"/>
          <a:stretch/>
        </p:blipFill>
        <p:spPr>
          <a:xfrm>
            <a:off x="4643600" y="2078875"/>
            <a:ext cx="4082673" cy="22610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1081420</a:t>
            </a:r>
            <a:r>
              <a:rPr lang="zh-TW"/>
              <a:t>問卷截圖</a:t>
            </a:r>
            <a:endParaRPr/>
          </a:p>
        </p:txBody>
      </p:sp>
      <p:sp>
        <p:nvSpPr>
          <p:cNvPr id="245" name="Google Shape;245;p36"/>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6" name="Google Shape;246;p36"/>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36"/>
          <p:cNvPicPr preferRelativeResize="0"/>
          <p:nvPr/>
        </p:nvPicPr>
        <p:blipFill>
          <a:blip r:embed="rId3">
            <a:alphaModFix/>
          </a:blip>
          <a:stretch>
            <a:fillRect/>
          </a:stretch>
        </p:blipFill>
        <p:spPr>
          <a:xfrm>
            <a:off x="725288" y="2078875"/>
            <a:ext cx="3782382" cy="2261100"/>
          </a:xfrm>
          <a:prstGeom prst="rect">
            <a:avLst/>
          </a:prstGeom>
          <a:noFill/>
          <a:ln>
            <a:noFill/>
          </a:ln>
        </p:spPr>
      </p:pic>
      <p:pic>
        <p:nvPicPr>
          <p:cNvPr id="248" name="Google Shape;248;p36"/>
          <p:cNvPicPr preferRelativeResize="0"/>
          <p:nvPr/>
        </p:nvPicPr>
        <p:blipFill>
          <a:blip r:embed="rId4">
            <a:alphaModFix/>
          </a:blip>
          <a:stretch>
            <a:fillRect/>
          </a:stretch>
        </p:blipFill>
        <p:spPr>
          <a:xfrm>
            <a:off x="4643600" y="2078875"/>
            <a:ext cx="3774299" cy="22611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1083314問卷截圖</a:t>
            </a:r>
            <a:endParaRPr/>
          </a:p>
        </p:txBody>
      </p:sp>
      <p:sp>
        <p:nvSpPr>
          <p:cNvPr id="254" name="Google Shape;254;p3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5" name="Google Shape;255;p3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37"/>
          <p:cNvPicPr preferRelativeResize="0"/>
          <p:nvPr/>
        </p:nvPicPr>
        <p:blipFill>
          <a:blip r:embed="rId3">
            <a:alphaModFix/>
          </a:blip>
          <a:stretch>
            <a:fillRect/>
          </a:stretch>
        </p:blipFill>
        <p:spPr>
          <a:xfrm>
            <a:off x="1565150" y="1880538"/>
            <a:ext cx="1802526" cy="3196176"/>
          </a:xfrm>
          <a:prstGeom prst="rect">
            <a:avLst/>
          </a:prstGeom>
          <a:noFill/>
          <a:ln>
            <a:noFill/>
          </a:ln>
        </p:spPr>
      </p:pic>
      <p:pic>
        <p:nvPicPr>
          <p:cNvPr id="257" name="Google Shape;257;p37"/>
          <p:cNvPicPr preferRelativeResize="0"/>
          <p:nvPr/>
        </p:nvPicPr>
        <p:blipFill>
          <a:blip r:embed="rId4">
            <a:alphaModFix/>
          </a:blip>
          <a:stretch>
            <a:fillRect/>
          </a:stretch>
        </p:blipFill>
        <p:spPr>
          <a:xfrm>
            <a:off x="5952900" y="1903150"/>
            <a:ext cx="1751749" cy="3150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前言介紹</a:t>
            </a:r>
            <a:endParaRPr/>
          </a:p>
        </p:txBody>
      </p:sp>
      <p:sp>
        <p:nvSpPr>
          <p:cNvPr id="99" name="Google Shape;99;p15"/>
          <p:cNvSpPr txBox="1"/>
          <p:nvPr>
            <p:ph idx="1" type="body"/>
          </p:nvPr>
        </p:nvSpPr>
        <p:spPr>
          <a:xfrm>
            <a:off x="729450" y="2078875"/>
            <a:ext cx="7688700" cy="2261100"/>
          </a:xfrm>
          <a:prstGeom prst="rect">
            <a:avLst/>
          </a:prstGeom>
          <a:noFill/>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zh-TW" sz="1800">
                <a:solidFill>
                  <a:srgbClr val="000000"/>
                </a:solidFill>
                <a:latin typeface="Arial"/>
                <a:ea typeface="Arial"/>
                <a:cs typeface="Arial"/>
                <a:sym typeface="Arial"/>
              </a:rPr>
              <a:t>台灣的酪</a:t>
            </a:r>
            <a:r>
              <a:rPr lang="zh-TW" sz="1800">
                <a:solidFill>
                  <a:srgbClr val="000000"/>
                </a:solidFill>
                <a:latin typeface="Arial"/>
                <a:ea typeface="Arial"/>
                <a:cs typeface="Arial"/>
                <a:sym typeface="Arial"/>
              </a:rPr>
              <a:t>農業</a:t>
            </a:r>
            <a:r>
              <a:rPr lang="zh-TW" sz="1800">
                <a:solidFill>
                  <a:srgbClr val="000000"/>
                </a:solidFill>
                <a:latin typeface="Arial"/>
                <a:ea typeface="Arial"/>
                <a:cs typeface="Arial"/>
                <a:sym typeface="Arial"/>
              </a:rPr>
              <a:t>隨著數位轉型開始接受新科技，在精簡人力的狀態下，用科技的能力來找出關鍵因素進而改善每頭牛的平均產乳量，台灣乳牛的平均產量已經超過澳洲、德國及中國等國且逐年成長中。</a:t>
            </a:r>
            <a:endParaRPr sz="1800">
              <a:solidFill>
                <a:srgbClr val="000000"/>
              </a:solidFill>
              <a:latin typeface="Arial"/>
              <a:ea typeface="Arial"/>
              <a:cs typeface="Arial"/>
              <a:sym typeface="Arial"/>
            </a:endParaRPr>
          </a:p>
          <a:p>
            <a:pPr indent="0" lvl="0" marL="457200" rtl="0" algn="l">
              <a:spcBef>
                <a:spcPts val="1200"/>
              </a:spcBef>
              <a:spcAft>
                <a:spcPts val="0"/>
              </a:spcAft>
              <a:buNone/>
            </a:pPr>
            <a:r>
              <a:t/>
            </a:r>
            <a:endParaRPr sz="1800">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zh-TW" sz="1800">
                <a:solidFill>
                  <a:srgbClr val="000000"/>
                </a:solidFill>
                <a:latin typeface="Arial"/>
                <a:ea typeface="Arial"/>
                <a:cs typeface="Arial"/>
                <a:sym typeface="Arial"/>
              </a:rPr>
              <a:t>本實驗主要針對乳牛的生理狀態與外在因素等資訊來預測乳牛在未來的產量。</a:t>
            </a:r>
            <a:endParaRPr sz="18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研究動機</a:t>
            </a:r>
            <a:endParaRPr/>
          </a:p>
        </p:txBody>
      </p:sp>
      <p:sp>
        <p:nvSpPr>
          <p:cNvPr id="105" name="Google Shape;105;p16"/>
          <p:cNvSpPr txBox="1"/>
          <p:nvPr>
            <p:ph idx="1" type="body"/>
          </p:nvPr>
        </p:nvSpPr>
        <p:spPr>
          <a:xfrm>
            <a:off x="729450" y="2078875"/>
            <a:ext cx="7688700" cy="2261100"/>
          </a:xfrm>
          <a:prstGeom prst="rect">
            <a:avLst/>
          </a:prstGeom>
          <a:noFill/>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zh-TW" sz="1800">
                <a:solidFill>
                  <a:srgbClr val="000000"/>
                </a:solidFill>
                <a:latin typeface="Arial"/>
                <a:ea typeface="Arial"/>
                <a:cs typeface="Arial"/>
                <a:sym typeface="Arial"/>
              </a:rPr>
              <a:t>起初是認為該議題難度適中且資料完整</a:t>
            </a:r>
            <a:r>
              <a:rPr lang="zh-TW" sz="1800">
                <a:solidFill>
                  <a:srgbClr val="000000"/>
                </a:solidFill>
                <a:latin typeface="Arial"/>
                <a:ea typeface="Arial"/>
                <a:cs typeface="Arial"/>
                <a:sym typeface="Arial"/>
              </a:rPr>
              <a:t>，在過程裡也有許多能夠嘗試與討論的地方</a:t>
            </a:r>
            <a:r>
              <a:rPr lang="zh-TW" sz="1800">
                <a:solidFill>
                  <a:srgbClr val="000000"/>
                </a:solidFill>
                <a:latin typeface="Arial"/>
                <a:ea typeface="Arial"/>
                <a:cs typeface="Arial"/>
                <a:sym typeface="Arial"/>
              </a:rPr>
              <a:t>，所以就決定使用該議題作為我們的期末專題。</a:t>
            </a:r>
            <a:endParaRPr sz="1800">
              <a:solidFill>
                <a:srgbClr val="000000"/>
              </a:solidFill>
              <a:latin typeface="Arial"/>
              <a:ea typeface="Arial"/>
              <a:cs typeface="Arial"/>
              <a:sym typeface="Arial"/>
            </a:endParaRPr>
          </a:p>
          <a:p>
            <a:pPr indent="0" lvl="0" marL="457200" rtl="0" algn="l">
              <a:spcBef>
                <a:spcPts val="1200"/>
              </a:spcBef>
              <a:spcAft>
                <a:spcPts val="0"/>
              </a:spcAft>
              <a:buNone/>
            </a:pPr>
            <a:r>
              <a:t/>
            </a:r>
            <a:endParaRPr sz="1800">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zh-TW" sz="1800">
                <a:solidFill>
                  <a:srgbClr val="000000"/>
                </a:solidFill>
                <a:latin typeface="Arial"/>
                <a:ea typeface="Arial"/>
                <a:cs typeface="Arial"/>
                <a:sym typeface="Arial"/>
              </a:rPr>
              <a:t>我們整理了三種資料</a:t>
            </a:r>
            <a:r>
              <a:rPr lang="zh-TW" sz="1800">
                <a:solidFill>
                  <a:srgbClr val="000000"/>
                </a:solidFill>
                <a:latin typeface="Arial"/>
                <a:ea typeface="Arial"/>
                <a:cs typeface="Arial"/>
                <a:sym typeface="Arial"/>
              </a:rPr>
              <a:t>還有提出三種預測手法，</a:t>
            </a:r>
            <a:r>
              <a:rPr lang="zh-TW" sz="1800">
                <a:solidFill>
                  <a:srgbClr val="000000"/>
                </a:solidFill>
                <a:latin typeface="Arial"/>
                <a:ea typeface="Arial"/>
                <a:cs typeface="Arial"/>
                <a:sym typeface="Arial"/>
              </a:rPr>
              <a:t>觀察哪一種資料的預測方式較為精準。</a:t>
            </a:r>
            <a:endParaRPr sz="18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實驗</a:t>
            </a:r>
            <a:r>
              <a:rPr lang="zh-TW"/>
              <a:t>步驟</a:t>
            </a:r>
            <a:endParaRPr/>
          </a:p>
        </p:txBody>
      </p:sp>
      <p:sp>
        <p:nvSpPr>
          <p:cNvPr id="111" name="Google Shape;111;p17"/>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3600"/>
              <a:t>實驗流程圖</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實驗流程圖</a:t>
            </a:r>
            <a:endParaRPr/>
          </a:p>
        </p:txBody>
      </p:sp>
      <p:pic>
        <p:nvPicPr>
          <p:cNvPr id="117" name="Google Shape;117;p18"/>
          <p:cNvPicPr preferRelativeResize="0"/>
          <p:nvPr/>
        </p:nvPicPr>
        <p:blipFill>
          <a:blip r:embed="rId3">
            <a:alphaModFix/>
          </a:blip>
          <a:stretch>
            <a:fillRect/>
          </a:stretch>
        </p:blipFill>
        <p:spPr>
          <a:xfrm>
            <a:off x="126306" y="1893075"/>
            <a:ext cx="8894981" cy="325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實驗方式</a:t>
            </a:r>
            <a:endParaRPr/>
          </a:p>
        </p:txBody>
      </p:sp>
      <p:sp>
        <p:nvSpPr>
          <p:cNvPr id="123" name="Google Shape;123;p19"/>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zh-TW" sz="3600"/>
              <a:t>資料整理</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11886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資料整理</a:t>
            </a:r>
            <a:r>
              <a:rPr lang="zh-TW"/>
              <a:t>(1)</a:t>
            </a:r>
            <a:endParaRPr/>
          </a:p>
        </p:txBody>
      </p:sp>
      <p:sp>
        <p:nvSpPr>
          <p:cNvPr id="129" name="Google Shape;129;p20"/>
          <p:cNvSpPr txBox="1"/>
          <p:nvPr>
            <p:ph idx="1" type="body"/>
          </p:nvPr>
        </p:nvSpPr>
        <p:spPr>
          <a:xfrm>
            <a:off x="727650" y="2179625"/>
            <a:ext cx="7688700" cy="2261100"/>
          </a:xfrm>
          <a:prstGeom prst="rect">
            <a:avLst/>
          </a:prstGeom>
          <a:noFill/>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AutoNum type="arabicPeriod"/>
            </a:pPr>
            <a:r>
              <a:rPr lang="zh-TW" sz="1800">
                <a:solidFill>
                  <a:srgbClr val="000000"/>
                </a:solidFill>
                <a:latin typeface="Arial"/>
                <a:ea typeface="Arial"/>
                <a:cs typeface="Arial"/>
                <a:sym typeface="Arial"/>
              </a:rPr>
              <a:t>依照各參數的曲線圖來分析出成長、穩定、衰退的階段。</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zh-TW" sz="1800">
                <a:solidFill>
                  <a:srgbClr val="000000"/>
                </a:solidFill>
                <a:latin typeface="Arial"/>
                <a:ea typeface="Arial"/>
                <a:cs typeface="Arial"/>
                <a:sym typeface="Arial"/>
              </a:rPr>
              <a:t>紀錄懷孕、配種(15天內)、季節、牧場。</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zh-TW" sz="1800">
                <a:solidFill>
                  <a:srgbClr val="000000"/>
                </a:solidFill>
                <a:latin typeface="Arial"/>
                <a:ea typeface="Arial"/>
                <a:cs typeface="Arial"/>
                <a:sym typeface="Arial"/>
              </a:rPr>
              <a:t>找出超級牛牛 (極端值) 並加以記錄。</a:t>
            </a:r>
            <a:endParaRPr sz="1800">
              <a:solidFill>
                <a:srgbClr val="000000"/>
              </a:solidFill>
              <a:latin typeface="Arial"/>
              <a:ea typeface="Arial"/>
              <a:cs typeface="Arial"/>
              <a:sym typeface="Arial"/>
            </a:endParaRPr>
          </a:p>
          <a:p>
            <a:pPr indent="0" lvl="0" marL="0" rtl="0" algn="l">
              <a:spcBef>
                <a:spcPts val="1200"/>
              </a:spcBef>
              <a:spcAft>
                <a:spcPts val="0"/>
              </a:spcAft>
              <a:buNone/>
            </a:pPr>
            <a:r>
              <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i="1" lang="zh-TW" sz="1800">
                <a:solidFill>
                  <a:srgbClr val="000000"/>
                </a:solidFill>
                <a:latin typeface="Arial"/>
                <a:ea typeface="Arial"/>
                <a:cs typeface="Arial"/>
                <a:sym typeface="Arial"/>
              </a:rPr>
              <a:t>#例外情形沒有特別處理，因為資料內也有放入ID，做為區別。</a:t>
            </a:r>
            <a:endParaRPr i="1" sz="18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rotWithShape="1">
          <a:blip r:embed="rId3">
            <a:alphaModFix/>
          </a:blip>
          <a:srcRect b="970" l="0" r="0" t="970"/>
          <a:stretch/>
        </p:blipFill>
        <p:spPr>
          <a:xfrm>
            <a:off x="-1" y="747728"/>
            <a:ext cx="9144000" cy="4395784"/>
          </a:xfrm>
          <a:prstGeom prst="rect">
            <a:avLst/>
          </a:prstGeom>
          <a:noFill/>
          <a:ln>
            <a:noFill/>
          </a:ln>
        </p:spPr>
      </p:pic>
      <p:sp>
        <p:nvSpPr>
          <p:cNvPr id="135" name="Google Shape;135;p21"/>
          <p:cNvSpPr txBox="1"/>
          <p:nvPr/>
        </p:nvSpPr>
        <p:spPr>
          <a:xfrm>
            <a:off x="3671850" y="747725"/>
            <a:ext cx="18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Lato"/>
                <a:ea typeface="Lato"/>
                <a:cs typeface="Lato"/>
                <a:sym typeface="Lato"/>
              </a:rPr>
              <a:t>X：月齡       Y：乳量</a:t>
            </a:r>
            <a:endParaRPr>
              <a:latin typeface="Lato"/>
              <a:ea typeface="Lato"/>
              <a:cs typeface="Lato"/>
              <a:sym typeface="Lato"/>
            </a:endParaRPr>
          </a:p>
        </p:txBody>
      </p:sp>
      <p:sp>
        <p:nvSpPr>
          <p:cNvPr id="136" name="Google Shape;136;p21"/>
          <p:cNvSpPr/>
          <p:nvPr/>
        </p:nvSpPr>
        <p:spPr>
          <a:xfrm>
            <a:off x="0" y="937050"/>
            <a:ext cx="1676700" cy="3045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5519400" y="1350200"/>
            <a:ext cx="3540000" cy="345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