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07" r:id="rId3"/>
    <p:sldId id="308" r:id="rId4"/>
    <p:sldId id="309" r:id="rId5"/>
    <p:sldId id="310" r:id="rId6"/>
    <p:sldId id="306" r:id="rId7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61D3-AB91-450B-8E70-F3A0708EA45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CD74-F51F-420A-911F-26C8E8DF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F458-594D-47BC-8DDE-ECAD293086D8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BE632-E8E7-4FA8-89CF-00E99E7D7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2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F747-0002-4684-93FA-F70E3E13AC33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1B5E-8751-4A02-B5AB-3BE3E88A348D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39B0-6DB1-4153-B8DB-3F5388CB4E7A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FD20-92ED-4EC5-930F-2B1AA3A3759F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0DF6-002C-4A62-AC40-02F10C93D0AB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33E-3EA4-4368-8804-1BD438B4EE29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193-9FDB-4D60-BDD6-80C78212AE27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7DDA248-3AE7-449A-B786-5E68710E9C37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9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簡廷因 </a:t>
            </a:r>
            <a:r>
              <a:rPr lang="en-US" altLang="zh-TW" dirty="0" smtClean="0"/>
              <a:t>2020.09.15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 Basic </a:t>
            </a:r>
            <a:r>
              <a:rPr lang="en-US" altLang="zh-TW" dirty="0" smtClean="0"/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66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108 </a:t>
            </a:r>
            <a:r>
              <a:rPr lang="zh-TW" altLang="en-US" dirty="0" smtClean="0"/>
              <a:t>中央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58589" y="1128038"/>
            <a:ext cx="8253863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The following procedure recursively generates all the permutations of list[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 to list[n].</a:t>
            </a:r>
          </a:p>
          <a:p>
            <a:r>
              <a:rPr lang="en-US" altLang="zh-TW" b="1" dirty="0"/>
              <a:t>void </a:t>
            </a:r>
            <a:r>
              <a:rPr lang="en-US" altLang="zh-TW" i="1" dirty="0"/>
              <a:t>perm </a:t>
            </a:r>
            <a:r>
              <a:rPr lang="en-US" altLang="zh-TW" dirty="0"/>
              <a:t>(</a:t>
            </a:r>
            <a:r>
              <a:rPr lang="en-US" altLang="zh-TW" b="1" dirty="0"/>
              <a:t>char</a:t>
            </a:r>
            <a:r>
              <a:rPr lang="en-US" altLang="zh-TW" dirty="0"/>
              <a:t> *</a:t>
            </a:r>
            <a:r>
              <a:rPr lang="en-US" altLang="zh-TW" i="1" dirty="0"/>
              <a:t>list</a:t>
            </a:r>
            <a:r>
              <a:rPr lang="en-US" altLang="zh-TW" dirty="0"/>
              <a:t>, </a:t>
            </a:r>
            <a:r>
              <a:rPr lang="en-US" altLang="zh-TW" b="1" dirty="0" err="1"/>
              <a:t>int</a:t>
            </a:r>
            <a:r>
              <a:rPr lang="en-US" altLang="zh-TW" dirty="0"/>
              <a:t> </a:t>
            </a:r>
            <a:r>
              <a:rPr lang="en-US" altLang="zh-TW" i="1" dirty="0" err="1"/>
              <a:t>i</a:t>
            </a:r>
            <a:r>
              <a:rPr lang="en-US" altLang="zh-TW" dirty="0"/>
              <a:t>, </a:t>
            </a:r>
            <a:r>
              <a:rPr lang="en-US" altLang="zh-TW" b="1" dirty="0" err="1"/>
              <a:t>int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b="1" dirty="0" smtClean="0"/>
              <a:t>{ </a:t>
            </a:r>
          </a:p>
          <a:p>
            <a:r>
              <a:rPr lang="en-US" altLang="zh-TW" b="1" dirty="0" smtClean="0"/>
              <a:t>	</a:t>
            </a:r>
            <a:r>
              <a:rPr lang="en-US" altLang="zh-TW" b="1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temp</a:t>
            </a:r>
            <a:r>
              <a:rPr lang="en-US" altLang="zh-TW" dirty="0" smtClean="0"/>
              <a:t>;</a:t>
            </a:r>
            <a:endParaRPr lang="zh-TW" altLang="zh-TW" dirty="0" smtClean="0"/>
          </a:p>
          <a:p>
            <a:r>
              <a:rPr lang="en-US" altLang="zh-TW" dirty="0"/>
              <a:t>	</a:t>
            </a:r>
            <a:r>
              <a:rPr lang="en-US" altLang="zh-TW" b="1" dirty="0"/>
              <a:t>if 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= =</a:t>
            </a:r>
            <a:r>
              <a:rPr lang="en-US" altLang="zh-TW" i="1" dirty="0"/>
              <a:t> n</a:t>
            </a:r>
            <a:r>
              <a:rPr lang="en-US" altLang="zh-TW" dirty="0"/>
              <a:t>) 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b="1" dirty="0"/>
              <a:t>{</a:t>
            </a:r>
            <a:endParaRPr lang="zh-TW" altLang="zh-TW" dirty="0"/>
          </a:p>
          <a:p>
            <a:r>
              <a:rPr lang="en-US" altLang="zh-TW" dirty="0"/>
              <a:t>		</a:t>
            </a:r>
            <a:r>
              <a:rPr lang="en-US" altLang="zh-TW" b="1" dirty="0"/>
              <a:t>for 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 =0; </a:t>
            </a:r>
            <a:r>
              <a:rPr lang="en-US" altLang="zh-TW" i="1" dirty="0"/>
              <a:t>j</a:t>
            </a:r>
            <a:r>
              <a:rPr lang="en-US" altLang="zh-TW" dirty="0"/>
              <a:t> &lt;=</a:t>
            </a:r>
            <a:r>
              <a:rPr lang="en-US" altLang="zh-TW" i="1" dirty="0"/>
              <a:t> n</a:t>
            </a:r>
            <a:r>
              <a:rPr lang="en-US" altLang="zh-TW" dirty="0"/>
              <a:t>; </a:t>
            </a:r>
            <a:r>
              <a:rPr lang="en-US" altLang="zh-TW" i="1" dirty="0" err="1"/>
              <a:t>j</a:t>
            </a:r>
            <a:r>
              <a:rPr lang="en-US" altLang="zh-TW" dirty="0" err="1"/>
              <a:t>++</a:t>
            </a:r>
            <a:r>
              <a:rPr lang="en-US" altLang="zh-TW" dirty="0"/>
              <a:t>)</a:t>
            </a:r>
            <a:r>
              <a:rPr lang="en-US" altLang="zh-TW" b="1" dirty="0"/>
              <a:t> </a:t>
            </a:r>
            <a:endParaRPr lang="zh-TW" altLang="zh-TW" dirty="0"/>
          </a:p>
          <a:p>
            <a:r>
              <a:rPr lang="en-US" altLang="zh-TW" b="1" dirty="0" smtClean="0"/>
              <a:t>			</a:t>
            </a:r>
            <a:r>
              <a:rPr lang="en-US" altLang="zh-TW" b="1" dirty="0" err="1" smtClean="0"/>
              <a:t>printf</a:t>
            </a:r>
            <a:r>
              <a:rPr lang="en-US" altLang="zh-TW" b="1" dirty="0"/>
              <a:t>(“%c”, </a:t>
            </a:r>
            <a:r>
              <a:rPr lang="en-US" altLang="zh-TW" i="1" dirty="0"/>
              <a:t>list</a:t>
            </a:r>
            <a:r>
              <a:rPr lang="en-US" altLang="zh-TW" dirty="0"/>
              <a:t>[</a:t>
            </a:r>
            <a:r>
              <a:rPr lang="en-US" altLang="zh-TW" i="1" dirty="0"/>
              <a:t>j</a:t>
            </a:r>
            <a:r>
              <a:rPr lang="en-US" altLang="zh-TW" dirty="0"/>
              <a:t>])</a:t>
            </a:r>
            <a:r>
              <a:rPr lang="en-US" altLang="zh-TW" b="1" dirty="0"/>
              <a:t>;</a:t>
            </a:r>
            <a:endParaRPr lang="zh-TW" altLang="zh-TW" dirty="0"/>
          </a:p>
          <a:p>
            <a:r>
              <a:rPr lang="en-US" altLang="zh-TW" dirty="0"/>
              <a:t>		</a:t>
            </a:r>
            <a:r>
              <a:rPr lang="en-US" altLang="zh-TW" b="1" dirty="0" err="1"/>
              <a:t>printf</a:t>
            </a:r>
            <a:r>
              <a:rPr lang="en-US" altLang="zh-TW" b="1" dirty="0"/>
              <a:t>(“    ”</a:t>
            </a:r>
            <a:r>
              <a:rPr lang="en-US" altLang="zh-TW" dirty="0"/>
              <a:t>)</a:t>
            </a:r>
            <a:r>
              <a:rPr lang="en-US" altLang="zh-TW" b="1" dirty="0"/>
              <a:t>;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b="1" dirty="0"/>
              <a:t>}</a:t>
            </a:r>
            <a:endParaRPr lang="zh-TW" altLang="zh-TW" dirty="0"/>
          </a:p>
          <a:p>
            <a:r>
              <a:rPr lang="en-US" altLang="zh-TW" dirty="0"/>
              <a:t>	e</a:t>
            </a:r>
            <a:r>
              <a:rPr lang="en-US" altLang="zh-TW" b="1" dirty="0"/>
              <a:t>lse </a:t>
            </a:r>
            <a:r>
              <a:rPr lang="en-US" altLang="zh-TW" b="1" dirty="0" smtClean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b="1" dirty="0"/>
              <a:t>for 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 =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b="1" dirty="0"/>
              <a:t>; </a:t>
            </a:r>
            <a:r>
              <a:rPr lang="en-US" altLang="zh-TW" i="1" dirty="0"/>
              <a:t>j </a:t>
            </a:r>
            <a:r>
              <a:rPr lang="en-US" altLang="zh-TW" dirty="0"/>
              <a:t>&lt;= </a:t>
            </a:r>
            <a:r>
              <a:rPr lang="en-US" altLang="zh-TW" i="1" dirty="0"/>
              <a:t>n</a:t>
            </a:r>
            <a:r>
              <a:rPr lang="en-US" altLang="zh-TW" b="1" i="1" dirty="0"/>
              <a:t> </a:t>
            </a:r>
            <a:r>
              <a:rPr lang="en-US" altLang="zh-TW" b="1" dirty="0"/>
              <a:t>;</a:t>
            </a:r>
            <a:r>
              <a:rPr lang="en-US" altLang="zh-TW" i="1" dirty="0"/>
              <a:t> </a:t>
            </a:r>
            <a:r>
              <a:rPr lang="en-US" altLang="zh-TW" i="1" dirty="0" err="1"/>
              <a:t>j</a:t>
            </a:r>
            <a:r>
              <a:rPr lang="en-US" altLang="zh-TW" dirty="0" err="1"/>
              <a:t>++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		</a:t>
            </a:r>
            <a:r>
              <a:rPr lang="en-US" altLang="zh-TW" b="1" dirty="0" smtClean="0"/>
              <a:t>{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</a:t>
            </a:r>
            <a:r>
              <a:rPr lang="en-US" altLang="zh-TW" b="1" u="sng" dirty="0" smtClean="0"/>
              <a:t>              </a:t>
            </a:r>
            <a:r>
              <a:rPr lang="en-US" altLang="zh-TW" u="sng" dirty="0" smtClean="0"/>
              <a:t>(B1)</a:t>
            </a:r>
            <a:r>
              <a:rPr lang="en-US" altLang="zh-TW" b="1" u="sng" dirty="0" smtClean="0"/>
              <a:t>            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</a:t>
            </a:r>
            <a:r>
              <a:rPr lang="en-US" altLang="zh-TW" u="sng" dirty="0"/>
              <a:t> </a:t>
            </a:r>
            <a:r>
              <a:rPr lang="en-US" altLang="zh-TW" u="sng" dirty="0" smtClean="0"/>
              <a:t>              (B2)            </a:t>
            </a:r>
            <a:endParaRPr lang="zh-TW" altLang="zh-TW" u="sng" dirty="0"/>
          </a:p>
          <a:p>
            <a:r>
              <a:rPr lang="en-US" altLang="zh-TW" dirty="0"/>
              <a:t>			</a:t>
            </a:r>
            <a:r>
              <a:rPr lang="en-US" altLang="zh-TW" i="1" dirty="0"/>
              <a:t>SWAP</a:t>
            </a:r>
            <a:r>
              <a:rPr lang="en-US" altLang="zh-TW" dirty="0"/>
              <a:t>(</a:t>
            </a:r>
            <a:r>
              <a:rPr lang="en-US" altLang="zh-TW" i="1" dirty="0"/>
              <a:t>list</a:t>
            </a:r>
            <a:r>
              <a:rPr lang="en-US" altLang="zh-TW" dirty="0"/>
              <a:t>[</a:t>
            </a:r>
            <a:r>
              <a:rPr lang="en-US" altLang="zh-TW" i="1" dirty="0" err="1"/>
              <a:t>i</a:t>
            </a:r>
            <a:r>
              <a:rPr lang="en-US" altLang="zh-TW" dirty="0"/>
              <a:t>], </a:t>
            </a:r>
            <a:r>
              <a:rPr lang="en-US" altLang="zh-TW" i="1" dirty="0"/>
              <a:t>list</a:t>
            </a:r>
            <a:r>
              <a:rPr lang="en-US" altLang="zh-TW" dirty="0"/>
              <a:t>[</a:t>
            </a:r>
            <a:r>
              <a:rPr lang="en-US" altLang="zh-TW" i="1" dirty="0"/>
              <a:t>j</a:t>
            </a:r>
            <a:r>
              <a:rPr lang="en-US" altLang="zh-TW" dirty="0"/>
              <a:t>],</a:t>
            </a:r>
            <a:r>
              <a:rPr lang="en-US" altLang="zh-TW" i="1" dirty="0"/>
              <a:t> temp</a:t>
            </a:r>
            <a:r>
              <a:rPr lang="en-US" altLang="zh-TW" dirty="0"/>
              <a:t>);</a:t>
            </a:r>
            <a:endParaRPr lang="zh-TW" altLang="zh-TW" dirty="0"/>
          </a:p>
          <a:p>
            <a:r>
              <a:rPr lang="en-US" altLang="zh-TW" b="1" dirty="0" smtClean="0"/>
              <a:t>}}}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Blank (B1) in the algorithm above should be (5%)?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Blank (</a:t>
            </a:r>
            <a:r>
              <a:rPr lang="en-US" altLang="zh-TW" dirty="0" smtClean="0"/>
              <a:t>B2) </a:t>
            </a:r>
            <a:r>
              <a:rPr lang="en-US" altLang="zh-TW" dirty="0"/>
              <a:t>in the algorithm above should </a:t>
            </a:r>
            <a:r>
              <a:rPr lang="en-US" altLang="zh-TW" dirty="0" smtClean="0"/>
              <a:t>be (5%)?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137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109 </a:t>
            </a:r>
            <a:r>
              <a:rPr lang="zh-TW" altLang="en-US" dirty="0" smtClean="0"/>
              <a:t>台大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75737" y="723861"/>
            <a:ext cx="6244017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Let f(n) be the number of additions in the following algorithm.</a:t>
            </a:r>
          </a:p>
          <a:p>
            <a:r>
              <a:rPr lang="en-US" altLang="zh-TW" dirty="0" smtClean="0"/>
              <a:t>______________________________________________________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 to n do</a:t>
            </a:r>
          </a:p>
          <a:p>
            <a:r>
              <a:rPr lang="en-US" altLang="zh-TW" dirty="0" smtClean="0"/>
              <a:t>   for j </a:t>
            </a:r>
            <a:r>
              <a:rPr lang="en-US" altLang="zh-TW" dirty="0"/>
              <a:t>= 1 to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do</a:t>
            </a:r>
          </a:p>
          <a:p>
            <a:r>
              <a:rPr lang="en-US" altLang="zh-TW" dirty="0" smtClean="0"/>
              <a:t>       for k </a:t>
            </a:r>
            <a:r>
              <a:rPr lang="en-US" altLang="zh-TW" dirty="0"/>
              <a:t>= 1 to </a:t>
            </a:r>
            <a:r>
              <a:rPr lang="en-US" altLang="zh-TW" dirty="0" smtClean="0"/>
              <a:t>j do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][j][k] = A[</a:t>
            </a:r>
            <a:r>
              <a:rPr lang="en-US" altLang="zh-TW" dirty="0" err="1" smtClean="0"/>
              <a:t>i</a:t>
            </a:r>
            <a:r>
              <a:rPr lang="en-US" altLang="zh-TW" dirty="0"/>
              <a:t>][j][k</a:t>
            </a:r>
            <a:r>
              <a:rPr lang="en-US" altLang="zh-TW" dirty="0" smtClean="0"/>
              <a:t>] + B[</a:t>
            </a:r>
            <a:r>
              <a:rPr lang="en-US" altLang="zh-TW" dirty="0" err="1" smtClean="0"/>
              <a:t>i</a:t>
            </a:r>
            <a:r>
              <a:rPr lang="en-US" altLang="zh-TW" dirty="0"/>
              <a:t>][j][k</a:t>
            </a:r>
            <a:r>
              <a:rPr lang="en-US" altLang="zh-TW" dirty="0" smtClean="0"/>
              <a:t>];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end for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end for</a:t>
            </a:r>
          </a:p>
          <a:p>
            <a:r>
              <a:rPr lang="en-US" altLang="zh-TW" dirty="0" smtClean="0"/>
              <a:t>end for</a:t>
            </a:r>
          </a:p>
          <a:p>
            <a:r>
              <a:rPr lang="en-US" altLang="zh-TW" dirty="0" smtClean="0"/>
              <a:t>______________________________________________________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113115" y="3710732"/>
                <a:ext cx="2133597" cy="1433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TW" b="0" dirty="0" smtClean="0"/>
              </a:p>
              <a:p>
                <a:pPr/>
                <a:r>
                  <a:rPr lang="en-US" altLang="zh-TW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/>
                <a:r>
                  <a:rPr lang="en-US" altLang="zh-TW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/>
                <a:r>
                  <a:rPr lang="en-US" altLang="zh-TW" dirty="0" smtClean="0"/>
                  <a:t>4.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15" y="3710732"/>
                <a:ext cx="2133597" cy="1433982"/>
              </a:xfrm>
              <a:prstGeom prst="rect">
                <a:avLst/>
              </a:prstGeom>
              <a:blipFill>
                <a:blip r:embed="rId2"/>
                <a:stretch>
                  <a:fillRect l="-6857" t="-5106" b="-5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38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order the following function by growth rate in increasing order: N, SQRT(N), N</a:t>
            </a:r>
            <a:r>
              <a:rPr lang="en-US" altLang="zh-TW" baseline="30000" dirty="0" smtClean="0"/>
              <a:t>1.5</a:t>
            </a:r>
            <a:r>
              <a:rPr lang="en-US" altLang="zh-TW" dirty="0" smtClean="0"/>
              <a:t>,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Nlog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logN</a:t>
            </a:r>
            <a:r>
              <a:rPr lang="en-US" altLang="zh-TW" dirty="0" smtClean="0"/>
              <a:t>), Nlog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N, </a:t>
            </a:r>
            <a:r>
              <a:rPr lang="en-US" altLang="zh-TW" dirty="0" err="1" smtClean="0"/>
              <a:t>Nlog</a:t>
            </a:r>
            <a:r>
              <a:rPr lang="en-US" altLang="zh-TW" dirty="0" smtClean="0"/>
              <a:t>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), 2</a:t>
            </a:r>
            <a:r>
              <a:rPr lang="en-US" altLang="zh-TW" baseline="30000" dirty="0" smtClean="0"/>
              <a:t>n</a:t>
            </a:r>
            <a:r>
              <a:rPr lang="en-US" altLang="zh-TW" dirty="0" smtClean="0"/>
              <a:t>, 29,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logN, N</a:t>
            </a:r>
            <a:r>
              <a:rPr lang="en-US" altLang="zh-TW" baseline="30000" dirty="0" smtClean="0"/>
              <a:t>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93 </a:t>
            </a:r>
            <a:r>
              <a:rPr lang="zh-TW" altLang="en-US" dirty="0" smtClean="0"/>
              <a:t>交大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36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Use the master method to give tight asymptotic bounds for the following recursive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 smtClean="0"/>
                  <a:t>(10%)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67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106 </a:t>
            </a:r>
            <a:r>
              <a:rPr lang="zh-TW" altLang="en-US" dirty="0" smtClean="0"/>
              <a:t>成大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714105" y="3291359"/>
                <a:ext cx="5307677" cy="1444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=7,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7−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algn="ctr"/>
                <a:r>
                  <a:rPr lang="en-US" altLang="zh-TW" dirty="0" smtClean="0"/>
                  <a:t>=&gt;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/>
              </a:p>
              <a:p>
                <a:pPr algn="ctr"/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5" y="3291359"/>
                <a:ext cx="5307677" cy="1444306"/>
              </a:xfrm>
              <a:prstGeom prst="rect">
                <a:avLst/>
              </a:prstGeom>
              <a:blipFill>
                <a:blip r:embed="rId3"/>
                <a:stretch>
                  <a:fillRect t="-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6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0.v1</Template>
  <TotalTime>1860</TotalTime>
  <Words>179</Words>
  <Application>Microsoft Office PowerPoint</Application>
  <PresentationFormat>寬螢幕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Calibri</vt:lpstr>
      <vt:lpstr>Cambria Math</vt:lpstr>
      <vt:lpstr>Corbel</vt:lpstr>
      <vt:lpstr>Custom Theme</vt:lpstr>
      <vt:lpstr>Chapter 1 Basic Concepts</vt:lpstr>
      <vt:lpstr>108 中央</vt:lpstr>
      <vt:lpstr>109 台大</vt:lpstr>
      <vt:lpstr>93 交大</vt:lpstr>
      <vt:lpstr>106 成大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Windows 使用者</dc:creator>
  <cp:lastModifiedBy>Windows 使用者</cp:lastModifiedBy>
  <cp:revision>132</cp:revision>
  <cp:lastPrinted>2020-09-16T01:27:25Z</cp:lastPrinted>
  <dcterms:created xsi:type="dcterms:W3CDTF">2020-09-15T02:40:27Z</dcterms:created>
  <dcterms:modified xsi:type="dcterms:W3CDTF">2020-09-22T04:52:27Z</dcterms:modified>
</cp:coreProperties>
</file>