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307" r:id="rId18"/>
    <p:sldId id="308" r:id="rId19"/>
    <p:sldId id="272" r:id="rId20"/>
    <p:sldId id="273" r:id="rId21"/>
    <p:sldId id="275" r:id="rId22"/>
    <p:sldId id="271" r:id="rId23"/>
    <p:sldId id="276" r:id="rId24"/>
    <p:sldId id="277" r:id="rId25"/>
    <p:sldId id="278" r:id="rId26"/>
    <p:sldId id="279" r:id="rId27"/>
    <p:sldId id="281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89" r:id="rId38"/>
    <p:sldId id="292" r:id="rId39"/>
    <p:sldId id="291" r:id="rId40"/>
    <p:sldId id="293" r:id="rId41"/>
    <p:sldId id="294" r:id="rId42"/>
    <p:sldId id="295" r:id="rId43"/>
    <p:sldId id="296" r:id="rId44"/>
    <p:sldId id="298" r:id="rId45"/>
    <p:sldId id="300" r:id="rId46"/>
    <p:sldId id="299" r:id="rId47"/>
    <p:sldId id="297" r:id="rId48"/>
    <p:sldId id="301" r:id="rId49"/>
    <p:sldId id="302" r:id="rId50"/>
    <p:sldId id="303" r:id="rId51"/>
    <p:sldId id="309" r:id="rId52"/>
    <p:sldId id="311" r:id="rId53"/>
    <p:sldId id="312" r:id="rId54"/>
    <p:sldId id="313" r:id="rId55"/>
    <p:sldId id="310" r:id="rId56"/>
    <p:sldId id="314" r:id="rId57"/>
    <p:sldId id="315" r:id="rId58"/>
    <p:sldId id="304" r:id="rId59"/>
    <p:sldId id="305" r:id="rId60"/>
    <p:sldId id="306" r:id="rId61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61D3-AB91-450B-8E70-F3A0708EA451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CD74-F51F-420A-911F-26C8E8DF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F458-594D-47BC-8DDE-ECAD293086D8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BE632-E8E7-4FA8-89CF-00E99E7D7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2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F747-0002-4684-93FA-F70E3E13AC33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1B5E-8751-4A02-B5AB-3BE3E88A348D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39B0-6DB1-4153-B8DB-3F5388CB4E7A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FD20-92ED-4EC5-930F-2B1AA3A3759F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0DF6-002C-4A62-AC40-02F10C93D0AB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33E-3EA4-4368-8804-1BD438B4EE29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0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193-9FDB-4D60-BDD6-80C78212AE27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7DDA248-3AE7-449A-B786-5E68710E9C37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9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簡廷因 </a:t>
            </a:r>
            <a:r>
              <a:rPr lang="en-US" altLang="zh-TW" dirty="0" smtClean="0"/>
              <a:t>2020.09.15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 Basic </a:t>
            </a:r>
            <a:r>
              <a:rPr lang="en-US" altLang="zh-TW" dirty="0" smtClean="0"/>
              <a:t>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66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From those integers that are currently unsorted, find the </a:t>
            </a:r>
            <a:r>
              <a:rPr lang="en-US" altLang="zh-TW" dirty="0">
                <a:solidFill>
                  <a:srgbClr val="FF0000"/>
                </a:solidFill>
              </a:rPr>
              <a:t>smallest</a:t>
            </a:r>
            <a:r>
              <a:rPr lang="en-US" altLang="zh-TW" dirty="0"/>
              <a:t> and place it next in the sorted list.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Selection </a:t>
            </a:r>
            <a:r>
              <a:rPr lang="en-US" altLang="zh-TW" dirty="0" smtClean="0"/>
              <a:t>sort (example 1.1)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04836" y="2245520"/>
            <a:ext cx="5250843" cy="1617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defPPr>
              <a:defRPr lang="zh-TW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zh-TW" sz="2800">
                <a:latin typeface="+mn-lt"/>
              </a:defRPr>
            </a:lvl1pPr>
            <a:lvl2pPr marL="742950" indent="-285750" eaLnBrk="1" hangingPunct="1">
              <a:buChar char="–"/>
              <a:defRPr lang="zh-TW" sz="2400">
                <a:latin typeface="+mn-lt"/>
              </a:defRPr>
            </a:lvl2pPr>
            <a:lvl3pPr marL="1143000" indent="-228600" eaLnBrk="1" hangingPunct="1">
              <a:buChar char="•"/>
              <a:defRPr lang="zh-TW" sz="2400">
                <a:latin typeface="+mn-lt"/>
              </a:defRPr>
            </a:lvl3pPr>
            <a:lvl4pPr marL="1600200" indent="-228600" eaLnBrk="1" hangingPunct="1">
              <a:buChar char="–"/>
              <a:defRPr lang="zh-TW" sz="2000">
                <a:latin typeface="+mn-lt"/>
              </a:defRPr>
            </a:lvl4pPr>
            <a:lvl5pPr marL="2057400" indent="-228600" eaLnBrk="1" hangingPunct="1">
              <a:buChar char="»"/>
              <a:defRPr lang="zh-TW" sz="2000">
                <a:latin typeface="+mn-lt"/>
              </a:defRPr>
            </a:lvl5pPr>
            <a:lvl6pPr marL="2514600" indent="-228600" eaLnBrk="1" hangingPunct="1">
              <a:buChar char="•"/>
              <a:defRPr lang="zh-TW" sz="2000"/>
            </a:lvl6pPr>
            <a:lvl7pPr marL="2971800" indent="-228600" eaLnBrk="1" hangingPunct="1">
              <a:buChar char="•"/>
              <a:defRPr lang="zh-TW" sz="2000"/>
            </a:lvl7pPr>
            <a:lvl8pPr marL="3429000" indent="-228600" eaLnBrk="1" hangingPunct="1">
              <a:buChar char="•"/>
              <a:defRPr lang="zh-TW" sz="2000"/>
            </a:lvl8pPr>
            <a:lvl9pPr marL="3886200" indent="-228600" eaLnBrk="1" hangingPunct="1">
              <a:buChar char="•"/>
              <a:defRPr lang="zh-TW" sz="2000"/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TW" sz="2000" kern="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[0]	[1]	[2]	[3]	[4]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		</a:t>
            </a:r>
            <a:r>
              <a:rPr lang="en-US" altLang="zh-TW" sz="2000" kern="0" dirty="0" smtClean="0">
                <a:solidFill>
                  <a:srgbClr val="D60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	10	50	40	20</a:t>
            </a:r>
            <a:endParaRPr lang="en-US" altLang="zh-TW" sz="2000" kern="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	10</a:t>
            </a:r>
            <a:r>
              <a:rPr lang="en-US" altLang="zh-TW" sz="2000" kern="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kern="0" dirty="0" smtClean="0">
                <a:solidFill>
                  <a:srgbClr val="D60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	50	40	20</a:t>
            </a:r>
            <a:endParaRPr lang="en-US" altLang="zh-TW" sz="2000" kern="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	10	20</a:t>
            </a:r>
            <a:r>
              <a:rPr lang="en-US" altLang="zh-TW" sz="2000" kern="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kern="0" dirty="0" smtClean="0">
                <a:solidFill>
                  <a:srgbClr val="D60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	40	30</a:t>
            </a:r>
            <a:endParaRPr lang="en-US" altLang="zh-TW" sz="2000" kern="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	10	20	30</a:t>
            </a:r>
            <a:r>
              <a:rPr lang="en-US" altLang="zh-TW" sz="2000" kern="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kern="0" dirty="0" smtClean="0">
                <a:solidFill>
                  <a:srgbClr val="D60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	50</a:t>
            </a:r>
            <a:endParaRPr lang="en-US" altLang="zh-TW" sz="2000" kern="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kern="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	10	20	30	40</a:t>
            </a:r>
            <a:r>
              <a:rPr lang="en-US" altLang="zh-TW" sz="2000" kern="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kern="0" dirty="0" smtClean="0">
                <a:solidFill>
                  <a:srgbClr val="D60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en-US" altLang="zh-TW" sz="2000" kern="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program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3"/>
          <a:stretch/>
        </p:blipFill>
        <p:spPr bwMode="auto">
          <a:xfrm>
            <a:off x="1382684" y="3934517"/>
            <a:ext cx="8686800" cy="22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477192" y="5486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swap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</a:t>
            </a:r>
            <a:r>
              <a:rPr lang="en-US" altLang="zh-TW" dirty="0" smtClean="0"/>
              <a:t>sort</a:t>
            </a:r>
            <a:endParaRPr lang="zh-TW" altLang="en-US" dirty="0"/>
          </a:p>
        </p:txBody>
      </p:sp>
      <p:pic>
        <p:nvPicPr>
          <p:cNvPr id="4" name="Picture 8" descr="program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"/>
          <a:stretch/>
        </p:blipFill>
        <p:spPr>
          <a:xfrm>
            <a:off x="5430461" y="600534"/>
            <a:ext cx="4876800" cy="6124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sorted and stored in the array list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 </a:t>
            </a:r>
            <a:r>
              <a:rPr lang="en-US" altLang="zh-TW" dirty="0" smtClean="0"/>
              <a:t>(example 1.2)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56757" y="3863182"/>
            <a:ext cx="8678487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	[1]	[2]	[3]	[4]	[5]	[6]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	14	26	30	43	50	52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  right   middle   list[middle]  :   searchnum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6          3            30             &lt;         43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6          5            50             &gt;         43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4          4            43             ==        43</a:t>
            </a:r>
          </a:p>
          <a:p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6          3            30             &gt;         18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2          1            14             &lt;         18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2          2            26             &gt;         18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   -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431281" y="1600201"/>
            <a:ext cx="5638799" cy="21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(there are more integers to check) {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middle  =  (left  +  right)  / 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searchnum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list[middle])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right  =  middle  - 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(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searchnum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==  list[middle])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middle;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left   =  middle  + 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13163" y="1997908"/>
            <a:ext cx="93656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binsearch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list[],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searchnum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left,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right){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search list[0] &lt;= list[1] &lt;= … &lt;= list[n-1] for </a:t>
            </a:r>
            <a:r>
              <a:rPr lang="en-US" altLang="zh-TW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searchnum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 its position if found. Otherwise return -1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middle;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(left &lt;= right)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middle = (left + right)/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COMPARE (list[middle],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searchnum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-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left = middle +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middle;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right = middle -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-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1.3.2 </a:t>
            </a:r>
            <a:r>
              <a:rPr lang="en-US" altLang="zh-TW" dirty="0"/>
              <a:t>Recursive algorithms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direct recursion: </a:t>
            </a:r>
            <a:r>
              <a:rPr lang="en-US" altLang="zh-TW" dirty="0"/>
              <a:t>This perspective ignores the fact that functions can call themselves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indirect </a:t>
            </a:r>
            <a:r>
              <a:rPr lang="en-US" altLang="zh-TW" i="1" dirty="0" smtClean="0">
                <a:solidFill>
                  <a:srgbClr val="FF0000"/>
                </a:solidFill>
              </a:rPr>
              <a:t>recursion: </a:t>
            </a:r>
            <a:r>
              <a:rPr lang="en-US" altLang="zh-TW" dirty="0"/>
              <a:t>They may call other functions that invoke the calling function again </a:t>
            </a:r>
            <a:endParaRPr lang="en-US" altLang="zh-TW" dirty="0" smtClean="0"/>
          </a:p>
          <a:p>
            <a:pPr lvl="2"/>
            <a:r>
              <a:rPr lang="en-US" altLang="zh-TW" dirty="0"/>
              <a:t>extremely powerful</a:t>
            </a:r>
          </a:p>
          <a:p>
            <a:pPr lvl="2"/>
            <a:r>
              <a:rPr lang="en-US" altLang="zh-TW" dirty="0"/>
              <a:t>frequently allow us to express an otherwise complex process in very clear term</a:t>
            </a:r>
          </a:p>
          <a:p>
            <a:pPr lvl="2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Algorithm Specification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8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</a:t>
            </a:r>
            <a:r>
              <a:rPr lang="en-US" altLang="zh-TW" dirty="0" smtClean="0"/>
              <a:t>search (example 1.3)</a:t>
            </a:r>
            <a:endParaRPr lang="zh-TW" altLang="en-US" dirty="0"/>
          </a:p>
        </p:txBody>
      </p:sp>
      <p:pic>
        <p:nvPicPr>
          <p:cNvPr id="4" name="Picture 4" descr="program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"/>
          <a:stretch/>
        </p:blipFill>
        <p:spPr bwMode="auto">
          <a:xfrm>
            <a:off x="2695893" y="1842366"/>
            <a:ext cx="6886575" cy="471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07230" y="4522123"/>
            <a:ext cx="5478087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07229" y="5224390"/>
            <a:ext cx="5478087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Given a set of n&gt;=1 elements, print out all possible permutations of this set.</a:t>
            </a:r>
          </a:p>
          <a:p>
            <a:pPr lvl="1"/>
            <a:r>
              <a:rPr lang="en-US" altLang="zh-TW" dirty="0" smtClean="0"/>
              <a:t>For example: the set is {a, b, c}, then the set of permutation is {(a, b, c),</a:t>
            </a:r>
            <a:r>
              <a:rPr lang="en-US" altLang="zh-TW" dirty="0"/>
              <a:t> (a, </a:t>
            </a:r>
            <a:r>
              <a:rPr lang="en-US" altLang="zh-TW" dirty="0" smtClean="0"/>
              <a:t>c, b), (b, a, </a:t>
            </a:r>
            <a:r>
              <a:rPr lang="en-US" altLang="zh-TW" dirty="0"/>
              <a:t>c</a:t>
            </a:r>
            <a:r>
              <a:rPr lang="en-US" altLang="zh-TW" dirty="0" smtClean="0"/>
              <a:t>),</a:t>
            </a:r>
            <a:r>
              <a:rPr lang="en-US" altLang="zh-TW" dirty="0"/>
              <a:t> </a:t>
            </a:r>
            <a:r>
              <a:rPr lang="en-US" altLang="zh-TW" dirty="0" smtClean="0"/>
              <a:t>(b, c, a), (c, a, b), (c, </a:t>
            </a:r>
            <a:r>
              <a:rPr lang="en-US" altLang="zh-TW" dirty="0"/>
              <a:t>b, </a:t>
            </a:r>
            <a:r>
              <a:rPr lang="en-US" altLang="zh-TW" dirty="0" smtClean="0"/>
              <a:t>a)}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Idea</a:t>
            </a:r>
          </a:p>
          <a:p>
            <a:pPr lvl="1"/>
            <a:r>
              <a:rPr lang="en-US" altLang="zh-TW" dirty="0" smtClean="0"/>
              <a:t>a followed by all permutations of (b, c)</a:t>
            </a:r>
          </a:p>
          <a:p>
            <a:pPr lvl="1"/>
            <a:r>
              <a:rPr lang="en-US" altLang="zh-TW" dirty="0" smtClean="0"/>
              <a:t>b </a:t>
            </a:r>
            <a:r>
              <a:rPr lang="en-US" altLang="zh-TW" dirty="0"/>
              <a:t>followed by all permutations of </a:t>
            </a:r>
            <a:r>
              <a:rPr lang="en-US" altLang="zh-TW" dirty="0" smtClean="0"/>
              <a:t>(a, </a:t>
            </a:r>
            <a:r>
              <a:rPr lang="en-US" altLang="zh-TW" dirty="0"/>
              <a:t>c)</a:t>
            </a:r>
            <a:endParaRPr lang="zh-TW" altLang="en-US" dirty="0"/>
          </a:p>
          <a:p>
            <a:pPr lvl="1"/>
            <a:r>
              <a:rPr lang="en-US" altLang="zh-TW" dirty="0" smtClean="0"/>
              <a:t>c </a:t>
            </a:r>
            <a:r>
              <a:rPr lang="en-US" altLang="zh-TW" dirty="0"/>
              <a:t>followed by all permutations of </a:t>
            </a:r>
            <a:r>
              <a:rPr lang="en-US" altLang="zh-TW" dirty="0" smtClean="0"/>
              <a:t>(a, b)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Permutations (example 1.4)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08371" y="4422371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前面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n-1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項可被處理，則第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項也可以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622018" y="5572166"/>
                <a:ext cx="38786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b="0" i="1" dirty="0" smtClean="0">
                    <a:latin typeface="Cambria Math" panose="02040503050406030204" pitchFamily="18" charset="0"/>
                  </a:rPr>
                  <a:t>Str=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018" y="5572166"/>
                <a:ext cx="3878691" cy="553998"/>
              </a:xfrm>
              <a:prstGeom prst="rect">
                <a:avLst/>
              </a:prstGeom>
              <a:blipFill>
                <a:blip r:embed="rId2"/>
                <a:stretch>
                  <a:fillRect l="-3611" t="-15385" b="-252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1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Permutations (example 1.4)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7410" name="Picture 2" descr="Write a program to print all permutations of a given string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0" y="1826535"/>
            <a:ext cx="9580822" cy="38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264131" y="565305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/>
              <a:t>https://www.geeksforgeeks.org/write-a-c-program-to-print-all-permutations-of-a-given-string/</a:t>
            </a:r>
          </a:p>
        </p:txBody>
      </p:sp>
    </p:spTree>
    <p:extLst>
      <p:ext uri="{BB962C8B-B14F-4D97-AF65-F5344CB8AC3E}">
        <p14:creationId xmlns:p14="http://schemas.microsoft.com/office/powerpoint/2010/main" val="10595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Permutations (example 1.4)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8434" name="Picture 2" descr="Exploring Permutations, Time Complexity, Recursion, Memoization, Trees and  e | by David Mass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5" y="2031851"/>
            <a:ext cx="8439785" cy="41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1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 descr="program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7"/>
          <a:stretch/>
        </p:blipFill>
        <p:spPr bwMode="auto">
          <a:xfrm>
            <a:off x="1721191" y="1268413"/>
            <a:ext cx="6337300" cy="50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2495550" y="1484313"/>
            <a:ext cx="5183188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EED410"/>
                </a:solidFill>
                <a:latin typeface="Comic Sans MS" panose="030F0702030302020204" pitchFamily="66" charset="0"/>
              </a:rPr>
              <a:t>First,</a:t>
            </a:r>
          </a:p>
          <a:p>
            <a:r>
              <a:rPr lang="en-US" altLang="zh-TW" sz="2400" dirty="0">
                <a:solidFill>
                  <a:srgbClr val="EED410"/>
                </a:solidFill>
                <a:latin typeface="Comic Sans MS" panose="030F0702030302020204" pitchFamily="66" charset="0"/>
              </a:rPr>
              <a:t>We </a:t>
            </a:r>
            <a:r>
              <a:rPr lang="en-US" altLang="zh-TW" sz="2400" i="1" dirty="0">
                <a:solidFill>
                  <a:srgbClr val="EED410"/>
                </a:solidFill>
                <a:latin typeface="Comic Sans MS" panose="030F0702030302020204" pitchFamily="66" charset="0"/>
              </a:rPr>
              <a:t>Permutations </a:t>
            </a:r>
            <a:r>
              <a:rPr lang="en-US" altLang="zh-TW" sz="2400" dirty="0">
                <a:solidFill>
                  <a:srgbClr val="EED410"/>
                </a:solidFill>
                <a:latin typeface="Comic Sans MS" panose="030F0702030302020204" pitchFamily="66" charset="0"/>
              </a:rPr>
              <a:t>the </a:t>
            </a:r>
          </a:p>
          <a:p>
            <a:r>
              <a:rPr lang="en-US" altLang="zh-TW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char *string = “</a:t>
            </a:r>
            <a:r>
              <a:rPr lang="en-US" altLang="zh-TW" sz="2400" dirty="0" err="1">
                <a:solidFill>
                  <a:srgbClr val="CC0000"/>
                </a:solidFill>
                <a:latin typeface="Comic Sans MS" panose="030F0702030302020204" pitchFamily="66" charset="0"/>
              </a:rPr>
              <a:t>abc</a:t>
            </a:r>
            <a:r>
              <a:rPr lang="en-US" altLang="zh-TW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” ;</a:t>
            </a:r>
          </a:p>
          <a:p>
            <a:r>
              <a:rPr lang="en-US" altLang="zh-TW" sz="2400" dirty="0">
                <a:solidFill>
                  <a:srgbClr val="EED410"/>
                </a:solidFill>
                <a:latin typeface="Comic Sans MS" panose="030F0702030302020204" pitchFamily="66" charset="0"/>
              </a:rPr>
              <a:t>by call </a:t>
            </a:r>
            <a:r>
              <a:rPr lang="en-US" altLang="zh-TW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perm(string,0,2);</a:t>
            </a:r>
          </a:p>
          <a:p>
            <a:r>
              <a:rPr lang="en-US" altLang="zh-TW" sz="2400" dirty="0">
                <a:solidFill>
                  <a:srgbClr val="EED410"/>
                </a:solidFill>
                <a:latin typeface="Comic Sans MS" panose="030F0702030302020204" pitchFamily="66" charset="0"/>
              </a:rPr>
              <a:t>0 is start index </a:t>
            </a:r>
          </a:p>
          <a:p>
            <a:r>
              <a:rPr lang="en-US" altLang="zh-TW" sz="2400" dirty="0">
                <a:solidFill>
                  <a:srgbClr val="EED410"/>
                </a:solidFill>
                <a:latin typeface="Comic Sans MS" panose="030F0702030302020204" pitchFamily="66" charset="0"/>
              </a:rPr>
              <a:t>2 is end index </a:t>
            </a:r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1703389" y="220503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8328026" y="836613"/>
            <a:ext cx="2087563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main</a:t>
            </a:r>
          </a:p>
        </p:txBody>
      </p:sp>
      <p:sp>
        <p:nvSpPr>
          <p:cNvPr id="129038" name="AutoShape 14"/>
          <p:cNvSpPr>
            <a:spLocks noChangeArrowheads="1"/>
          </p:cNvSpPr>
          <p:nvPr/>
        </p:nvSpPr>
        <p:spPr bwMode="auto">
          <a:xfrm>
            <a:off x="9191626" y="1268413"/>
            <a:ext cx="360363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8328026" y="1557338"/>
            <a:ext cx="2087563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Perm ( string , 0 , 2 )</a:t>
            </a:r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I=0 J=0  N=2</a:t>
            </a:r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SWAP ( list[0],list[0], temp)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SWAP ‘a’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 dirty="0">
                <a:solidFill>
                  <a:srgbClr val="000000"/>
                </a:solidFill>
              </a:rPr>
              <a:t>‘a’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858235" y="5818988"/>
            <a:ext cx="2736850" cy="433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Call : perm ( list,1, 2)</a:t>
            </a:r>
          </a:p>
        </p:txBody>
      </p:sp>
      <p:sp>
        <p:nvSpPr>
          <p:cNvPr id="129044" name="AutoShape 20"/>
          <p:cNvSpPr>
            <a:spLocks noChangeArrowheads="1"/>
          </p:cNvSpPr>
          <p:nvPr/>
        </p:nvSpPr>
        <p:spPr bwMode="auto">
          <a:xfrm>
            <a:off x="9191626" y="1987550"/>
            <a:ext cx="360363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8328026" y="2276475"/>
            <a:ext cx="2087563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Perm ( string , 1 , 2 )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8256589" y="260350"/>
            <a:ext cx="1176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Call Stack:</a:t>
            </a:r>
          </a:p>
        </p:txBody>
      </p:sp>
      <p:sp>
        <p:nvSpPr>
          <p:cNvPr id="129047" name="AutoShape 23"/>
          <p:cNvSpPr>
            <a:spLocks noChangeArrowheads="1"/>
          </p:cNvSpPr>
          <p:nvPr/>
        </p:nvSpPr>
        <p:spPr bwMode="auto">
          <a:xfrm>
            <a:off x="1703389" y="220503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48" name="Rectangle 24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I=1 J=1  N=2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SWAP ( list[1],list[1], temp)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SWAP ‘b’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 dirty="0">
                <a:solidFill>
                  <a:srgbClr val="000000"/>
                </a:solidFill>
              </a:rPr>
              <a:t>‘b’</a:t>
            </a:r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6858235" y="5818988"/>
            <a:ext cx="2736850" cy="433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Call : perm ( list,2, 2)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9191626" y="2779713"/>
            <a:ext cx="360363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8328026" y="3068638"/>
            <a:ext cx="2087563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Perm ( string , 2 , 2 )</a:t>
            </a:r>
          </a:p>
        </p:txBody>
      </p:sp>
      <p:sp>
        <p:nvSpPr>
          <p:cNvPr id="129053" name="AutoShape 29"/>
          <p:cNvSpPr>
            <a:spLocks noChangeArrowheads="1"/>
          </p:cNvSpPr>
          <p:nvPr/>
        </p:nvSpPr>
        <p:spPr bwMode="auto">
          <a:xfrm>
            <a:off x="1703389" y="220503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5135465" y="2276475"/>
            <a:ext cx="2879725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Print The String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“abc”</a:t>
            </a:r>
          </a:p>
        </p:txBody>
      </p:sp>
      <p:sp>
        <p:nvSpPr>
          <p:cNvPr id="129060" name="Rectangle 36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I=1 J=1  N=2</a:t>
            </a:r>
          </a:p>
        </p:txBody>
      </p:sp>
      <p:sp>
        <p:nvSpPr>
          <p:cNvPr id="129061" name="Rectangle 37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SWAP ( list[1],list[1], temp)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SWAP ‘b’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 dirty="0">
                <a:solidFill>
                  <a:srgbClr val="000000"/>
                </a:solidFill>
              </a:rPr>
              <a:t>‘b’</a:t>
            </a:r>
          </a:p>
        </p:txBody>
      </p:sp>
      <p:sp>
        <p:nvSpPr>
          <p:cNvPr id="129065" name="Rectangle 41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I=1 J=2  N=2</a:t>
            </a:r>
          </a:p>
        </p:txBody>
      </p: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SWAP ( list[1],list[2], temp)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SWAP ‘b’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 dirty="0">
                <a:solidFill>
                  <a:srgbClr val="000000"/>
                </a:solidFill>
              </a:rPr>
              <a:t>‘c’</a:t>
            </a:r>
          </a:p>
        </p:txBody>
      </p:sp>
      <p:sp>
        <p:nvSpPr>
          <p:cNvPr id="129068" name="Rectangle 44"/>
          <p:cNvSpPr>
            <a:spLocks noChangeArrowheads="1"/>
          </p:cNvSpPr>
          <p:nvPr/>
        </p:nvSpPr>
        <p:spPr bwMode="auto">
          <a:xfrm>
            <a:off x="6858235" y="5818988"/>
            <a:ext cx="2736850" cy="433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Call : perm ( list,2, 2)</a:t>
            </a:r>
          </a:p>
        </p:txBody>
      </p:sp>
      <p:sp>
        <p:nvSpPr>
          <p:cNvPr id="129070" name="AutoShape 46"/>
          <p:cNvSpPr>
            <a:spLocks noChangeArrowheads="1"/>
          </p:cNvSpPr>
          <p:nvPr/>
        </p:nvSpPr>
        <p:spPr bwMode="auto">
          <a:xfrm>
            <a:off x="1992314" y="5013326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71" name="AutoShape 47"/>
          <p:cNvSpPr>
            <a:spLocks noChangeArrowheads="1"/>
          </p:cNvSpPr>
          <p:nvPr/>
        </p:nvSpPr>
        <p:spPr bwMode="auto">
          <a:xfrm>
            <a:off x="1703389" y="220503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72" name="Rectangle 48"/>
          <p:cNvSpPr>
            <a:spLocks noChangeArrowheads="1"/>
          </p:cNvSpPr>
          <p:nvPr/>
        </p:nvSpPr>
        <p:spPr bwMode="auto">
          <a:xfrm>
            <a:off x="5135465" y="2276475"/>
            <a:ext cx="2879725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Print The String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“acb”</a:t>
            </a:r>
          </a:p>
        </p:txBody>
      </p:sp>
      <p:sp>
        <p:nvSpPr>
          <p:cNvPr id="129077" name="AutoShape 53"/>
          <p:cNvSpPr>
            <a:spLocks noChangeArrowheads="1"/>
          </p:cNvSpPr>
          <p:nvPr/>
        </p:nvSpPr>
        <p:spPr bwMode="auto">
          <a:xfrm>
            <a:off x="1992314" y="5013326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79" name="Rectangle 55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I=1 J=2  N=2</a:t>
            </a:r>
          </a:p>
        </p:txBody>
      </p: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SWAP ( list[1],list[2], temp)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SWAP ‘b’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 dirty="0">
                <a:solidFill>
                  <a:srgbClr val="000000"/>
                </a:solidFill>
              </a:rPr>
              <a:t>‘c’</a:t>
            </a:r>
          </a:p>
        </p:txBody>
      </p:sp>
      <p:sp>
        <p:nvSpPr>
          <p:cNvPr id="129081" name="AutoShape 57"/>
          <p:cNvSpPr>
            <a:spLocks noChangeArrowheads="1"/>
          </p:cNvSpPr>
          <p:nvPr/>
        </p:nvSpPr>
        <p:spPr bwMode="auto">
          <a:xfrm>
            <a:off x="1992314" y="5013326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82" name="Rectangle 58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I=0 J=0  N=2</a:t>
            </a:r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SWAP ( list[0],list[0], temp)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SWAP ‘a’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 dirty="0">
                <a:solidFill>
                  <a:srgbClr val="000000"/>
                </a:solidFill>
              </a:rPr>
              <a:t>‘a’</a:t>
            </a:r>
          </a:p>
        </p:txBody>
      </p:sp>
      <p:sp>
        <p:nvSpPr>
          <p:cNvPr id="129085" name="Rectangle 61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I=0 J=1  N=2</a:t>
            </a:r>
          </a:p>
        </p:txBody>
      </p: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SWAP ( list[0],list[1], temp)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SWAP ‘a’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 dirty="0">
                <a:solidFill>
                  <a:srgbClr val="000000"/>
                </a:solidFill>
              </a:rPr>
              <a:t>‘b’</a:t>
            </a:r>
          </a:p>
        </p:txBody>
      </p:sp>
      <p:sp>
        <p:nvSpPr>
          <p:cNvPr id="129087" name="Rectangle 63"/>
          <p:cNvSpPr>
            <a:spLocks noChangeArrowheads="1"/>
          </p:cNvSpPr>
          <p:nvPr/>
        </p:nvSpPr>
        <p:spPr bwMode="auto">
          <a:xfrm>
            <a:off x="6858235" y="5818988"/>
            <a:ext cx="2736850" cy="433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Call : perm ( list,1, 2)</a:t>
            </a:r>
          </a:p>
        </p:txBody>
      </p: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I=1 J=3  N=2</a:t>
            </a:r>
          </a:p>
        </p:txBody>
      </p:sp>
      <p:sp>
        <p:nvSpPr>
          <p:cNvPr id="129089" name="AutoShape 65"/>
          <p:cNvSpPr>
            <a:spLocks noChangeArrowheads="1"/>
          </p:cNvSpPr>
          <p:nvPr/>
        </p:nvSpPr>
        <p:spPr bwMode="auto">
          <a:xfrm>
            <a:off x="1703389" y="220503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I=1 J=1  N=2</a:t>
            </a:r>
          </a:p>
        </p:txBody>
      </p:sp>
      <p:sp>
        <p:nvSpPr>
          <p:cNvPr id="129091" name="Rectangle 67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SWAP ( list[1],list[1], temp)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SWAP ‘b’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 dirty="0">
                <a:solidFill>
                  <a:srgbClr val="000000"/>
                </a:solidFill>
              </a:rPr>
              <a:t>‘b’</a:t>
            </a:r>
          </a:p>
        </p:txBody>
      </p:sp>
      <p:sp>
        <p:nvSpPr>
          <p:cNvPr id="129092" name="Rectangle 68"/>
          <p:cNvSpPr>
            <a:spLocks noChangeArrowheads="1"/>
          </p:cNvSpPr>
          <p:nvPr/>
        </p:nvSpPr>
        <p:spPr bwMode="auto">
          <a:xfrm>
            <a:off x="6858235" y="5818988"/>
            <a:ext cx="2736850" cy="433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Call : perm ( list,2, 2)</a:t>
            </a:r>
          </a:p>
        </p:txBody>
      </p:sp>
      <p:sp>
        <p:nvSpPr>
          <p:cNvPr id="129093" name="AutoShape 69"/>
          <p:cNvSpPr>
            <a:spLocks noChangeArrowheads="1"/>
          </p:cNvSpPr>
          <p:nvPr/>
        </p:nvSpPr>
        <p:spPr bwMode="auto">
          <a:xfrm>
            <a:off x="1703389" y="220503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94" name="Rectangle 70"/>
          <p:cNvSpPr>
            <a:spLocks noChangeArrowheads="1"/>
          </p:cNvSpPr>
          <p:nvPr/>
        </p:nvSpPr>
        <p:spPr bwMode="auto">
          <a:xfrm>
            <a:off x="5135465" y="2276475"/>
            <a:ext cx="2879725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Print The String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“bac”</a:t>
            </a:r>
          </a:p>
        </p:txBody>
      </p:sp>
      <p:sp>
        <p:nvSpPr>
          <p:cNvPr id="129095" name="AutoShape 71"/>
          <p:cNvSpPr>
            <a:spLocks noChangeArrowheads="1"/>
          </p:cNvSpPr>
          <p:nvPr/>
        </p:nvSpPr>
        <p:spPr bwMode="auto">
          <a:xfrm>
            <a:off x="1992314" y="5013326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096" name="Rectangle 72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I=1 J=1  N=2</a:t>
            </a:r>
          </a:p>
        </p:txBody>
      </p:sp>
      <p:sp>
        <p:nvSpPr>
          <p:cNvPr id="129097" name="Rectangle 73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SWAP ( list[1],list[1], temp)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SWAP ‘b’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 dirty="0">
                <a:solidFill>
                  <a:srgbClr val="000000"/>
                </a:solidFill>
              </a:rPr>
              <a:t>‘b’</a:t>
            </a:r>
          </a:p>
        </p:txBody>
      </p:sp>
      <p:sp>
        <p:nvSpPr>
          <p:cNvPr id="129098" name="Rectangle 74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I=1 J=2  N=2</a:t>
            </a:r>
          </a:p>
        </p:txBody>
      </p:sp>
      <p:sp>
        <p:nvSpPr>
          <p:cNvPr id="129099" name="Rectangle 75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SWAP ( list[1],list[2], temp)</a:t>
            </a:r>
          </a:p>
          <a:p>
            <a:pPr algn="ctr"/>
            <a:r>
              <a:rPr lang="en-US" altLang="zh-TW">
                <a:solidFill>
                  <a:srgbClr val="000000"/>
                </a:solidFill>
              </a:rPr>
              <a:t>SWAP ‘a’ </a:t>
            </a:r>
            <a:r>
              <a:rPr lang="en-US" altLang="zh-TW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>
                <a:solidFill>
                  <a:srgbClr val="000000"/>
                </a:solidFill>
              </a:rPr>
              <a:t>‘c’</a:t>
            </a:r>
          </a:p>
        </p:txBody>
      </p:sp>
      <p:sp>
        <p:nvSpPr>
          <p:cNvPr id="129100" name="Rectangle 76"/>
          <p:cNvSpPr>
            <a:spLocks noChangeArrowheads="1"/>
          </p:cNvSpPr>
          <p:nvPr/>
        </p:nvSpPr>
        <p:spPr bwMode="auto">
          <a:xfrm>
            <a:off x="6858235" y="5818988"/>
            <a:ext cx="2736850" cy="433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Call : perm ( list,2, 2)</a:t>
            </a:r>
          </a:p>
        </p:txBody>
      </p:sp>
      <p:sp>
        <p:nvSpPr>
          <p:cNvPr id="129101" name="AutoShape 77"/>
          <p:cNvSpPr>
            <a:spLocks noChangeArrowheads="1"/>
          </p:cNvSpPr>
          <p:nvPr/>
        </p:nvSpPr>
        <p:spPr bwMode="auto">
          <a:xfrm>
            <a:off x="1703389" y="220503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102" name="Rectangle 78"/>
          <p:cNvSpPr>
            <a:spLocks noChangeArrowheads="1"/>
          </p:cNvSpPr>
          <p:nvPr/>
        </p:nvSpPr>
        <p:spPr bwMode="auto">
          <a:xfrm>
            <a:off x="5135465" y="2276475"/>
            <a:ext cx="2879725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Print The String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“</a:t>
            </a:r>
            <a:r>
              <a:rPr lang="en-US" altLang="zh-TW" dirty="0" err="1">
                <a:solidFill>
                  <a:srgbClr val="000000"/>
                </a:solidFill>
              </a:rPr>
              <a:t>bca</a:t>
            </a:r>
            <a:r>
              <a:rPr lang="en-US" altLang="zh-TW" dirty="0">
                <a:solidFill>
                  <a:srgbClr val="000000"/>
                </a:solidFill>
              </a:rPr>
              <a:t>”</a:t>
            </a:r>
          </a:p>
        </p:txBody>
      </p:sp>
      <p:sp>
        <p:nvSpPr>
          <p:cNvPr id="129103" name="AutoShape 79"/>
          <p:cNvSpPr>
            <a:spLocks noChangeArrowheads="1"/>
          </p:cNvSpPr>
          <p:nvPr/>
        </p:nvSpPr>
        <p:spPr bwMode="auto">
          <a:xfrm>
            <a:off x="1992314" y="5013326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104" name="Rectangle 80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I=1 J=2  N=2</a:t>
            </a:r>
          </a:p>
        </p:txBody>
      </p:sp>
      <p:sp>
        <p:nvSpPr>
          <p:cNvPr id="129105" name="Rectangle 81"/>
          <p:cNvSpPr>
            <a:spLocks noChangeArrowheads="1"/>
          </p:cNvSpPr>
          <p:nvPr/>
        </p:nvSpPr>
        <p:spPr bwMode="auto">
          <a:xfrm>
            <a:off x="5798545" y="4616784"/>
            <a:ext cx="2879725" cy="86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CC0000"/>
                </a:solidFill>
              </a:rPr>
              <a:t>SWAP ( list[1],list[2], temp)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SWAP ‘a’ </a:t>
            </a:r>
            <a:r>
              <a:rPr lang="en-US" altLang="zh-TW" dirty="0">
                <a:solidFill>
                  <a:srgbClr val="000000"/>
                </a:solidFill>
                <a:sym typeface="Wingdings" panose="05000000000000000000" pitchFamily="2" charset="2"/>
              </a:rPr>
              <a:t> </a:t>
            </a:r>
            <a:r>
              <a:rPr lang="en-US" altLang="zh-TW" dirty="0">
                <a:solidFill>
                  <a:srgbClr val="000000"/>
                </a:solidFill>
              </a:rPr>
              <a:t>‘c’</a:t>
            </a:r>
          </a:p>
        </p:txBody>
      </p:sp>
      <p:sp>
        <p:nvSpPr>
          <p:cNvPr id="129106" name="Rectangle 82"/>
          <p:cNvSpPr>
            <a:spLocks noChangeArrowheads="1"/>
          </p:cNvSpPr>
          <p:nvPr/>
        </p:nvSpPr>
        <p:spPr bwMode="auto">
          <a:xfrm>
            <a:off x="2631395" y="5599076"/>
            <a:ext cx="2736850" cy="433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CC0000"/>
                </a:solidFill>
              </a:rPr>
              <a:t>I=1 J=3  N=2</a:t>
            </a:r>
          </a:p>
        </p:txBody>
      </p:sp>
      <p:sp>
        <p:nvSpPr>
          <p:cNvPr id="60" name="標題 2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</p:spPr>
        <p:txBody>
          <a:bodyPr/>
          <a:lstStyle/>
          <a:p>
            <a:r>
              <a:rPr lang="en-US" altLang="zh-TW" dirty="0" smtClean="0"/>
              <a:t>Permutations (example 1.4)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86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8.33333E-7 0.03148 " pathEditMode="relative" ptsTypes="AA">
                                      <p:cBhvr>
                                        <p:cTn id="26" dur="2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149 L -3.33333E-6 0.32547 " pathEditMode="relative" ptsTypes="AA">
                                      <p:cBhvr>
                                        <p:cTn id="30" dur="2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2547 L -3.33333E-6 0.35695 " pathEditMode="relative" ptsTypes="AA">
                                      <p:cBhvr>
                                        <p:cTn id="38" dur="2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5694 L 3.33333E-6 0.3886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8.33333E-7 0.03148 " pathEditMode="relative" ptsTypes="AA">
                                      <p:cBhvr>
                                        <p:cTn id="76" dur="20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149 L -3.33333E-6 0.32547 " pathEditMode="relative" ptsTypes="AA">
                                      <p:cBhvr>
                                        <p:cTn id="80" dur="20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2547 L -3.33333E-6 0.35695 " pathEditMode="relative" ptsTypes="AA">
                                      <p:cBhvr>
                                        <p:cTn id="88" dur="20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5694 L 3.33333E-6 0.3886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8.33333E-7 0.03148 " pathEditMode="relative" ptsTypes="AA">
                                      <p:cBhvr>
                                        <p:cTn id="126" dur="20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149 L 1.66667E-6 0.0736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7353 L 1.38889E-6 0.56647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29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29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1290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96532E-6 L 2.77778E-6 0.03144 " pathEditMode="relative" ptsTypes="AA">
                                      <p:cBhvr>
                                        <p:cTn id="170" dur="2000" fill="hold"/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0.03144 L 6.66667E-6 -0.09434 " pathEditMode="relative" ptsTypes="AA">
                                      <p:cBhvr>
                                        <p:cTn id="188" dur="2000" fill="hold"/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9 -0.08347 L -0.03159 -0.03098 " pathEditMode="relative" ptsTypes="AA">
                                      <p:cBhvr>
                                        <p:cTn id="196" dur="2000" fill="hold"/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129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129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8.33333E-7 0.03148 " pathEditMode="relative" ptsTypes="AA">
                                      <p:cBhvr>
                                        <p:cTn id="238" dur="200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149 L 1.66667E-6 0.07362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7352 L -1.66667E-6 0.56647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 tmFilter="0, 0; .2, .5; .8, .5; 1, 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3" dur="250" autoRev="1" fill="hold"/>
                                        <p:tgtEl>
                                          <p:spTgt spid="129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 tmFilter="0, 0; .2, .5; .8, .5; 1, 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6" dur="250" autoRev="1" fill="hold"/>
                                        <p:tgtEl>
                                          <p:spTgt spid="129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96532E-6 L 2.77778E-6 0.03144 " pathEditMode="relative" ptsTypes="AA">
                                      <p:cBhvr>
                                        <p:cTn id="279" dur="20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3144 L -8.33333E-7 -0.09434 " pathEditMode="relative" ptsTypes="AA">
                                      <p:cBhvr>
                                        <p:cTn id="297" dur="20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9434 L -8.33333E-7 0.15745 " pathEditMode="relative" ptsTypes="AA">
                                      <p:cBhvr>
                                        <p:cTn id="309" dur="20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 tmFilter="0, 0; .2, .5; .8, .5; 1, 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8" dur="250" autoRev="1" fill="hold"/>
                                        <p:tgtEl>
                                          <p:spTgt spid="1290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 tmFilter="0, 0; .2, .5; .8, .5; 1, 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1" dur="250" autoRev="1" fill="hold"/>
                                        <p:tgtEl>
                                          <p:spTgt spid="1290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96532E-6 L 2.77778E-6 0.03144 " pathEditMode="relative" ptsTypes="AA">
                                      <p:cBhvr>
                                        <p:cTn id="338" dur="20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0.03144 L 6.66667E-6 -0.09434 " pathEditMode="relative" ptsTypes="AA">
                                      <p:cBhvr>
                                        <p:cTn id="354" dur="20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9 -0.08347 L -0.03159 -0.03098 " pathEditMode="relative" ptsTypes="AA">
                                      <p:cBhvr>
                                        <p:cTn id="362" dur="20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1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4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8.33333E-7 0.03148 " pathEditMode="relative" rAng="0" ptsTypes="AA">
                                      <p:cBhvr>
                                        <p:cTn id="402" dur="20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149 L -3.33333E-6 0.32547 " pathEditMode="relative" ptsTypes="AA">
                                      <p:cBhvr>
                                        <p:cTn id="406" dur="20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2547 L -3.33333E-6 0.35695 " pathEditMode="relative" ptsTypes="AA">
                                      <p:cBhvr>
                                        <p:cTn id="414" dur="20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5694 L 3.33333E-6 0.38866 " pathEditMode="relative" rAng="0" ptsTypes="AA">
                                      <p:cBhvr>
                                        <p:cTn id="422" dur="20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9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4" presetClass="entr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8.33333E-7 0.03148 " pathEditMode="relative" ptsTypes="AA">
                                      <p:cBhvr>
                                        <p:cTn id="456" dur="2000" fill="hold"/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149 L 1.66667E-6 0.07362 " pathEditMode="relative" rAng="0" ptsTypes="AA">
                                      <p:cBhvr>
                                        <p:cTn id="460" dur="2000" fill="hold"/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7352 L -1.66667E-6 0.56647 " pathEditMode="relative" rAng="0" ptsTypes="AA">
                                      <p:cBhvr>
                                        <p:cTn id="472" dur="2000" fill="hold"/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 tmFilter="0, 0; .2, .5; .8, .5; 1, 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1" dur="250" autoRev="1" fill="hold"/>
                                        <p:tgtEl>
                                          <p:spTgt spid="129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2" presetID="2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 tmFilter="0, 0; .2, .5; .8, .5; 1, 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4" dur="250" autoRev="1" fill="hold"/>
                                        <p:tgtEl>
                                          <p:spTgt spid="129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 nodeType="clickPar">
                      <p:stCondLst>
                        <p:cond delay="indefinite"/>
                      </p:stCondLst>
                      <p:childTnLst>
                        <p:par>
                          <p:cTn id="4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 tmFilter="0, 0; .2, .5; .8, .5; 1, 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4" dur="250" autoRev="1" fill="hold"/>
                                        <p:tgtEl>
                                          <p:spTgt spid="1290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5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 tmFilter="0, 0; .2, .5; .8, .5; 1, 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7" dur="250" autoRev="1" fill="hold"/>
                                        <p:tgtEl>
                                          <p:spTgt spid="1290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 nodeType="clickPar">
                      <p:stCondLst>
                        <p:cond delay="indefinite"/>
                      </p:stCondLst>
                      <p:childTnLst>
                        <p:par>
                          <p:cTn id="5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96532E-6 L 2.77778E-6 0.03144 " pathEditMode="relative" ptsTypes="AA">
                                      <p:cBhvr>
                                        <p:cTn id="513" dur="2000" fill="hold"/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 nodeType="clickPar">
                      <p:stCondLst>
                        <p:cond delay="indefinite"/>
                      </p:stCondLst>
                      <p:childTnLst>
                        <p:par>
                          <p:cTn id="5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 nodeType="clickPar">
                      <p:stCondLst>
                        <p:cond delay="indefinite"/>
                      </p:stCondLst>
                      <p:childTnLst>
                        <p:par>
                          <p:cTn id="5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0.03144 L 6.66667E-6 -0.09434 " pathEditMode="relative" rAng="0" ptsTypes="AA">
                                      <p:cBhvr>
                                        <p:cTn id="525" dur="2000" fill="hold"/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 nodeType="clickPar">
                      <p:stCondLst>
                        <p:cond delay="indefinite"/>
                      </p:stCondLst>
                      <p:childTnLst>
                        <p:par>
                          <p:cTn id="5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 nodeType="clickPar">
                      <p:stCondLst>
                        <p:cond delay="indefinite"/>
                      </p:stCondLst>
                      <p:childTnLst>
                        <p:par>
                          <p:cTn id="5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 nodeType="clickPar">
                      <p:stCondLst>
                        <p:cond delay="indefinite"/>
                      </p:stCondLst>
                      <p:childTnLst>
                        <p:par>
                          <p:cTn id="5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9 -0.08347 L -0.03159 -0.03098 " pathEditMode="relative" ptsTypes="AA">
                                      <p:cBhvr>
                                        <p:cTn id="537" dur="2000" fill="hold"/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 nodeType="clickPar">
                      <p:stCondLst>
                        <p:cond delay="indefinite"/>
                      </p:stCondLst>
                      <p:childTnLst>
                        <p:par>
                          <p:cTn id="5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 nodeType="clickPar">
                      <p:stCondLst>
                        <p:cond delay="indefinite"/>
                      </p:stCondLst>
                      <p:childTnLst>
                        <p:par>
                          <p:cTn id="5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6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9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 nodeType="clickPar">
                      <p:stCondLst>
                        <p:cond delay="indefinite"/>
                      </p:stCondLst>
                      <p:childTnLst>
                        <p:par>
                          <p:cTn id="5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 nodeType="clickPar">
                      <p:stCondLst>
                        <p:cond delay="indefinite"/>
                      </p:stCondLst>
                      <p:childTnLst>
                        <p:par>
                          <p:cTn id="5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8.33333E-7 0.03148 " pathEditMode="relative" ptsTypes="AA">
                                      <p:cBhvr>
                                        <p:cTn id="571" dur="2000" fill="hold"/>
                                        <p:tgtEl>
                                          <p:spTgt spid="129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 nodeType="clickPar">
                      <p:stCondLst>
                        <p:cond delay="indefinite"/>
                      </p:stCondLst>
                      <p:childTnLst>
                        <p:par>
                          <p:cTn id="5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149 L 1.66667E-6 0.07362 " pathEditMode="relative" rAng="0" ptsTypes="AA">
                                      <p:cBhvr>
                                        <p:cTn id="575" dur="2000" fill="hold"/>
                                        <p:tgtEl>
                                          <p:spTgt spid="129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 nodeType="clickPar">
                      <p:stCondLst>
                        <p:cond delay="indefinite"/>
                      </p:stCondLst>
                      <p:childTnLst>
                        <p:par>
                          <p:cTn id="5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 nodeType="clickPar">
                      <p:stCondLst>
                        <p:cond delay="indefinite"/>
                      </p:stCondLst>
                      <p:childTnLst>
                        <p:par>
                          <p:cTn id="5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 nodeType="clickPar">
                      <p:stCondLst>
                        <p:cond delay="indefinite"/>
                      </p:stCondLst>
                      <p:childTnLst>
                        <p:par>
                          <p:cTn id="5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7352 L -1.66667E-6 0.56647 " pathEditMode="relative" rAng="0" ptsTypes="AA">
                                      <p:cBhvr>
                                        <p:cTn id="587" dur="2000" fill="hold"/>
                                        <p:tgtEl>
                                          <p:spTgt spid="129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 nodeType="clickPar">
                      <p:stCondLst>
                        <p:cond delay="indefinite"/>
                      </p:stCondLst>
                      <p:childTnLst>
                        <p:par>
                          <p:cTn id="5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 nodeType="clickPar">
                      <p:stCondLst>
                        <p:cond delay="indefinite"/>
                      </p:stCondLst>
                      <p:childTnLst>
                        <p:par>
                          <p:cTn id="5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 tmFilter="0, 0; .2, .5; .8, .5; 1, 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6" dur="250" autoRev="1" fill="hold"/>
                                        <p:tgtEl>
                                          <p:spTgt spid="129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7" presetID="26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 tmFilter="0, 0; .2, .5; .8, .5; 1, 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9" dur="250" autoRev="1" fill="hold"/>
                                        <p:tgtEl>
                                          <p:spTgt spid="129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 nodeType="clickPar">
                      <p:stCondLst>
                        <p:cond delay="indefinite"/>
                      </p:stCondLst>
                      <p:childTnLst>
                        <p:par>
                          <p:cTn id="6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 tmFilter="0, 0; .2, .5; .8, .5; 1, 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9" dur="250" autoRev="1" fill="hold"/>
                                        <p:tgtEl>
                                          <p:spTgt spid="1290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0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 tmFilter="0, 0; .2, .5; .8, .5; 1, 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2" dur="250" autoRev="1" fill="hold"/>
                                        <p:tgtEl>
                                          <p:spTgt spid="1290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 nodeType="clickPar">
                      <p:stCondLst>
                        <p:cond delay="indefinite"/>
                      </p:stCondLst>
                      <p:childTnLst>
                        <p:par>
                          <p:cTn id="6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96532E-6 L 2.77778E-6 0.03144 " pathEditMode="relative" ptsTypes="AA">
                                      <p:cBhvr>
                                        <p:cTn id="628" dur="2000" fill="hold"/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3144 L -8.33333E-7 -0.09434 " pathEditMode="relative" ptsTypes="AA">
                                      <p:cBhvr>
                                        <p:cTn id="640" dur="2000" fill="hold"/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9434 L -8.33333E-7 0.15745 " pathEditMode="relative" ptsTypes="AA">
                                      <p:cBhvr>
                                        <p:cTn id="652" dur="2000" fill="hold"/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 tmFilter="0, 0; .2, .5; .8, .5; 1, 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1" dur="250" autoRev="1" fill="hold"/>
                                        <p:tgtEl>
                                          <p:spTgt spid="1290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2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 tmFilter="0, 0; .2, .5; .8, .5; 1, 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4" dur="250" autoRev="1" fill="hold"/>
                                        <p:tgtEl>
                                          <p:spTgt spid="1290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4" grpId="0" animBg="1"/>
      <p:bldP spid="129034" grpId="1" animBg="1"/>
      <p:bldP spid="129036" grpId="0" animBg="1"/>
      <p:bldP spid="129039" grpId="0" animBg="1"/>
      <p:bldP spid="129040" grpId="0" animBg="1"/>
      <p:bldP spid="129041" grpId="0" animBg="1"/>
      <p:bldP spid="129041" grpId="1" animBg="1"/>
      <p:bldP spid="129042" grpId="0" animBg="1"/>
      <p:bldP spid="129045" grpId="0" animBg="1"/>
      <p:bldP spid="129045" grpId="1" animBg="1"/>
      <p:bldP spid="129045" grpId="2" animBg="1"/>
      <p:bldP spid="129045" grpId="3" animBg="1"/>
      <p:bldP spid="129045" grpId="4" animBg="1"/>
      <p:bldP spid="129045" grpId="5" animBg="1"/>
      <p:bldP spid="129045" grpId="6" animBg="1"/>
      <p:bldP spid="129045" grpId="7" animBg="1"/>
      <p:bldP spid="129045" grpId="8" animBg="1"/>
      <p:bldP spid="129048" grpId="0" animBg="1"/>
      <p:bldP spid="129048" grpId="1" animBg="1"/>
      <p:bldP spid="129049" grpId="0" animBg="1"/>
      <p:bldP spid="129050" grpId="0" animBg="1"/>
      <p:bldP spid="129052" grpId="0" animBg="1"/>
      <p:bldP spid="129052" grpId="1" animBg="1"/>
      <p:bldP spid="129052" grpId="2" animBg="1"/>
      <p:bldP spid="129052" grpId="3" animBg="1"/>
      <p:bldP spid="129052" grpId="4" animBg="1"/>
      <p:bldP spid="129052" grpId="5" animBg="1"/>
      <p:bldP spid="129052" grpId="6" animBg="1"/>
      <p:bldP spid="129052" grpId="7" animBg="1"/>
      <p:bldP spid="129052" grpId="8" animBg="1"/>
      <p:bldP spid="129052" grpId="9" animBg="1"/>
      <p:bldP spid="129052" grpId="10" animBg="1"/>
      <p:bldP spid="129052" grpId="11" animBg="1"/>
      <p:bldP spid="129058" grpId="0" animBg="1"/>
      <p:bldP spid="129060" grpId="0" animBg="1"/>
      <p:bldP spid="129060" grpId="1" animBg="1"/>
      <p:bldP spid="129061" grpId="0" animBg="1"/>
      <p:bldP spid="129065" grpId="0" animBg="1"/>
      <p:bldP spid="129065" grpId="1" animBg="1"/>
      <p:bldP spid="129067" grpId="0" animBg="1"/>
      <p:bldP spid="129068" grpId="0" animBg="1"/>
      <p:bldP spid="129072" grpId="0" animBg="1"/>
      <p:bldP spid="129079" grpId="0" animBg="1"/>
      <p:bldP spid="129079" grpId="1" animBg="1"/>
      <p:bldP spid="129080" grpId="0" animBg="1"/>
      <p:bldP spid="129082" grpId="0" animBg="1"/>
      <p:bldP spid="129082" grpId="1" animBg="1"/>
      <p:bldP spid="129084" grpId="0" animBg="1"/>
      <p:bldP spid="129085" grpId="0" animBg="1"/>
      <p:bldP spid="129085" grpId="1" animBg="1"/>
      <p:bldP spid="129086" grpId="0" animBg="1"/>
      <p:bldP spid="129087" grpId="0" animBg="1"/>
      <p:bldP spid="129088" grpId="0" animBg="1"/>
      <p:bldP spid="129088" grpId="1" animBg="1"/>
      <p:bldP spid="129090" grpId="0" animBg="1"/>
      <p:bldP spid="129090" grpId="1" animBg="1"/>
      <p:bldP spid="129091" grpId="0" animBg="1"/>
      <p:bldP spid="129092" grpId="0" animBg="1"/>
      <p:bldP spid="129094" grpId="0" animBg="1"/>
      <p:bldP spid="129096" grpId="0" animBg="1"/>
      <p:bldP spid="129096" grpId="1" animBg="1"/>
      <p:bldP spid="129097" grpId="0" animBg="1"/>
      <p:bldP spid="129098" grpId="0" animBg="1"/>
      <p:bldP spid="129098" grpId="1" animBg="1"/>
      <p:bldP spid="129099" grpId="0" animBg="1"/>
      <p:bldP spid="129100" grpId="0" animBg="1"/>
      <p:bldP spid="129102" grpId="0" animBg="1"/>
      <p:bldP spid="129104" grpId="0" animBg="1"/>
      <p:bldP spid="129104" grpId="1" animBg="1"/>
      <p:bldP spid="129105" grpId="0" animBg="1"/>
      <p:bldP spid="129106" grpId="0" animBg="1"/>
      <p:bldP spid="12910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1.1 Overview</a:t>
            </a:r>
            <a:r>
              <a:rPr lang="en-US" altLang="zh-TW" dirty="0"/>
              <a:t>: System Life </a:t>
            </a:r>
            <a:r>
              <a:rPr lang="en-US" altLang="zh-TW" dirty="0" smtClean="0"/>
              <a:t>Cycle</a:t>
            </a:r>
          </a:p>
          <a:p>
            <a:pPr marL="0" indent="0">
              <a:buNone/>
            </a:pPr>
            <a:r>
              <a:rPr lang="en-US" altLang="zh-TW" dirty="0" smtClean="0"/>
              <a:t>1.2 Pointers and Dynamic Memory Allocation (option)</a:t>
            </a:r>
          </a:p>
          <a:p>
            <a:pPr marL="0" indent="0">
              <a:buNone/>
            </a:pPr>
            <a:r>
              <a:rPr lang="en-US" altLang="zh-TW" dirty="0" smtClean="0"/>
              <a:t>1.3 Algorithm Specification</a:t>
            </a:r>
          </a:p>
          <a:p>
            <a:pPr marL="0" indent="0">
              <a:buNone/>
            </a:pPr>
            <a:r>
              <a:rPr lang="en-US" altLang="zh-TW" dirty="0" smtClean="0"/>
              <a:t>1.4 Data </a:t>
            </a:r>
            <a:r>
              <a:rPr lang="en-US" altLang="zh-TW" dirty="0"/>
              <a:t>Abstraction</a:t>
            </a:r>
          </a:p>
          <a:p>
            <a:pPr marL="0" indent="0">
              <a:buNone/>
            </a:pPr>
            <a:r>
              <a:rPr lang="en-US" altLang="zh-TW" dirty="0" smtClean="0"/>
              <a:t>1.5 Performance Analysis</a:t>
            </a:r>
          </a:p>
          <a:p>
            <a:pPr marL="0" indent="0">
              <a:buNone/>
            </a:pPr>
            <a:r>
              <a:rPr lang="en-US" altLang="zh-TW" dirty="0" smtClean="0"/>
              <a:t>1.6 Performance Measurement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Chapter 1 Basic 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1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 descr="progra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7" y="1749859"/>
            <a:ext cx="6577012" cy="47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8435976" y="188914"/>
            <a:ext cx="2232025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200" dirty="0">
                <a:latin typeface="Lucida Console" panose="020B0609040504020204" pitchFamily="49" charset="0"/>
              </a:rPr>
              <a:t>lv0 perm: </a:t>
            </a:r>
            <a:r>
              <a:rPr lang="en-US" altLang="zh-TW" sz="1200" dirty="0" err="1"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latin typeface="Lucida Console" panose="020B0609040504020204" pitchFamily="49" charset="0"/>
              </a:rPr>
              <a:t>=0, n=2 </a:t>
            </a:r>
            <a:r>
              <a:rPr lang="en-US" altLang="zh-TW" sz="1200" dirty="0" err="1">
                <a:latin typeface="Lucida Console" panose="020B0609040504020204" pitchFamily="49" charset="0"/>
              </a:rPr>
              <a:t>abc</a:t>
            </a:r>
            <a:endParaRPr lang="en-US" altLang="zh-TW" sz="1200" dirty="0"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latin typeface="Lucida Console" panose="020B0609040504020204" pitchFamily="49" charset="0"/>
              </a:rPr>
              <a:t>lv0 SWAP: </a:t>
            </a:r>
            <a:r>
              <a:rPr lang="en-US" altLang="zh-TW" sz="1200" dirty="0" err="1"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latin typeface="Lucida Console" panose="020B0609040504020204" pitchFamily="49" charset="0"/>
              </a:rPr>
              <a:t>=0, j=0 </a:t>
            </a:r>
            <a:r>
              <a:rPr lang="en-US" altLang="zh-TW" sz="1200" u="sng" dirty="0" err="1">
                <a:latin typeface="Lucida Console" panose="020B0609040504020204" pitchFamily="49" charset="0"/>
              </a:rPr>
              <a:t>a</a:t>
            </a:r>
            <a:r>
              <a:rPr lang="en-US" altLang="zh-TW" sz="1200" dirty="0" err="1">
                <a:latin typeface="Lucida Console" panose="020B0609040504020204" pitchFamily="49" charset="0"/>
              </a:rPr>
              <a:t>bc</a:t>
            </a:r>
            <a:endParaRPr lang="en-US" altLang="zh-TW" sz="1200" dirty="0"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perm: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n=2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abc</a:t>
            </a:r>
            <a:endParaRPr lang="en-US" altLang="zh-TW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j=1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200" u="sng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endParaRPr lang="en-US" altLang="zh-TW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lv2 perm: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=2, n=2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abc</a:t>
            </a:r>
            <a:endParaRPr lang="en-US" altLang="zh-TW" sz="1200" dirty="0">
              <a:solidFill>
                <a:srgbClr val="CC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print: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abc</a:t>
            </a:r>
            <a:endParaRPr lang="en-US" altLang="zh-TW" sz="1200" dirty="0">
              <a:solidFill>
                <a:srgbClr val="CC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j=1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200" u="sng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endParaRPr lang="en-US" altLang="zh-TW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j=2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200" u="sng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bc</a:t>
            </a:r>
            <a:endParaRPr lang="en-US" altLang="zh-TW" sz="1200" u="sng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lv2 perm: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=2, n=2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acb</a:t>
            </a:r>
            <a:endParaRPr lang="en-US" altLang="zh-TW" sz="1200" dirty="0">
              <a:solidFill>
                <a:srgbClr val="CC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print: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acb</a:t>
            </a:r>
            <a:endParaRPr lang="en-US" altLang="zh-TW" sz="1200" dirty="0">
              <a:solidFill>
                <a:srgbClr val="CC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j=2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200" u="sng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cb</a:t>
            </a:r>
            <a:endParaRPr lang="en-US" altLang="zh-TW" sz="1200" u="sng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latin typeface="Lucida Console" panose="020B0609040504020204" pitchFamily="49" charset="0"/>
              </a:rPr>
              <a:t>lv0 SWAP: </a:t>
            </a:r>
            <a:r>
              <a:rPr lang="en-US" altLang="zh-TW" sz="1200" dirty="0" err="1"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latin typeface="Lucida Console" panose="020B0609040504020204" pitchFamily="49" charset="0"/>
              </a:rPr>
              <a:t>=0, j=0 </a:t>
            </a:r>
            <a:r>
              <a:rPr lang="en-US" altLang="zh-TW" sz="1200" u="sng" dirty="0" err="1">
                <a:latin typeface="Lucida Console" panose="020B0609040504020204" pitchFamily="49" charset="0"/>
              </a:rPr>
              <a:t>a</a:t>
            </a:r>
            <a:r>
              <a:rPr lang="en-US" altLang="zh-TW" sz="1200" dirty="0" err="1">
                <a:latin typeface="Lucida Console" panose="020B0609040504020204" pitchFamily="49" charset="0"/>
              </a:rPr>
              <a:t>bc</a:t>
            </a:r>
            <a:endParaRPr lang="en-US" altLang="zh-TW" sz="1200" dirty="0"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latin typeface="Lucida Console" panose="020B0609040504020204" pitchFamily="49" charset="0"/>
              </a:rPr>
              <a:t>lv0 SWAP: </a:t>
            </a:r>
            <a:r>
              <a:rPr lang="en-US" altLang="zh-TW" sz="1200" dirty="0" err="1"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latin typeface="Lucida Console" panose="020B0609040504020204" pitchFamily="49" charset="0"/>
              </a:rPr>
              <a:t>=0, j=1 </a:t>
            </a:r>
            <a:r>
              <a:rPr lang="en-US" altLang="zh-TW" sz="1200" u="sng" dirty="0" err="1">
                <a:latin typeface="Lucida Console" panose="020B0609040504020204" pitchFamily="49" charset="0"/>
              </a:rPr>
              <a:t>ab</a:t>
            </a:r>
            <a:r>
              <a:rPr lang="en-US" altLang="zh-TW" sz="1200" dirty="0" err="1">
                <a:latin typeface="Lucida Console" panose="020B0609040504020204" pitchFamily="49" charset="0"/>
              </a:rPr>
              <a:t>c</a:t>
            </a:r>
            <a:endParaRPr lang="en-US" altLang="zh-TW" sz="1200" dirty="0"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perm: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n=2 bac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j=1 b</a:t>
            </a:r>
            <a:r>
              <a:rPr lang="en-US" altLang="zh-TW" sz="1200" u="sng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lv2 perm: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=2, n=2 bac</a:t>
            </a: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print: bac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j=1 b</a:t>
            </a:r>
            <a:r>
              <a:rPr lang="en-US" altLang="zh-TW" sz="1200" u="sng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j=2 b</a:t>
            </a:r>
            <a:r>
              <a:rPr lang="en-US" altLang="zh-TW" sz="1200" u="sng" dirty="0">
                <a:solidFill>
                  <a:srgbClr val="00B050"/>
                </a:solidFill>
                <a:latin typeface="Lucida Console" panose="020B0609040504020204" pitchFamily="49" charset="0"/>
              </a:rPr>
              <a:t>ac</a:t>
            </a: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lv2 perm: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=2, n=2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bca</a:t>
            </a:r>
            <a:endParaRPr lang="en-US" altLang="zh-TW" sz="1200" dirty="0">
              <a:solidFill>
                <a:srgbClr val="CC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print: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bca</a:t>
            </a:r>
            <a:endParaRPr lang="en-US" altLang="zh-TW" sz="1200" dirty="0">
              <a:solidFill>
                <a:srgbClr val="CC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j=2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1200" u="sng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</a:t>
            </a:r>
            <a:endParaRPr lang="en-US" altLang="zh-TW" sz="1200" u="sng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latin typeface="Lucida Console" panose="020B0609040504020204" pitchFamily="49" charset="0"/>
              </a:rPr>
              <a:t>lv0 SWAP: </a:t>
            </a:r>
            <a:r>
              <a:rPr lang="en-US" altLang="zh-TW" sz="1200" dirty="0" err="1"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latin typeface="Lucida Console" panose="020B0609040504020204" pitchFamily="49" charset="0"/>
              </a:rPr>
              <a:t>=0, j=1 </a:t>
            </a:r>
            <a:r>
              <a:rPr lang="en-US" altLang="zh-TW" sz="1200" u="sng" dirty="0">
                <a:latin typeface="Lucida Console" panose="020B0609040504020204" pitchFamily="49" charset="0"/>
              </a:rPr>
              <a:t>ba</a:t>
            </a:r>
            <a:r>
              <a:rPr lang="en-US" altLang="zh-TW" sz="1200" dirty="0">
                <a:latin typeface="Lucida Console" panose="020B0609040504020204" pitchFamily="49" charset="0"/>
              </a:rPr>
              <a:t>c</a:t>
            </a:r>
          </a:p>
          <a:p>
            <a:r>
              <a:rPr lang="en-US" altLang="zh-TW" sz="1200" dirty="0">
                <a:latin typeface="Lucida Console" panose="020B0609040504020204" pitchFamily="49" charset="0"/>
              </a:rPr>
              <a:t>lv0 SWAP: </a:t>
            </a:r>
            <a:r>
              <a:rPr lang="en-US" altLang="zh-TW" sz="1200" dirty="0" err="1"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latin typeface="Lucida Console" panose="020B0609040504020204" pitchFamily="49" charset="0"/>
              </a:rPr>
              <a:t>=0, j=2 </a:t>
            </a:r>
            <a:r>
              <a:rPr lang="en-US" altLang="zh-TW" sz="1200" u="sng" dirty="0" err="1">
                <a:latin typeface="Lucida Console" panose="020B0609040504020204" pitchFamily="49" charset="0"/>
              </a:rPr>
              <a:t>a</a:t>
            </a:r>
            <a:r>
              <a:rPr lang="en-US" altLang="zh-TW" sz="1200" dirty="0" err="1">
                <a:latin typeface="Lucida Console" panose="020B0609040504020204" pitchFamily="49" charset="0"/>
              </a:rPr>
              <a:t>b</a:t>
            </a:r>
            <a:r>
              <a:rPr lang="en-US" altLang="zh-TW" sz="1200" u="sng" dirty="0" err="1">
                <a:latin typeface="Lucida Console" panose="020B0609040504020204" pitchFamily="49" charset="0"/>
              </a:rPr>
              <a:t>c</a:t>
            </a:r>
            <a:endParaRPr lang="en-US" altLang="zh-TW" sz="1200" u="sng" dirty="0"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perm: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n=2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cba</a:t>
            </a:r>
            <a:endParaRPr lang="en-US" altLang="zh-TW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j=1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1200" u="sng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endParaRPr lang="en-US" altLang="zh-TW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lv2 perm: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=2, n=2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cba</a:t>
            </a:r>
            <a:endParaRPr lang="en-US" altLang="zh-TW" sz="1200" dirty="0">
              <a:solidFill>
                <a:srgbClr val="CC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print: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cba</a:t>
            </a:r>
            <a:endParaRPr lang="en-US" altLang="zh-TW" sz="1200" dirty="0">
              <a:solidFill>
                <a:srgbClr val="CC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j=1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1200" u="sng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endParaRPr lang="en-US" altLang="zh-TW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j=2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1200" u="sng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ba</a:t>
            </a:r>
            <a:endParaRPr lang="en-US" altLang="zh-TW" sz="1200" u="sng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lv2 perm: </a:t>
            </a:r>
            <a:r>
              <a:rPr lang="en-US" altLang="zh-TW" sz="12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=2, n=2 cab</a:t>
            </a:r>
          </a:p>
          <a:p>
            <a:r>
              <a:rPr lang="en-US" altLang="zh-TW" sz="1200" dirty="0">
                <a:solidFill>
                  <a:srgbClr val="CC0000"/>
                </a:solidFill>
                <a:latin typeface="Lucida Console" panose="020B0609040504020204" pitchFamily="49" charset="0"/>
              </a:rPr>
              <a:t>print: cab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lv1 SWAP: </a:t>
            </a:r>
            <a:r>
              <a:rPr lang="en-US" altLang="zh-TW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=1, j=2 c</a:t>
            </a:r>
            <a:r>
              <a:rPr lang="en-US" altLang="zh-TW" sz="1200" u="sng" dirty="0">
                <a:solidFill>
                  <a:srgbClr val="00B050"/>
                </a:solidFill>
                <a:latin typeface="Lucida Console" panose="020B0609040504020204" pitchFamily="49" charset="0"/>
              </a:rPr>
              <a:t>ab</a:t>
            </a:r>
          </a:p>
          <a:p>
            <a:r>
              <a:rPr lang="en-US" altLang="zh-TW" sz="1200" dirty="0">
                <a:latin typeface="Lucida Console" panose="020B0609040504020204" pitchFamily="49" charset="0"/>
              </a:rPr>
              <a:t>lv0 SWAP: </a:t>
            </a:r>
            <a:r>
              <a:rPr lang="en-US" altLang="zh-TW" sz="1200" dirty="0" err="1">
                <a:latin typeface="Lucida Console" panose="020B0609040504020204" pitchFamily="49" charset="0"/>
              </a:rPr>
              <a:t>i</a:t>
            </a:r>
            <a:r>
              <a:rPr lang="en-US" altLang="zh-TW" sz="1200" dirty="0">
                <a:latin typeface="Lucida Console" panose="020B0609040504020204" pitchFamily="49" charset="0"/>
              </a:rPr>
              <a:t>=0, j=2 </a:t>
            </a:r>
            <a:r>
              <a:rPr lang="en-US" altLang="zh-TW" sz="1200" u="sng" dirty="0" err="1">
                <a:latin typeface="Lucida Console" panose="020B0609040504020204" pitchFamily="49" charset="0"/>
              </a:rPr>
              <a:t>c</a:t>
            </a:r>
            <a:r>
              <a:rPr lang="en-US" altLang="zh-TW" sz="1200" dirty="0" err="1">
                <a:latin typeface="Lucida Console" panose="020B0609040504020204" pitchFamily="49" charset="0"/>
              </a:rPr>
              <a:t>b</a:t>
            </a:r>
            <a:r>
              <a:rPr lang="en-US" altLang="zh-TW" sz="1200" u="sng" dirty="0" err="1">
                <a:latin typeface="Lucida Console" panose="020B0609040504020204" pitchFamily="49" charset="0"/>
              </a:rPr>
              <a:t>a</a:t>
            </a:r>
            <a:endParaRPr lang="zh-TW" altLang="en-US" sz="1200" u="sng" dirty="0">
              <a:latin typeface="Lucida Console" panose="020B0609040504020204" pitchFamily="49" charset="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lang="zh-TW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zh-TW"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TW" kern="0" dirty="0" smtClean="0"/>
              <a:t>Permutations (example 1.4)</a:t>
            </a:r>
            <a:endParaRPr lang="en-US" altLang="en-US" kern="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Abstraction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9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Type</a:t>
            </a:r>
            <a:br>
              <a:rPr lang="en-US" altLang="zh-TW" dirty="0"/>
            </a:br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</a:rPr>
              <a:t>data type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collection of </a:t>
            </a:r>
            <a:r>
              <a:rPr lang="en-US" altLang="zh-TW" i="1" dirty="0">
                <a:solidFill>
                  <a:srgbClr val="FF0000"/>
                </a:solidFill>
              </a:rPr>
              <a:t>objects</a:t>
            </a:r>
            <a:r>
              <a:rPr lang="en-US" altLang="zh-TW" dirty="0"/>
              <a:t> and a set of </a:t>
            </a:r>
            <a:r>
              <a:rPr lang="en-US" altLang="zh-TW" i="1" dirty="0">
                <a:solidFill>
                  <a:srgbClr val="FF0000"/>
                </a:solidFill>
              </a:rPr>
              <a:t>operations</a:t>
            </a:r>
            <a:r>
              <a:rPr lang="en-US" altLang="zh-TW" dirty="0"/>
              <a:t> that act on those objects.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For example, the data type </a:t>
            </a:r>
            <a:r>
              <a:rPr lang="en-US" altLang="zh-TW" dirty="0" err="1">
                <a:solidFill>
                  <a:schemeClr val="tx1"/>
                </a:solidFill>
              </a:rPr>
              <a:t>int</a:t>
            </a:r>
            <a:r>
              <a:rPr lang="en-US" altLang="zh-TW" dirty="0">
                <a:solidFill>
                  <a:schemeClr val="tx1"/>
                </a:solidFill>
              </a:rPr>
              <a:t> consists of the objects {0, +1, -1, +2, -2, …, INT_MAX, INT_MIN} and the operations +, -, *, /, and %.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The data types of C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The basic data types: char, </a:t>
            </a:r>
            <a:r>
              <a:rPr lang="en-US" altLang="zh-TW" dirty="0" err="1">
                <a:solidFill>
                  <a:schemeClr val="tx1"/>
                </a:solidFill>
              </a:rPr>
              <a:t>int</a:t>
            </a:r>
            <a:r>
              <a:rPr lang="en-US" altLang="zh-TW" dirty="0">
                <a:solidFill>
                  <a:schemeClr val="tx1"/>
                </a:solidFill>
              </a:rPr>
              <a:t>, float and double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The group data types: array and </a:t>
            </a:r>
            <a:r>
              <a:rPr lang="en-US" altLang="zh-TW" dirty="0" err="1">
                <a:solidFill>
                  <a:schemeClr val="tx1"/>
                </a:solidFill>
              </a:rPr>
              <a:t>struct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The pointer data type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The user-defined types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Abstraction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7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Abstract Data Type</a:t>
            </a:r>
          </a:p>
          <a:p>
            <a:pPr lvl="1"/>
            <a:r>
              <a:rPr lang="en-US" altLang="zh-TW" dirty="0"/>
              <a:t>An </a:t>
            </a:r>
            <a:r>
              <a:rPr lang="en-US" altLang="zh-TW" i="1" dirty="0">
                <a:solidFill>
                  <a:srgbClr val="FF0000"/>
                </a:solidFill>
              </a:rPr>
              <a:t>abstract data type(ADT)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data type </a:t>
            </a:r>
            <a:r>
              <a:rPr lang="en-US" altLang="zh-TW" dirty="0" smtClean="0"/>
              <a:t>that </a:t>
            </a:r>
            <a:r>
              <a:rPr lang="en-US" altLang="zh-TW" dirty="0"/>
              <a:t>is organized in such a way that </a:t>
            </a:r>
            <a:br>
              <a:rPr lang="en-US" altLang="zh-TW" dirty="0"/>
            </a:br>
            <a:r>
              <a:rPr lang="en-US" altLang="zh-TW" dirty="0">
                <a:solidFill>
                  <a:srgbClr val="7030A0"/>
                </a:solidFill>
              </a:rPr>
              <a:t>the specification of the objects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7030A0"/>
                </a:solidFill>
              </a:rPr>
              <a:t>the </a:t>
            </a:r>
            <a:r>
              <a:rPr lang="en-US" altLang="zh-TW" dirty="0">
                <a:solidFill>
                  <a:srgbClr val="7030A0"/>
                </a:solidFill>
              </a:rPr>
              <a:t>operations on the objects </a:t>
            </a:r>
            <a:r>
              <a:rPr lang="en-US" altLang="zh-TW" dirty="0"/>
              <a:t>is separated </a:t>
            </a:r>
            <a:r>
              <a:rPr lang="en-US" altLang="zh-TW" dirty="0">
                <a:solidFill>
                  <a:schemeClr val="tx1"/>
                </a:solidFill>
              </a:rPr>
              <a:t>from </a:t>
            </a:r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>
                <a:solidFill>
                  <a:schemeClr val="tx1"/>
                </a:solidFill>
              </a:rPr>
              <a:t>representation of the objects and </a:t>
            </a:r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>
                <a:solidFill>
                  <a:schemeClr val="tx1"/>
                </a:solidFill>
              </a:rPr>
              <a:t>implementation of the operations.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r>
              <a:rPr lang="en-US" altLang="zh-TW" dirty="0"/>
              <a:t>We know what is does, but not necessarily how it will do it.</a:t>
            </a:r>
            <a:endParaRPr lang="zh-TW" altLang="en-US" dirty="0"/>
          </a:p>
          <a:p>
            <a:pPr lvl="1"/>
            <a:r>
              <a:rPr lang="en-US" altLang="zh-TW" dirty="0" smtClean="0"/>
              <a:t>For example:</a:t>
            </a:r>
          </a:p>
          <a:p>
            <a:pPr lvl="2"/>
            <a:r>
              <a:rPr lang="en-US" altLang="zh-TW" dirty="0" smtClean="0"/>
              <a:t>Ada programming language (package)</a:t>
            </a:r>
          </a:p>
          <a:p>
            <a:pPr lvl="2"/>
            <a:r>
              <a:rPr lang="en-US" altLang="zh-TW" dirty="0" smtClean="0"/>
              <a:t>C++ programming language (class)</a:t>
            </a:r>
          </a:p>
          <a:p>
            <a:pPr lvl="1"/>
            <a:r>
              <a:rPr lang="en-US" altLang="zh-TW" dirty="0"/>
              <a:t>ADTs are often implemented as modules: the module's interface declares procedures that correspond to the ADT operations, sometimes with comments that describe the constraints.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Abstraction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Specification vs. Implementation</a:t>
            </a:r>
          </a:p>
          <a:p>
            <a:pPr lvl="1"/>
            <a:r>
              <a:rPr lang="en-US" altLang="zh-TW" dirty="0"/>
              <a:t>An ADT is implementation independent</a:t>
            </a:r>
          </a:p>
          <a:p>
            <a:pPr lvl="1"/>
            <a:r>
              <a:rPr lang="en-US" altLang="zh-TW" dirty="0"/>
              <a:t>Operation specification</a:t>
            </a:r>
          </a:p>
          <a:p>
            <a:pPr lvl="2"/>
            <a:r>
              <a:rPr lang="en-US" altLang="zh-TW" dirty="0"/>
              <a:t>function name</a:t>
            </a:r>
          </a:p>
          <a:p>
            <a:pPr lvl="2"/>
            <a:r>
              <a:rPr lang="en-US" altLang="zh-TW" dirty="0"/>
              <a:t>the types of arguments</a:t>
            </a:r>
          </a:p>
          <a:p>
            <a:pPr lvl="2"/>
            <a:r>
              <a:rPr lang="en-US" altLang="zh-TW" dirty="0"/>
              <a:t>the type of the results</a:t>
            </a:r>
          </a:p>
          <a:p>
            <a:pPr lvl="1"/>
            <a:r>
              <a:rPr lang="en-US" altLang="zh-TW" dirty="0"/>
              <a:t>The functions of a data type can be classify into several categories:</a:t>
            </a:r>
          </a:p>
          <a:p>
            <a:pPr lvl="2"/>
            <a:r>
              <a:rPr lang="en-US" altLang="zh-TW" dirty="0"/>
              <a:t>creator / constructor</a:t>
            </a:r>
          </a:p>
          <a:p>
            <a:pPr lvl="2"/>
            <a:r>
              <a:rPr lang="en-US" altLang="zh-TW" dirty="0"/>
              <a:t>transformers</a:t>
            </a:r>
          </a:p>
          <a:p>
            <a:pPr lvl="2"/>
            <a:r>
              <a:rPr lang="en-US" altLang="zh-TW" dirty="0"/>
              <a:t>observers / reporters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Abstraction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69" y="207818"/>
            <a:ext cx="5326231" cy="33992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4571" y="3543234"/>
            <a:ext cx="42838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/>
              <a:t>https://developers.google.com/chart/interactive/docs/gallery/barchart#configuration-options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7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Abstract data type </a:t>
            </a:r>
            <a:r>
              <a:rPr lang="en-US" altLang="zh-TW" dirty="0" err="1"/>
              <a:t>Natural_Number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Abstraction</a:t>
            </a:r>
            <a:endParaRPr lang="zh-TW" altLang="en-US" dirty="0"/>
          </a:p>
        </p:txBody>
      </p:sp>
      <p:pic>
        <p:nvPicPr>
          <p:cNvPr id="4" name="Picture 4" descr="structure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4"/>
          <a:stretch/>
        </p:blipFill>
        <p:spPr bwMode="auto">
          <a:xfrm>
            <a:off x="2602316" y="2069869"/>
            <a:ext cx="6987367" cy="478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68104" y="6293644"/>
            <a:ext cx="179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::= is defined as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4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Criteria</a:t>
            </a:r>
          </a:p>
          <a:p>
            <a:pPr lvl="1"/>
            <a:r>
              <a:rPr lang="en-US" altLang="zh-TW" dirty="0"/>
              <a:t>Is it correct?</a:t>
            </a:r>
          </a:p>
          <a:p>
            <a:pPr lvl="1"/>
            <a:r>
              <a:rPr lang="en-US" altLang="zh-TW" dirty="0"/>
              <a:t>Is it readable?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/>
              <a:t>Performance Analysis </a:t>
            </a:r>
            <a:r>
              <a:rPr lang="en-US" altLang="zh-TW" dirty="0">
                <a:solidFill>
                  <a:srgbClr val="FF0000"/>
                </a:solidFill>
              </a:rPr>
              <a:t>(machine independent)</a:t>
            </a:r>
          </a:p>
          <a:p>
            <a:pPr lvl="1"/>
            <a:r>
              <a:rPr lang="en-US" altLang="zh-TW" dirty="0"/>
              <a:t>space complexity: </a:t>
            </a:r>
            <a:r>
              <a:rPr lang="en-US" altLang="zh-TW" dirty="0" smtClean="0"/>
              <a:t>memory space </a:t>
            </a:r>
            <a:r>
              <a:rPr lang="en-US" altLang="zh-TW" dirty="0"/>
              <a:t>requirement</a:t>
            </a:r>
          </a:p>
          <a:p>
            <a:pPr lvl="1"/>
            <a:r>
              <a:rPr lang="en-US" altLang="zh-TW" dirty="0"/>
              <a:t>time complexity: computing time</a:t>
            </a:r>
          </a:p>
          <a:p>
            <a:r>
              <a:rPr lang="en-US" altLang="zh-TW" dirty="0"/>
              <a:t>Performance Measurement </a:t>
            </a:r>
            <a:r>
              <a:rPr lang="en-US" altLang="zh-TW" dirty="0">
                <a:solidFill>
                  <a:srgbClr val="FF0000"/>
                </a:solidFill>
              </a:rPr>
              <a:t>(machine dependent)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0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1.5.1 Space </a:t>
            </a:r>
            <a:r>
              <a:rPr lang="en-US" altLang="zh-TW" dirty="0" smtClean="0"/>
              <a:t>Complexity</a:t>
            </a:r>
          </a:p>
          <a:p>
            <a:pPr marL="0" indent="0">
              <a:buNone/>
            </a:pPr>
            <a:r>
              <a:rPr lang="en-US" altLang="zh-TW" i="1" dirty="0"/>
              <a:t>	</a:t>
            </a:r>
            <a:r>
              <a:rPr lang="en-US" altLang="zh-TW" i="1" dirty="0" smtClean="0"/>
              <a:t>	S(P</a:t>
            </a:r>
            <a:r>
              <a:rPr lang="en-US" altLang="zh-TW" i="1" dirty="0"/>
              <a:t>)=C+S</a:t>
            </a:r>
            <a:r>
              <a:rPr lang="en-US" altLang="zh-TW" i="1" baseline="-25000" dirty="0"/>
              <a:t>P</a:t>
            </a:r>
            <a:r>
              <a:rPr lang="en-US" altLang="zh-TW" i="1" dirty="0"/>
              <a:t>(I)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dirty="0"/>
              <a:t>Fixed Space Requirements (</a:t>
            </a:r>
            <a:r>
              <a:rPr lang="en-US" altLang="zh-TW" i="1" dirty="0"/>
              <a:t>C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>
                <a:solidFill>
                  <a:srgbClr val="CC3300"/>
                </a:solidFill>
              </a:rPr>
              <a:t>Independent of the characteristics </a:t>
            </a:r>
            <a:br>
              <a:rPr lang="en-US" altLang="zh-TW" dirty="0">
                <a:solidFill>
                  <a:srgbClr val="CC3300"/>
                </a:solidFill>
              </a:rPr>
            </a:br>
            <a:r>
              <a:rPr lang="en-US" altLang="zh-TW" dirty="0">
                <a:solidFill>
                  <a:srgbClr val="CC3300"/>
                </a:solidFill>
              </a:rPr>
              <a:t>of the inputs and outputs</a:t>
            </a:r>
            <a:endParaRPr lang="en-US" altLang="zh-TW" dirty="0"/>
          </a:p>
          <a:p>
            <a:pPr marL="1371600" lvl="2" indent="-457200">
              <a:lnSpc>
                <a:spcPct val="90000"/>
              </a:lnSpc>
            </a:pPr>
            <a:r>
              <a:rPr lang="en-US" altLang="zh-TW" dirty="0"/>
              <a:t>instruction space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 dirty="0"/>
              <a:t>space for simple variables, fixed-size structured variable, constants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dirty="0"/>
              <a:t>Variable Space Requirements (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P</a:t>
            </a:r>
            <a:r>
              <a:rPr lang="en-US" altLang="zh-TW" i="1" dirty="0"/>
              <a:t>(I)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>
                <a:solidFill>
                  <a:srgbClr val="CC3300"/>
                </a:solidFill>
              </a:rPr>
              <a:t>depend on the instance </a:t>
            </a:r>
            <a:r>
              <a:rPr lang="en-US" altLang="zh-TW" dirty="0" smtClean="0">
                <a:solidFill>
                  <a:srgbClr val="CC3300"/>
                </a:solidFill>
              </a:rPr>
              <a:t>characteristic </a:t>
            </a:r>
            <a:r>
              <a:rPr lang="en-US" altLang="zh-TW" i="1" dirty="0" smtClean="0">
                <a:solidFill>
                  <a:srgbClr val="CC3300"/>
                </a:solidFill>
              </a:rPr>
              <a:t>I</a:t>
            </a:r>
            <a:endParaRPr lang="en-US" altLang="zh-TW" i="1" dirty="0"/>
          </a:p>
          <a:p>
            <a:pPr marL="1371600" lvl="2" indent="-457200">
              <a:lnSpc>
                <a:spcPct val="90000"/>
              </a:lnSpc>
            </a:pPr>
            <a:r>
              <a:rPr lang="en-US" altLang="zh-TW" dirty="0"/>
              <a:t>number, size, values of inputs and outputs associated with </a:t>
            </a:r>
            <a:r>
              <a:rPr lang="en-US" altLang="zh-TW" i="1" dirty="0"/>
              <a:t>I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 dirty="0"/>
              <a:t>recursive stack space, formal parameters, local variables, return address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8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baseline="-25000" dirty="0" err="1"/>
              <a:t>abc</a:t>
            </a:r>
            <a:r>
              <a:rPr lang="en-US" altLang="zh-TW" dirty="0"/>
              <a:t>(</a:t>
            </a:r>
            <a:r>
              <a:rPr lang="en-US" altLang="zh-TW" i="1" dirty="0"/>
              <a:t>I</a:t>
            </a:r>
            <a:r>
              <a:rPr lang="en-US" altLang="zh-TW" dirty="0"/>
              <a:t>) = 0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1.6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Picture 4" descr="program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9"/>
          <a:stretch/>
        </p:blipFill>
        <p:spPr bwMode="auto">
          <a:xfrm>
            <a:off x="2061368" y="2677737"/>
            <a:ext cx="8069263" cy="14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7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Overview: System Life Cycle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baseline="-25000" dirty="0" err="1"/>
              <a:t>sum</a:t>
            </a:r>
            <a:r>
              <a:rPr lang="en-US" altLang="zh-TW" dirty="0"/>
              <a:t>(I) = 0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1.7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Picture 6" descr="program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1"/>
          <a:stretch/>
        </p:blipFill>
        <p:spPr bwMode="auto">
          <a:xfrm>
            <a:off x="2221706" y="2399509"/>
            <a:ext cx="7748588" cy="24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26575" y="4929448"/>
            <a:ext cx="7232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Recall: pass the address of </a:t>
            </a:r>
            <a:r>
              <a:rPr lang="en-US" altLang="zh-TW" dirty="0" smtClean="0"/>
              <a:t>the first </a:t>
            </a:r>
            <a:r>
              <a:rPr lang="en-US" altLang="zh-TW" dirty="0"/>
              <a:t>element of the array </a:t>
            </a:r>
            <a:r>
              <a:rPr lang="en-US" altLang="zh-TW" dirty="0" smtClean="0"/>
              <a:t>&amp; pass </a:t>
            </a:r>
            <a:r>
              <a:rPr lang="en-US" altLang="zh-TW" dirty="0"/>
              <a:t>by value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92240" y="4164676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只傳送第一個元素位置，並沒有複製陣列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baseline="-25000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sum</a:t>
            </a:r>
            <a:r>
              <a:rPr lang="en-US" altLang="zh-TW" dirty="0">
                <a:solidFill>
                  <a:srgbClr val="CC3300"/>
                </a:solidFill>
                <a:latin typeface="Times New Roman" panose="02020603050405020304" pitchFamily="18" charset="0"/>
              </a:rPr>
              <a:t>(I)=</a:t>
            </a:r>
            <a:r>
              <a:rPr lang="en-US" altLang="zh-TW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baseline="-25000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sum</a:t>
            </a:r>
            <a:r>
              <a:rPr lang="en-US" altLang="zh-TW" dirty="0">
                <a:solidFill>
                  <a:srgbClr val="CC3300"/>
                </a:solidFill>
                <a:latin typeface="Times New Roman" panose="02020603050405020304" pitchFamily="18" charset="0"/>
              </a:rPr>
              <a:t>(n</a:t>
            </a:r>
            <a:r>
              <a:rPr lang="en-US" altLang="zh-TW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)=12n</a:t>
            </a:r>
            <a:endParaRPr lang="en-US" altLang="zh-TW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1.8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Picture 4" descr="program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90"/>
          <a:stretch/>
        </p:blipFill>
        <p:spPr bwMode="auto">
          <a:xfrm>
            <a:off x="2351879" y="2274239"/>
            <a:ext cx="7488237" cy="15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729177"/>
              </p:ext>
            </p:extLst>
          </p:nvPr>
        </p:nvGraphicFramePr>
        <p:xfrm>
          <a:off x="2582861" y="3993357"/>
          <a:ext cx="7026275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Document" r:id="rId4" imgW="7035219" imgH="2200286" progId="Word.Document.8">
                  <p:embed/>
                </p:oleObj>
              </mc:Choice>
              <mc:Fallback>
                <p:oleObj name="Document" r:id="rId4" imgW="7035219" imgH="2200286" progId="Word.Document.8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1" y="3993357"/>
                        <a:ext cx="7026275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4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1.5.2 Time Complexity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i="1" dirty="0"/>
              <a:t>T(P)=C+T</a:t>
            </a:r>
            <a:r>
              <a:rPr lang="en-US" altLang="zh-TW" i="1" baseline="-25000" dirty="0"/>
              <a:t>P</a:t>
            </a:r>
            <a:r>
              <a:rPr lang="en-US" altLang="zh-TW" i="1" dirty="0"/>
              <a:t>(I)</a:t>
            </a:r>
          </a:p>
          <a:p>
            <a:pPr lvl="1"/>
            <a:r>
              <a:rPr lang="en-US" altLang="zh-TW" dirty="0"/>
              <a:t>The time, </a:t>
            </a:r>
            <a:r>
              <a:rPr lang="en-US" altLang="zh-TW" i="1" dirty="0"/>
              <a:t>T</a:t>
            </a:r>
            <a:r>
              <a:rPr lang="en-US" altLang="zh-TW" dirty="0"/>
              <a:t>(</a:t>
            </a:r>
            <a:r>
              <a:rPr lang="en-US" altLang="zh-TW" i="1" dirty="0"/>
              <a:t>P</a:t>
            </a:r>
            <a:r>
              <a:rPr lang="en-US" altLang="zh-TW" dirty="0"/>
              <a:t>), taken by a program, </a:t>
            </a:r>
            <a:r>
              <a:rPr lang="en-US" altLang="zh-TW" i="1" dirty="0"/>
              <a:t>P</a:t>
            </a:r>
            <a:r>
              <a:rPr lang="en-US" altLang="zh-TW" dirty="0"/>
              <a:t>, is the </a:t>
            </a:r>
            <a:r>
              <a:rPr lang="en-US" altLang="zh-TW" dirty="0">
                <a:solidFill>
                  <a:srgbClr val="FF0000"/>
                </a:solidFill>
              </a:rPr>
              <a:t>sum of its compile time </a:t>
            </a:r>
            <a:r>
              <a:rPr lang="en-US" altLang="zh-TW" i="1" dirty="0">
                <a:solidFill>
                  <a:srgbClr val="FF0000"/>
                </a:solidFill>
              </a:rPr>
              <a:t>C</a:t>
            </a:r>
            <a:r>
              <a:rPr lang="en-US" altLang="zh-TW" dirty="0">
                <a:solidFill>
                  <a:srgbClr val="FF0000"/>
                </a:solidFill>
              </a:rPr>
              <a:t> and its run (or execution) time, </a:t>
            </a:r>
            <a:r>
              <a:rPr lang="en-US" altLang="zh-TW" i="1" dirty="0">
                <a:solidFill>
                  <a:srgbClr val="FF0000"/>
                </a:solidFill>
              </a:rPr>
              <a:t>T</a:t>
            </a:r>
            <a:r>
              <a:rPr lang="en-US" altLang="zh-TW" i="1" baseline="-25000" dirty="0">
                <a:solidFill>
                  <a:srgbClr val="FF0000"/>
                </a:solidFill>
              </a:rPr>
              <a:t>P</a:t>
            </a:r>
            <a:r>
              <a:rPr lang="en-US" altLang="zh-TW" i="1" dirty="0">
                <a:solidFill>
                  <a:srgbClr val="FF0000"/>
                </a:solidFill>
              </a:rPr>
              <a:t>(I)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Fixed time requirements</a:t>
            </a:r>
            <a:endParaRPr lang="zh-TW" altLang="en-US" dirty="0"/>
          </a:p>
          <a:p>
            <a:pPr lvl="2"/>
            <a:r>
              <a:rPr lang="en-US" altLang="zh-TW" dirty="0"/>
              <a:t>Compile time (</a:t>
            </a:r>
            <a:r>
              <a:rPr lang="en-US" altLang="zh-TW" i="1" dirty="0"/>
              <a:t>C</a:t>
            </a:r>
            <a:r>
              <a:rPr lang="en-US" altLang="zh-TW" dirty="0"/>
              <a:t>), independent of instance characteristics</a:t>
            </a:r>
          </a:p>
          <a:p>
            <a:pPr lvl="1"/>
            <a:r>
              <a:rPr lang="en-US" altLang="zh-TW" dirty="0"/>
              <a:t>Variable time requirements</a:t>
            </a:r>
          </a:p>
          <a:p>
            <a:pPr lvl="2"/>
            <a:r>
              <a:rPr lang="en-US" altLang="zh-TW" dirty="0"/>
              <a:t>Run (execution) time </a:t>
            </a:r>
            <a:r>
              <a:rPr lang="en-US" altLang="zh-TW" i="1" dirty="0"/>
              <a:t>T</a:t>
            </a:r>
            <a:r>
              <a:rPr lang="en-US" altLang="zh-TW" i="1" baseline="-25000" dirty="0"/>
              <a:t>P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</a:rPr>
              <a:t>program step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syntactically or semantically meaningful program segment whose execution time is independent of the instance characteristics.</a:t>
            </a:r>
          </a:p>
          <a:p>
            <a:pPr lvl="1"/>
            <a:r>
              <a:rPr lang="en-US" altLang="zh-TW" dirty="0"/>
              <a:t>Example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chemeClr val="tx2"/>
                </a:solidFill>
              </a:rPr>
              <a:t>Regard as the same unit machine independent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sz="2000" dirty="0" err="1"/>
              <a:t>abc</a:t>
            </a:r>
            <a:r>
              <a:rPr lang="en-US" altLang="zh-TW" sz="2000" dirty="0"/>
              <a:t> = a + b + b * c + (a + b - c) / (a + b) + 4.0</a:t>
            </a:r>
          </a:p>
          <a:p>
            <a:pPr lvl="2"/>
            <a:r>
              <a:rPr lang="en-US" altLang="zh-TW" sz="2000" dirty="0" err="1"/>
              <a:t>abc</a:t>
            </a:r>
            <a:r>
              <a:rPr lang="en-US" altLang="zh-TW" sz="2000" dirty="0"/>
              <a:t> = a + b + c</a:t>
            </a:r>
          </a:p>
          <a:p>
            <a:r>
              <a:rPr lang="en-US" altLang="zh-TW" dirty="0"/>
              <a:t>Methods to compute the step count</a:t>
            </a:r>
          </a:p>
          <a:p>
            <a:pPr lvl="1"/>
            <a:r>
              <a:rPr lang="en-US" altLang="zh-TW" dirty="0"/>
              <a:t>Introduce variable </a:t>
            </a:r>
            <a:r>
              <a:rPr lang="en-US" altLang="zh-TW" dirty="0">
                <a:solidFill>
                  <a:srgbClr val="FF0000"/>
                </a:solidFill>
              </a:rPr>
              <a:t>count</a:t>
            </a:r>
            <a:r>
              <a:rPr lang="en-US" altLang="zh-TW" dirty="0"/>
              <a:t> into programs</a:t>
            </a:r>
          </a:p>
          <a:p>
            <a:pPr lvl="1"/>
            <a:r>
              <a:rPr lang="en-US" altLang="zh-TW" dirty="0"/>
              <a:t>Tabular method</a:t>
            </a:r>
          </a:p>
          <a:p>
            <a:pPr lvl="2"/>
            <a:r>
              <a:rPr lang="en-US" altLang="zh-TW" sz="2000" dirty="0"/>
              <a:t>Determine the total number of steps contributed by each statement step per</a:t>
            </a:r>
            <a:r>
              <a:rPr lang="en-US" altLang="zh-TW" sz="2000" dirty="0">
                <a:solidFill>
                  <a:srgbClr val="CC3300"/>
                </a:solidFill>
              </a:rPr>
              <a:t> execution </a:t>
            </a:r>
            <a:r>
              <a:rPr lang="en-US" altLang="zh-TW" sz="2000" dirty="0">
                <a:solidFill>
                  <a:srgbClr val="CC3300"/>
                </a:solidFill>
                <a:sym typeface="Symbol" panose="05050102010706020507" pitchFamily="18" charset="2"/>
              </a:rPr>
              <a:t> frequency</a:t>
            </a:r>
            <a:endParaRPr lang="en-US" altLang="zh-TW" sz="2000" dirty="0">
              <a:sym typeface="Symbol" panose="05050102010706020507" pitchFamily="18" charset="2"/>
            </a:endParaRPr>
          </a:p>
          <a:p>
            <a:pPr lvl="2"/>
            <a:r>
              <a:rPr lang="en-US" altLang="zh-TW" sz="2000" dirty="0">
                <a:sym typeface="Symbol" panose="05050102010706020507" pitchFamily="18" charset="2"/>
              </a:rPr>
              <a:t>add up the contribution of all statements</a:t>
            </a:r>
            <a:endParaRPr lang="zh-TW" altLang="en-US" sz="2000" dirty="0">
              <a:sym typeface="Symbol" panose="05050102010706020507" pitchFamily="18" charset="2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1.9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45921" y="2155022"/>
            <a:ext cx="8628611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sum(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list[ ],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n)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tempsum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count</a:t>
            </a:r>
            <a:r>
              <a:rPr lang="en-US" altLang="zh-TW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r>
              <a:rPr lang="en-US" altLang="zh-TW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/* for assignment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&lt; n;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++)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count++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          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/*for the for loop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tempsum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+= list[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]; </a:t>
            </a:r>
            <a:r>
              <a:rPr lang="en-US" altLang="zh-TW" b="1" kern="0" dirty="0" smtClean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count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/* for assignment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count++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      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/* last execution of for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count++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      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/* for return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tempsum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33264" y="5479421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2n 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+ 3 </a:t>
            </a:r>
            <a:r>
              <a:rPr lang="en-US" altLang="zh-TW" dirty="0">
                <a:solidFill>
                  <a:srgbClr val="FF0000"/>
                </a:solidFill>
              </a:rPr>
              <a:t>steps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1.9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45921" y="2155022"/>
            <a:ext cx="8628611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sum(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list[ ],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n)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tempsum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&lt; n;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++)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count</a:t>
            </a:r>
            <a:r>
              <a:rPr lang="en-US" altLang="zh-TW" b="1" kern="0" dirty="0" smtClean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+=2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count</a:t>
            </a:r>
            <a:r>
              <a:rPr lang="en-US" altLang="zh-TW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+=3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return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tempsum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4952" y="4930414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2n 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+ 3 </a:t>
            </a:r>
            <a:r>
              <a:rPr lang="en-US" altLang="zh-TW" dirty="0">
                <a:solidFill>
                  <a:srgbClr val="FF0000"/>
                </a:solidFill>
              </a:rPr>
              <a:t>steps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Tabular Method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1.9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36</a:t>
            </a:fld>
            <a:endParaRPr lang="zh-TW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97359"/>
              </p:ext>
            </p:extLst>
          </p:nvPr>
        </p:nvGraphicFramePr>
        <p:xfrm>
          <a:off x="2303462" y="2608003"/>
          <a:ext cx="7585075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文件" r:id="rId3" imgW="7589520" imgH="4251240" progId="Word.Document.8">
                  <p:embed/>
                </p:oleObj>
              </mc:Choice>
              <mc:Fallback>
                <p:oleObj name="文件" r:id="rId3" imgW="7589520" imgH="4251240" progId="Word.Document.8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2" y="2608003"/>
                        <a:ext cx="7585075" cy="423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291932" y="2238671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</a:rPr>
              <a:t>steps/execution</a:t>
            </a:r>
          </a:p>
        </p:txBody>
      </p:sp>
    </p:spTree>
    <p:extLst>
      <p:ext uri="{BB962C8B-B14F-4D97-AF65-F5344CB8AC3E}">
        <p14:creationId xmlns:p14="http://schemas.microsoft.com/office/powerpoint/2010/main" val="3203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1.10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72640" y="2447413"/>
            <a:ext cx="804672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rsum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list[ ],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n){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    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/*for if conditional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(n)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count++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for return and </a:t>
            </a:r>
            <a:r>
              <a:rPr lang="en-US" altLang="zh-TW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rsum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invocation*/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rsum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(list, n-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+ list[n-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count++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list[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00014" y="5002577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2n 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 </a:t>
            </a:r>
            <a:r>
              <a:rPr lang="en-US" altLang="zh-TW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FF0000"/>
                </a:solidFill>
              </a:rPr>
              <a:t>steps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1.10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38</a:t>
            </a:fld>
            <a:endParaRPr lang="zh-TW" altLang="en-US"/>
          </a:p>
        </p:txBody>
      </p:sp>
      <p:graphicFrame>
        <p:nvGraphicFramePr>
          <p:cNvPr id="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052119"/>
              </p:ext>
            </p:extLst>
          </p:nvPr>
        </p:nvGraphicFramePr>
        <p:xfrm>
          <a:off x="2303462" y="2288136"/>
          <a:ext cx="7585075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文件" r:id="rId3" imgW="8197920" imgH="3603600" progId="Word.Document.8">
                  <p:embed/>
                </p:oleObj>
              </mc:Choice>
              <mc:Fallback>
                <p:oleObj name="文件" r:id="rId3" imgW="8197920" imgH="3603600" progId="Word.Document.8">
                  <p:embed/>
                  <p:pic>
                    <p:nvPicPr>
                      <p:cNvPr id="1945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2" y="2288136"/>
                        <a:ext cx="7585075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7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Matrix addition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1.10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2879" y="2215377"/>
            <a:ext cx="11942619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void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add(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a[ ][MAX_SIZE],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b[ ][MAX_SIZE],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c[ ][MAX_SIZE],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cols 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j;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rows;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for </a:t>
            </a:r>
            <a:r>
              <a:rPr lang="en-US" altLang="zh-TW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for loop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(j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j &lt; cols;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for j for loop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c[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][j] = a[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][j] + b[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][j];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for assignment statement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 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last time of j for loop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7030A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      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last time of </a:t>
            </a:r>
            <a:r>
              <a:rPr lang="en-US" altLang="zh-TW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for loop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3440" y="5799421"/>
            <a:ext cx="500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rows </a:t>
            </a:r>
            <a:r>
              <a:rPr lang="en-US" altLang="zh-TW" dirty="0"/>
              <a:t>* 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00B050"/>
                </a:solidFill>
              </a:rPr>
              <a:t>2*cols</a:t>
            </a:r>
            <a:r>
              <a:rPr lang="en-US" altLang="zh-TW" dirty="0" smtClean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+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)  </a:t>
            </a:r>
            <a:r>
              <a:rPr lang="en-US" altLang="zh-TW" b="1" dirty="0">
                <a:solidFill>
                  <a:srgbClr val="7030A0"/>
                </a:solidFill>
              </a:rPr>
              <a:t>+ </a:t>
            </a:r>
            <a:r>
              <a:rPr lang="en-US" altLang="zh-TW" b="1" dirty="0" smtClean="0">
                <a:solidFill>
                  <a:srgbClr val="7030A0"/>
                </a:solidFill>
              </a:rPr>
              <a:t>1 </a:t>
            </a:r>
            <a:r>
              <a:rPr lang="en-US" altLang="zh-TW" dirty="0"/>
              <a:t>=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dirty="0"/>
              <a:t>2rows * cols + 2 rows  + </a:t>
            </a:r>
            <a:r>
              <a:rPr lang="en-US" altLang="zh-TW" dirty="0" smtClean="0"/>
              <a:t>1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612512" y="6298684"/>
            <a:ext cx="522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Suggestion: Interchange the loops when rows &gt;&gt; cols</a:t>
            </a:r>
          </a:p>
        </p:txBody>
      </p:sp>
    </p:spTree>
    <p:extLst>
      <p:ext uri="{BB962C8B-B14F-4D97-AF65-F5344CB8AC3E}">
        <p14:creationId xmlns:p14="http://schemas.microsoft.com/office/powerpoint/2010/main" val="254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Good programmers regard large-scale computer programs as </a:t>
            </a:r>
            <a:r>
              <a:rPr lang="en-US" altLang="zh-TW" dirty="0">
                <a:solidFill>
                  <a:srgbClr val="FF0000"/>
                </a:solidFill>
              </a:rPr>
              <a:t>systems</a:t>
            </a:r>
            <a:r>
              <a:rPr lang="en-US" altLang="zh-TW" dirty="0"/>
              <a:t> that contain many complex interacting parts.</a:t>
            </a:r>
          </a:p>
          <a:p>
            <a:r>
              <a:rPr lang="en-US" altLang="zh-TW" dirty="0"/>
              <a:t>As systems, these programs undergo a development process called the </a:t>
            </a:r>
            <a:r>
              <a:rPr lang="en-US" altLang="zh-TW" i="1" dirty="0">
                <a:solidFill>
                  <a:srgbClr val="FF0000"/>
                </a:solidFill>
              </a:rPr>
              <a:t>system life cycle.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life cycle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926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1.10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40</a:t>
            </a:fld>
            <a:endParaRPr lang="zh-TW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322785"/>
              </p:ext>
            </p:extLst>
          </p:nvPr>
        </p:nvGraphicFramePr>
        <p:xfrm>
          <a:off x="1951037" y="2063750"/>
          <a:ext cx="8289925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文件" r:id="rId3" imgW="9868680" imgH="3736080" progId="Word.Document.8">
                  <p:embed/>
                </p:oleObj>
              </mc:Choice>
              <mc:Fallback>
                <p:oleObj name="文件" r:id="rId3" imgW="9868680" imgH="3736080" progId="Word.Document.8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7" y="2063750"/>
                        <a:ext cx="8289925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6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1.5.3 </a:t>
            </a:r>
            <a:r>
              <a:rPr lang="en-US" altLang="zh-TW" dirty="0"/>
              <a:t>Asymptotic notation (O, </a:t>
            </a:r>
            <a:r>
              <a:rPr lang="en-US" altLang="zh-TW" dirty="0">
                <a:sym typeface="Symbol" panose="05050102010706020507" pitchFamily="18" charset="2"/>
              </a:rPr>
              <a:t>, )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6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Definition</a:t>
            </a:r>
            <a:r>
              <a:rPr lang="en-US" altLang="zh-TW" dirty="0"/>
              <a:t>: [Big “oh’’] </a:t>
            </a:r>
            <a:r>
              <a:rPr lang="en-US" altLang="zh-TW" dirty="0" smtClean="0">
                <a:solidFill>
                  <a:srgbClr val="FF0000"/>
                </a:solidFill>
              </a:rPr>
              <a:t>O (upper bound)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f(</a:t>
            </a:r>
            <a:r>
              <a:rPr lang="en-US" altLang="zh-TW" i="1" dirty="0"/>
              <a:t>n</a:t>
            </a:r>
            <a:r>
              <a:rPr lang="en-US" altLang="zh-TW" dirty="0"/>
              <a:t>) = O(g(</a:t>
            </a:r>
            <a:r>
              <a:rPr lang="en-US" altLang="zh-TW" i="1" dirty="0"/>
              <a:t>n</a:t>
            </a:r>
            <a:r>
              <a:rPr lang="en-US" altLang="zh-TW" dirty="0"/>
              <a:t>)) </a:t>
            </a:r>
            <a:r>
              <a:rPr lang="en-US" altLang="zh-TW" dirty="0" err="1"/>
              <a:t>iff</a:t>
            </a:r>
            <a:r>
              <a:rPr lang="en-US" altLang="zh-TW" dirty="0"/>
              <a:t> there exist </a:t>
            </a:r>
            <a:r>
              <a:rPr lang="en-US" altLang="zh-TW" dirty="0">
                <a:solidFill>
                  <a:srgbClr val="FF0000"/>
                </a:solidFill>
              </a:rPr>
              <a:t>positive constants </a:t>
            </a:r>
            <a:r>
              <a:rPr lang="en-US" altLang="zh-TW" i="1" dirty="0">
                <a:solidFill>
                  <a:srgbClr val="00B050"/>
                </a:solidFill>
              </a:rPr>
              <a:t>c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0B050"/>
                </a:solidFill>
              </a:rPr>
              <a:t>n</a:t>
            </a:r>
            <a:r>
              <a:rPr lang="en-US" altLang="zh-TW" i="1" baseline="-25000" dirty="0">
                <a:solidFill>
                  <a:srgbClr val="00B050"/>
                </a:solidFill>
              </a:rPr>
              <a:t>0</a:t>
            </a:r>
            <a:r>
              <a:rPr lang="en-US" altLang="zh-TW" dirty="0"/>
              <a:t> such </a:t>
            </a:r>
            <a:r>
              <a:rPr lang="en-US" altLang="zh-TW" dirty="0">
                <a:solidFill>
                  <a:schemeClr val="tx1"/>
                </a:solidFill>
              </a:rPr>
              <a:t>that f(</a:t>
            </a:r>
            <a:r>
              <a:rPr lang="en-US" altLang="zh-TW" i="1" dirty="0">
                <a:solidFill>
                  <a:schemeClr val="tx1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) 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 cg(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) for all n, n  n</a:t>
            </a:r>
            <a:r>
              <a:rPr lang="en-US" altLang="zh-TW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r>
              <a:rPr lang="en-US" altLang="zh-TW" b="1" dirty="0"/>
              <a:t>Definition:</a:t>
            </a:r>
            <a:r>
              <a:rPr lang="en-US" altLang="zh-TW" dirty="0"/>
              <a:t> [Omega</a:t>
            </a:r>
            <a:r>
              <a:rPr lang="en-US" altLang="zh-TW" dirty="0" smtClean="0"/>
              <a:t>] 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zh-TW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(lower bound)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=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</a:t>
            </a:r>
            <a:r>
              <a:rPr lang="en-US" altLang="zh-TW" i="1" dirty="0"/>
              <a:t>g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)) (read as “</a:t>
            </a:r>
            <a:r>
              <a:rPr lang="en-US" altLang="zh-TW" i="1" dirty="0"/>
              <a:t>f</a:t>
            </a:r>
            <a:r>
              <a:rPr lang="en-US" altLang="zh-TW" dirty="0"/>
              <a:t> of </a:t>
            </a:r>
            <a:r>
              <a:rPr lang="en-US" altLang="zh-TW" i="1" dirty="0"/>
              <a:t>n</a:t>
            </a:r>
            <a:r>
              <a:rPr lang="en-US" altLang="zh-TW" dirty="0"/>
              <a:t> is omega of </a:t>
            </a:r>
            <a:r>
              <a:rPr lang="en-US" altLang="zh-TW" i="1" dirty="0"/>
              <a:t>g</a:t>
            </a:r>
            <a:r>
              <a:rPr lang="en-US" altLang="zh-TW" dirty="0"/>
              <a:t> of </a:t>
            </a:r>
            <a:r>
              <a:rPr lang="en-US" altLang="zh-TW" i="1" dirty="0"/>
              <a:t>n</a:t>
            </a:r>
            <a:r>
              <a:rPr lang="en-US" altLang="zh-TW" dirty="0"/>
              <a:t>”) </a:t>
            </a:r>
            <a:r>
              <a:rPr lang="en-US" altLang="zh-TW" dirty="0" err="1"/>
              <a:t>iff</a:t>
            </a:r>
            <a:r>
              <a:rPr lang="en-US" altLang="zh-TW" dirty="0"/>
              <a:t> there exist </a:t>
            </a:r>
            <a:r>
              <a:rPr lang="en-US" altLang="zh-TW" dirty="0">
                <a:solidFill>
                  <a:srgbClr val="FF0000"/>
                </a:solidFill>
              </a:rPr>
              <a:t>positive constants </a:t>
            </a:r>
            <a:r>
              <a:rPr lang="en-US" altLang="zh-TW" i="1" dirty="0">
                <a:solidFill>
                  <a:srgbClr val="00B050"/>
                </a:solidFill>
              </a:rPr>
              <a:t>c</a:t>
            </a:r>
            <a:r>
              <a:rPr lang="en-US" altLang="zh-TW" dirty="0"/>
              <a:t> and </a:t>
            </a:r>
            <a:r>
              <a:rPr lang="en-US" altLang="zh-TW" i="1" dirty="0">
                <a:solidFill>
                  <a:srgbClr val="00B050"/>
                </a:solidFill>
                <a:sym typeface="Symbol" panose="05050102010706020507" pitchFamily="18" charset="2"/>
              </a:rPr>
              <a:t>n</a:t>
            </a:r>
            <a:r>
              <a:rPr lang="en-US" altLang="zh-TW" i="1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0</a:t>
            </a:r>
            <a:r>
              <a:rPr lang="en-US" altLang="zh-TW" dirty="0"/>
              <a:t> such that </a:t>
            </a:r>
            <a:r>
              <a:rPr lang="en-US" altLang="zh-TW" i="1" dirty="0">
                <a:solidFill>
                  <a:schemeClr val="tx1"/>
                </a:solidFill>
              </a:rPr>
              <a:t>f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i="1" dirty="0">
                <a:solidFill>
                  <a:schemeClr val="tx1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) 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cg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) for all 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 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TW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r>
              <a:rPr lang="en-US" altLang="zh-TW" b="1" dirty="0"/>
              <a:t>Definition:</a:t>
            </a:r>
            <a:r>
              <a:rPr lang="en-US" altLang="zh-TW" dirty="0"/>
              <a:t> [Theta</a:t>
            </a:r>
            <a:r>
              <a:rPr lang="en-US" altLang="zh-TW" dirty="0" smtClean="0"/>
              <a:t>] 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= </a:t>
            </a:r>
            <a:r>
              <a:rPr lang="en-US" altLang="zh-TW" dirty="0">
                <a:sym typeface="Symbol" panose="05050102010706020507" pitchFamily="18" charset="2"/>
              </a:rPr>
              <a:t></a:t>
            </a:r>
            <a:r>
              <a:rPr lang="en-US" altLang="zh-TW" dirty="0"/>
              <a:t>(</a:t>
            </a:r>
            <a:r>
              <a:rPr lang="en-US" altLang="zh-TW" i="1" dirty="0"/>
              <a:t>g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)) (read as “</a:t>
            </a:r>
            <a:r>
              <a:rPr lang="en-US" altLang="zh-TW" i="1" dirty="0"/>
              <a:t>f</a:t>
            </a:r>
            <a:r>
              <a:rPr lang="en-US" altLang="zh-TW" dirty="0"/>
              <a:t> of </a:t>
            </a:r>
            <a:r>
              <a:rPr lang="en-US" altLang="zh-TW" i="1" dirty="0"/>
              <a:t>n</a:t>
            </a:r>
            <a:r>
              <a:rPr lang="en-US" altLang="zh-TW" dirty="0"/>
              <a:t> is theta of </a:t>
            </a:r>
            <a:r>
              <a:rPr lang="en-US" altLang="zh-TW" i="1" dirty="0"/>
              <a:t>g</a:t>
            </a:r>
            <a:r>
              <a:rPr lang="en-US" altLang="zh-TW" dirty="0"/>
              <a:t> of </a:t>
            </a:r>
            <a:r>
              <a:rPr lang="en-US" altLang="zh-TW" i="1" dirty="0"/>
              <a:t>n</a:t>
            </a:r>
            <a:r>
              <a:rPr lang="en-US" altLang="zh-TW" dirty="0"/>
              <a:t>”) </a:t>
            </a:r>
            <a:r>
              <a:rPr lang="en-US" altLang="zh-TW" dirty="0" err="1"/>
              <a:t>iff</a:t>
            </a:r>
            <a:r>
              <a:rPr lang="en-US" altLang="zh-TW" dirty="0"/>
              <a:t> there exist </a:t>
            </a:r>
            <a:r>
              <a:rPr lang="en-US" altLang="zh-TW" dirty="0">
                <a:solidFill>
                  <a:srgbClr val="FF0000"/>
                </a:solidFill>
              </a:rPr>
              <a:t>positive constants </a:t>
            </a:r>
            <a:r>
              <a:rPr lang="en-US" altLang="zh-TW" i="1" dirty="0">
                <a:solidFill>
                  <a:srgbClr val="00B050"/>
                </a:solidFill>
              </a:rPr>
              <a:t>c</a:t>
            </a:r>
            <a:r>
              <a:rPr lang="en-US" altLang="zh-TW" i="1" baseline="-25000" dirty="0">
                <a:solidFill>
                  <a:srgbClr val="00B050"/>
                </a:solidFill>
              </a:rPr>
              <a:t>1</a:t>
            </a:r>
            <a:r>
              <a:rPr lang="en-US" altLang="zh-TW" i="1" dirty="0"/>
              <a:t>,</a:t>
            </a:r>
            <a:r>
              <a:rPr lang="en-US" altLang="zh-TW" i="1" dirty="0">
                <a:solidFill>
                  <a:srgbClr val="CC0000"/>
                </a:solidFill>
              </a:rPr>
              <a:t> </a:t>
            </a:r>
            <a:r>
              <a:rPr lang="en-US" altLang="zh-TW" i="1" dirty="0">
                <a:solidFill>
                  <a:srgbClr val="00B050"/>
                </a:solidFill>
              </a:rPr>
              <a:t>c</a:t>
            </a:r>
            <a:r>
              <a:rPr lang="en-US" altLang="zh-TW" i="1" baseline="-25000" dirty="0">
                <a:solidFill>
                  <a:srgbClr val="00B050"/>
                </a:solidFill>
              </a:rPr>
              <a:t>2</a:t>
            </a:r>
            <a:r>
              <a:rPr lang="en-US" altLang="zh-TW" i="1" dirty="0"/>
              <a:t>,</a:t>
            </a:r>
            <a:r>
              <a:rPr lang="en-US" altLang="zh-TW" dirty="0"/>
              <a:t> and </a:t>
            </a:r>
            <a:r>
              <a:rPr lang="en-US" altLang="zh-TW" i="1" dirty="0">
                <a:solidFill>
                  <a:srgbClr val="00B050"/>
                </a:solidFill>
                <a:sym typeface="Symbol" panose="05050102010706020507" pitchFamily="18" charset="2"/>
              </a:rPr>
              <a:t>n</a:t>
            </a:r>
            <a:r>
              <a:rPr lang="en-US" altLang="zh-TW" i="1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0</a:t>
            </a:r>
            <a:r>
              <a:rPr lang="en-US" altLang="zh-TW" dirty="0"/>
              <a:t> such that 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TW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g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)  </a:t>
            </a:r>
            <a:r>
              <a:rPr lang="en-US" altLang="zh-TW" i="1" dirty="0">
                <a:solidFill>
                  <a:schemeClr val="tx1"/>
                </a:solidFill>
              </a:rPr>
              <a:t>f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i="1" dirty="0">
                <a:solidFill>
                  <a:schemeClr val="tx1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) 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TW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g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) for all 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chemeClr val="tx1"/>
                </a:solidFill>
                <a:sym typeface="Symbol" panose="05050102010706020507" pitchFamily="18" charset="2"/>
              </a:rPr>
              <a:t>  </a:t>
            </a:r>
            <a:r>
              <a:rPr lang="en-US" altLang="zh-TW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TW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799811" y="17041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可比原先</a:t>
            </a:r>
            <a:r>
              <a:rPr lang="zh-TW" altLang="en-US" dirty="0">
                <a:solidFill>
                  <a:schemeClr val="accent6"/>
                </a:solidFill>
              </a:rPr>
              <a:t>級</a:t>
            </a:r>
            <a:r>
              <a:rPr lang="zh-TW" altLang="en-US" dirty="0" smtClean="0">
                <a:solidFill>
                  <a:schemeClr val="accent6"/>
                </a:solidFill>
              </a:rPr>
              <a:t>距高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99811" y="28480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可比原先</a:t>
            </a:r>
            <a:r>
              <a:rPr lang="zh-TW" altLang="en-US" dirty="0">
                <a:solidFill>
                  <a:schemeClr val="accent6"/>
                </a:solidFill>
              </a:rPr>
              <a:t>級</a:t>
            </a:r>
            <a:r>
              <a:rPr lang="zh-TW" altLang="en-US" dirty="0" smtClean="0">
                <a:solidFill>
                  <a:schemeClr val="accent6"/>
                </a:solidFill>
              </a:rPr>
              <a:t>距</a:t>
            </a:r>
            <a:r>
              <a:rPr lang="zh-TW" altLang="en-US" dirty="0">
                <a:solidFill>
                  <a:schemeClr val="accent6"/>
                </a:solidFill>
              </a:rPr>
              <a:t>低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137565" y="5357377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可想成計算量的成長幅度</a:t>
            </a:r>
            <a:r>
              <a:rPr lang="en-US" altLang="zh-TW" dirty="0" smtClean="0">
                <a:solidFill>
                  <a:schemeClr val="accent6"/>
                </a:solidFill>
              </a:rPr>
              <a:t>, </a:t>
            </a:r>
            <a:r>
              <a:rPr lang="zh-TW" altLang="en-US" dirty="0" smtClean="0">
                <a:solidFill>
                  <a:schemeClr val="accent6"/>
                </a:solidFill>
              </a:rPr>
              <a:t>例如：</a:t>
            </a:r>
            <a:r>
              <a:rPr lang="en-US" altLang="zh-TW" dirty="0" smtClean="0">
                <a:solidFill>
                  <a:schemeClr val="accent6"/>
                </a:solidFill>
              </a:rPr>
              <a:t>n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3</a:t>
            </a:r>
            <a:r>
              <a:rPr lang="zh-TW" altLang="en-US" dirty="0" smtClean="0">
                <a:solidFill>
                  <a:schemeClr val="accent6"/>
                </a:solidFill>
              </a:rPr>
              <a:t>會比</a:t>
            </a:r>
            <a:r>
              <a:rPr lang="en-US" altLang="zh-TW" dirty="0" smtClean="0">
                <a:solidFill>
                  <a:schemeClr val="accent6"/>
                </a:solidFill>
              </a:rPr>
              <a:t>n</a:t>
            </a:r>
            <a:r>
              <a:rPr lang="en-US" altLang="zh-TW" baseline="30000" dirty="0" smtClean="0">
                <a:solidFill>
                  <a:schemeClr val="accent6"/>
                </a:solidFill>
              </a:rPr>
              <a:t>2</a:t>
            </a:r>
            <a:r>
              <a:rPr lang="zh-TW" altLang="en-US" dirty="0" smtClean="0">
                <a:solidFill>
                  <a:schemeClr val="accent6"/>
                </a:solidFill>
              </a:rPr>
              <a:t>成長幅度快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5324300" y="5849165"/>
                <a:ext cx="3798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!&gt;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00" y="5849165"/>
                <a:ext cx="3798027" cy="276999"/>
              </a:xfrm>
              <a:prstGeom prst="rect">
                <a:avLst/>
              </a:prstGeom>
              <a:blipFill>
                <a:blip r:embed="rId2"/>
                <a:stretch>
                  <a:fillRect l="-482" t="-4444" r="-482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</a:p>
          <a:p>
            <a:pPr lvl="1"/>
            <a:r>
              <a:rPr lang="en-US" altLang="zh-TW" dirty="0"/>
              <a:t>3n+2=O(n)	/* 3n+2</a:t>
            </a:r>
            <a:r>
              <a:rPr lang="en-US" altLang="zh-TW" dirty="0">
                <a:sym typeface="Symbol" panose="05050102010706020507" pitchFamily="18" charset="2"/>
              </a:rPr>
              <a:t>4n for n2 */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3n+3=O(n)	/* 3n+34n for n3 */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100n+6=O(n)	/* 100n+6101n for n10 */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10n</a:t>
            </a:r>
            <a:r>
              <a:rPr lang="en-US" altLang="zh-TW" baseline="30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+4n+2=O(n</a:t>
            </a:r>
            <a:r>
              <a:rPr lang="en-US" altLang="zh-TW" baseline="30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/* 10n</a:t>
            </a:r>
            <a:r>
              <a:rPr lang="en-US" altLang="zh-TW" baseline="30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+4n+211n</a:t>
            </a:r>
            <a:r>
              <a:rPr lang="en-US" altLang="zh-TW" baseline="30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for n5 */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6*2</a:t>
            </a:r>
            <a:r>
              <a:rPr lang="en-US" altLang="zh-TW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+n</a:t>
            </a:r>
            <a:r>
              <a:rPr lang="en-US" altLang="zh-TW" baseline="30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=O(2</a:t>
            </a:r>
            <a:r>
              <a:rPr lang="en-US" altLang="zh-TW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	/* 6*2</a:t>
            </a:r>
            <a:r>
              <a:rPr lang="en-US" altLang="zh-TW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+n</a:t>
            </a:r>
            <a:r>
              <a:rPr lang="en-US" altLang="zh-TW" baseline="30000" dirty="0">
                <a:sym typeface="Symbol" panose="05050102010706020507" pitchFamily="18" charset="2"/>
              </a:rPr>
              <a:t>2 </a:t>
            </a:r>
            <a:r>
              <a:rPr lang="en-US" altLang="zh-TW" dirty="0">
                <a:sym typeface="Symbol" panose="05050102010706020507" pitchFamily="18" charset="2"/>
              </a:rPr>
              <a:t>7*2</a:t>
            </a:r>
            <a:r>
              <a:rPr lang="en-US" altLang="zh-TW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for n4 </a:t>
            </a:r>
            <a:r>
              <a:rPr lang="en-US" altLang="zh-TW" dirty="0" smtClean="0">
                <a:sym typeface="Symbol" panose="05050102010706020507" pitchFamily="18" charset="2"/>
              </a:rPr>
              <a:t>*/</a:t>
            </a:r>
          </a:p>
          <a:p>
            <a:pPr lvl="1"/>
            <a:r>
              <a:rPr lang="en-US" altLang="zh-TW" dirty="0" smtClean="0">
                <a:sym typeface="Symbol" panose="05050102010706020507" pitchFamily="18" charset="2"/>
              </a:rPr>
              <a:t>10n</a:t>
            </a:r>
            <a:r>
              <a:rPr lang="en-US" altLang="zh-TW" baseline="30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+4n+2=O(n</a:t>
            </a:r>
            <a:r>
              <a:rPr lang="en-US" altLang="zh-TW" baseline="30000" dirty="0" smtClean="0">
                <a:sym typeface="Symbol" panose="05050102010706020507" pitchFamily="18" charset="2"/>
              </a:rPr>
              <a:t>4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endParaRPr lang="en-US" altLang="zh-TW" dirty="0">
              <a:sym typeface="Symbol" panose="05050102010706020507" pitchFamily="18" charset="2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[Big “oh’’] </a:t>
            </a:r>
            <a:r>
              <a:rPr lang="en-US" altLang="zh-TW" dirty="0" smtClean="0">
                <a:solidFill>
                  <a:srgbClr val="FF0000"/>
                </a:solidFill>
              </a:rPr>
              <a:t>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34545" y="20781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線性成長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464829" y="3180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平方</a:t>
            </a:r>
            <a:r>
              <a:rPr lang="zh-TW" altLang="en-US" dirty="0" smtClean="0">
                <a:solidFill>
                  <a:schemeClr val="accent6"/>
                </a:solidFill>
              </a:rPr>
              <a:t>成長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1963" y="3549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指</a:t>
            </a:r>
            <a:r>
              <a:rPr lang="zh-TW" altLang="en-US" dirty="0">
                <a:solidFill>
                  <a:schemeClr val="accent6"/>
                </a:solidFill>
              </a:rPr>
              <a:t>數</a:t>
            </a:r>
            <a:r>
              <a:rPr lang="zh-TW" altLang="en-US" dirty="0" smtClean="0">
                <a:solidFill>
                  <a:schemeClr val="accent6"/>
                </a:solidFill>
              </a:rPr>
              <a:t>成長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Complexity of c</a:t>
            </a:r>
            <a:r>
              <a:rPr lang="en-US" altLang="zh-TW" baseline="-25000" dirty="0"/>
              <a:t>1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+c</a:t>
            </a:r>
            <a:r>
              <a:rPr lang="en-US" altLang="zh-TW" baseline="-25000" dirty="0"/>
              <a:t>2</a:t>
            </a:r>
            <a:r>
              <a:rPr lang="en-US" altLang="zh-TW" dirty="0"/>
              <a:t>n and c</a:t>
            </a:r>
            <a:r>
              <a:rPr lang="en-US" altLang="zh-TW" baseline="-25000" dirty="0"/>
              <a:t>3</a:t>
            </a:r>
            <a:r>
              <a:rPr lang="en-US" altLang="zh-TW" dirty="0"/>
              <a:t>n</a:t>
            </a:r>
          </a:p>
          <a:p>
            <a:pPr lvl="1"/>
            <a:r>
              <a:rPr lang="en-US" altLang="zh-TW" dirty="0"/>
              <a:t>for sufficiently large of value, c</a:t>
            </a:r>
            <a:r>
              <a:rPr lang="en-US" altLang="zh-TW" baseline="-25000" dirty="0"/>
              <a:t>3</a:t>
            </a:r>
            <a:r>
              <a:rPr lang="en-US" altLang="zh-TW" dirty="0"/>
              <a:t>n is faster than c</a:t>
            </a:r>
            <a:r>
              <a:rPr lang="en-US" altLang="zh-TW" baseline="-25000" dirty="0"/>
              <a:t>1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+c</a:t>
            </a:r>
            <a:r>
              <a:rPr lang="en-US" altLang="zh-TW" baseline="-25000" dirty="0"/>
              <a:t>2</a:t>
            </a:r>
            <a:r>
              <a:rPr lang="en-US" altLang="zh-TW" dirty="0"/>
              <a:t>n </a:t>
            </a:r>
          </a:p>
          <a:p>
            <a:pPr lvl="1"/>
            <a:r>
              <a:rPr lang="en-US" altLang="zh-TW" dirty="0"/>
              <a:t>for small values of n, either could be faster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baseline="-25000" dirty="0"/>
              <a:t>1</a:t>
            </a:r>
            <a:r>
              <a:rPr lang="en-US" altLang="zh-TW" dirty="0"/>
              <a:t>=1, c</a:t>
            </a:r>
            <a:r>
              <a:rPr lang="en-US" altLang="zh-TW" baseline="-25000" dirty="0"/>
              <a:t>2</a:t>
            </a:r>
            <a:r>
              <a:rPr lang="en-US" altLang="zh-TW" dirty="0"/>
              <a:t>=2, c</a:t>
            </a:r>
            <a:r>
              <a:rPr lang="en-US" altLang="zh-TW" baseline="-25000" dirty="0"/>
              <a:t>3</a:t>
            </a:r>
            <a:r>
              <a:rPr lang="en-US" altLang="zh-TW" dirty="0"/>
              <a:t>=100 --&gt; c</a:t>
            </a:r>
            <a:r>
              <a:rPr lang="en-US" altLang="zh-TW" baseline="-25000" dirty="0"/>
              <a:t>1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+c</a:t>
            </a:r>
            <a:r>
              <a:rPr lang="en-US" altLang="zh-TW" baseline="-25000" dirty="0"/>
              <a:t>2</a:t>
            </a:r>
            <a:r>
              <a:rPr lang="en-US" altLang="zh-TW" dirty="0"/>
              <a:t>n </a:t>
            </a:r>
            <a:r>
              <a:rPr lang="en-US" altLang="zh-TW" dirty="0">
                <a:sym typeface="Symbol" panose="05050102010706020507" pitchFamily="18" charset="2"/>
              </a:rPr>
              <a:t> </a:t>
            </a:r>
            <a:r>
              <a:rPr lang="en-US" altLang="zh-TW" dirty="0"/>
              <a:t>c</a:t>
            </a:r>
            <a:r>
              <a:rPr lang="en-US" altLang="zh-TW" baseline="-25000" dirty="0"/>
              <a:t>3</a:t>
            </a:r>
            <a:r>
              <a:rPr lang="en-US" altLang="zh-TW" dirty="0"/>
              <a:t>n for n </a:t>
            </a:r>
            <a:r>
              <a:rPr lang="en-US" altLang="zh-TW" dirty="0">
                <a:sym typeface="Symbol" panose="05050102010706020507" pitchFamily="18" charset="2"/>
              </a:rPr>
              <a:t> 98</a:t>
            </a:r>
          </a:p>
          <a:p>
            <a:pPr lvl="2"/>
            <a:r>
              <a:rPr lang="en-US" altLang="zh-TW" dirty="0">
                <a:sym typeface="Symbol" panose="05050102010706020507" pitchFamily="18" charset="2"/>
              </a:rPr>
              <a:t>c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=1, c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=2, c</a:t>
            </a:r>
            <a:r>
              <a:rPr lang="en-US" altLang="zh-TW" baseline="-25000" dirty="0">
                <a:sym typeface="Symbol" panose="05050102010706020507" pitchFamily="18" charset="2"/>
              </a:rPr>
              <a:t>3</a:t>
            </a:r>
            <a:r>
              <a:rPr lang="en-US" altLang="zh-TW" dirty="0">
                <a:sym typeface="Symbol" panose="05050102010706020507" pitchFamily="18" charset="2"/>
              </a:rPr>
              <a:t>=1000 --&gt; </a:t>
            </a:r>
            <a:r>
              <a:rPr lang="en-US" altLang="zh-TW" dirty="0"/>
              <a:t>c</a:t>
            </a:r>
            <a:r>
              <a:rPr lang="en-US" altLang="zh-TW" baseline="-25000" dirty="0"/>
              <a:t>1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+c</a:t>
            </a:r>
            <a:r>
              <a:rPr lang="en-US" altLang="zh-TW" baseline="-25000" dirty="0"/>
              <a:t>2</a:t>
            </a:r>
            <a:r>
              <a:rPr lang="en-US" altLang="zh-TW" dirty="0"/>
              <a:t>n </a:t>
            </a:r>
            <a:r>
              <a:rPr lang="en-US" altLang="zh-TW" dirty="0">
                <a:sym typeface="Symbol" panose="05050102010706020507" pitchFamily="18" charset="2"/>
              </a:rPr>
              <a:t> </a:t>
            </a:r>
            <a:r>
              <a:rPr lang="en-US" altLang="zh-TW" dirty="0"/>
              <a:t>c</a:t>
            </a:r>
            <a:r>
              <a:rPr lang="en-US" altLang="zh-TW" baseline="-25000" dirty="0"/>
              <a:t>3</a:t>
            </a:r>
            <a:r>
              <a:rPr lang="en-US" altLang="zh-TW" dirty="0"/>
              <a:t>n for n </a:t>
            </a:r>
            <a:r>
              <a:rPr lang="en-US" altLang="zh-TW" dirty="0">
                <a:sym typeface="Symbol" panose="05050102010706020507" pitchFamily="18" charset="2"/>
              </a:rPr>
              <a:t> 998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break even point</a:t>
            </a:r>
          </a:p>
          <a:p>
            <a:pPr lvl="2"/>
            <a:r>
              <a:rPr lang="en-US" altLang="zh-TW" dirty="0">
                <a:sym typeface="Symbol" panose="05050102010706020507" pitchFamily="18" charset="2"/>
              </a:rPr>
              <a:t>no matter what the values of c1, c2, and c3, the n beyond which </a:t>
            </a:r>
            <a:r>
              <a:rPr lang="en-US" altLang="zh-TW" dirty="0"/>
              <a:t>c</a:t>
            </a:r>
            <a:r>
              <a:rPr lang="en-US" altLang="zh-TW" baseline="-25000" dirty="0"/>
              <a:t>3</a:t>
            </a:r>
            <a:r>
              <a:rPr lang="en-US" altLang="zh-TW" dirty="0"/>
              <a:t>n is always faster than c</a:t>
            </a:r>
            <a:r>
              <a:rPr lang="en-US" altLang="zh-TW" baseline="-25000" dirty="0"/>
              <a:t>1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+c</a:t>
            </a:r>
            <a:r>
              <a:rPr lang="en-US" altLang="zh-TW" baseline="-25000" dirty="0"/>
              <a:t>2</a:t>
            </a:r>
            <a:r>
              <a:rPr lang="en-US" altLang="zh-TW" dirty="0"/>
              <a:t>n</a:t>
            </a:r>
            <a:endParaRPr lang="en-US" altLang="zh-TW" dirty="0">
              <a:sym typeface="Symbol" panose="05050102010706020507" pitchFamily="18" charset="2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Examples</a:t>
            </a:r>
          </a:p>
          <a:p>
            <a:pPr lvl="1"/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= 3n+2 </a:t>
            </a:r>
          </a:p>
          <a:p>
            <a:pPr lvl="2"/>
            <a:r>
              <a:rPr lang="en-US" altLang="zh-TW" sz="2000" dirty="0"/>
              <a:t>3n + 2 &lt;= 4n, for all n &gt;= 2, </a:t>
            </a:r>
            <a:r>
              <a:rPr lang="en-US" altLang="zh-TW" sz="2000" dirty="0">
                <a:sym typeface="Symbol" panose="05050102010706020507" pitchFamily="18" charset="2"/>
              </a:rPr>
              <a:t>3n + 2 =  (</a:t>
            </a:r>
            <a:r>
              <a:rPr lang="en-US" altLang="zh-TW" sz="2000" i="1" dirty="0"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sym typeface="Symbol" panose="05050102010706020507" pitchFamily="18" charset="2"/>
              </a:rPr>
              <a:t>)</a:t>
            </a:r>
            <a:br>
              <a:rPr lang="en-US" altLang="zh-TW" sz="2000" dirty="0">
                <a:sym typeface="Symbol" panose="05050102010706020507" pitchFamily="18" charset="2"/>
              </a:rPr>
            </a:br>
            <a:r>
              <a:rPr lang="en-US" altLang="zh-TW" sz="2000" dirty="0">
                <a:sym typeface="Symbol" panose="05050102010706020507" pitchFamily="18" charset="2"/>
              </a:rPr>
              <a:t>3n + 2 &gt;= 3n, for all n &gt;= 1, 3n + 2 =  (</a:t>
            </a:r>
            <a:r>
              <a:rPr lang="en-US" altLang="zh-TW" sz="2000" i="1" dirty="0"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sym typeface="Symbol" panose="05050102010706020507" pitchFamily="18" charset="2"/>
              </a:rPr>
              <a:t>)</a:t>
            </a:r>
            <a:br>
              <a:rPr lang="en-US" altLang="zh-TW" sz="2000" dirty="0">
                <a:sym typeface="Symbol" panose="05050102010706020507" pitchFamily="18" charset="2"/>
              </a:rPr>
            </a:br>
            <a:r>
              <a:rPr lang="en-US" altLang="zh-TW" sz="2000" dirty="0">
                <a:sym typeface="Symbol" panose="05050102010706020507" pitchFamily="18" charset="2"/>
              </a:rPr>
              <a:t>3n &lt;= 3n + 2 &lt;= 4n, for all n &gt;= 2,  3n + 2 =   (</a:t>
            </a:r>
            <a:r>
              <a:rPr lang="en-US" altLang="zh-TW" sz="2000" i="1" dirty="0"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sym typeface="Symbol" panose="05050102010706020507" pitchFamily="18" charset="2"/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z="2000" dirty="0">
              <a:sym typeface="Symbol" panose="05050102010706020507" pitchFamily="18" charset="2"/>
            </a:endParaRPr>
          </a:p>
          <a:p>
            <a:pPr lvl="1"/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= 10n</a:t>
            </a:r>
            <a:r>
              <a:rPr lang="en-US" altLang="zh-TW" baseline="30000" dirty="0"/>
              <a:t>2</a:t>
            </a:r>
            <a:r>
              <a:rPr lang="en-US" altLang="zh-TW" dirty="0"/>
              <a:t>+4n+2</a:t>
            </a:r>
          </a:p>
          <a:p>
            <a:pPr lvl="2"/>
            <a:r>
              <a:rPr lang="en-US" altLang="zh-TW" sz="2000" dirty="0"/>
              <a:t>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&lt;= 11n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, for all n &gt;= 5, </a:t>
            </a:r>
            <a:r>
              <a:rPr lang="en-US" altLang="zh-TW" sz="2000" dirty="0">
                <a:sym typeface="Symbol" panose="05050102010706020507" pitchFamily="18" charset="2"/>
              </a:rPr>
              <a:t> </a:t>
            </a:r>
            <a:r>
              <a:rPr lang="en-US" altLang="zh-TW" sz="2000" dirty="0"/>
              <a:t>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= </a:t>
            </a:r>
            <a:r>
              <a:rPr lang="en-US" altLang="zh-TW" sz="2000" dirty="0">
                <a:sym typeface="Symbol" panose="05050102010706020507" pitchFamily="18" charset="2"/>
              </a:rPr>
              <a:t> (</a:t>
            </a:r>
            <a:r>
              <a:rPr lang="en-US" altLang="zh-TW" sz="2000" i="1" dirty="0"/>
              <a:t>n</a:t>
            </a:r>
            <a:r>
              <a:rPr lang="en-US" altLang="zh-TW" sz="2000" baseline="30000" dirty="0"/>
              <a:t>2</a:t>
            </a:r>
            <a:r>
              <a:rPr lang="en-US" altLang="zh-TW" sz="2000" dirty="0">
                <a:sym typeface="Symbol" panose="05050102010706020507" pitchFamily="18" charset="2"/>
              </a:rPr>
              <a:t>)</a:t>
            </a:r>
            <a:br>
              <a:rPr lang="en-US" altLang="zh-TW" sz="2000" dirty="0">
                <a:sym typeface="Symbol" panose="05050102010706020507" pitchFamily="18" charset="2"/>
              </a:rPr>
            </a:br>
            <a:r>
              <a:rPr lang="en-US" altLang="zh-TW" sz="2000" dirty="0"/>
              <a:t>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&gt;= 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, for all n &gt;= 1, </a:t>
            </a:r>
            <a:r>
              <a:rPr lang="en-US" altLang="zh-TW" sz="2000" dirty="0">
                <a:sym typeface="Symbol" panose="05050102010706020507" pitchFamily="18" charset="2"/>
              </a:rPr>
              <a:t> </a:t>
            </a:r>
            <a:r>
              <a:rPr lang="en-US" altLang="zh-TW" sz="2000" dirty="0"/>
              <a:t>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= </a:t>
            </a:r>
            <a:r>
              <a:rPr lang="en-US" altLang="zh-TW" sz="2000" dirty="0">
                <a:sym typeface="Symbol" panose="05050102010706020507" pitchFamily="18" charset="2"/>
              </a:rPr>
              <a:t>  (</a:t>
            </a:r>
            <a:r>
              <a:rPr lang="en-US" altLang="zh-TW" sz="2000" i="1" dirty="0"/>
              <a:t>n</a:t>
            </a:r>
            <a:r>
              <a:rPr lang="en-US" altLang="zh-TW" sz="2000" baseline="30000" dirty="0"/>
              <a:t>2</a:t>
            </a:r>
            <a:r>
              <a:rPr lang="en-US" altLang="zh-TW" sz="2000" dirty="0">
                <a:sym typeface="Symbol" panose="05050102010706020507" pitchFamily="18" charset="2"/>
              </a:rPr>
              <a:t>)</a:t>
            </a:r>
            <a:br>
              <a:rPr lang="en-US" altLang="zh-TW" sz="2000" dirty="0">
                <a:sym typeface="Symbol" panose="05050102010706020507" pitchFamily="18" charset="2"/>
              </a:rPr>
            </a:br>
            <a:r>
              <a:rPr lang="en-US" altLang="zh-TW" sz="2000" dirty="0"/>
              <a:t>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  &lt;= 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&lt;= 11n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, for all n &gt;= 5, </a:t>
            </a:r>
            <a:r>
              <a:rPr lang="en-US" altLang="zh-TW" sz="2000" dirty="0">
                <a:sym typeface="Symbol" panose="05050102010706020507" pitchFamily="18" charset="2"/>
              </a:rPr>
              <a:t> </a:t>
            </a:r>
            <a:r>
              <a:rPr lang="en-US" altLang="zh-TW" sz="2000" dirty="0"/>
              <a:t>10n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+4n+2 = </a:t>
            </a:r>
            <a:r>
              <a:rPr lang="en-US" altLang="zh-TW" sz="2000" dirty="0">
                <a:sym typeface="Symbol" panose="05050102010706020507" pitchFamily="18" charset="2"/>
              </a:rPr>
              <a:t> (</a:t>
            </a:r>
            <a:r>
              <a:rPr lang="en-US" altLang="zh-TW" sz="2000" i="1" dirty="0"/>
              <a:t>n</a:t>
            </a:r>
            <a:r>
              <a:rPr lang="en-US" altLang="zh-TW" sz="2000" baseline="30000" dirty="0"/>
              <a:t>2</a:t>
            </a:r>
            <a:r>
              <a:rPr lang="en-US" altLang="zh-TW" sz="2000" dirty="0">
                <a:sym typeface="Symbol" panose="05050102010706020507" pitchFamily="18" charset="2"/>
              </a:rPr>
              <a:t>)</a:t>
            </a:r>
          </a:p>
          <a:p>
            <a:pPr lvl="2"/>
            <a:endParaRPr lang="en-US" altLang="zh-TW" sz="2000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100n+6=O(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	/* 100n+6101n for n10 */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10n</a:t>
            </a:r>
            <a:r>
              <a:rPr lang="en-US" altLang="zh-TW" baseline="30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+4n+2=O(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baseline="30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 /* 10n</a:t>
            </a:r>
            <a:r>
              <a:rPr lang="en-US" altLang="zh-TW" baseline="30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+4n+211n</a:t>
            </a:r>
            <a:r>
              <a:rPr lang="en-US" altLang="zh-TW" baseline="30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for n5 */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6*2</a:t>
            </a:r>
            <a:r>
              <a:rPr lang="en-US" altLang="zh-TW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+n</a:t>
            </a:r>
            <a:r>
              <a:rPr lang="en-US" altLang="zh-TW" baseline="30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=O(2</a:t>
            </a:r>
            <a:r>
              <a:rPr lang="en-US" altLang="zh-TW" i="1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	/* 6*2</a:t>
            </a:r>
            <a:r>
              <a:rPr lang="en-US" altLang="zh-TW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+n</a:t>
            </a:r>
            <a:r>
              <a:rPr lang="en-US" altLang="zh-TW" baseline="30000" dirty="0">
                <a:sym typeface="Symbol" panose="05050102010706020507" pitchFamily="18" charset="2"/>
              </a:rPr>
              <a:t>2 </a:t>
            </a:r>
            <a:r>
              <a:rPr lang="en-US" altLang="zh-TW" dirty="0">
                <a:sym typeface="Symbol" panose="05050102010706020507" pitchFamily="18" charset="2"/>
              </a:rPr>
              <a:t>7*2</a:t>
            </a:r>
            <a:r>
              <a:rPr lang="en-US" altLang="zh-TW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for n4 */</a:t>
            </a:r>
            <a:endParaRPr lang="zh-TW" altLang="en-US" dirty="0">
              <a:sym typeface="Symbol" panose="05050102010706020507" pitchFamily="18" charset="2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4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O(1): constant</a:t>
            </a:r>
          </a:p>
          <a:p>
            <a:r>
              <a:rPr lang="en-US" altLang="zh-TW" dirty="0"/>
              <a:t>O(n): linear</a:t>
            </a:r>
          </a:p>
          <a:p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): quadratic</a:t>
            </a:r>
          </a:p>
          <a:p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/>
              <a:t>): cubic</a:t>
            </a:r>
          </a:p>
          <a:p>
            <a:r>
              <a:rPr lang="en-US" altLang="zh-TW" dirty="0"/>
              <a:t>O(2</a:t>
            </a:r>
            <a:r>
              <a:rPr lang="en-US" altLang="zh-TW" baseline="30000" dirty="0"/>
              <a:t>n</a:t>
            </a:r>
            <a:r>
              <a:rPr lang="en-US" altLang="zh-TW" dirty="0"/>
              <a:t>): exponential</a:t>
            </a:r>
          </a:p>
          <a:p>
            <a:r>
              <a:rPr lang="en-US" altLang="zh-TW" dirty="0"/>
              <a:t>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O(</a:t>
            </a:r>
            <a:r>
              <a:rPr lang="en-US" altLang="zh-TW" dirty="0" err="1"/>
              <a:t>nlogn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[Big “oh’’] </a:t>
            </a:r>
            <a:r>
              <a:rPr lang="en-US" altLang="zh-TW" dirty="0">
                <a:solidFill>
                  <a:srgbClr val="FF0000"/>
                </a:solidFill>
              </a:rPr>
              <a:t>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ym typeface="Symbol" panose="05050102010706020507" pitchFamily="18" charset="2"/>
              </a:rPr>
              <a:t>Theorem 1.2</a:t>
            </a:r>
            <a:r>
              <a:rPr lang="en-US" altLang="zh-TW" dirty="0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If 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 = </a:t>
            </a:r>
            <a:r>
              <a:rPr lang="en-US" altLang="zh-TW" i="1" dirty="0" err="1">
                <a:sym typeface="Symbol" panose="05050102010706020507" pitchFamily="18" charset="2"/>
              </a:rPr>
              <a:t>a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TW" i="1" dirty="0" err="1">
                <a:sym typeface="Symbol" panose="05050102010706020507" pitchFamily="18" charset="2"/>
              </a:rPr>
              <a:t>n</a:t>
            </a:r>
            <a:r>
              <a:rPr lang="en-US" altLang="zh-TW" i="1" baseline="30000" dirty="0" err="1"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+…+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sym typeface="Symbol" panose="05050102010706020507" pitchFamily="18" charset="2"/>
              </a:rPr>
              <a:t>1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+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sym typeface="Symbol" panose="05050102010706020507" pitchFamily="18" charset="2"/>
              </a:rPr>
              <a:t>0</a:t>
            </a:r>
            <a:r>
              <a:rPr lang="en-US" altLang="zh-TW" dirty="0">
                <a:sym typeface="Symbol" panose="05050102010706020507" pitchFamily="18" charset="2"/>
              </a:rPr>
              <a:t>, then 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 = O(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i="1" baseline="30000" dirty="0"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).</a:t>
            </a:r>
            <a:endParaRPr lang="en-US" altLang="zh-TW" b="1" dirty="0">
              <a:sym typeface="Symbol" panose="05050102010706020507" pitchFamily="18" charset="2"/>
            </a:endParaRPr>
          </a:p>
          <a:p>
            <a:r>
              <a:rPr lang="en-US" altLang="zh-TW" b="1" dirty="0">
                <a:sym typeface="Symbol" panose="05050102010706020507" pitchFamily="18" charset="2"/>
              </a:rPr>
              <a:t>Theorem 1.3:</a:t>
            </a:r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If 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 = </a:t>
            </a:r>
            <a:r>
              <a:rPr lang="en-US" altLang="zh-TW" i="1" dirty="0" err="1">
                <a:sym typeface="Symbol" panose="05050102010706020507" pitchFamily="18" charset="2"/>
              </a:rPr>
              <a:t>a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TW" i="1" dirty="0" err="1">
                <a:sym typeface="Symbol" panose="05050102010706020507" pitchFamily="18" charset="2"/>
              </a:rPr>
              <a:t>n</a:t>
            </a:r>
            <a:r>
              <a:rPr lang="en-US" altLang="zh-TW" i="1" baseline="30000" dirty="0" err="1"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+…+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sym typeface="Symbol" panose="05050102010706020507" pitchFamily="18" charset="2"/>
              </a:rPr>
              <a:t>1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+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sym typeface="Symbol" panose="05050102010706020507" pitchFamily="18" charset="2"/>
              </a:rPr>
              <a:t>0</a:t>
            </a:r>
            <a:r>
              <a:rPr lang="en-US" altLang="zh-TW" dirty="0">
                <a:sym typeface="Symbol" panose="05050102010706020507" pitchFamily="18" charset="2"/>
              </a:rPr>
              <a:t> and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 &gt; 0, then 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 = (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i="1" baseline="30000" dirty="0"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).</a:t>
            </a:r>
          </a:p>
          <a:p>
            <a:r>
              <a:rPr lang="en-US" altLang="zh-TW" b="1" dirty="0">
                <a:sym typeface="Symbol" panose="05050102010706020507" pitchFamily="18" charset="2"/>
              </a:rPr>
              <a:t>Theorem 1.4:</a:t>
            </a:r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If 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 = </a:t>
            </a:r>
            <a:r>
              <a:rPr lang="en-US" altLang="zh-TW" i="1" dirty="0" err="1">
                <a:sym typeface="Symbol" panose="05050102010706020507" pitchFamily="18" charset="2"/>
              </a:rPr>
              <a:t>a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TW" i="1" dirty="0" err="1">
                <a:sym typeface="Symbol" panose="05050102010706020507" pitchFamily="18" charset="2"/>
              </a:rPr>
              <a:t>n</a:t>
            </a:r>
            <a:r>
              <a:rPr lang="en-US" altLang="zh-TW" i="1" baseline="30000" dirty="0" err="1"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+…+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sym typeface="Symbol" panose="05050102010706020507" pitchFamily="18" charset="2"/>
              </a:rPr>
              <a:t>1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+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sym typeface="Symbol" panose="05050102010706020507" pitchFamily="18" charset="2"/>
              </a:rPr>
              <a:t>0</a:t>
            </a:r>
            <a:r>
              <a:rPr lang="en-US" altLang="zh-TW" dirty="0">
                <a:sym typeface="Symbol" panose="05050102010706020507" pitchFamily="18" charset="2"/>
              </a:rPr>
              <a:t> and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 &gt; 0, then 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 = (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i="1" baseline="30000" dirty="0"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).</a:t>
            </a:r>
            <a:endParaRPr lang="zh-TW" altLang="en-US" dirty="0">
              <a:sym typeface="Symbol" panose="05050102010706020507" pitchFamily="18" charset="2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1.5.4 </a:t>
            </a:r>
            <a:r>
              <a:rPr lang="en-US" altLang="zh-TW" dirty="0"/>
              <a:t>Practical complexity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Picture 4" descr="figure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6"/>
          <a:stretch/>
        </p:blipFill>
        <p:spPr bwMode="auto">
          <a:xfrm>
            <a:off x="1742580" y="2231368"/>
            <a:ext cx="8706839" cy="410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4196985" y="6334298"/>
                <a:ext cx="3798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!&gt;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985" y="6334298"/>
                <a:ext cx="3798027" cy="276999"/>
              </a:xfrm>
              <a:prstGeom prst="rect">
                <a:avLst/>
              </a:prstGeom>
              <a:blipFill>
                <a:blip r:embed="rId3"/>
                <a:stretch>
                  <a:fillRect l="-481" t="-4348" r="-321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3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Picture 4" descr="figure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9"/>
          <a:stretch/>
        </p:blipFill>
        <p:spPr>
          <a:xfrm>
            <a:off x="3479785" y="1502465"/>
            <a:ext cx="5383430" cy="535553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3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We consider this cycle as consisting </a:t>
            </a:r>
            <a:r>
              <a:rPr lang="en-US" altLang="zh-TW" dirty="0" smtClean="0"/>
              <a:t>of five </a:t>
            </a:r>
            <a:r>
              <a:rPr lang="en-US" altLang="zh-TW" dirty="0"/>
              <a:t>phases.</a:t>
            </a:r>
          </a:p>
          <a:p>
            <a:pPr lvl="1"/>
            <a:r>
              <a:rPr lang="en-US" altLang="zh-TW" dirty="0" smtClean="0"/>
              <a:t>Requirements </a:t>
            </a:r>
            <a:r>
              <a:rPr lang="en-US" altLang="zh-TW" dirty="0" smtClean="0">
                <a:solidFill>
                  <a:srgbClr val="00B0F0"/>
                </a:solidFill>
              </a:rPr>
              <a:t>(Leader / PM)</a:t>
            </a:r>
          </a:p>
          <a:p>
            <a:pPr lvl="2"/>
            <a:r>
              <a:rPr lang="en-US" altLang="zh-TW" dirty="0" smtClean="0"/>
              <a:t>Specification</a:t>
            </a:r>
          </a:p>
          <a:p>
            <a:pPr lvl="3"/>
            <a:r>
              <a:rPr lang="en-US" altLang="zh-TW" dirty="0" smtClean="0"/>
              <a:t>Rigorous input &amp; output descriptions</a:t>
            </a:r>
            <a:endParaRPr lang="en-US" altLang="zh-TW" dirty="0"/>
          </a:p>
          <a:p>
            <a:pPr lvl="1"/>
            <a:r>
              <a:rPr lang="en-US" altLang="zh-TW" dirty="0" smtClean="0"/>
              <a:t>Analysis: </a:t>
            </a:r>
            <a:r>
              <a:rPr lang="en-US" altLang="zh-TW" dirty="0">
                <a:solidFill>
                  <a:srgbClr val="FF0000"/>
                </a:solidFill>
              </a:rPr>
              <a:t>bottom-up vs. top-down</a:t>
            </a:r>
          </a:p>
          <a:p>
            <a:pPr lvl="1"/>
            <a:r>
              <a:rPr lang="en-US" altLang="zh-TW" dirty="0"/>
              <a:t>Design: </a:t>
            </a:r>
            <a:r>
              <a:rPr lang="en-US" altLang="zh-TW" dirty="0">
                <a:solidFill>
                  <a:srgbClr val="FF0000"/>
                </a:solidFill>
              </a:rPr>
              <a:t>data objects and </a:t>
            </a:r>
            <a:r>
              <a:rPr lang="en-US" altLang="zh-TW" dirty="0" smtClean="0">
                <a:solidFill>
                  <a:srgbClr val="FF0000"/>
                </a:solidFill>
              </a:rPr>
              <a:t>operations</a:t>
            </a:r>
          </a:p>
          <a:p>
            <a:pPr lvl="2"/>
            <a:r>
              <a:rPr lang="en-US" altLang="zh-TW" dirty="0" err="1" smtClean="0">
                <a:solidFill>
                  <a:schemeClr val="tx1"/>
                </a:solidFill>
              </a:rPr>
              <a:t>E.g</a:t>
            </a:r>
            <a:r>
              <a:rPr lang="en-US" altLang="zh-TW" dirty="0" smtClean="0">
                <a:solidFill>
                  <a:schemeClr val="tx1"/>
                </a:solidFill>
              </a:rPr>
              <a:t> data object: students, teachers</a:t>
            </a:r>
          </a:p>
          <a:p>
            <a:pPr lvl="2"/>
            <a:r>
              <a:rPr lang="en-US" altLang="zh-TW" dirty="0" err="1" smtClean="0">
                <a:solidFill>
                  <a:schemeClr val="tx1"/>
                </a:solidFill>
              </a:rPr>
              <a:t>E.g</a:t>
            </a:r>
            <a:r>
              <a:rPr lang="en-US" altLang="zh-TW" dirty="0" smtClean="0">
                <a:solidFill>
                  <a:schemeClr val="tx1"/>
                </a:solidFill>
              </a:rPr>
              <a:t> operation: insert, delete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/>
              <a:t>Refinement and </a:t>
            </a:r>
            <a:r>
              <a:rPr lang="en-US" altLang="zh-TW" dirty="0" smtClean="0"/>
              <a:t>Coding</a:t>
            </a:r>
          </a:p>
          <a:p>
            <a:pPr lvl="2"/>
            <a:r>
              <a:rPr lang="en-US" altLang="zh-TW" dirty="0" smtClean="0"/>
              <a:t>Choose representation for the data objects</a:t>
            </a:r>
          </a:p>
          <a:p>
            <a:pPr lvl="2"/>
            <a:r>
              <a:rPr lang="en-US" altLang="zh-TW" dirty="0" smtClean="0"/>
              <a:t>Write program</a:t>
            </a:r>
            <a:endParaRPr lang="en-US" altLang="zh-TW" dirty="0"/>
          </a:p>
          <a:p>
            <a:pPr lvl="1"/>
            <a:r>
              <a:rPr lang="en-US" altLang="zh-TW" dirty="0" smtClean="0"/>
              <a:t>Verification </a:t>
            </a:r>
            <a:r>
              <a:rPr lang="en-US" altLang="zh-TW" dirty="0" smtClean="0">
                <a:solidFill>
                  <a:srgbClr val="00B0F0"/>
                </a:solidFill>
              </a:rPr>
              <a:t>(QA)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en-US" altLang="zh-TW" dirty="0" smtClean="0"/>
              <a:t>Correctness proofs</a:t>
            </a:r>
          </a:p>
          <a:p>
            <a:pPr lvl="3"/>
            <a:r>
              <a:rPr lang="en-US" altLang="zh-TW" dirty="0" smtClean="0"/>
              <a:t>Program </a:t>
            </a:r>
            <a:r>
              <a:rPr lang="en-US" altLang="zh-TW" dirty="0"/>
              <a:t>Proving</a:t>
            </a:r>
          </a:p>
          <a:p>
            <a:pPr lvl="2"/>
            <a:r>
              <a:rPr lang="en-US" altLang="zh-TW" dirty="0" smtClean="0"/>
              <a:t>Testing</a:t>
            </a:r>
          </a:p>
          <a:p>
            <a:pPr lvl="2"/>
            <a:r>
              <a:rPr lang="en-US" altLang="zh-TW" dirty="0" smtClean="0"/>
              <a:t>Error removal</a:t>
            </a:r>
          </a:p>
          <a:p>
            <a:pPr lvl="3"/>
            <a:r>
              <a:rPr lang="en-US" altLang="zh-TW" dirty="0" smtClean="0"/>
              <a:t>Debugging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programs</a:t>
            </a:r>
            <a:endParaRPr lang="zh-TW" altLang="en-US" dirty="0"/>
          </a:p>
        </p:txBody>
      </p:sp>
      <p:pic>
        <p:nvPicPr>
          <p:cNvPr id="1028" name="Picture 4" descr="https://upload.wikimedia.org/wikipedia/commons/a/a2/Specification_and_Levels_of_Develop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984" y="2626821"/>
            <a:ext cx="4748510" cy="31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777018" y="5607828"/>
            <a:ext cx="38053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" dirty="0"/>
              <a:t>https://en.wikipedia.org/wiki/Functional_specification#/media/File:Specification_and_Levels_of_Development.jpg</a:t>
            </a:r>
            <a:endParaRPr lang="zh-TW" altLang="en-US" sz="6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time needed by a 1 billion instructions per second computer to execute a program of complexity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instructions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5" name="Picture 4" descr="fig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1"/>
          <a:stretch>
            <a:fillRect/>
          </a:stretch>
        </p:blipFill>
        <p:spPr bwMode="auto">
          <a:xfrm>
            <a:off x="2235200" y="2473325"/>
            <a:ext cx="79248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(binary search)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51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00941" y="1974272"/>
                <a:ext cx="4311052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1974272"/>
                <a:ext cx="4311052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00941" y="2859490"/>
                <a:ext cx="8952066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+1+1=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+1+1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+1=…=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2859490"/>
                <a:ext cx="8952066" cy="474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300941" y="3704494"/>
                <a:ext cx="1646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3704494"/>
                <a:ext cx="1646541" cy="276999"/>
              </a:xfrm>
              <a:prstGeom prst="rect">
                <a:avLst/>
              </a:prstGeom>
              <a:blipFill>
                <a:blip r:embed="rId4"/>
                <a:stretch>
                  <a:fillRect l="-2952" t="-4444" r="-4797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547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(merge sort)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52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00941" y="1974272"/>
                <a:ext cx="447532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1974272"/>
                <a:ext cx="4475328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00941" y="2859490"/>
                <a:ext cx="5307677" cy="1698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2859490"/>
                <a:ext cx="5307677" cy="1698285"/>
              </a:xfrm>
              <a:prstGeom prst="rect">
                <a:avLst/>
              </a:prstGeom>
              <a:blipFill>
                <a:blip r:embed="rId3"/>
                <a:stretch>
                  <a:fillRect b="-4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401613" y="4693429"/>
                <a:ext cx="1779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613" y="4693429"/>
                <a:ext cx="1779590" cy="276999"/>
              </a:xfrm>
              <a:prstGeom prst="rect">
                <a:avLst/>
              </a:prstGeom>
              <a:blipFill>
                <a:blip r:embed="rId4"/>
                <a:stretch>
                  <a:fillRect l="-3082" t="-2222" r="-4452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937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53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00941" y="1974272"/>
                <a:ext cx="4677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1974272"/>
                <a:ext cx="4677819" cy="276999"/>
              </a:xfrm>
              <a:prstGeom prst="rect">
                <a:avLst/>
              </a:prstGeom>
              <a:blipFill>
                <a:blip r:embed="rId2"/>
                <a:stretch>
                  <a:fillRect l="-781" t="-2222" r="-1302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00941" y="2859490"/>
                <a:ext cx="8316507" cy="1079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1+2+…+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2859490"/>
                <a:ext cx="8316507" cy="1079783"/>
              </a:xfrm>
              <a:prstGeom prst="rect">
                <a:avLst/>
              </a:prstGeom>
              <a:blipFill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300941" y="3939273"/>
                <a:ext cx="1417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3939273"/>
                <a:ext cx="1417247" cy="276999"/>
              </a:xfrm>
              <a:prstGeom prst="rect">
                <a:avLst/>
              </a:prstGeom>
              <a:blipFill>
                <a:blip r:embed="rId4"/>
                <a:stretch>
                  <a:fillRect l="-3433" t="-4348" r="-557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085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00941" y="1974272"/>
                <a:ext cx="4797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1974272"/>
                <a:ext cx="4797275" cy="276999"/>
              </a:xfrm>
              <a:prstGeom prst="rect">
                <a:avLst/>
              </a:prstGeom>
              <a:blipFill>
                <a:blip r:embed="rId2"/>
                <a:stretch>
                  <a:fillRect l="-762" t="-2222" r="-1398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00941" y="2859490"/>
                <a:ext cx="67777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+1=2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+1=4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2+1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+2+1=8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+4+2+1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=…=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+…+2+1=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2859490"/>
                <a:ext cx="6777753" cy="1107996"/>
              </a:xfrm>
              <a:prstGeom prst="rect">
                <a:avLst/>
              </a:prstGeom>
              <a:blipFill>
                <a:blip r:embed="rId3"/>
                <a:stretch>
                  <a:fillRect l="-360" r="-3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300941" y="3939273"/>
                <a:ext cx="1417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3939273"/>
                <a:ext cx="1417247" cy="276999"/>
              </a:xfrm>
              <a:prstGeom prst="rect">
                <a:avLst/>
              </a:prstGeom>
              <a:blipFill>
                <a:blip r:embed="rId4"/>
                <a:stretch>
                  <a:fillRect l="-3863" t="-2174" r="-600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8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 theorem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55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962890" y="1766455"/>
                <a:ext cx="3601820" cy="15823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endParaRPr lang="en-US" altLang="zh-TW" dirty="0" smtClean="0"/>
              </a:p>
              <a:p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child nodes at each non-leaf nodes</a:t>
                </a:r>
              </a:p>
              <a:p>
                <a:r>
                  <a:rPr lang="en-US" altLang="zh-TW" dirty="0"/>
                  <a:t>each </a:t>
                </a:r>
                <a:r>
                  <a:rPr lang="en-US" altLang="zh-TW" dirty="0" err="1"/>
                  <a:t>subproblem</a:t>
                </a:r>
                <a:r>
                  <a:rPr lang="en-US" altLang="zh-TW" dirty="0"/>
                  <a:t> being of size </a:t>
                </a:r>
                <a:r>
                  <a:rPr lang="en-US" altLang="zh-TW" i="1" dirty="0" smtClean="0"/>
                  <a:t>n/b</a:t>
                </a:r>
              </a:p>
              <a:p>
                <a:r>
                  <a:rPr lang="en-US" altLang="zh-TW" i="1" dirty="0" smtClean="0"/>
                  <a:t>f(n) </a:t>
                </a:r>
                <a:r>
                  <a:rPr lang="en-US" altLang="zh-TW" dirty="0" smtClean="0"/>
                  <a:t>the time of others works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0" y="1766455"/>
                <a:ext cx="3601820" cy="1582356"/>
              </a:xfrm>
              <a:prstGeom prst="rect">
                <a:avLst/>
              </a:prstGeom>
              <a:blipFill>
                <a:blip r:embed="rId2"/>
                <a:stretch>
                  <a:fillRect l="-3697" b="-7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https://upload.wikimedia.org/wikipedia/commons/thumb/1/1a/Recursive_problem_solving.svg/359px-Recursive_problem_solvi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0" y="274859"/>
            <a:ext cx="5796898" cy="282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962890" y="3446547"/>
                <a:ext cx="6432530" cy="594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b="0" dirty="0" smtClean="0"/>
                  <a:t>Case 1: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              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0" y="3446547"/>
                <a:ext cx="6432530" cy="594586"/>
              </a:xfrm>
              <a:prstGeom prst="rect">
                <a:avLst/>
              </a:prstGeom>
              <a:blipFill>
                <a:blip r:embed="rId4"/>
                <a:stretch>
                  <a:fillRect l="-2077" t="-6863" b="-205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962890" y="4316112"/>
                <a:ext cx="6432530" cy="6252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b="0" dirty="0" smtClean="0"/>
                  <a:t>Case 2: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              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0" y="4316112"/>
                <a:ext cx="6432530" cy="625299"/>
              </a:xfrm>
              <a:prstGeom prst="rect">
                <a:avLst/>
              </a:prstGeom>
              <a:blipFill>
                <a:blip r:embed="rId5"/>
                <a:stretch>
                  <a:fillRect l="-2077" t="-6542" b="-177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962890" y="5283153"/>
                <a:ext cx="6432530" cy="10091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b="0" dirty="0" smtClean="0"/>
                  <a:t>Case 3: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>
                        <a:sym typeface="Symbol" panose="05050102010706020507" pitchFamily="18" charset="2"/>
                      </a:rPr>
                      <m:t>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               and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𝑠𝑢𝑓𝑓𝑖𝑐𝑖𝑒𝑛𝑡𝑙𝑦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𝑙𝑎𝑟𝑔𝑒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0" y="5283153"/>
                <a:ext cx="6432530" cy="1009122"/>
              </a:xfrm>
              <a:prstGeom prst="rect">
                <a:avLst/>
              </a:prstGeom>
              <a:blipFill>
                <a:blip r:embed="rId6"/>
                <a:stretch>
                  <a:fillRect l="-2077" t="-4142" b="-112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289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(merge sort)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00941" y="1974272"/>
                <a:ext cx="447532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1974272"/>
                <a:ext cx="4475328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00941" y="2859490"/>
                <a:ext cx="5307677" cy="1179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 algn="ctr"/>
                <a:r>
                  <a:rPr lang="en-US" altLang="zh-TW" dirty="0" smtClean="0"/>
                  <a:t>=&gt;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algn="ctr"/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2859490"/>
                <a:ext cx="5307677" cy="1179297"/>
              </a:xfrm>
              <a:prstGeom prst="rect">
                <a:avLst/>
              </a:prstGeom>
              <a:blipFill>
                <a:blip r:embed="rId3"/>
                <a:stretch>
                  <a:fillRect t="-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834640" y="420624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Case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75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57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00941" y="1974272"/>
                <a:ext cx="458266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1974272"/>
                <a:ext cx="4582665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00941" y="2859490"/>
                <a:ext cx="5307677" cy="1143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>
                          <a:sym typeface="Symbol" panose="05050102010706020507" pitchFamily="18" charset="2"/>
                        </a:rPr>
                        <m:t>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 algn="ctr"/>
                <a:r>
                  <a:rPr lang="en-US" altLang="zh-TW" dirty="0" smtClean="0"/>
                  <a:t>=&gt;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 smtClean="0"/>
              </a:p>
              <a:p>
                <a:pPr algn="ctr"/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2859490"/>
                <a:ext cx="5307677" cy="1143646"/>
              </a:xfrm>
              <a:prstGeom prst="rect">
                <a:avLst/>
              </a:prstGeom>
              <a:blipFill>
                <a:blip r:embed="rId3"/>
                <a:stretch>
                  <a:fillRect t="-5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834640" y="42062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Case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8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Performance Measurement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3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Although performance analysis gives us a powerful tool for assessing an algorithm’s space and time complexity, at some point we also must consider how the algorithm executes on our machine.</a:t>
            </a:r>
          </a:p>
          <a:p>
            <a:pPr lvl="1"/>
            <a:r>
              <a:rPr lang="en-US" altLang="zh-TW" dirty="0"/>
              <a:t>This consideration moves us from the realm of analysis to that of measurement.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Measurement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513" b="9972"/>
          <a:stretch/>
        </p:blipFill>
        <p:spPr>
          <a:xfrm>
            <a:off x="1818521" y="3438250"/>
            <a:ext cx="8554958" cy="30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bottom-up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Emphasis on the coding fine points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Loosely connected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Error-ridden segments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top-down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Begin with the purpose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bottom-up vs. top-down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i2.kknews.cc/SIG=18hrj7a/1s8100058921oqq272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18" y="2499591"/>
            <a:ext cx="5262361" cy="327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898564" y="5636912"/>
            <a:ext cx="17491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/>
              <a:t>https://kknews.cc/tech/k38z9bv.html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1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Algorithm </a:t>
            </a:r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4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1.3.1 Introduction</a:t>
            </a:r>
            <a:endParaRPr lang="en-US" altLang="zh-TW" dirty="0"/>
          </a:p>
          <a:p>
            <a:pPr lvl="1"/>
            <a:r>
              <a:rPr lang="en-US" altLang="zh-TW" dirty="0"/>
              <a:t>An </a:t>
            </a:r>
            <a:r>
              <a:rPr lang="en-US" altLang="zh-TW" i="1" dirty="0">
                <a:solidFill>
                  <a:srgbClr val="FF0000"/>
                </a:solidFill>
              </a:rPr>
              <a:t>algorithm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7030A0"/>
                </a:solidFill>
              </a:rPr>
              <a:t>finite set of instructions </a:t>
            </a:r>
            <a:r>
              <a:rPr lang="en-US" altLang="zh-TW" dirty="0"/>
              <a:t>that accomplishes a particular task.</a:t>
            </a:r>
          </a:p>
          <a:p>
            <a:pPr lvl="1"/>
            <a:r>
              <a:rPr lang="en-US" altLang="zh-TW" dirty="0"/>
              <a:t>Criteria</a:t>
            </a:r>
          </a:p>
          <a:p>
            <a:pPr lvl="2"/>
            <a:r>
              <a:rPr lang="en-US" altLang="zh-TW" sz="2000" dirty="0"/>
              <a:t>input: </a:t>
            </a:r>
            <a:r>
              <a:rPr lang="en-US" altLang="zh-TW" sz="2000" dirty="0">
                <a:solidFill>
                  <a:schemeClr val="hlink"/>
                </a:solidFill>
              </a:rPr>
              <a:t>zero or more quantities that are externally supplied</a:t>
            </a:r>
          </a:p>
          <a:p>
            <a:pPr lvl="2"/>
            <a:r>
              <a:rPr lang="en-US" altLang="zh-TW" sz="2000" dirty="0"/>
              <a:t>output: </a:t>
            </a:r>
            <a:r>
              <a:rPr lang="en-US" altLang="zh-TW" sz="2000" dirty="0">
                <a:solidFill>
                  <a:schemeClr val="hlink"/>
                </a:solidFill>
              </a:rPr>
              <a:t>at least one quantity is produced</a:t>
            </a:r>
          </a:p>
          <a:p>
            <a:pPr lvl="2"/>
            <a:r>
              <a:rPr lang="en-US" altLang="zh-TW" sz="2000" dirty="0"/>
              <a:t>definiteness: </a:t>
            </a:r>
            <a:r>
              <a:rPr lang="en-US" altLang="zh-TW" sz="2000" dirty="0">
                <a:solidFill>
                  <a:schemeClr val="hlink"/>
                </a:solidFill>
              </a:rPr>
              <a:t>clear and unambiguous</a:t>
            </a:r>
          </a:p>
          <a:p>
            <a:pPr lvl="2"/>
            <a:r>
              <a:rPr lang="en-US" altLang="zh-TW" sz="2000" dirty="0"/>
              <a:t>finiteness: </a:t>
            </a:r>
            <a:r>
              <a:rPr lang="en-US" altLang="zh-TW" sz="2000" dirty="0">
                <a:solidFill>
                  <a:schemeClr val="hlink"/>
                </a:solidFill>
              </a:rPr>
              <a:t>terminate after a finite number of steps</a:t>
            </a:r>
          </a:p>
          <a:p>
            <a:pPr lvl="2"/>
            <a:r>
              <a:rPr lang="en-US" altLang="zh-TW" sz="2000" dirty="0"/>
              <a:t>effectiveness: </a:t>
            </a:r>
            <a:r>
              <a:rPr lang="en-US" altLang="zh-TW" sz="2000" dirty="0">
                <a:solidFill>
                  <a:schemeClr val="hlink"/>
                </a:solidFill>
              </a:rPr>
              <a:t>instruction is basic enough to be carried out</a:t>
            </a:r>
          </a:p>
          <a:p>
            <a:pPr lvl="1"/>
            <a:r>
              <a:rPr lang="en-US" altLang="zh-TW" dirty="0"/>
              <a:t>A program does not have to satisfy the</a:t>
            </a:r>
            <a:r>
              <a:rPr lang="en-US" altLang="zh-TW" dirty="0">
                <a:solidFill>
                  <a:schemeClr val="bg2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finiteness</a:t>
            </a:r>
            <a:r>
              <a:rPr lang="en-US" altLang="zh-TW" dirty="0">
                <a:solidFill>
                  <a:schemeClr val="bg2"/>
                </a:solidFill>
              </a:rPr>
              <a:t> </a:t>
            </a:r>
            <a:r>
              <a:rPr lang="en-US" altLang="zh-TW" dirty="0"/>
              <a:t>criteria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err="1" smtClean="0"/>
              <a:t>E.g</a:t>
            </a:r>
            <a:r>
              <a:rPr lang="en-US" altLang="zh-TW" dirty="0" smtClean="0"/>
              <a:t> : An operating system continues in a </a:t>
            </a:r>
            <a:r>
              <a:rPr lang="en-US" altLang="zh-TW" i="1" dirty="0" smtClean="0"/>
              <a:t>wait</a:t>
            </a:r>
            <a:r>
              <a:rPr lang="en-US" altLang="zh-TW" dirty="0" smtClean="0"/>
              <a:t> loop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Specification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104909" y="27432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輸入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&gt;=0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119335" y="31125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輸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出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&gt;=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19335" y="3426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指令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明確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119335" y="37456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程式必須終止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19335" y="40507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指令可被實現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2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Representation</a:t>
            </a:r>
          </a:p>
          <a:p>
            <a:pPr lvl="1"/>
            <a:r>
              <a:rPr lang="en-US" altLang="zh-TW" dirty="0"/>
              <a:t>A natural language, like English or Chinese.</a:t>
            </a:r>
          </a:p>
          <a:p>
            <a:pPr lvl="1"/>
            <a:r>
              <a:rPr lang="en-US" altLang="zh-TW" dirty="0"/>
              <a:t>A graphic, like flowcharts. </a:t>
            </a:r>
          </a:p>
          <a:p>
            <a:pPr lvl="1"/>
            <a:r>
              <a:rPr lang="en-US" altLang="zh-TW" dirty="0"/>
              <a:t>A computer language, like C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Pseudo-code</a:t>
            </a:r>
            <a:endParaRPr lang="en-US" altLang="zh-TW" dirty="0"/>
          </a:p>
          <a:p>
            <a:r>
              <a:rPr lang="en-US" altLang="zh-TW" dirty="0"/>
              <a:t>Algorithms  +  Data structures  =  Programs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Specification</a:t>
            </a:r>
            <a:endParaRPr lang="zh-TW" altLang="en-US" dirty="0"/>
          </a:p>
        </p:txBody>
      </p:sp>
      <p:pic>
        <p:nvPicPr>
          <p:cNvPr id="3078" name="Picture 6" descr="Algorithms + Data Struc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867" y="359465"/>
            <a:ext cx="3152904" cy="490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628310" y="509348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800" dirty="0"/>
              <a:t>https://en.wikipedia.org/wiki/Algorithms_%2B_Data_Structures_%3D_Programs#/media/File:Algorithms_+_Data_Structures.jpg</a:t>
            </a:r>
          </a:p>
        </p:txBody>
      </p:sp>
      <p:sp>
        <p:nvSpPr>
          <p:cNvPr id="7" name="矩形 6"/>
          <p:cNvSpPr/>
          <p:nvPr/>
        </p:nvSpPr>
        <p:spPr>
          <a:xfrm>
            <a:off x="7577819" y="5391341"/>
            <a:ext cx="441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Niklaus</a:t>
            </a:r>
            <a:r>
              <a:rPr lang="en-US" altLang="zh-TW" dirty="0" smtClean="0"/>
              <a:t> </a:t>
            </a:r>
            <a:r>
              <a:rPr lang="en-US" altLang="zh-TW" dirty="0"/>
              <a:t>Wirth ( Turing Award winner in 1984)</a:t>
            </a:r>
          </a:p>
        </p:txBody>
      </p:sp>
      <p:pic>
        <p:nvPicPr>
          <p:cNvPr id="3080" name="Picture 8" descr="Flow Chart For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31" y="4069268"/>
            <a:ext cx="3155979" cy="261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088967" y="6465670"/>
            <a:ext cx="47554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/>
              <a:t>https://stackoverflow.com/questions/879250/how-to-picture-for-loop-in-block-representation-of-algorithm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1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0.v1</Template>
  <TotalTime>1137</TotalTime>
  <Words>2627</Words>
  <Application>Microsoft Office PowerPoint</Application>
  <PresentationFormat>寬螢幕</PresentationFormat>
  <Paragraphs>542</Paragraphs>
  <Slides>60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60</vt:i4>
      </vt:variant>
    </vt:vector>
  </HeadingPairs>
  <TitlesOfParts>
    <vt:vector size="75" baseType="lpstr">
      <vt:lpstr>細明體</vt:lpstr>
      <vt:lpstr>新細明體</vt:lpstr>
      <vt:lpstr>Arial</vt:lpstr>
      <vt:lpstr>Calibri</vt:lpstr>
      <vt:lpstr>Cambria Math</vt:lpstr>
      <vt:lpstr>Comic Sans MS</vt:lpstr>
      <vt:lpstr>Corbel</vt:lpstr>
      <vt:lpstr>Courier New</vt:lpstr>
      <vt:lpstr>Lucida Console</vt:lpstr>
      <vt:lpstr>Symbol</vt:lpstr>
      <vt:lpstr>Times New Roman</vt:lpstr>
      <vt:lpstr>Wingdings</vt:lpstr>
      <vt:lpstr>Custom Theme</vt:lpstr>
      <vt:lpstr>Document</vt:lpstr>
      <vt:lpstr>文件</vt:lpstr>
      <vt:lpstr>Chapter 1 Basic Concepts</vt:lpstr>
      <vt:lpstr>Chapter 1 Basic Concepts</vt:lpstr>
      <vt:lpstr>Overview: System Life Cycle</vt:lpstr>
      <vt:lpstr>System life cycle</vt:lpstr>
      <vt:lpstr>How to create programs</vt:lpstr>
      <vt:lpstr>bottom-up vs. top-down</vt:lpstr>
      <vt:lpstr>Algorithm Specification</vt:lpstr>
      <vt:lpstr>Algorithm Specification</vt:lpstr>
      <vt:lpstr>Algorithm Specification</vt:lpstr>
      <vt:lpstr>Selection sort (example 1.1)</vt:lpstr>
      <vt:lpstr>Selection sort</vt:lpstr>
      <vt:lpstr>Binary search (example 1.2)</vt:lpstr>
      <vt:lpstr>Binary search</vt:lpstr>
      <vt:lpstr>Algorithm Specification</vt:lpstr>
      <vt:lpstr>Binary search (example 1.3)</vt:lpstr>
      <vt:lpstr>Permutations (example 1.4)</vt:lpstr>
      <vt:lpstr>Permutations (example 1.4)</vt:lpstr>
      <vt:lpstr>Permutations (example 1.4)</vt:lpstr>
      <vt:lpstr>Permutations (example 1.4)</vt:lpstr>
      <vt:lpstr>PowerPoint 簡報</vt:lpstr>
      <vt:lpstr>Data Abstraction</vt:lpstr>
      <vt:lpstr>Data Abstraction</vt:lpstr>
      <vt:lpstr>Data Abstraction</vt:lpstr>
      <vt:lpstr>Data Abstraction</vt:lpstr>
      <vt:lpstr>Data Abstraction</vt:lpstr>
      <vt:lpstr>Performance Analysis</vt:lpstr>
      <vt:lpstr>Performance Analysis</vt:lpstr>
      <vt:lpstr>Performance Analysis</vt:lpstr>
      <vt:lpstr>Example 1.6</vt:lpstr>
      <vt:lpstr>Example 1.7</vt:lpstr>
      <vt:lpstr>Example 1.8</vt:lpstr>
      <vt:lpstr>Performance Analysis</vt:lpstr>
      <vt:lpstr>Performance Analysis</vt:lpstr>
      <vt:lpstr>Example 1.9</vt:lpstr>
      <vt:lpstr>Example 1.9</vt:lpstr>
      <vt:lpstr>Example 1.9</vt:lpstr>
      <vt:lpstr>Example 1.10</vt:lpstr>
      <vt:lpstr>Example 1.10</vt:lpstr>
      <vt:lpstr>Example 1.10</vt:lpstr>
      <vt:lpstr>Example 1.10</vt:lpstr>
      <vt:lpstr>Performance Analysis</vt:lpstr>
      <vt:lpstr>Performance Analysis</vt:lpstr>
      <vt:lpstr>[Big “oh’’] O</vt:lpstr>
      <vt:lpstr>Example</vt:lpstr>
      <vt:lpstr>Example</vt:lpstr>
      <vt:lpstr>[Big “oh’’] O</vt:lpstr>
      <vt:lpstr>Performance Analysis</vt:lpstr>
      <vt:lpstr>Performance Analysis</vt:lpstr>
      <vt:lpstr>Performance Analysis</vt:lpstr>
      <vt:lpstr>Performance Analysis</vt:lpstr>
      <vt:lpstr>Example (binary search)</vt:lpstr>
      <vt:lpstr>Example (merge sort)</vt:lpstr>
      <vt:lpstr>Example</vt:lpstr>
      <vt:lpstr>Example</vt:lpstr>
      <vt:lpstr>Master theorem</vt:lpstr>
      <vt:lpstr>Example (merge sort)</vt:lpstr>
      <vt:lpstr>Example</vt:lpstr>
      <vt:lpstr>Performance Measurement</vt:lpstr>
      <vt:lpstr>Performance Measurement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Windows 使用者</dc:creator>
  <cp:lastModifiedBy>Windows 使用者</cp:lastModifiedBy>
  <cp:revision>146</cp:revision>
  <cp:lastPrinted>2020-09-16T01:27:25Z</cp:lastPrinted>
  <dcterms:created xsi:type="dcterms:W3CDTF">2020-09-15T02:40:27Z</dcterms:created>
  <dcterms:modified xsi:type="dcterms:W3CDTF">2020-09-21T16:52:49Z</dcterms:modified>
</cp:coreProperties>
</file>